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48"/>
  </p:notesMasterIdLst>
  <p:handoutMasterIdLst>
    <p:handoutMasterId r:id="rId49"/>
  </p:handoutMasterIdLst>
  <p:sldIdLst>
    <p:sldId id="312" r:id="rId3"/>
    <p:sldId id="296" r:id="rId4"/>
    <p:sldId id="298" r:id="rId5"/>
    <p:sldId id="258" r:id="rId6"/>
    <p:sldId id="260" r:id="rId7"/>
    <p:sldId id="261" r:id="rId8"/>
    <p:sldId id="303" r:id="rId9"/>
    <p:sldId id="301" r:id="rId10"/>
    <p:sldId id="259" r:id="rId11"/>
    <p:sldId id="310" r:id="rId12"/>
    <p:sldId id="290" r:id="rId13"/>
    <p:sldId id="289" r:id="rId14"/>
    <p:sldId id="309" r:id="rId15"/>
    <p:sldId id="292" r:id="rId16"/>
    <p:sldId id="264" r:id="rId17"/>
    <p:sldId id="302" r:id="rId18"/>
    <p:sldId id="265" r:id="rId19"/>
    <p:sldId id="293" r:id="rId20"/>
    <p:sldId id="304" r:id="rId21"/>
    <p:sldId id="273" r:id="rId22"/>
    <p:sldId id="305" r:id="rId23"/>
    <p:sldId id="306" r:id="rId24"/>
    <p:sldId id="307" r:id="rId25"/>
    <p:sldId id="308" r:id="rId26"/>
    <p:sldId id="268" r:id="rId27"/>
    <p:sldId id="270" r:id="rId28"/>
    <p:sldId id="267" r:id="rId29"/>
    <p:sldId id="291" r:id="rId30"/>
    <p:sldId id="271" r:id="rId31"/>
    <p:sldId id="272" r:id="rId32"/>
    <p:sldId id="275" r:id="rId33"/>
    <p:sldId id="279" r:id="rId34"/>
    <p:sldId id="280" r:id="rId35"/>
    <p:sldId id="281" r:id="rId36"/>
    <p:sldId id="299" r:id="rId37"/>
    <p:sldId id="282" r:id="rId38"/>
    <p:sldId id="283" r:id="rId39"/>
    <p:sldId id="284" r:id="rId40"/>
    <p:sldId id="285" r:id="rId41"/>
    <p:sldId id="286" r:id="rId42"/>
    <p:sldId id="288" r:id="rId43"/>
    <p:sldId id="287" r:id="rId44"/>
    <p:sldId id="294" r:id="rId45"/>
    <p:sldId id="300" r:id="rId46"/>
    <p:sldId id="313"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406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94674" autoAdjust="0"/>
  </p:normalViewPr>
  <p:slideViewPr>
    <p:cSldViewPr snapToGrid="0" snapToObjects="1">
      <p:cViewPr>
        <p:scale>
          <a:sx n="157" d="100"/>
          <a:sy n="157" d="100"/>
        </p:scale>
        <p:origin x="608" y="296"/>
      </p:cViewPr>
      <p:guideLst>
        <p:guide orient="horz" pos="1620"/>
        <p:guide pos="2880"/>
      </p:guideLst>
    </p:cSldViewPr>
  </p:slideViewPr>
  <p:outlineViewPr>
    <p:cViewPr>
      <p:scale>
        <a:sx n="33" d="100"/>
        <a:sy n="33" d="100"/>
      </p:scale>
      <p:origin x="0" y="5288"/>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160" d="100"/>
          <a:sy n="160" d="100"/>
        </p:scale>
        <p:origin x="67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2B77D-C957-4B4C-BFC9-70988FAA7F90}" type="doc">
      <dgm:prSet loTypeId="urn:microsoft.com/office/officeart/2005/8/layout/StepDownProcess" loCatId="" qsTypeId="urn:microsoft.com/office/officeart/2005/8/quickstyle/3D2" qsCatId="3D" csTypeId="urn:microsoft.com/office/officeart/2005/8/colors/colorful5" csCatId="colorful" phldr="1"/>
      <dgm:spPr/>
      <dgm:t>
        <a:bodyPr/>
        <a:lstStyle/>
        <a:p>
          <a:endParaRPr lang="en-US"/>
        </a:p>
      </dgm:t>
    </dgm:pt>
    <dgm:pt modelId="{66E21247-801F-1045-810E-560D0F7C7F08}">
      <dgm:prSet phldrT="[Text]"/>
      <dgm:spPr/>
      <dgm:t>
        <a:bodyPr/>
        <a:lstStyle/>
        <a:p>
          <a:r>
            <a:rPr lang="en-US" dirty="0" smtClean="0"/>
            <a:t>Neurons connected by neural pathways allow for sensory information to be transmitted by synapses</a:t>
          </a:r>
          <a:endParaRPr lang="en-US" dirty="0"/>
        </a:p>
      </dgm:t>
    </dgm:pt>
    <dgm:pt modelId="{D8CD47C2-4D7A-6C40-9464-6D1090A2C1CB}" type="parTrans" cxnId="{F0625268-A486-6F42-AE83-0368BB6EC3D0}">
      <dgm:prSet/>
      <dgm:spPr/>
      <dgm:t>
        <a:bodyPr/>
        <a:lstStyle/>
        <a:p>
          <a:endParaRPr lang="en-US"/>
        </a:p>
      </dgm:t>
    </dgm:pt>
    <dgm:pt modelId="{5DFB4D62-0D87-FA47-B9E5-75CF9EF6A1BF}" type="sibTrans" cxnId="{F0625268-A486-6F42-AE83-0368BB6EC3D0}">
      <dgm:prSet/>
      <dgm:spPr/>
      <dgm:t>
        <a:bodyPr/>
        <a:lstStyle/>
        <a:p>
          <a:endParaRPr lang="en-US"/>
        </a:p>
      </dgm:t>
    </dgm:pt>
    <dgm:pt modelId="{676050C5-BA01-6A41-A19B-2C4D0CB279CB}">
      <dgm:prSet phldrT="[Text]" custT="1"/>
      <dgm:spPr/>
      <dgm:t>
        <a:bodyPr/>
        <a:lstStyle/>
        <a:p>
          <a:r>
            <a:rPr lang="en-US" sz="1200" dirty="0" smtClean="0"/>
            <a:t>Sensory information is then stored in our short term memory to be processed. It has a limited capacity.</a:t>
          </a:r>
          <a:endParaRPr lang="en-US" sz="1200" dirty="0"/>
        </a:p>
      </dgm:t>
    </dgm:pt>
    <dgm:pt modelId="{C1C20F5F-F730-E149-833F-68E0EE49C21B}" type="parTrans" cxnId="{36822F51-B795-6B45-92FB-4281251B9255}">
      <dgm:prSet/>
      <dgm:spPr/>
      <dgm:t>
        <a:bodyPr/>
        <a:lstStyle/>
        <a:p>
          <a:endParaRPr lang="en-US"/>
        </a:p>
      </dgm:t>
    </dgm:pt>
    <dgm:pt modelId="{83EED154-6DD1-0244-A20F-34520057F24A}" type="sibTrans" cxnId="{36822F51-B795-6B45-92FB-4281251B9255}">
      <dgm:prSet/>
      <dgm:spPr/>
      <dgm:t>
        <a:bodyPr/>
        <a:lstStyle/>
        <a:p>
          <a:endParaRPr lang="en-US"/>
        </a:p>
      </dgm:t>
    </dgm:pt>
    <dgm:pt modelId="{897064BC-89D8-824B-B5E9-86248ACA0AEA}">
      <dgm:prSet phldrT="[Text]"/>
      <dgm:spPr/>
      <dgm:t>
        <a:bodyPr/>
        <a:lstStyle/>
        <a:p>
          <a:r>
            <a:rPr lang="en-US" dirty="0" smtClean="0"/>
            <a:t>Crucial connections between this information are then made with other neurons in our working memory</a:t>
          </a:r>
          <a:endParaRPr lang="en-US" dirty="0"/>
        </a:p>
      </dgm:t>
    </dgm:pt>
    <dgm:pt modelId="{21C2A282-A463-9C4F-871A-FCA7403E10A5}" type="parTrans" cxnId="{CE77B9F4-C3DF-C140-93AD-86E38918CA87}">
      <dgm:prSet/>
      <dgm:spPr/>
      <dgm:t>
        <a:bodyPr/>
        <a:lstStyle/>
        <a:p>
          <a:endParaRPr lang="en-US"/>
        </a:p>
      </dgm:t>
    </dgm:pt>
    <dgm:pt modelId="{3611038F-F3BC-AF4B-AAD8-488D76078B03}" type="sibTrans" cxnId="{CE77B9F4-C3DF-C140-93AD-86E38918CA87}">
      <dgm:prSet/>
      <dgm:spPr/>
      <dgm:t>
        <a:bodyPr/>
        <a:lstStyle/>
        <a:p>
          <a:endParaRPr lang="en-US"/>
        </a:p>
      </dgm:t>
    </dgm:pt>
    <dgm:pt modelId="{EA0E2949-7609-0C4D-A85E-4E63AB9B2944}">
      <dgm:prSet phldrT="[Text]" custT="1"/>
      <dgm:spPr/>
      <dgm:t>
        <a:bodyPr/>
        <a:lstStyle/>
        <a:p>
          <a:r>
            <a:rPr lang="en-US" sz="1200" dirty="0" smtClean="0"/>
            <a:t>Drawing upon our long term memory and previously ascertained knowledge</a:t>
          </a:r>
          <a:endParaRPr lang="en-US" sz="1200" dirty="0"/>
        </a:p>
      </dgm:t>
    </dgm:pt>
    <dgm:pt modelId="{97186720-157E-4947-A77E-15720F5FA0A5}" type="parTrans" cxnId="{E2A6581C-026B-D243-8329-1856C20D1644}">
      <dgm:prSet/>
      <dgm:spPr/>
      <dgm:t>
        <a:bodyPr/>
        <a:lstStyle/>
        <a:p>
          <a:endParaRPr lang="en-US"/>
        </a:p>
      </dgm:t>
    </dgm:pt>
    <dgm:pt modelId="{D761347A-AC22-5844-8F03-F52ED39A851B}" type="sibTrans" cxnId="{E2A6581C-026B-D243-8329-1856C20D1644}">
      <dgm:prSet/>
      <dgm:spPr/>
      <dgm:t>
        <a:bodyPr/>
        <a:lstStyle/>
        <a:p>
          <a:endParaRPr lang="en-US"/>
        </a:p>
      </dgm:t>
    </dgm:pt>
    <dgm:pt modelId="{3950EE63-4156-3742-B812-9ADA704C5DD3}">
      <dgm:prSet phldrT="[Text]"/>
      <dgm:spPr/>
      <dgm:t>
        <a:bodyPr/>
        <a:lstStyle/>
        <a:p>
          <a:r>
            <a:rPr lang="en-US" dirty="0" smtClean="0"/>
            <a:t>The new information is then stored in long term memory if these connections are made </a:t>
          </a:r>
          <a:r>
            <a:rPr lang="en-US" dirty="0" smtClean="0"/>
            <a:t>successfully </a:t>
          </a:r>
          <a:endParaRPr lang="en-US" dirty="0"/>
        </a:p>
      </dgm:t>
    </dgm:pt>
    <dgm:pt modelId="{067EA2C3-D0FB-7944-9D4A-E08DEB68C33C}" type="parTrans" cxnId="{1B9F9A11-A7AA-2C4B-B46A-735FB2ADCE09}">
      <dgm:prSet/>
      <dgm:spPr/>
      <dgm:t>
        <a:bodyPr/>
        <a:lstStyle/>
        <a:p>
          <a:endParaRPr lang="en-US"/>
        </a:p>
      </dgm:t>
    </dgm:pt>
    <dgm:pt modelId="{3E7844EC-3E2C-8043-956D-B5582CACAED9}" type="sibTrans" cxnId="{1B9F9A11-A7AA-2C4B-B46A-735FB2ADCE09}">
      <dgm:prSet/>
      <dgm:spPr/>
      <dgm:t>
        <a:bodyPr/>
        <a:lstStyle/>
        <a:p>
          <a:endParaRPr lang="en-US"/>
        </a:p>
      </dgm:t>
    </dgm:pt>
    <dgm:pt modelId="{FEE1AC2F-8046-994E-8717-9818D3C42DCE}">
      <dgm:prSet phldrT="[Text]" custT="1"/>
      <dgm:spPr/>
      <dgm:t>
        <a:bodyPr/>
        <a:lstStyle/>
        <a:p>
          <a:r>
            <a:rPr lang="en-US" sz="1200" dirty="0" smtClean="0"/>
            <a:t>This new information now forms part of our knowledge banks</a:t>
          </a:r>
          <a:endParaRPr lang="en-US" sz="1200" dirty="0"/>
        </a:p>
      </dgm:t>
    </dgm:pt>
    <dgm:pt modelId="{FD85124A-E218-9242-8169-8ADF9DDC2909}" type="sibTrans" cxnId="{809977A7-2DC9-7B48-AADD-F72BDC0F8278}">
      <dgm:prSet/>
      <dgm:spPr/>
      <dgm:t>
        <a:bodyPr/>
        <a:lstStyle/>
        <a:p>
          <a:endParaRPr lang="en-US"/>
        </a:p>
      </dgm:t>
    </dgm:pt>
    <dgm:pt modelId="{8785D0A0-3A93-A841-8844-3F6034668706}" type="parTrans" cxnId="{809977A7-2DC9-7B48-AADD-F72BDC0F8278}">
      <dgm:prSet/>
      <dgm:spPr/>
      <dgm:t>
        <a:bodyPr/>
        <a:lstStyle/>
        <a:p>
          <a:endParaRPr lang="en-US"/>
        </a:p>
      </dgm:t>
    </dgm:pt>
    <dgm:pt modelId="{DBF750AF-B52D-FE4F-947C-A1440AF9CA16}" type="pres">
      <dgm:prSet presAssocID="{E2C2B77D-C957-4B4C-BFC9-70988FAA7F90}" presName="rootnode" presStyleCnt="0">
        <dgm:presLayoutVars>
          <dgm:chMax/>
          <dgm:chPref/>
          <dgm:dir/>
          <dgm:animLvl val="lvl"/>
        </dgm:presLayoutVars>
      </dgm:prSet>
      <dgm:spPr/>
      <dgm:t>
        <a:bodyPr/>
        <a:lstStyle/>
        <a:p>
          <a:endParaRPr lang="en-US"/>
        </a:p>
      </dgm:t>
    </dgm:pt>
    <dgm:pt modelId="{CCDF83E2-E597-A84E-BD75-7A9CC6837F94}" type="pres">
      <dgm:prSet presAssocID="{66E21247-801F-1045-810E-560D0F7C7F08}" presName="composite" presStyleCnt="0"/>
      <dgm:spPr/>
    </dgm:pt>
    <dgm:pt modelId="{4F3CDAD3-B080-2D4F-8E8D-E02E1B7AC1D8}" type="pres">
      <dgm:prSet presAssocID="{66E21247-801F-1045-810E-560D0F7C7F08}" presName="bentUpArrow1" presStyleLbl="alignImgPlace1" presStyleIdx="0" presStyleCnt="2"/>
      <dgm:spPr/>
    </dgm:pt>
    <dgm:pt modelId="{6F0DB97C-A774-854F-A0F8-3B8060628DC9}" type="pres">
      <dgm:prSet presAssocID="{66E21247-801F-1045-810E-560D0F7C7F08}" presName="ParentText" presStyleLbl="node1" presStyleIdx="0" presStyleCnt="3">
        <dgm:presLayoutVars>
          <dgm:chMax val="1"/>
          <dgm:chPref val="1"/>
          <dgm:bulletEnabled val="1"/>
        </dgm:presLayoutVars>
      </dgm:prSet>
      <dgm:spPr/>
      <dgm:t>
        <a:bodyPr/>
        <a:lstStyle/>
        <a:p>
          <a:endParaRPr lang="en-US"/>
        </a:p>
      </dgm:t>
    </dgm:pt>
    <dgm:pt modelId="{CFC70553-D0F4-0C40-B951-EF3110B73FC2}" type="pres">
      <dgm:prSet presAssocID="{66E21247-801F-1045-810E-560D0F7C7F08}" presName="ChildText" presStyleLbl="revTx" presStyleIdx="0" presStyleCnt="3" custScaleX="172400" custLinFactNeighborX="47155" custLinFactNeighborY="-5519">
        <dgm:presLayoutVars>
          <dgm:chMax val="0"/>
          <dgm:chPref val="0"/>
          <dgm:bulletEnabled val="1"/>
        </dgm:presLayoutVars>
      </dgm:prSet>
      <dgm:spPr/>
      <dgm:t>
        <a:bodyPr/>
        <a:lstStyle/>
        <a:p>
          <a:endParaRPr lang="en-US"/>
        </a:p>
      </dgm:t>
    </dgm:pt>
    <dgm:pt modelId="{F621511D-517B-124E-A58B-95275EF39984}" type="pres">
      <dgm:prSet presAssocID="{5DFB4D62-0D87-FA47-B9E5-75CF9EF6A1BF}" presName="sibTrans" presStyleCnt="0"/>
      <dgm:spPr/>
    </dgm:pt>
    <dgm:pt modelId="{7A0F09F4-96D7-0E47-B5A7-F6AA74DCAD19}" type="pres">
      <dgm:prSet presAssocID="{897064BC-89D8-824B-B5E9-86248ACA0AEA}" presName="composite" presStyleCnt="0"/>
      <dgm:spPr/>
    </dgm:pt>
    <dgm:pt modelId="{39386E1E-FAA8-844E-B3F9-AD5AD20BB071}" type="pres">
      <dgm:prSet presAssocID="{897064BC-89D8-824B-B5E9-86248ACA0AEA}" presName="bentUpArrow1" presStyleLbl="alignImgPlace1" presStyleIdx="1" presStyleCnt="2"/>
      <dgm:spPr/>
    </dgm:pt>
    <dgm:pt modelId="{FD35EF95-07BD-204D-AABF-8C87C36A2A70}" type="pres">
      <dgm:prSet presAssocID="{897064BC-89D8-824B-B5E9-86248ACA0AEA}" presName="ParentText" presStyleLbl="node1" presStyleIdx="1" presStyleCnt="3">
        <dgm:presLayoutVars>
          <dgm:chMax val="1"/>
          <dgm:chPref val="1"/>
          <dgm:bulletEnabled val="1"/>
        </dgm:presLayoutVars>
      </dgm:prSet>
      <dgm:spPr/>
      <dgm:t>
        <a:bodyPr/>
        <a:lstStyle/>
        <a:p>
          <a:endParaRPr lang="en-US"/>
        </a:p>
      </dgm:t>
    </dgm:pt>
    <dgm:pt modelId="{C1C82A91-B22C-6847-9699-39FFF68DBD5E}" type="pres">
      <dgm:prSet presAssocID="{897064BC-89D8-824B-B5E9-86248ACA0AEA}" presName="ChildText" presStyleLbl="revTx" presStyleIdx="1" presStyleCnt="3" custScaleX="176407" custLinFactNeighborX="49754" custLinFactNeighborY="650">
        <dgm:presLayoutVars>
          <dgm:chMax val="0"/>
          <dgm:chPref val="0"/>
          <dgm:bulletEnabled val="1"/>
        </dgm:presLayoutVars>
      </dgm:prSet>
      <dgm:spPr/>
      <dgm:t>
        <a:bodyPr/>
        <a:lstStyle/>
        <a:p>
          <a:endParaRPr lang="en-US"/>
        </a:p>
      </dgm:t>
    </dgm:pt>
    <dgm:pt modelId="{3BDC6A14-4731-124D-A62B-4C72B3009A4A}" type="pres">
      <dgm:prSet presAssocID="{3611038F-F3BC-AF4B-AAD8-488D76078B03}" presName="sibTrans" presStyleCnt="0"/>
      <dgm:spPr/>
    </dgm:pt>
    <dgm:pt modelId="{63939AE1-4E8C-5046-BAA4-DE25C27C399C}" type="pres">
      <dgm:prSet presAssocID="{3950EE63-4156-3742-B812-9ADA704C5DD3}" presName="composite" presStyleCnt="0"/>
      <dgm:spPr/>
    </dgm:pt>
    <dgm:pt modelId="{0FE8500B-3588-AA42-8B7C-A11A9772B13E}" type="pres">
      <dgm:prSet presAssocID="{3950EE63-4156-3742-B812-9ADA704C5DD3}" presName="ParentText" presStyleLbl="node1" presStyleIdx="2" presStyleCnt="3">
        <dgm:presLayoutVars>
          <dgm:chMax val="1"/>
          <dgm:chPref val="1"/>
          <dgm:bulletEnabled val="1"/>
        </dgm:presLayoutVars>
      </dgm:prSet>
      <dgm:spPr/>
      <dgm:t>
        <a:bodyPr/>
        <a:lstStyle/>
        <a:p>
          <a:endParaRPr lang="en-US"/>
        </a:p>
      </dgm:t>
    </dgm:pt>
    <dgm:pt modelId="{2868817E-A7FC-4648-AC08-8CB589165975}" type="pres">
      <dgm:prSet presAssocID="{3950EE63-4156-3742-B812-9ADA704C5DD3}" presName="FinalChildText" presStyleLbl="revTx" presStyleIdx="2" presStyleCnt="3">
        <dgm:presLayoutVars>
          <dgm:chMax val="0"/>
          <dgm:chPref val="0"/>
          <dgm:bulletEnabled val="1"/>
        </dgm:presLayoutVars>
      </dgm:prSet>
      <dgm:spPr/>
      <dgm:t>
        <a:bodyPr/>
        <a:lstStyle/>
        <a:p>
          <a:endParaRPr lang="en-US"/>
        </a:p>
      </dgm:t>
    </dgm:pt>
  </dgm:ptLst>
  <dgm:cxnLst>
    <dgm:cxn modelId="{D0032DD8-557C-2945-BA2C-0F1421205AB2}" type="presOf" srcId="{3950EE63-4156-3742-B812-9ADA704C5DD3}" destId="{0FE8500B-3588-AA42-8B7C-A11A9772B13E}" srcOrd="0" destOrd="0" presId="urn:microsoft.com/office/officeart/2005/8/layout/StepDownProcess"/>
    <dgm:cxn modelId="{809977A7-2DC9-7B48-AADD-F72BDC0F8278}" srcId="{3950EE63-4156-3742-B812-9ADA704C5DD3}" destId="{FEE1AC2F-8046-994E-8717-9818D3C42DCE}" srcOrd="0" destOrd="0" parTransId="{8785D0A0-3A93-A841-8844-3F6034668706}" sibTransId="{FD85124A-E218-9242-8169-8ADF9DDC2909}"/>
    <dgm:cxn modelId="{CEBD7DD5-970E-3447-A269-E0DD16D33FC4}" type="presOf" srcId="{E2C2B77D-C957-4B4C-BFC9-70988FAA7F90}" destId="{DBF750AF-B52D-FE4F-947C-A1440AF9CA16}" srcOrd="0" destOrd="0" presId="urn:microsoft.com/office/officeart/2005/8/layout/StepDownProcess"/>
    <dgm:cxn modelId="{17B5A2EE-CAD8-E14A-8008-DD0CE4C8470F}" type="presOf" srcId="{897064BC-89D8-824B-B5E9-86248ACA0AEA}" destId="{FD35EF95-07BD-204D-AABF-8C87C36A2A70}" srcOrd="0" destOrd="0" presId="urn:microsoft.com/office/officeart/2005/8/layout/StepDownProcess"/>
    <dgm:cxn modelId="{36822F51-B795-6B45-92FB-4281251B9255}" srcId="{66E21247-801F-1045-810E-560D0F7C7F08}" destId="{676050C5-BA01-6A41-A19B-2C4D0CB279CB}" srcOrd="0" destOrd="0" parTransId="{C1C20F5F-F730-E149-833F-68E0EE49C21B}" sibTransId="{83EED154-6DD1-0244-A20F-34520057F24A}"/>
    <dgm:cxn modelId="{342A9216-DAE8-FD4F-92EF-CFE3D275BD52}" type="presOf" srcId="{EA0E2949-7609-0C4D-A85E-4E63AB9B2944}" destId="{C1C82A91-B22C-6847-9699-39FFF68DBD5E}" srcOrd="0" destOrd="0" presId="urn:microsoft.com/office/officeart/2005/8/layout/StepDownProcess"/>
    <dgm:cxn modelId="{CE77B9F4-C3DF-C140-93AD-86E38918CA87}" srcId="{E2C2B77D-C957-4B4C-BFC9-70988FAA7F90}" destId="{897064BC-89D8-824B-B5E9-86248ACA0AEA}" srcOrd="1" destOrd="0" parTransId="{21C2A282-A463-9C4F-871A-FCA7403E10A5}" sibTransId="{3611038F-F3BC-AF4B-AAD8-488D76078B03}"/>
    <dgm:cxn modelId="{F0625268-A486-6F42-AE83-0368BB6EC3D0}" srcId="{E2C2B77D-C957-4B4C-BFC9-70988FAA7F90}" destId="{66E21247-801F-1045-810E-560D0F7C7F08}" srcOrd="0" destOrd="0" parTransId="{D8CD47C2-4D7A-6C40-9464-6D1090A2C1CB}" sibTransId="{5DFB4D62-0D87-FA47-B9E5-75CF9EF6A1BF}"/>
    <dgm:cxn modelId="{E2A6581C-026B-D243-8329-1856C20D1644}" srcId="{897064BC-89D8-824B-B5E9-86248ACA0AEA}" destId="{EA0E2949-7609-0C4D-A85E-4E63AB9B2944}" srcOrd="0" destOrd="0" parTransId="{97186720-157E-4947-A77E-15720F5FA0A5}" sibTransId="{D761347A-AC22-5844-8F03-F52ED39A851B}"/>
    <dgm:cxn modelId="{00B02AD0-18DA-264E-A673-A843DD0292D6}" type="presOf" srcId="{FEE1AC2F-8046-994E-8717-9818D3C42DCE}" destId="{2868817E-A7FC-4648-AC08-8CB589165975}" srcOrd="0" destOrd="0" presId="urn:microsoft.com/office/officeart/2005/8/layout/StepDownProcess"/>
    <dgm:cxn modelId="{1B9F9A11-A7AA-2C4B-B46A-735FB2ADCE09}" srcId="{E2C2B77D-C957-4B4C-BFC9-70988FAA7F90}" destId="{3950EE63-4156-3742-B812-9ADA704C5DD3}" srcOrd="2" destOrd="0" parTransId="{067EA2C3-D0FB-7944-9D4A-E08DEB68C33C}" sibTransId="{3E7844EC-3E2C-8043-956D-B5582CACAED9}"/>
    <dgm:cxn modelId="{722FBB99-AFD8-7E49-AD82-F67F28FAD70B}" type="presOf" srcId="{66E21247-801F-1045-810E-560D0F7C7F08}" destId="{6F0DB97C-A774-854F-A0F8-3B8060628DC9}" srcOrd="0" destOrd="0" presId="urn:microsoft.com/office/officeart/2005/8/layout/StepDownProcess"/>
    <dgm:cxn modelId="{52A5C8C0-15D0-E743-9252-2FDC23DDF65A}" type="presOf" srcId="{676050C5-BA01-6A41-A19B-2C4D0CB279CB}" destId="{CFC70553-D0F4-0C40-B951-EF3110B73FC2}" srcOrd="0" destOrd="0" presId="urn:microsoft.com/office/officeart/2005/8/layout/StepDownProcess"/>
    <dgm:cxn modelId="{1C6BDB2A-B1FC-D445-B9E3-A40A84A9A51B}" type="presParOf" srcId="{DBF750AF-B52D-FE4F-947C-A1440AF9CA16}" destId="{CCDF83E2-E597-A84E-BD75-7A9CC6837F94}" srcOrd="0" destOrd="0" presId="urn:microsoft.com/office/officeart/2005/8/layout/StepDownProcess"/>
    <dgm:cxn modelId="{EFFC087A-8743-5540-B5AF-A9CAD0E3A3EA}" type="presParOf" srcId="{CCDF83E2-E597-A84E-BD75-7A9CC6837F94}" destId="{4F3CDAD3-B080-2D4F-8E8D-E02E1B7AC1D8}" srcOrd="0" destOrd="0" presId="urn:microsoft.com/office/officeart/2005/8/layout/StepDownProcess"/>
    <dgm:cxn modelId="{519629CB-FB7A-A34C-B726-D7BCC71CE529}" type="presParOf" srcId="{CCDF83E2-E597-A84E-BD75-7A9CC6837F94}" destId="{6F0DB97C-A774-854F-A0F8-3B8060628DC9}" srcOrd="1" destOrd="0" presId="urn:microsoft.com/office/officeart/2005/8/layout/StepDownProcess"/>
    <dgm:cxn modelId="{2B65CEEF-0BE9-FE43-9280-869FDF6F0C2F}" type="presParOf" srcId="{CCDF83E2-E597-A84E-BD75-7A9CC6837F94}" destId="{CFC70553-D0F4-0C40-B951-EF3110B73FC2}" srcOrd="2" destOrd="0" presId="urn:microsoft.com/office/officeart/2005/8/layout/StepDownProcess"/>
    <dgm:cxn modelId="{DF39B6C4-D6FC-5040-881A-F0E6905A2C28}" type="presParOf" srcId="{DBF750AF-B52D-FE4F-947C-A1440AF9CA16}" destId="{F621511D-517B-124E-A58B-95275EF39984}" srcOrd="1" destOrd="0" presId="urn:microsoft.com/office/officeart/2005/8/layout/StepDownProcess"/>
    <dgm:cxn modelId="{6ACA301C-F1F6-1F4A-BA2D-00178E34DE85}" type="presParOf" srcId="{DBF750AF-B52D-FE4F-947C-A1440AF9CA16}" destId="{7A0F09F4-96D7-0E47-B5A7-F6AA74DCAD19}" srcOrd="2" destOrd="0" presId="urn:microsoft.com/office/officeart/2005/8/layout/StepDownProcess"/>
    <dgm:cxn modelId="{BF533CF6-E911-FD43-9B09-280A1542EC38}" type="presParOf" srcId="{7A0F09F4-96D7-0E47-B5A7-F6AA74DCAD19}" destId="{39386E1E-FAA8-844E-B3F9-AD5AD20BB071}" srcOrd="0" destOrd="0" presId="urn:microsoft.com/office/officeart/2005/8/layout/StepDownProcess"/>
    <dgm:cxn modelId="{06CF93E6-1EF4-1C4F-AAA9-02BCA1F69781}" type="presParOf" srcId="{7A0F09F4-96D7-0E47-B5A7-F6AA74DCAD19}" destId="{FD35EF95-07BD-204D-AABF-8C87C36A2A70}" srcOrd="1" destOrd="0" presId="urn:microsoft.com/office/officeart/2005/8/layout/StepDownProcess"/>
    <dgm:cxn modelId="{D4A6245E-53E7-A348-91FB-3B12880C5379}" type="presParOf" srcId="{7A0F09F4-96D7-0E47-B5A7-F6AA74DCAD19}" destId="{C1C82A91-B22C-6847-9699-39FFF68DBD5E}" srcOrd="2" destOrd="0" presId="urn:microsoft.com/office/officeart/2005/8/layout/StepDownProcess"/>
    <dgm:cxn modelId="{81B938FC-B1F9-E34C-95A6-635CC9DA1186}" type="presParOf" srcId="{DBF750AF-B52D-FE4F-947C-A1440AF9CA16}" destId="{3BDC6A14-4731-124D-A62B-4C72B3009A4A}" srcOrd="3" destOrd="0" presId="urn:microsoft.com/office/officeart/2005/8/layout/StepDownProcess"/>
    <dgm:cxn modelId="{B64BDD47-D387-DA4F-97D3-33C429E743CF}" type="presParOf" srcId="{DBF750AF-B52D-FE4F-947C-A1440AF9CA16}" destId="{63939AE1-4E8C-5046-BAA4-DE25C27C399C}" srcOrd="4" destOrd="0" presId="urn:microsoft.com/office/officeart/2005/8/layout/StepDownProcess"/>
    <dgm:cxn modelId="{8957E792-6925-4641-8D73-BECC62538799}" type="presParOf" srcId="{63939AE1-4E8C-5046-BAA4-DE25C27C399C}" destId="{0FE8500B-3588-AA42-8B7C-A11A9772B13E}" srcOrd="0" destOrd="0" presId="urn:microsoft.com/office/officeart/2005/8/layout/StepDownProcess"/>
    <dgm:cxn modelId="{1294D4AC-9B0F-D347-AA4A-F9ECDAC0A698}" type="presParOf" srcId="{63939AE1-4E8C-5046-BAA4-DE25C27C399C}" destId="{2868817E-A7FC-4648-AC08-8CB58916597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1C6FC-0BD4-0448-BACA-80343ED5A684}" type="doc">
      <dgm:prSet loTypeId="urn:microsoft.com/office/officeart/2005/8/layout/cycle3" loCatId="" qsTypeId="urn:microsoft.com/office/officeart/2005/8/quickstyle/3D3" qsCatId="3D" csTypeId="urn:microsoft.com/office/officeart/2005/8/colors/colorful1" csCatId="colorful" phldr="1"/>
      <dgm:spPr/>
      <dgm:t>
        <a:bodyPr/>
        <a:lstStyle/>
        <a:p>
          <a:endParaRPr lang="en-US"/>
        </a:p>
      </dgm:t>
    </dgm:pt>
    <dgm:pt modelId="{512C0D8E-C09C-CF43-9B3C-674BA1CA4B8D}">
      <dgm:prSet phldrT="[Text]"/>
      <dgm:spPr/>
      <dgm:t>
        <a:bodyPr/>
        <a:lstStyle/>
        <a:p>
          <a:r>
            <a:rPr lang="en-US" dirty="0" smtClean="0"/>
            <a:t>New Experience or exposure to a new concept</a:t>
          </a:r>
          <a:endParaRPr lang="en-US" dirty="0"/>
        </a:p>
      </dgm:t>
    </dgm:pt>
    <dgm:pt modelId="{AFBC3EF4-F53D-7E4E-9D4D-89031B95BEB0}" type="parTrans" cxnId="{13AA5E40-D762-6A4A-AEA3-24B3DB3A73BF}">
      <dgm:prSet/>
      <dgm:spPr/>
      <dgm:t>
        <a:bodyPr/>
        <a:lstStyle/>
        <a:p>
          <a:endParaRPr lang="en-US"/>
        </a:p>
      </dgm:t>
    </dgm:pt>
    <dgm:pt modelId="{35D4F190-9B56-EC4D-B1CC-DC7CDF97756E}" type="sibTrans" cxnId="{13AA5E40-D762-6A4A-AEA3-24B3DB3A73BF}">
      <dgm:prSet/>
      <dgm:spPr/>
      <dgm:t>
        <a:bodyPr/>
        <a:lstStyle/>
        <a:p>
          <a:endParaRPr lang="en-US"/>
        </a:p>
      </dgm:t>
    </dgm:pt>
    <dgm:pt modelId="{F039D2C1-8339-4A40-A872-E4E20EEAC7F7}">
      <dgm:prSet phldrT="[Text]"/>
      <dgm:spPr/>
      <dgm:t>
        <a:bodyPr/>
        <a:lstStyle/>
        <a:p>
          <a:r>
            <a:rPr lang="en-US" dirty="0" smtClean="0"/>
            <a:t>Gathering sensory experiences using the sensory cortices of the brain</a:t>
          </a:r>
          <a:endParaRPr lang="en-US" dirty="0"/>
        </a:p>
      </dgm:t>
    </dgm:pt>
    <dgm:pt modelId="{23941676-E8A2-5841-8140-1420ACEBAEEF}" type="parTrans" cxnId="{4464A11E-DC8D-2B48-B925-98E960A177B4}">
      <dgm:prSet/>
      <dgm:spPr/>
      <dgm:t>
        <a:bodyPr/>
        <a:lstStyle/>
        <a:p>
          <a:endParaRPr lang="en-US"/>
        </a:p>
      </dgm:t>
    </dgm:pt>
    <dgm:pt modelId="{A4B097CC-B195-1445-8DF2-056A1C0163D2}" type="sibTrans" cxnId="{4464A11E-DC8D-2B48-B925-98E960A177B4}">
      <dgm:prSet/>
      <dgm:spPr/>
      <dgm:t>
        <a:bodyPr/>
        <a:lstStyle/>
        <a:p>
          <a:endParaRPr lang="en-US"/>
        </a:p>
      </dgm:t>
    </dgm:pt>
    <dgm:pt modelId="{7FAD59E7-93FD-1748-B647-40EEAA5E6E62}">
      <dgm:prSet phldrT="[Text]"/>
      <dgm:spPr/>
      <dgm:t>
        <a:bodyPr/>
        <a:lstStyle/>
        <a:p>
          <a:r>
            <a:rPr lang="en-US" dirty="0" smtClean="0"/>
            <a:t>Reflection </a:t>
          </a:r>
          <a:r>
            <a:rPr lang="en-US" baseline="0" dirty="0" smtClean="0"/>
            <a:t> through observation using the temporal lobe</a:t>
          </a:r>
          <a:endParaRPr lang="en-US" dirty="0"/>
        </a:p>
      </dgm:t>
    </dgm:pt>
    <dgm:pt modelId="{E228A11D-AF66-4B44-8593-CD30C2501172}" type="parTrans" cxnId="{F3579DA1-47E0-704F-8C8F-17CAB12CBD1B}">
      <dgm:prSet/>
      <dgm:spPr/>
      <dgm:t>
        <a:bodyPr/>
        <a:lstStyle/>
        <a:p>
          <a:endParaRPr lang="en-US"/>
        </a:p>
      </dgm:t>
    </dgm:pt>
    <dgm:pt modelId="{35782B28-C64A-6742-B754-B419CDE9B1A3}" type="sibTrans" cxnId="{F3579DA1-47E0-704F-8C8F-17CAB12CBD1B}">
      <dgm:prSet/>
      <dgm:spPr/>
      <dgm:t>
        <a:bodyPr/>
        <a:lstStyle/>
        <a:p>
          <a:endParaRPr lang="en-US"/>
        </a:p>
      </dgm:t>
    </dgm:pt>
    <dgm:pt modelId="{74187CB9-9BD9-2543-8348-631E0445EEBE}">
      <dgm:prSet phldrT="[Text]"/>
      <dgm:spPr/>
      <dgm:t>
        <a:bodyPr/>
        <a:lstStyle/>
        <a:p>
          <a:r>
            <a:rPr lang="en-US" dirty="0" smtClean="0"/>
            <a:t>Creation of new skills and concepts using the pre-frontal cortex</a:t>
          </a:r>
          <a:endParaRPr lang="en-US" dirty="0"/>
        </a:p>
      </dgm:t>
    </dgm:pt>
    <dgm:pt modelId="{A2E821B2-587E-F244-AC95-D54BC85167A4}" type="parTrans" cxnId="{94DDB684-C9F9-4A47-B5CD-66581DB1E81B}">
      <dgm:prSet/>
      <dgm:spPr/>
      <dgm:t>
        <a:bodyPr/>
        <a:lstStyle/>
        <a:p>
          <a:endParaRPr lang="en-US"/>
        </a:p>
      </dgm:t>
    </dgm:pt>
    <dgm:pt modelId="{FE03C088-7FA3-7346-8363-CEA4237C3B8C}" type="sibTrans" cxnId="{94DDB684-C9F9-4A47-B5CD-66581DB1E81B}">
      <dgm:prSet/>
      <dgm:spPr/>
      <dgm:t>
        <a:bodyPr/>
        <a:lstStyle/>
        <a:p>
          <a:endParaRPr lang="en-US"/>
        </a:p>
      </dgm:t>
    </dgm:pt>
    <dgm:pt modelId="{FE213DF6-C2FD-E648-BC4C-4AD017A5C848}">
      <dgm:prSet phldrT="[Text]"/>
      <dgm:spPr/>
      <dgm:t>
        <a:bodyPr/>
        <a:lstStyle/>
        <a:p>
          <a:r>
            <a:rPr lang="en-US" dirty="0" smtClean="0"/>
            <a:t>Actively Testing these newly acquired skills using the motor cortices</a:t>
          </a:r>
          <a:endParaRPr lang="en-US" dirty="0"/>
        </a:p>
      </dgm:t>
    </dgm:pt>
    <dgm:pt modelId="{2DDAA139-C0C1-B145-9F7F-9B3D6BE017D1}" type="parTrans" cxnId="{BFAC8367-BD65-2343-8F2A-C31C62CACB70}">
      <dgm:prSet/>
      <dgm:spPr/>
      <dgm:t>
        <a:bodyPr/>
        <a:lstStyle/>
        <a:p>
          <a:endParaRPr lang="en-US"/>
        </a:p>
      </dgm:t>
    </dgm:pt>
    <dgm:pt modelId="{D3334B9C-BE8C-9748-A1D0-15B39D078DE7}" type="sibTrans" cxnId="{BFAC8367-BD65-2343-8F2A-C31C62CACB70}">
      <dgm:prSet/>
      <dgm:spPr/>
      <dgm:t>
        <a:bodyPr/>
        <a:lstStyle/>
        <a:p>
          <a:endParaRPr lang="en-US"/>
        </a:p>
      </dgm:t>
    </dgm:pt>
    <dgm:pt modelId="{14187D6A-4541-584B-BAE6-8B551A16B4A8}" type="pres">
      <dgm:prSet presAssocID="{99A1C6FC-0BD4-0448-BACA-80343ED5A684}" presName="Name0" presStyleCnt="0">
        <dgm:presLayoutVars>
          <dgm:dir/>
          <dgm:resizeHandles val="exact"/>
        </dgm:presLayoutVars>
      </dgm:prSet>
      <dgm:spPr/>
      <dgm:t>
        <a:bodyPr/>
        <a:lstStyle/>
        <a:p>
          <a:endParaRPr lang="en-US"/>
        </a:p>
      </dgm:t>
    </dgm:pt>
    <dgm:pt modelId="{291E78C1-0EB0-464B-96CF-03977918F423}" type="pres">
      <dgm:prSet presAssocID="{99A1C6FC-0BD4-0448-BACA-80343ED5A684}" presName="cycle" presStyleCnt="0"/>
      <dgm:spPr/>
    </dgm:pt>
    <dgm:pt modelId="{EB534075-249A-144D-ABC4-4B7CF75D9022}" type="pres">
      <dgm:prSet presAssocID="{512C0D8E-C09C-CF43-9B3C-674BA1CA4B8D}" presName="nodeFirstNode" presStyleLbl="node1" presStyleIdx="0" presStyleCnt="5">
        <dgm:presLayoutVars>
          <dgm:bulletEnabled val="1"/>
        </dgm:presLayoutVars>
      </dgm:prSet>
      <dgm:spPr/>
      <dgm:t>
        <a:bodyPr/>
        <a:lstStyle/>
        <a:p>
          <a:endParaRPr lang="en-US"/>
        </a:p>
      </dgm:t>
    </dgm:pt>
    <dgm:pt modelId="{8A7053FF-1383-AC43-A98E-06BE57A8FA09}" type="pres">
      <dgm:prSet presAssocID="{35D4F190-9B56-EC4D-B1CC-DC7CDF97756E}" presName="sibTransFirstNode" presStyleLbl="bgShp" presStyleIdx="0" presStyleCnt="1"/>
      <dgm:spPr/>
      <dgm:t>
        <a:bodyPr/>
        <a:lstStyle/>
        <a:p>
          <a:endParaRPr lang="en-US"/>
        </a:p>
      </dgm:t>
    </dgm:pt>
    <dgm:pt modelId="{F204DD81-9672-BC49-98B2-08466FDB95CB}" type="pres">
      <dgm:prSet presAssocID="{F039D2C1-8339-4A40-A872-E4E20EEAC7F7}" presName="nodeFollowingNodes" presStyleLbl="node1" presStyleIdx="1" presStyleCnt="5">
        <dgm:presLayoutVars>
          <dgm:bulletEnabled val="1"/>
        </dgm:presLayoutVars>
      </dgm:prSet>
      <dgm:spPr/>
      <dgm:t>
        <a:bodyPr/>
        <a:lstStyle/>
        <a:p>
          <a:endParaRPr lang="en-US"/>
        </a:p>
      </dgm:t>
    </dgm:pt>
    <dgm:pt modelId="{5930C70B-A5F9-2646-85A4-63CF1DC24D14}" type="pres">
      <dgm:prSet presAssocID="{7FAD59E7-93FD-1748-B647-40EEAA5E6E62}" presName="nodeFollowingNodes" presStyleLbl="node1" presStyleIdx="2" presStyleCnt="5">
        <dgm:presLayoutVars>
          <dgm:bulletEnabled val="1"/>
        </dgm:presLayoutVars>
      </dgm:prSet>
      <dgm:spPr/>
      <dgm:t>
        <a:bodyPr/>
        <a:lstStyle/>
        <a:p>
          <a:endParaRPr lang="en-US"/>
        </a:p>
      </dgm:t>
    </dgm:pt>
    <dgm:pt modelId="{537B1E75-0F6A-9643-BF16-74964D43B958}" type="pres">
      <dgm:prSet presAssocID="{74187CB9-9BD9-2543-8348-631E0445EEBE}" presName="nodeFollowingNodes" presStyleLbl="node1" presStyleIdx="3" presStyleCnt="5">
        <dgm:presLayoutVars>
          <dgm:bulletEnabled val="1"/>
        </dgm:presLayoutVars>
      </dgm:prSet>
      <dgm:spPr/>
      <dgm:t>
        <a:bodyPr/>
        <a:lstStyle/>
        <a:p>
          <a:endParaRPr lang="en-US"/>
        </a:p>
      </dgm:t>
    </dgm:pt>
    <dgm:pt modelId="{A2E1B1F0-6D3B-A646-BE0C-7EEFB7C57618}" type="pres">
      <dgm:prSet presAssocID="{FE213DF6-C2FD-E648-BC4C-4AD017A5C848}" presName="nodeFollowingNodes" presStyleLbl="node1" presStyleIdx="4" presStyleCnt="5">
        <dgm:presLayoutVars>
          <dgm:bulletEnabled val="1"/>
        </dgm:presLayoutVars>
      </dgm:prSet>
      <dgm:spPr/>
      <dgm:t>
        <a:bodyPr/>
        <a:lstStyle/>
        <a:p>
          <a:endParaRPr lang="en-US"/>
        </a:p>
      </dgm:t>
    </dgm:pt>
  </dgm:ptLst>
  <dgm:cxnLst>
    <dgm:cxn modelId="{E46D8770-6502-F940-9ED4-42EF5C6AD7ED}" type="presOf" srcId="{512C0D8E-C09C-CF43-9B3C-674BA1CA4B8D}" destId="{EB534075-249A-144D-ABC4-4B7CF75D9022}" srcOrd="0" destOrd="0" presId="urn:microsoft.com/office/officeart/2005/8/layout/cycle3"/>
    <dgm:cxn modelId="{5BBD3F96-F9B3-9A41-97B3-C0C3016AE19B}" type="presOf" srcId="{99A1C6FC-0BD4-0448-BACA-80343ED5A684}" destId="{14187D6A-4541-584B-BAE6-8B551A16B4A8}" srcOrd="0" destOrd="0" presId="urn:microsoft.com/office/officeart/2005/8/layout/cycle3"/>
    <dgm:cxn modelId="{F3579DA1-47E0-704F-8C8F-17CAB12CBD1B}" srcId="{99A1C6FC-0BD4-0448-BACA-80343ED5A684}" destId="{7FAD59E7-93FD-1748-B647-40EEAA5E6E62}" srcOrd="2" destOrd="0" parTransId="{E228A11D-AF66-4B44-8593-CD30C2501172}" sibTransId="{35782B28-C64A-6742-B754-B419CDE9B1A3}"/>
    <dgm:cxn modelId="{13AA5E40-D762-6A4A-AEA3-24B3DB3A73BF}" srcId="{99A1C6FC-0BD4-0448-BACA-80343ED5A684}" destId="{512C0D8E-C09C-CF43-9B3C-674BA1CA4B8D}" srcOrd="0" destOrd="0" parTransId="{AFBC3EF4-F53D-7E4E-9D4D-89031B95BEB0}" sibTransId="{35D4F190-9B56-EC4D-B1CC-DC7CDF97756E}"/>
    <dgm:cxn modelId="{78369219-DF87-694A-919A-5774EAF1262D}" type="presOf" srcId="{FE213DF6-C2FD-E648-BC4C-4AD017A5C848}" destId="{A2E1B1F0-6D3B-A646-BE0C-7EEFB7C57618}" srcOrd="0" destOrd="0" presId="urn:microsoft.com/office/officeart/2005/8/layout/cycle3"/>
    <dgm:cxn modelId="{3694BBC1-4696-E448-A375-185D2C137A06}" type="presOf" srcId="{F039D2C1-8339-4A40-A872-E4E20EEAC7F7}" destId="{F204DD81-9672-BC49-98B2-08466FDB95CB}" srcOrd="0" destOrd="0" presId="urn:microsoft.com/office/officeart/2005/8/layout/cycle3"/>
    <dgm:cxn modelId="{B6159B9C-30AA-9D45-9CCC-292480511B2D}" type="presOf" srcId="{74187CB9-9BD9-2543-8348-631E0445EEBE}" destId="{537B1E75-0F6A-9643-BF16-74964D43B958}" srcOrd="0" destOrd="0" presId="urn:microsoft.com/office/officeart/2005/8/layout/cycle3"/>
    <dgm:cxn modelId="{45061478-F9B0-CB44-B9D9-19BB83AB76D9}" type="presOf" srcId="{7FAD59E7-93FD-1748-B647-40EEAA5E6E62}" destId="{5930C70B-A5F9-2646-85A4-63CF1DC24D14}" srcOrd="0" destOrd="0" presId="urn:microsoft.com/office/officeart/2005/8/layout/cycle3"/>
    <dgm:cxn modelId="{94DDB684-C9F9-4A47-B5CD-66581DB1E81B}" srcId="{99A1C6FC-0BD4-0448-BACA-80343ED5A684}" destId="{74187CB9-9BD9-2543-8348-631E0445EEBE}" srcOrd="3" destOrd="0" parTransId="{A2E821B2-587E-F244-AC95-D54BC85167A4}" sibTransId="{FE03C088-7FA3-7346-8363-CEA4237C3B8C}"/>
    <dgm:cxn modelId="{BFAC8367-BD65-2343-8F2A-C31C62CACB70}" srcId="{99A1C6FC-0BD4-0448-BACA-80343ED5A684}" destId="{FE213DF6-C2FD-E648-BC4C-4AD017A5C848}" srcOrd="4" destOrd="0" parTransId="{2DDAA139-C0C1-B145-9F7F-9B3D6BE017D1}" sibTransId="{D3334B9C-BE8C-9748-A1D0-15B39D078DE7}"/>
    <dgm:cxn modelId="{4464A11E-DC8D-2B48-B925-98E960A177B4}" srcId="{99A1C6FC-0BD4-0448-BACA-80343ED5A684}" destId="{F039D2C1-8339-4A40-A872-E4E20EEAC7F7}" srcOrd="1" destOrd="0" parTransId="{23941676-E8A2-5841-8140-1420ACEBAEEF}" sibTransId="{A4B097CC-B195-1445-8DF2-056A1C0163D2}"/>
    <dgm:cxn modelId="{38B0D4CE-33BD-634C-BBBB-F0D201F49056}" type="presOf" srcId="{35D4F190-9B56-EC4D-B1CC-DC7CDF97756E}" destId="{8A7053FF-1383-AC43-A98E-06BE57A8FA09}" srcOrd="0" destOrd="0" presId="urn:microsoft.com/office/officeart/2005/8/layout/cycle3"/>
    <dgm:cxn modelId="{8A235191-91C2-EA4E-AB6F-9208F8D7CEA9}" type="presParOf" srcId="{14187D6A-4541-584B-BAE6-8B551A16B4A8}" destId="{291E78C1-0EB0-464B-96CF-03977918F423}" srcOrd="0" destOrd="0" presId="urn:microsoft.com/office/officeart/2005/8/layout/cycle3"/>
    <dgm:cxn modelId="{32AA46B9-B6C5-9E42-B39D-7C668FA993D7}" type="presParOf" srcId="{291E78C1-0EB0-464B-96CF-03977918F423}" destId="{EB534075-249A-144D-ABC4-4B7CF75D9022}" srcOrd="0" destOrd="0" presId="urn:microsoft.com/office/officeart/2005/8/layout/cycle3"/>
    <dgm:cxn modelId="{1816FBB2-593A-E94B-A51F-F57E8ADC5C99}" type="presParOf" srcId="{291E78C1-0EB0-464B-96CF-03977918F423}" destId="{8A7053FF-1383-AC43-A98E-06BE57A8FA09}" srcOrd="1" destOrd="0" presId="urn:microsoft.com/office/officeart/2005/8/layout/cycle3"/>
    <dgm:cxn modelId="{55BA12BF-684E-324F-8E7D-D5A3D9E26B32}" type="presParOf" srcId="{291E78C1-0EB0-464B-96CF-03977918F423}" destId="{F204DD81-9672-BC49-98B2-08466FDB95CB}" srcOrd="2" destOrd="0" presId="urn:microsoft.com/office/officeart/2005/8/layout/cycle3"/>
    <dgm:cxn modelId="{8023C3FB-0825-AF46-9CE3-E2E5BCD3344F}" type="presParOf" srcId="{291E78C1-0EB0-464B-96CF-03977918F423}" destId="{5930C70B-A5F9-2646-85A4-63CF1DC24D14}" srcOrd="3" destOrd="0" presId="urn:microsoft.com/office/officeart/2005/8/layout/cycle3"/>
    <dgm:cxn modelId="{E7C7054C-6963-AE43-8E37-F8A48E8D6E80}" type="presParOf" srcId="{291E78C1-0EB0-464B-96CF-03977918F423}" destId="{537B1E75-0F6A-9643-BF16-74964D43B958}" srcOrd="4" destOrd="0" presId="urn:microsoft.com/office/officeart/2005/8/layout/cycle3"/>
    <dgm:cxn modelId="{F08B8FE9-F793-B34B-918B-0A5014E2EA27}" type="presParOf" srcId="{291E78C1-0EB0-464B-96CF-03977918F423}" destId="{A2E1B1F0-6D3B-A646-BE0C-7EEFB7C5761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AD286-1F3A-BC46-8A4D-B4BE92324A39}" type="doc">
      <dgm:prSet loTypeId="urn:microsoft.com/office/officeart/2005/8/layout/arrow2" loCatId="" qsTypeId="urn:microsoft.com/office/officeart/2005/8/quickstyle/simple4" qsCatId="simple" csTypeId="urn:microsoft.com/office/officeart/2005/8/colors/colorful3" csCatId="colorful" phldr="1"/>
      <dgm:spPr/>
    </dgm:pt>
    <dgm:pt modelId="{9AEDCED7-FF24-9745-B892-139E4EA59296}">
      <dgm:prSet phldrT="[Text]" custT="1"/>
      <dgm:spPr/>
      <dgm:t>
        <a:bodyPr/>
        <a:lstStyle/>
        <a:p>
          <a:r>
            <a:rPr lang="en-US" sz="1400" dirty="0" smtClean="0"/>
            <a:t>Intelligence</a:t>
          </a:r>
          <a:endParaRPr lang="en-US" sz="1400" dirty="0"/>
        </a:p>
      </dgm:t>
    </dgm:pt>
    <dgm:pt modelId="{DEBF522D-1C52-2242-A55C-F9262CF84E81}" type="parTrans" cxnId="{DF4E60C1-AA37-A442-9029-02E0AA7DE53A}">
      <dgm:prSet/>
      <dgm:spPr/>
      <dgm:t>
        <a:bodyPr/>
        <a:lstStyle/>
        <a:p>
          <a:endParaRPr lang="en-US"/>
        </a:p>
      </dgm:t>
    </dgm:pt>
    <dgm:pt modelId="{D9D53A15-CD4C-8442-8AF6-A27B78261751}" type="sibTrans" cxnId="{DF4E60C1-AA37-A442-9029-02E0AA7DE53A}">
      <dgm:prSet/>
      <dgm:spPr/>
      <dgm:t>
        <a:bodyPr/>
        <a:lstStyle/>
        <a:p>
          <a:endParaRPr lang="en-US"/>
        </a:p>
      </dgm:t>
    </dgm:pt>
    <dgm:pt modelId="{19FD64BE-F1F4-EF46-AFE6-60CC29151CC1}">
      <dgm:prSet phldrT="[Text]" custT="1"/>
      <dgm:spPr/>
      <dgm:t>
        <a:bodyPr/>
        <a:lstStyle/>
        <a:p>
          <a:r>
            <a:rPr lang="en-US" sz="2000" dirty="0" smtClean="0"/>
            <a:t>Intelligence</a:t>
          </a:r>
          <a:endParaRPr lang="en-US" sz="2000" dirty="0"/>
        </a:p>
      </dgm:t>
    </dgm:pt>
    <dgm:pt modelId="{EBF14903-5220-814A-B6B9-1EE112D62C78}" type="parTrans" cxnId="{2C7D2E26-43A3-B44E-8DCE-FEB6EC69E852}">
      <dgm:prSet/>
      <dgm:spPr/>
      <dgm:t>
        <a:bodyPr/>
        <a:lstStyle/>
        <a:p>
          <a:endParaRPr lang="en-US"/>
        </a:p>
      </dgm:t>
    </dgm:pt>
    <dgm:pt modelId="{54CA68DA-A88F-D34E-B82B-282F5876899B}" type="sibTrans" cxnId="{2C7D2E26-43A3-B44E-8DCE-FEB6EC69E852}">
      <dgm:prSet/>
      <dgm:spPr/>
      <dgm:t>
        <a:bodyPr/>
        <a:lstStyle/>
        <a:p>
          <a:endParaRPr lang="en-US"/>
        </a:p>
      </dgm:t>
    </dgm:pt>
    <dgm:pt modelId="{B0F2807E-39A7-F846-8AB5-C64E2D670B1C}">
      <dgm:prSet phldrT="[Text]" custT="1"/>
      <dgm:spPr/>
      <dgm:t>
        <a:bodyPr/>
        <a:lstStyle/>
        <a:p>
          <a:r>
            <a:rPr lang="en-US" sz="3200" dirty="0" smtClean="0"/>
            <a:t>Intelligence</a:t>
          </a:r>
          <a:endParaRPr lang="en-US" sz="3200" dirty="0"/>
        </a:p>
      </dgm:t>
    </dgm:pt>
    <dgm:pt modelId="{06C3F075-B042-D742-8C00-022C67450DA4}" type="parTrans" cxnId="{1EC16EB6-977F-5241-9985-828964A05081}">
      <dgm:prSet/>
      <dgm:spPr/>
      <dgm:t>
        <a:bodyPr/>
        <a:lstStyle/>
        <a:p>
          <a:endParaRPr lang="en-US"/>
        </a:p>
      </dgm:t>
    </dgm:pt>
    <dgm:pt modelId="{082A1753-28B6-1940-A7BF-D755A2ACCAB0}" type="sibTrans" cxnId="{1EC16EB6-977F-5241-9985-828964A05081}">
      <dgm:prSet/>
      <dgm:spPr/>
      <dgm:t>
        <a:bodyPr/>
        <a:lstStyle/>
        <a:p>
          <a:endParaRPr lang="en-US"/>
        </a:p>
      </dgm:t>
    </dgm:pt>
    <dgm:pt modelId="{C2D499E0-B6DD-5646-9652-2F51B03DAA4E}" type="pres">
      <dgm:prSet presAssocID="{D7EAD286-1F3A-BC46-8A4D-B4BE92324A39}" presName="arrowDiagram" presStyleCnt="0">
        <dgm:presLayoutVars>
          <dgm:chMax val="5"/>
          <dgm:dir/>
          <dgm:resizeHandles val="exact"/>
        </dgm:presLayoutVars>
      </dgm:prSet>
      <dgm:spPr/>
    </dgm:pt>
    <dgm:pt modelId="{6D21867C-34D5-7D46-B3E1-545757F1AA6B}" type="pres">
      <dgm:prSet presAssocID="{D7EAD286-1F3A-BC46-8A4D-B4BE92324A39}" presName="arrow" presStyleLbl="bgShp" presStyleIdx="0" presStyleCnt="1"/>
      <dgm:spPr/>
    </dgm:pt>
    <dgm:pt modelId="{C8B8A078-0C65-D545-891C-C30D0EAFB98B}" type="pres">
      <dgm:prSet presAssocID="{D7EAD286-1F3A-BC46-8A4D-B4BE92324A39}" presName="arrowDiagram3" presStyleCnt="0"/>
      <dgm:spPr/>
    </dgm:pt>
    <dgm:pt modelId="{CE096569-1692-C541-82A9-BEAD9E50C8CD}" type="pres">
      <dgm:prSet presAssocID="{9AEDCED7-FF24-9745-B892-139E4EA59296}" presName="bullet3a" presStyleLbl="node1" presStyleIdx="0" presStyleCnt="3"/>
      <dgm:spPr/>
    </dgm:pt>
    <dgm:pt modelId="{BDEDDF05-DFD8-0542-94B1-EDFB5F3A771B}" type="pres">
      <dgm:prSet presAssocID="{9AEDCED7-FF24-9745-B892-139E4EA59296}" presName="textBox3a" presStyleLbl="revTx" presStyleIdx="0" presStyleCnt="3">
        <dgm:presLayoutVars>
          <dgm:bulletEnabled val="1"/>
        </dgm:presLayoutVars>
      </dgm:prSet>
      <dgm:spPr/>
      <dgm:t>
        <a:bodyPr/>
        <a:lstStyle/>
        <a:p>
          <a:endParaRPr lang="en-US"/>
        </a:p>
      </dgm:t>
    </dgm:pt>
    <dgm:pt modelId="{F4657F4C-689B-ED4C-A467-0405CFE90FB3}" type="pres">
      <dgm:prSet presAssocID="{19FD64BE-F1F4-EF46-AFE6-60CC29151CC1}" presName="bullet3b" presStyleLbl="node1" presStyleIdx="1" presStyleCnt="3"/>
      <dgm:spPr/>
    </dgm:pt>
    <dgm:pt modelId="{757F7425-96AA-C947-AD9E-F4E0A9466DB0}" type="pres">
      <dgm:prSet presAssocID="{19FD64BE-F1F4-EF46-AFE6-60CC29151CC1}" presName="textBox3b" presStyleLbl="revTx" presStyleIdx="1" presStyleCnt="3">
        <dgm:presLayoutVars>
          <dgm:bulletEnabled val="1"/>
        </dgm:presLayoutVars>
      </dgm:prSet>
      <dgm:spPr/>
      <dgm:t>
        <a:bodyPr/>
        <a:lstStyle/>
        <a:p>
          <a:endParaRPr lang="en-US"/>
        </a:p>
      </dgm:t>
    </dgm:pt>
    <dgm:pt modelId="{05623E33-C55E-A144-BAE4-EA4FCC8BDBEA}" type="pres">
      <dgm:prSet presAssocID="{B0F2807E-39A7-F846-8AB5-C64E2D670B1C}" presName="bullet3c" presStyleLbl="node1" presStyleIdx="2" presStyleCnt="3"/>
      <dgm:spPr/>
    </dgm:pt>
    <dgm:pt modelId="{635B7CA7-CFE5-DD42-9962-A0EE55E936D1}" type="pres">
      <dgm:prSet presAssocID="{B0F2807E-39A7-F846-8AB5-C64E2D670B1C}" presName="textBox3c" presStyleLbl="revTx" presStyleIdx="2" presStyleCnt="3" custScaleX="160152" custScaleY="45627" custLinFactNeighborX="10331" custLinFactNeighborY="-20048">
        <dgm:presLayoutVars>
          <dgm:bulletEnabled val="1"/>
        </dgm:presLayoutVars>
      </dgm:prSet>
      <dgm:spPr/>
      <dgm:t>
        <a:bodyPr/>
        <a:lstStyle/>
        <a:p>
          <a:endParaRPr lang="en-US"/>
        </a:p>
      </dgm:t>
    </dgm:pt>
  </dgm:ptLst>
  <dgm:cxnLst>
    <dgm:cxn modelId="{DF4E60C1-AA37-A442-9029-02E0AA7DE53A}" srcId="{D7EAD286-1F3A-BC46-8A4D-B4BE92324A39}" destId="{9AEDCED7-FF24-9745-B892-139E4EA59296}" srcOrd="0" destOrd="0" parTransId="{DEBF522D-1C52-2242-A55C-F9262CF84E81}" sibTransId="{D9D53A15-CD4C-8442-8AF6-A27B78261751}"/>
    <dgm:cxn modelId="{0AFC6EB4-6C29-5F4D-A3CC-58D5A4658BEE}" type="presOf" srcId="{19FD64BE-F1F4-EF46-AFE6-60CC29151CC1}" destId="{757F7425-96AA-C947-AD9E-F4E0A9466DB0}" srcOrd="0" destOrd="0" presId="urn:microsoft.com/office/officeart/2005/8/layout/arrow2"/>
    <dgm:cxn modelId="{1EC16EB6-977F-5241-9985-828964A05081}" srcId="{D7EAD286-1F3A-BC46-8A4D-B4BE92324A39}" destId="{B0F2807E-39A7-F846-8AB5-C64E2D670B1C}" srcOrd="2" destOrd="0" parTransId="{06C3F075-B042-D742-8C00-022C67450DA4}" sibTransId="{082A1753-28B6-1940-A7BF-D755A2ACCAB0}"/>
    <dgm:cxn modelId="{2C7D2E26-43A3-B44E-8DCE-FEB6EC69E852}" srcId="{D7EAD286-1F3A-BC46-8A4D-B4BE92324A39}" destId="{19FD64BE-F1F4-EF46-AFE6-60CC29151CC1}" srcOrd="1" destOrd="0" parTransId="{EBF14903-5220-814A-B6B9-1EE112D62C78}" sibTransId="{54CA68DA-A88F-D34E-B82B-282F5876899B}"/>
    <dgm:cxn modelId="{A56E65D9-1A8D-594D-BF99-31C9548C6342}" type="presOf" srcId="{D7EAD286-1F3A-BC46-8A4D-B4BE92324A39}" destId="{C2D499E0-B6DD-5646-9652-2F51B03DAA4E}" srcOrd="0" destOrd="0" presId="urn:microsoft.com/office/officeart/2005/8/layout/arrow2"/>
    <dgm:cxn modelId="{B425DA45-0D84-154A-8F6A-FD79D3E875C5}" type="presOf" srcId="{B0F2807E-39A7-F846-8AB5-C64E2D670B1C}" destId="{635B7CA7-CFE5-DD42-9962-A0EE55E936D1}" srcOrd="0" destOrd="0" presId="urn:microsoft.com/office/officeart/2005/8/layout/arrow2"/>
    <dgm:cxn modelId="{F67599A6-885E-AA41-96C1-9F13BC3465AE}" type="presOf" srcId="{9AEDCED7-FF24-9745-B892-139E4EA59296}" destId="{BDEDDF05-DFD8-0542-94B1-EDFB5F3A771B}" srcOrd="0" destOrd="0" presId="urn:microsoft.com/office/officeart/2005/8/layout/arrow2"/>
    <dgm:cxn modelId="{5748506A-1A44-0F48-8E45-58D214F4AB79}" type="presParOf" srcId="{C2D499E0-B6DD-5646-9652-2F51B03DAA4E}" destId="{6D21867C-34D5-7D46-B3E1-545757F1AA6B}" srcOrd="0" destOrd="0" presId="urn:microsoft.com/office/officeart/2005/8/layout/arrow2"/>
    <dgm:cxn modelId="{D36B5E79-1ECE-CD4B-AEEB-2F7556DF5588}" type="presParOf" srcId="{C2D499E0-B6DD-5646-9652-2F51B03DAA4E}" destId="{C8B8A078-0C65-D545-891C-C30D0EAFB98B}" srcOrd="1" destOrd="0" presId="urn:microsoft.com/office/officeart/2005/8/layout/arrow2"/>
    <dgm:cxn modelId="{64874E12-18B8-4B46-833A-53DF2E27BC7A}" type="presParOf" srcId="{C8B8A078-0C65-D545-891C-C30D0EAFB98B}" destId="{CE096569-1692-C541-82A9-BEAD9E50C8CD}" srcOrd="0" destOrd="0" presId="urn:microsoft.com/office/officeart/2005/8/layout/arrow2"/>
    <dgm:cxn modelId="{C05E3225-CA39-0742-B8AF-D9E6E95A78E5}" type="presParOf" srcId="{C8B8A078-0C65-D545-891C-C30D0EAFB98B}" destId="{BDEDDF05-DFD8-0542-94B1-EDFB5F3A771B}" srcOrd="1" destOrd="0" presId="urn:microsoft.com/office/officeart/2005/8/layout/arrow2"/>
    <dgm:cxn modelId="{E7F31477-B767-D345-B461-0065F7FB2B21}" type="presParOf" srcId="{C8B8A078-0C65-D545-891C-C30D0EAFB98B}" destId="{F4657F4C-689B-ED4C-A467-0405CFE90FB3}" srcOrd="2" destOrd="0" presId="urn:microsoft.com/office/officeart/2005/8/layout/arrow2"/>
    <dgm:cxn modelId="{6FA375AD-C786-B64D-AF4E-D4B3B7C0431F}" type="presParOf" srcId="{C8B8A078-0C65-D545-891C-C30D0EAFB98B}" destId="{757F7425-96AA-C947-AD9E-F4E0A9466DB0}" srcOrd="3" destOrd="0" presId="urn:microsoft.com/office/officeart/2005/8/layout/arrow2"/>
    <dgm:cxn modelId="{C5DD4B41-5299-9540-88D9-1218694B60F5}" type="presParOf" srcId="{C8B8A078-0C65-D545-891C-C30D0EAFB98B}" destId="{05623E33-C55E-A144-BAE4-EA4FCC8BDBEA}" srcOrd="4" destOrd="0" presId="urn:microsoft.com/office/officeart/2005/8/layout/arrow2"/>
    <dgm:cxn modelId="{EAE3B4E8-80EC-DF48-A9D5-D0F76E29F0B7}" type="presParOf" srcId="{C8B8A078-0C65-D545-891C-C30D0EAFB98B}" destId="{635B7CA7-CFE5-DD42-9962-A0EE55E936D1}"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E037BE-092E-3F40-9511-81C5BD397B62}" type="doc">
      <dgm:prSet loTypeId="urn:microsoft.com/office/officeart/2005/8/layout/cycle4" loCatId="" qsTypeId="urn:microsoft.com/office/officeart/2005/8/quickstyle/simple4" qsCatId="simple" csTypeId="urn:microsoft.com/office/officeart/2005/8/colors/colorful5" csCatId="colorful" phldr="1"/>
      <dgm:spPr/>
      <dgm:t>
        <a:bodyPr/>
        <a:lstStyle/>
        <a:p>
          <a:endParaRPr lang="en-US"/>
        </a:p>
      </dgm:t>
    </dgm:pt>
    <dgm:pt modelId="{B0A3A9B4-3E5D-604A-AD83-1964DE00A9D9}">
      <dgm:prSet phldrT="[Text]" custT="1"/>
      <dgm:spPr/>
      <dgm:t>
        <a:bodyPr/>
        <a:lstStyle/>
        <a:p>
          <a:r>
            <a:rPr lang="en-US" sz="1200" dirty="0" smtClean="0"/>
            <a:t>You're</a:t>
          </a:r>
          <a:r>
            <a:rPr lang="en-US" sz="1200" baseline="0" dirty="0" smtClean="0"/>
            <a:t> </a:t>
          </a:r>
          <a:r>
            <a:rPr lang="en-US" sz="1200" dirty="0" smtClean="0"/>
            <a:t>ability to learn is fixed</a:t>
          </a:r>
          <a:endParaRPr lang="en-US" sz="1200" dirty="0"/>
        </a:p>
      </dgm:t>
    </dgm:pt>
    <dgm:pt modelId="{AA0251E6-90AF-A842-9AD6-A716E5182B60}" type="parTrans" cxnId="{87DE29B1-23C0-EB46-9070-356357D1B242}">
      <dgm:prSet/>
      <dgm:spPr/>
      <dgm:t>
        <a:bodyPr/>
        <a:lstStyle/>
        <a:p>
          <a:endParaRPr lang="en-US"/>
        </a:p>
      </dgm:t>
    </dgm:pt>
    <dgm:pt modelId="{7FC7348B-89A7-4941-B287-4BB7CA4CC19E}" type="sibTrans" cxnId="{87DE29B1-23C0-EB46-9070-356357D1B242}">
      <dgm:prSet/>
      <dgm:spPr/>
      <dgm:t>
        <a:bodyPr/>
        <a:lstStyle/>
        <a:p>
          <a:endParaRPr lang="en-US"/>
        </a:p>
      </dgm:t>
    </dgm:pt>
    <dgm:pt modelId="{A95F5F02-5461-3346-9E1A-442A0A678455}">
      <dgm:prSet phldrT="[Text]" custT="1"/>
      <dgm:spPr/>
      <dgm:t>
        <a:bodyPr/>
        <a:lstStyle/>
        <a:p>
          <a:r>
            <a:rPr lang="en-US" sz="1200" dirty="0" smtClean="0"/>
            <a:t>You</a:t>
          </a:r>
          <a:r>
            <a:rPr lang="en-US" sz="1200" baseline="0" dirty="0" smtClean="0"/>
            <a:t> are destined to be good at some things and bad at others</a:t>
          </a:r>
          <a:endParaRPr lang="en-US" sz="1200" dirty="0"/>
        </a:p>
      </dgm:t>
    </dgm:pt>
    <dgm:pt modelId="{059971A9-A48E-7741-8685-7675167958F9}" type="parTrans" cxnId="{66165B94-6E62-7E45-8972-D419B1673690}">
      <dgm:prSet/>
      <dgm:spPr/>
      <dgm:t>
        <a:bodyPr/>
        <a:lstStyle/>
        <a:p>
          <a:endParaRPr lang="en-US"/>
        </a:p>
      </dgm:t>
    </dgm:pt>
    <dgm:pt modelId="{88B0CCFE-7480-D04A-AC95-DD814CCE37AB}" type="sibTrans" cxnId="{66165B94-6E62-7E45-8972-D419B1673690}">
      <dgm:prSet/>
      <dgm:spPr/>
      <dgm:t>
        <a:bodyPr/>
        <a:lstStyle/>
        <a:p>
          <a:endParaRPr lang="en-US"/>
        </a:p>
      </dgm:t>
    </dgm:pt>
    <dgm:pt modelId="{ED247124-BF14-5D4A-8A25-B67572661932}">
      <dgm:prSet phldrT="[Text]" custT="1"/>
      <dgm:spPr/>
      <dgm:t>
        <a:bodyPr/>
        <a:lstStyle/>
        <a:p>
          <a:r>
            <a:rPr lang="en-US" sz="1200" dirty="0" smtClean="0"/>
            <a:t>Performance Goals are crucial to achievement</a:t>
          </a:r>
          <a:endParaRPr lang="en-US" sz="1200" dirty="0"/>
        </a:p>
      </dgm:t>
    </dgm:pt>
    <dgm:pt modelId="{60580A6E-D45B-594B-8175-A3DC5DE3AEE6}" type="parTrans" cxnId="{64DE4706-30F2-D944-BD15-63F17A476A7D}">
      <dgm:prSet/>
      <dgm:spPr/>
      <dgm:t>
        <a:bodyPr/>
        <a:lstStyle/>
        <a:p>
          <a:endParaRPr lang="en-US"/>
        </a:p>
      </dgm:t>
    </dgm:pt>
    <dgm:pt modelId="{2C00D41B-B4B6-6742-9D73-D4F245155DEC}" type="sibTrans" cxnId="{64DE4706-30F2-D944-BD15-63F17A476A7D}">
      <dgm:prSet/>
      <dgm:spPr/>
      <dgm:t>
        <a:bodyPr/>
        <a:lstStyle/>
        <a:p>
          <a:endParaRPr lang="en-US"/>
        </a:p>
      </dgm:t>
    </dgm:pt>
    <dgm:pt modelId="{CF8F7E20-C524-1C42-8A59-7D9ECFD633BB}">
      <dgm:prSet phldrT="[Text]" custT="1"/>
      <dgm:spPr/>
      <dgm:t>
        <a:bodyPr/>
        <a:lstStyle/>
        <a:p>
          <a:r>
            <a:rPr lang="en-US" sz="1200" dirty="0" smtClean="0"/>
            <a:t>Your intelligence is completely genetic and determined at birth</a:t>
          </a:r>
          <a:endParaRPr lang="en-US" sz="1200" dirty="0"/>
        </a:p>
      </dgm:t>
    </dgm:pt>
    <dgm:pt modelId="{842D5155-F6CF-9D49-BAE1-802DFEA7D68E}" type="parTrans" cxnId="{8DCB8DB3-CE69-FB48-93A8-86D6DD023E5F}">
      <dgm:prSet/>
      <dgm:spPr/>
      <dgm:t>
        <a:bodyPr/>
        <a:lstStyle/>
        <a:p>
          <a:endParaRPr lang="en-US"/>
        </a:p>
      </dgm:t>
    </dgm:pt>
    <dgm:pt modelId="{4341443D-E8FA-2D4A-A79D-EC9B4A1BCBED}" type="sibTrans" cxnId="{8DCB8DB3-CE69-FB48-93A8-86D6DD023E5F}">
      <dgm:prSet/>
      <dgm:spPr/>
      <dgm:t>
        <a:bodyPr/>
        <a:lstStyle/>
        <a:p>
          <a:endParaRPr lang="en-US"/>
        </a:p>
      </dgm:t>
    </dgm:pt>
    <dgm:pt modelId="{8E8CA13E-393E-8941-974D-448E40387AB1}" type="pres">
      <dgm:prSet presAssocID="{CEE037BE-092E-3F40-9511-81C5BD397B62}" presName="cycleMatrixDiagram" presStyleCnt="0">
        <dgm:presLayoutVars>
          <dgm:chMax val="1"/>
          <dgm:dir/>
          <dgm:animLvl val="lvl"/>
          <dgm:resizeHandles val="exact"/>
        </dgm:presLayoutVars>
      </dgm:prSet>
      <dgm:spPr/>
      <dgm:t>
        <a:bodyPr/>
        <a:lstStyle/>
        <a:p>
          <a:endParaRPr lang="en-US"/>
        </a:p>
      </dgm:t>
    </dgm:pt>
    <dgm:pt modelId="{515D7EDC-3093-6B40-B266-080C618D503A}" type="pres">
      <dgm:prSet presAssocID="{CEE037BE-092E-3F40-9511-81C5BD397B62}" presName="children" presStyleCnt="0"/>
      <dgm:spPr/>
    </dgm:pt>
    <dgm:pt modelId="{97666B95-BC04-AE4A-89FE-70A68DBB07EF}" type="pres">
      <dgm:prSet presAssocID="{CEE037BE-092E-3F40-9511-81C5BD397B62}" presName="childPlaceholder" presStyleCnt="0"/>
      <dgm:spPr/>
    </dgm:pt>
    <dgm:pt modelId="{AAC1CD62-56F9-ED45-83F3-F19971950552}" type="pres">
      <dgm:prSet presAssocID="{CEE037BE-092E-3F40-9511-81C5BD397B62}" presName="circle" presStyleCnt="0"/>
      <dgm:spPr/>
    </dgm:pt>
    <dgm:pt modelId="{A31D9E6B-FA9D-E248-8BFA-B33613244C80}" type="pres">
      <dgm:prSet presAssocID="{CEE037BE-092E-3F40-9511-81C5BD397B62}" presName="quadrant1" presStyleLbl="node1" presStyleIdx="0" presStyleCnt="4">
        <dgm:presLayoutVars>
          <dgm:chMax val="1"/>
          <dgm:bulletEnabled val="1"/>
        </dgm:presLayoutVars>
      </dgm:prSet>
      <dgm:spPr/>
      <dgm:t>
        <a:bodyPr/>
        <a:lstStyle/>
        <a:p>
          <a:endParaRPr lang="en-US"/>
        </a:p>
      </dgm:t>
    </dgm:pt>
    <dgm:pt modelId="{C2363B6F-83F5-3241-B700-61A5AD618BD0}" type="pres">
      <dgm:prSet presAssocID="{CEE037BE-092E-3F40-9511-81C5BD397B62}" presName="quadrant2" presStyleLbl="node1" presStyleIdx="1" presStyleCnt="4">
        <dgm:presLayoutVars>
          <dgm:chMax val="1"/>
          <dgm:bulletEnabled val="1"/>
        </dgm:presLayoutVars>
      </dgm:prSet>
      <dgm:spPr/>
      <dgm:t>
        <a:bodyPr/>
        <a:lstStyle/>
        <a:p>
          <a:endParaRPr lang="en-US"/>
        </a:p>
      </dgm:t>
    </dgm:pt>
    <dgm:pt modelId="{A8A618B5-E58F-DB4A-9A99-500A0F47390B}" type="pres">
      <dgm:prSet presAssocID="{CEE037BE-092E-3F40-9511-81C5BD397B62}" presName="quadrant3" presStyleLbl="node1" presStyleIdx="2" presStyleCnt="4">
        <dgm:presLayoutVars>
          <dgm:chMax val="1"/>
          <dgm:bulletEnabled val="1"/>
        </dgm:presLayoutVars>
      </dgm:prSet>
      <dgm:spPr/>
      <dgm:t>
        <a:bodyPr/>
        <a:lstStyle/>
        <a:p>
          <a:endParaRPr lang="en-US"/>
        </a:p>
      </dgm:t>
    </dgm:pt>
    <dgm:pt modelId="{BD505F70-C91C-C946-B1AA-71049B81895B}" type="pres">
      <dgm:prSet presAssocID="{CEE037BE-092E-3F40-9511-81C5BD397B62}" presName="quadrant4" presStyleLbl="node1" presStyleIdx="3" presStyleCnt="4">
        <dgm:presLayoutVars>
          <dgm:chMax val="1"/>
          <dgm:bulletEnabled val="1"/>
        </dgm:presLayoutVars>
      </dgm:prSet>
      <dgm:spPr/>
      <dgm:t>
        <a:bodyPr/>
        <a:lstStyle/>
        <a:p>
          <a:endParaRPr lang="en-US"/>
        </a:p>
      </dgm:t>
    </dgm:pt>
    <dgm:pt modelId="{EEDBB3F1-AE78-574B-A3F9-5C406012597E}" type="pres">
      <dgm:prSet presAssocID="{CEE037BE-092E-3F40-9511-81C5BD397B62}" presName="quadrantPlaceholder" presStyleCnt="0"/>
      <dgm:spPr/>
    </dgm:pt>
    <dgm:pt modelId="{049A09E3-2181-F949-9E90-F4C8C630C9A6}" type="pres">
      <dgm:prSet presAssocID="{CEE037BE-092E-3F40-9511-81C5BD397B62}" presName="center1" presStyleLbl="fgShp" presStyleIdx="0" presStyleCnt="2"/>
      <dgm:spPr/>
    </dgm:pt>
    <dgm:pt modelId="{FAEBEA7E-2AF3-6447-AB0B-7F145D37B724}" type="pres">
      <dgm:prSet presAssocID="{CEE037BE-092E-3F40-9511-81C5BD397B62}" presName="center2" presStyleLbl="fgShp" presStyleIdx="1" presStyleCnt="2"/>
      <dgm:spPr/>
    </dgm:pt>
  </dgm:ptLst>
  <dgm:cxnLst>
    <dgm:cxn modelId="{8DCB8DB3-CE69-FB48-93A8-86D6DD023E5F}" srcId="{CEE037BE-092E-3F40-9511-81C5BD397B62}" destId="{CF8F7E20-C524-1C42-8A59-7D9ECFD633BB}" srcOrd="3" destOrd="0" parTransId="{842D5155-F6CF-9D49-BAE1-802DFEA7D68E}" sibTransId="{4341443D-E8FA-2D4A-A79D-EC9B4A1BCBED}"/>
    <dgm:cxn modelId="{64DE4706-30F2-D944-BD15-63F17A476A7D}" srcId="{CEE037BE-092E-3F40-9511-81C5BD397B62}" destId="{ED247124-BF14-5D4A-8A25-B67572661932}" srcOrd="2" destOrd="0" parTransId="{60580A6E-D45B-594B-8175-A3DC5DE3AEE6}" sibTransId="{2C00D41B-B4B6-6742-9D73-D4F245155DEC}"/>
    <dgm:cxn modelId="{D517B2D5-93E3-6343-8B42-4D5A697B1D4B}" type="presOf" srcId="{CF8F7E20-C524-1C42-8A59-7D9ECFD633BB}" destId="{BD505F70-C91C-C946-B1AA-71049B81895B}" srcOrd="0" destOrd="0" presId="urn:microsoft.com/office/officeart/2005/8/layout/cycle4"/>
    <dgm:cxn modelId="{87DE29B1-23C0-EB46-9070-356357D1B242}" srcId="{CEE037BE-092E-3F40-9511-81C5BD397B62}" destId="{B0A3A9B4-3E5D-604A-AD83-1964DE00A9D9}" srcOrd="0" destOrd="0" parTransId="{AA0251E6-90AF-A842-9AD6-A716E5182B60}" sibTransId="{7FC7348B-89A7-4941-B287-4BB7CA4CC19E}"/>
    <dgm:cxn modelId="{D8504979-E4DE-9B47-B646-29FC06468823}" type="presOf" srcId="{B0A3A9B4-3E5D-604A-AD83-1964DE00A9D9}" destId="{A31D9E6B-FA9D-E248-8BFA-B33613244C80}" srcOrd="0" destOrd="0" presId="urn:microsoft.com/office/officeart/2005/8/layout/cycle4"/>
    <dgm:cxn modelId="{66165B94-6E62-7E45-8972-D419B1673690}" srcId="{CEE037BE-092E-3F40-9511-81C5BD397B62}" destId="{A95F5F02-5461-3346-9E1A-442A0A678455}" srcOrd="1" destOrd="0" parTransId="{059971A9-A48E-7741-8685-7675167958F9}" sibTransId="{88B0CCFE-7480-D04A-AC95-DD814CCE37AB}"/>
    <dgm:cxn modelId="{10677DF5-5AF4-9C45-BEF6-D37FDF05958D}" type="presOf" srcId="{ED247124-BF14-5D4A-8A25-B67572661932}" destId="{A8A618B5-E58F-DB4A-9A99-500A0F47390B}" srcOrd="0" destOrd="0" presId="urn:microsoft.com/office/officeart/2005/8/layout/cycle4"/>
    <dgm:cxn modelId="{77F48E6F-E0B6-C643-82AE-3630CD712B89}" type="presOf" srcId="{CEE037BE-092E-3F40-9511-81C5BD397B62}" destId="{8E8CA13E-393E-8941-974D-448E40387AB1}" srcOrd="0" destOrd="0" presId="urn:microsoft.com/office/officeart/2005/8/layout/cycle4"/>
    <dgm:cxn modelId="{F1A251E6-7A10-BA40-A4CA-46CD5E40584C}" type="presOf" srcId="{A95F5F02-5461-3346-9E1A-442A0A678455}" destId="{C2363B6F-83F5-3241-B700-61A5AD618BD0}" srcOrd="0" destOrd="0" presId="urn:microsoft.com/office/officeart/2005/8/layout/cycle4"/>
    <dgm:cxn modelId="{0CC33802-8218-3244-AFA8-3BF87F0BA894}" type="presParOf" srcId="{8E8CA13E-393E-8941-974D-448E40387AB1}" destId="{515D7EDC-3093-6B40-B266-080C618D503A}" srcOrd="0" destOrd="0" presId="urn:microsoft.com/office/officeart/2005/8/layout/cycle4"/>
    <dgm:cxn modelId="{1DD4D7CD-563C-E049-8D9A-D08FD676FC36}" type="presParOf" srcId="{515D7EDC-3093-6B40-B266-080C618D503A}" destId="{97666B95-BC04-AE4A-89FE-70A68DBB07EF}" srcOrd="0" destOrd="0" presId="urn:microsoft.com/office/officeart/2005/8/layout/cycle4"/>
    <dgm:cxn modelId="{25AC61A8-4A60-DC48-AE7D-1F3E14F50DA8}" type="presParOf" srcId="{8E8CA13E-393E-8941-974D-448E40387AB1}" destId="{AAC1CD62-56F9-ED45-83F3-F19971950552}" srcOrd="1" destOrd="0" presId="urn:microsoft.com/office/officeart/2005/8/layout/cycle4"/>
    <dgm:cxn modelId="{3C22B76F-6A9F-8B49-A3C0-B4C234100258}" type="presParOf" srcId="{AAC1CD62-56F9-ED45-83F3-F19971950552}" destId="{A31D9E6B-FA9D-E248-8BFA-B33613244C80}" srcOrd="0" destOrd="0" presId="urn:microsoft.com/office/officeart/2005/8/layout/cycle4"/>
    <dgm:cxn modelId="{3E71404D-F865-FA4A-A814-2C483010B5DB}" type="presParOf" srcId="{AAC1CD62-56F9-ED45-83F3-F19971950552}" destId="{C2363B6F-83F5-3241-B700-61A5AD618BD0}" srcOrd="1" destOrd="0" presId="urn:microsoft.com/office/officeart/2005/8/layout/cycle4"/>
    <dgm:cxn modelId="{DC7190C5-E9DE-6746-AAE7-650CE90936EF}" type="presParOf" srcId="{AAC1CD62-56F9-ED45-83F3-F19971950552}" destId="{A8A618B5-E58F-DB4A-9A99-500A0F47390B}" srcOrd="2" destOrd="0" presId="urn:microsoft.com/office/officeart/2005/8/layout/cycle4"/>
    <dgm:cxn modelId="{7F66FC2F-A745-9846-95AC-4074C98E8C20}" type="presParOf" srcId="{AAC1CD62-56F9-ED45-83F3-F19971950552}" destId="{BD505F70-C91C-C946-B1AA-71049B81895B}" srcOrd="3" destOrd="0" presId="urn:microsoft.com/office/officeart/2005/8/layout/cycle4"/>
    <dgm:cxn modelId="{75F3B8E8-08A8-874B-9A67-0842889C7969}" type="presParOf" srcId="{AAC1CD62-56F9-ED45-83F3-F19971950552}" destId="{EEDBB3F1-AE78-574B-A3F9-5C406012597E}" srcOrd="4" destOrd="0" presId="urn:microsoft.com/office/officeart/2005/8/layout/cycle4"/>
    <dgm:cxn modelId="{E8640AC0-D15A-D845-9D54-5D59D9A5689D}" type="presParOf" srcId="{8E8CA13E-393E-8941-974D-448E40387AB1}" destId="{049A09E3-2181-F949-9E90-F4C8C630C9A6}" srcOrd="2" destOrd="0" presId="urn:microsoft.com/office/officeart/2005/8/layout/cycle4"/>
    <dgm:cxn modelId="{BABB79BA-A901-F74D-85C0-2F3F17FB98B4}" type="presParOf" srcId="{8E8CA13E-393E-8941-974D-448E40387AB1}" destId="{FAEBEA7E-2AF3-6447-AB0B-7F145D37B72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3E1BB-6D95-184A-ACA8-9E4508C3F251}" type="doc">
      <dgm:prSet loTypeId="urn:microsoft.com/office/officeart/2005/8/layout/matrix3" loCatId="" qsTypeId="urn:microsoft.com/office/officeart/2005/8/quickstyle/3D3" qsCatId="3D" csTypeId="urn:microsoft.com/office/officeart/2005/8/colors/colorful5" csCatId="colorful" phldr="1"/>
      <dgm:spPr/>
      <dgm:t>
        <a:bodyPr/>
        <a:lstStyle/>
        <a:p>
          <a:endParaRPr lang="en-US"/>
        </a:p>
      </dgm:t>
    </dgm:pt>
    <dgm:pt modelId="{DF26E9E8-C8A8-6146-A573-505CE4B2F4F1}">
      <dgm:prSet phldrT="[Text]"/>
      <dgm:spPr/>
      <dgm:t>
        <a:bodyPr/>
        <a:lstStyle/>
        <a:p>
          <a:r>
            <a:rPr lang="en-US" smtClean="0"/>
            <a:t>Effort is a pathway to Mastery</a:t>
          </a:r>
          <a:endParaRPr lang="en-US" dirty="0"/>
        </a:p>
      </dgm:t>
    </dgm:pt>
    <dgm:pt modelId="{5CAEA26D-98E5-8E40-9CB1-5E4E8B1C14BC}" type="parTrans" cxnId="{8E2E05D5-6803-D64B-BB2D-8097AD0397AC}">
      <dgm:prSet/>
      <dgm:spPr/>
      <dgm:t>
        <a:bodyPr/>
        <a:lstStyle/>
        <a:p>
          <a:endParaRPr lang="en-US"/>
        </a:p>
      </dgm:t>
    </dgm:pt>
    <dgm:pt modelId="{8D442198-D5AF-9241-A18C-0003F776D287}" type="sibTrans" cxnId="{8E2E05D5-6803-D64B-BB2D-8097AD0397AC}">
      <dgm:prSet/>
      <dgm:spPr/>
      <dgm:t>
        <a:bodyPr/>
        <a:lstStyle/>
        <a:p>
          <a:endParaRPr lang="en-US"/>
        </a:p>
      </dgm:t>
    </dgm:pt>
    <dgm:pt modelId="{C006E2BC-DEA0-4545-B2E9-C4A4D3EEBEEE}">
      <dgm:prSet phldrT="[Text]"/>
      <dgm:spPr/>
      <dgm:t>
        <a:bodyPr/>
        <a:lstStyle/>
        <a:p>
          <a:r>
            <a:rPr lang="en-US" smtClean="0"/>
            <a:t>You</a:t>
          </a:r>
          <a:r>
            <a:rPr lang="en-US" baseline="0" smtClean="0"/>
            <a:t> can grow your intelligence</a:t>
          </a:r>
          <a:endParaRPr lang="en-US" dirty="0"/>
        </a:p>
      </dgm:t>
    </dgm:pt>
    <dgm:pt modelId="{9E4714DA-371F-AB4A-84BE-ABEE4F80D95D}" type="parTrans" cxnId="{AB832BCA-9EA2-414E-9090-3CC18C849771}">
      <dgm:prSet/>
      <dgm:spPr/>
      <dgm:t>
        <a:bodyPr/>
        <a:lstStyle/>
        <a:p>
          <a:endParaRPr lang="en-US"/>
        </a:p>
      </dgm:t>
    </dgm:pt>
    <dgm:pt modelId="{47CE8C4A-3DAD-2A49-AC99-B60CF892A1C1}" type="sibTrans" cxnId="{AB832BCA-9EA2-414E-9090-3CC18C849771}">
      <dgm:prSet/>
      <dgm:spPr/>
      <dgm:t>
        <a:bodyPr/>
        <a:lstStyle/>
        <a:p>
          <a:endParaRPr lang="en-US"/>
        </a:p>
      </dgm:t>
    </dgm:pt>
    <dgm:pt modelId="{34AB10FC-A790-BD47-9017-D2BE82316D2F}">
      <dgm:prSet phldrT="[Text]"/>
      <dgm:spPr/>
      <dgm:t>
        <a:bodyPr/>
        <a:lstStyle/>
        <a:p>
          <a:r>
            <a:rPr lang="en-US" dirty="0" smtClean="0"/>
            <a:t>Setting learning</a:t>
          </a:r>
          <a:r>
            <a:rPr lang="en-US" baseline="0" dirty="0" smtClean="0"/>
            <a:t> goals is important to improved outcomes</a:t>
          </a:r>
          <a:endParaRPr lang="en-US" dirty="0"/>
        </a:p>
      </dgm:t>
    </dgm:pt>
    <dgm:pt modelId="{809DA12E-35B9-4048-9334-E21E2DB68738}" type="parTrans" cxnId="{5C1C4B21-CB99-8847-8548-05A30AE009DB}">
      <dgm:prSet/>
      <dgm:spPr/>
      <dgm:t>
        <a:bodyPr/>
        <a:lstStyle/>
        <a:p>
          <a:endParaRPr lang="en-US"/>
        </a:p>
      </dgm:t>
    </dgm:pt>
    <dgm:pt modelId="{991C104F-6E91-DA4E-8EB9-04024947B18C}" type="sibTrans" cxnId="{5C1C4B21-CB99-8847-8548-05A30AE009DB}">
      <dgm:prSet/>
      <dgm:spPr/>
      <dgm:t>
        <a:bodyPr/>
        <a:lstStyle/>
        <a:p>
          <a:endParaRPr lang="en-US"/>
        </a:p>
      </dgm:t>
    </dgm:pt>
    <dgm:pt modelId="{C728BB86-8C42-474D-A845-DDDD457A9B07}">
      <dgm:prSet phldrT="[Text]"/>
      <dgm:spPr/>
      <dgm:t>
        <a:bodyPr/>
        <a:lstStyle/>
        <a:p>
          <a:r>
            <a:rPr lang="en-US" dirty="0" smtClean="0"/>
            <a:t>We learn from our mistakes, challenge is good</a:t>
          </a:r>
          <a:endParaRPr lang="en-US" dirty="0"/>
        </a:p>
      </dgm:t>
    </dgm:pt>
    <dgm:pt modelId="{BFD4C042-9310-2B4B-A48E-2C67D0E9520F}" type="parTrans" cxnId="{28711919-C47A-8F4A-BC38-DF7A7418BE8B}">
      <dgm:prSet/>
      <dgm:spPr/>
      <dgm:t>
        <a:bodyPr/>
        <a:lstStyle/>
        <a:p>
          <a:endParaRPr lang="en-US"/>
        </a:p>
      </dgm:t>
    </dgm:pt>
    <dgm:pt modelId="{E39FBDB3-D443-B243-B39D-F6E64E0BFABB}" type="sibTrans" cxnId="{28711919-C47A-8F4A-BC38-DF7A7418BE8B}">
      <dgm:prSet/>
      <dgm:spPr/>
      <dgm:t>
        <a:bodyPr/>
        <a:lstStyle/>
        <a:p>
          <a:endParaRPr lang="en-US"/>
        </a:p>
      </dgm:t>
    </dgm:pt>
    <dgm:pt modelId="{AA0A6EE7-3F5E-FE4A-8BE4-2D1ACAA2AE68}" type="pres">
      <dgm:prSet presAssocID="{9E03E1BB-6D95-184A-ACA8-9E4508C3F251}" presName="matrix" presStyleCnt="0">
        <dgm:presLayoutVars>
          <dgm:chMax val="1"/>
          <dgm:dir/>
          <dgm:resizeHandles val="exact"/>
        </dgm:presLayoutVars>
      </dgm:prSet>
      <dgm:spPr/>
      <dgm:t>
        <a:bodyPr/>
        <a:lstStyle/>
        <a:p>
          <a:endParaRPr lang="en-US"/>
        </a:p>
      </dgm:t>
    </dgm:pt>
    <dgm:pt modelId="{57694896-3108-004A-9275-88C5EE3939EA}" type="pres">
      <dgm:prSet presAssocID="{9E03E1BB-6D95-184A-ACA8-9E4508C3F251}" presName="diamond" presStyleLbl="bgShp" presStyleIdx="0" presStyleCnt="1"/>
      <dgm:spPr/>
    </dgm:pt>
    <dgm:pt modelId="{E33452E3-590B-5241-AE4A-99903714D058}" type="pres">
      <dgm:prSet presAssocID="{9E03E1BB-6D95-184A-ACA8-9E4508C3F251}" presName="quad1" presStyleLbl="node1" presStyleIdx="0" presStyleCnt="4">
        <dgm:presLayoutVars>
          <dgm:chMax val="0"/>
          <dgm:chPref val="0"/>
          <dgm:bulletEnabled val="1"/>
        </dgm:presLayoutVars>
      </dgm:prSet>
      <dgm:spPr/>
      <dgm:t>
        <a:bodyPr/>
        <a:lstStyle/>
        <a:p>
          <a:endParaRPr lang="en-US"/>
        </a:p>
      </dgm:t>
    </dgm:pt>
    <dgm:pt modelId="{FF27BDDE-AE5A-9D47-A191-ABB64AB683CB}" type="pres">
      <dgm:prSet presAssocID="{9E03E1BB-6D95-184A-ACA8-9E4508C3F251}" presName="quad2" presStyleLbl="node1" presStyleIdx="1" presStyleCnt="4">
        <dgm:presLayoutVars>
          <dgm:chMax val="0"/>
          <dgm:chPref val="0"/>
          <dgm:bulletEnabled val="1"/>
        </dgm:presLayoutVars>
      </dgm:prSet>
      <dgm:spPr/>
      <dgm:t>
        <a:bodyPr/>
        <a:lstStyle/>
        <a:p>
          <a:endParaRPr lang="en-US"/>
        </a:p>
      </dgm:t>
    </dgm:pt>
    <dgm:pt modelId="{AC7F03E0-0D89-594D-A572-E8FDA6C56FDF}" type="pres">
      <dgm:prSet presAssocID="{9E03E1BB-6D95-184A-ACA8-9E4508C3F251}" presName="quad3" presStyleLbl="node1" presStyleIdx="2" presStyleCnt="4">
        <dgm:presLayoutVars>
          <dgm:chMax val="0"/>
          <dgm:chPref val="0"/>
          <dgm:bulletEnabled val="1"/>
        </dgm:presLayoutVars>
      </dgm:prSet>
      <dgm:spPr/>
      <dgm:t>
        <a:bodyPr/>
        <a:lstStyle/>
        <a:p>
          <a:endParaRPr lang="en-US"/>
        </a:p>
      </dgm:t>
    </dgm:pt>
    <dgm:pt modelId="{C054C50A-0FC5-F642-969B-32DEDBC79893}" type="pres">
      <dgm:prSet presAssocID="{9E03E1BB-6D95-184A-ACA8-9E4508C3F251}" presName="quad4" presStyleLbl="node1" presStyleIdx="3" presStyleCnt="4">
        <dgm:presLayoutVars>
          <dgm:chMax val="0"/>
          <dgm:chPref val="0"/>
          <dgm:bulletEnabled val="1"/>
        </dgm:presLayoutVars>
      </dgm:prSet>
      <dgm:spPr/>
      <dgm:t>
        <a:bodyPr/>
        <a:lstStyle/>
        <a:p>
          <a:endParaRPr lang="en-US"/>
        </a:p>
      </dgm:t>
    </dgm:pt>
  </dgm:ptLst>
  <dgm:cxnLst>
    <dgm:cxn modelId="{8E2E05D5-6803-D64B-BB2D-8097AD0397AC}" srcId="{9E03E1BB-6D95-184A-ACA8-9E4508C3F251}" destId="{DF26E9E8-C8A8-6146-A573-505CE4B2F4F1}" srcOrd="0" destOrd="0" parTransId="{5CAEA26D-98E5-8E40-9CB1-5E4E8B1C14BC}" sibTransId="{8D442198-D5AF-9241-A18C-0003F776D287}"/>
    <dgm:cxn modelId="{590924B3-FEFD-E749-B1F9-DE9DA5AAA7E1}" type="presOf" srcId="{C728BB86-8C42-474D-A845-DDDD457A9B07}" destId="{C054C50A-0FC5-F642-969B-32DEDBC79893}" srcOrd="0" destOrd="0" presId="urn:microsoft.com/office/officeart/2005/8/layout/matrix3"/>
    <dgm:cxn modelId="{F138039C-0ED3-F74A-8A5B-75A2A600BF72}" type="presOf" srcId="{C006E2BC-DEA0-4545-B2E9-C4A4D3EEBEEE}" destId="{FF27BDDE-AE5A-9D47-A191-ABB64AB683CB}" srcOrd="0" destOrd="0" presId="urn:microsoft.com/office/officeart/2005/8/layout/matrix3"/>
    <dgm:cxn modelId="{AB832BCA-9EA2-414E-9090-3CC18C849771}" srcId="{9E03E1BB-6D95-184A-ACA8-9E4508C3F251}" destId="{C006E2BC-DEA0-4545-B2E9-C4A4D3EEBEEE}" srcOrd="1" destOrd="0" parTransId="{9E4714DA-371F-AB4A-84BE-ABEE4F80D95D}" sibTransId="{47CE8C4A-3DAD-2A49-AC99-B60CF892A1C1}"/>
    <dgm:cxn modelId="{E09F798C-DB0C-FA4A-AEB1-FBF71F451AE7}" type="presOf" srcId="{DF26E9E8-C8A8-6146-A573-505CE4B2F4F1}" destId="{E33452E3-590B-5241-AE4A-99903714D058}" srcOrd="0" destOrd="0" presId="urn:microsoft.com/office/officeart/2005/8/layout/matrix3"/>
    <dgm:cxn modelId="{28711919-C47A-8F4A-BC38-DF7A7418BE8B}" srcId="{9E03E1BB-6D95-184A-ACA8-9E4508C3F251}" destId="{C728BB86-8C42-474D-A845-DDDD457A9B07}" srcOrd="3" destOrd="0" parTransId="{BFD4C042-9310-2B4B-A48E-2C67D0E9520F}" sibTransId="{E39FBDB3-D443-B243-B39D-F6E64E0BFABB}"/>
    <dgm:cxn modelId="{6D3B7847-1386-734B-BDAE-46A3AF5ECE4B}" type="presOf" srcId="{9E03E1BB-6D95-184A-ACA8-9E4508C3F251}" destId="{AA0A6EE7-3F5E-FE4A-8BE4-2D1ACAA2AE68}" srcOrd="0" destOrd="0" presId="urn:microsoft.com/office/officeart/2005/8/layout/matrix3"/>
    <dgm:cxn modelId="{5C1C4B21-CB99-8847-8548-05A30AE009DB}" srcId="{9E03E1BB-6D95-184A-ACA8-9E4508C3F251}" destId="{34AB10FC-A790-BD47-9017-D2BE82316D2F}" srcOrd="2" destOrd="0" parTransId="{809DA12E-35B9-4048-9334-E21E2DB68738}" sibTransId="{991C104F-6E91-DA4E-8EB9-04024947B18C}"/>
    <dgm:cxn modelId="{2D690DFA-7D29-F942-B58F-C7CD311A111D}" type="presOf" srcId="{34AB10FC-A790-BD47-9017-D2BE82316D2F}" destId="{AC7F03E0-0D89-594D-A572-E8FDA6C56FDF}" srcOrd="0" destOrd="0" presId="urn:microsoft.com/office/officeart/2005/8/layout/matrix3"/>
    <dgm:cxn modelId="{845EF3BC-5F35-B946-931E-F33FB942D23D}" type="presParOf" srcId="{AA0A6EE7-3F5E-FE4A-8BE4-2D1ACAA2AE68}" destId="{57694896-3108-004A-9275-88C5EE3939EA}" srcOrd="0" destOrd="0" presId="urn:microsoft.com/office/officeart/2005/8/layout/matrix3"/>
    <dgm:cxn modelId="{242ECCB4-4A3A-1F42-A4EE-D221CE3B97FD}" type="presParOf" srcId="{AA0A6EE7-3F5E-FE4A-8BE4-2D1ACAA2AE68}" destId="{E33452E3-590B-5241-AE4A-99903714D058}" srcOrd="1" destOrd="0" presId="urn:microsoft.com/office/officeart/2005/8/layout/matrix3"/>
    <dgm:cxn modelId="{F736FBE8-2082-B74C-A374-0EF88D258837}" type="presParOf" srcId="{AA0A6EE7-3F5E-FE4A-8BE4-2D1ACAA2AE68}" destId="{FF27BDDE-AE5A-9D47-A191-ABB64AB683CB}" srcOrd="2" destOrd="0" presId="urn:microsoft.com/office/officeart/2005/8/layout/matrix3"/>
    <dgm:cxn modelId="{824F8FC1-9B0C-2344-97D1-39B5A24C92A1}" type="presParOf" srcId="{AA0A6EE7-3F5E-FE4A-8BE4-2D1ACAA2AE68}" destId="{AC7F03E0-0D89-594D-A572-E8FDA6C56FDF}" srcOrd="3" destOrd="0" presId="urn:microsoft.com/office/officeart/2005/8/layout/matrix3"/>
    <dgm:cxn modelId="{743D34AF-6B53-8B4F-9769-D2F181CD5AF7}" type="presParOf" srcId="{AA0A6EE7-3F5E-FE4A-8BE4-2D1ACAA2AE68}" destId="{C054C50A-0FC5-F642-969B-32DEDBC7989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67F075-2BE1-C94D-AFF4-31FEAE74FDDD}" type="doc">
      <dgm:prSet loTypeId="urn:microsoft.com/office/officeart/2005/8/layout/arrow2" loCatId="" qsTypeId="urn:microsoft.com/office/officeart/2005/8/quickstyle/simple4" qsCatId="simple" csTypeId="urn:microsoft.com/office/officeart/2005/8/colors/accent1_2" csCatId="accent1" phldr="1"/>
      <dgm:spPr/>
    </dgm:pt>
    <dgm:pt modelId="{8BEE5CF5-558C-9743-8FBD-714CAADB6985}">
      <dgm:prSet phldrT="[Text]"/>
      <dgm:spPr/>
      <dgm:t>
        <a:bodyPr/>
        <a:lstStyle/>
        <a:p>
          <a:r>
            <a:rPr lang="en-US" dirty="0" smtClean="0"/>
            <a:t>I can become</a:t>
          </a:r>
          <a:r>
            <a:rPr lang="en-US" baseline="0" dirty="0" smtClean="0"/>
            <a:t> smarter</a:t>
          </a:r>
          <a:endParaRPr lang="en-US" dirty="0"/>
        </a:p>
      </dgm:t>
    </dgm:pt>
    <dgm:pt modelId="{95C5E07E-E8AE-6042-AB63-651A2C74D65B}" type="parTrans" cxnId="{96FADFEF-4C77-4D40-8852-AF60D1975041}">
      <dgm:prSet/>
      <dgm:spPr/>
      <dgm:t>
        <a:bodyPr/>
        <a:lstStyle/>
        <a:p>
          <a:endParaRPr lang="en-US"/>
        </a:p>
      </dgm:t>
    </dgm:pt>
    <dgm:pt modelId="{1FB36D8D-2570-714D-B474-45776A626E94}" type="sibTrans" cxnId="{96FADFEF-4C77-4D40-8852-AF60D1975041}">
      <dgm:prSet/>
      <dgm:spPr/>
      <dgm:t>
        <a:bodyPr/>
        <a:lstStyle/>
        <a:p>
          <a:endParaRPr lang="en-US"/>
        </a:p>
      </dgm:t>
    </dgm:pt>
    <dgm:pt modelId="{50D64790-19B2-F94E-B9E1-BE971AD1D480}">
      <dgm:prSet phldrT="[Text]"/>
      <dgm:spPr/>
      <dgm:t>
        <a:bodyPr/>
        <a:lstStyle/>
        <a:p>
          <a:r>
            <a:rPr lang="en-US" dirty="0" smtClean="0"/>
            <a:t>Learning comes</a:t>
          </a:r>
          <a:r>
            <a:rPr lang="en-US" baseline="0" dirty="0" smtClean="0"/>
            <a:t> through effort and practice</a:t>
          </a:r>
          <a:endParaRPr lang="en-US" dirty="0"/>
        </a:p>
      </dgm:t>
    </dgm:pt>
    <dgm:pt modelId="{6A9651E2-0462-0140-B737-B844FB26F34A}" type="parTrans" cxnId="{2831ED5C-D0C6-DF4F-ABD1-7CF56DB39647}">
      <dgm:prSet/>
      <dgm:spPr/>
      <dgm:t>
        <a:bodyPr/>
        <a:lstStyle/>
        <a:p>
          <a:endParaRPr lang="en-US"/>
        </a:p>
      </dgm:t>
    </dgm:pt>
    <dgm:pt modelId="{721763A5-0B30-C64C-9558-4812C704A199}" type="sibTrans" cxnId="{2831ED5C-D0C6-DF4F-ABD1-7CF56DB39647}">
      <dgm:prSet/>
      <dgm:spPr/>
      <dgm:t>
        <a:bodyPr/>
        <a:lstStyle/>
        <a:p>
          <a:endParaRPr lang="en-US"/>
        </a:p>
      </dgm:t>
    </dgm:pt>
    <dgm:pt modelId="{2946B0A2-68D0-574D-8D29-6CFBE88C505D}">
      <dgm:prSet phldrT="[Text]"/>
      <dgm:spPr/>
      <dgm:t>
        <a:bodyPr/>
        <a:lstStyle/>
        <a:p>
          <a:r>
            <a:rPr lang="en-US" dirty="0" smtClean="0"/>
            <a:t>I will achieve better results</a:t>
          </a:r>
          <a:endParaRPr lang="en-US" dirty="0"/>
        </a:p>
      </dgm:t>
    </dgm:pt>
    <dgm:pt modelId="{A7E16EB0-F9C2-0149-8955-646624ABE92B}" type="parTrans" cxnId="{51190F87-39E8-BF45-926F-EB945F65ADF5}">
      <dgm:prSet/>
      <dgm:spPr/>
      <dgm:t>
        <a:bodyPr/>
        <a:lstStyle/>
        <a:p>
          <a:endParaRPr lang="en-US"/>
        </a:p>
      </dgm:t>
    </dgm:pt>
    <dgm:pt modelId="{A65A4851-B768-CE45-AC55-B1ABA0AE5405}" type="sibTrans" cxnId="{51190F87-39E8-BF45-926F-EB945F65ADF5}">
      <dgm:prSet/>
      <dgm:spPr/>
      <dgm:t>
        <a:bodyPr/>
        <a:lstStyle/>
        <a:p>
          <a:endParaRPr lang="en-US"/>
        </a:p>
      </dgm:t>
    </dgm:pt>
    <dgm:pt modelId="{02FE257F-ED01-C944-A799-AA87602F8BEC}" type="pres">
      <dgm:prSet presAssocID="{6367F075-2BE1-C94D-AFF4-31FEAE74FDDD}" presName="arrowDiagram" presStyleCnt="0">
        <dgm:presLayoutVars>
          <dgm:chMax val="5"/>
          <dgm:dir/>
          <dgm:resizeHandles val="exact"/>
        </dgm:presLayoutVars>
      </dgm:prSet>
      <dgm:spPr/>
    </dgm:pt>
    <dgm:pt modelId="{B7363A34-6392-FD48-B4BD-AB880E1723A1}" type="pres">
      <dgm:prSet presAssocID="{6367F075-2BE1-C94D-AFF4-31FEAE74FDDD}" presName="arrow" presStyleLbl="bgShp" presStyleIdx="0" presStyleCnt="1"/>
      <dgm:spPr/>
    </dgm:pt>
    <dgm:pt modelId="{AE044E48-C191-A642-B287-6FF6C608C6D6}" type="pres">
      <dgm:prSet presAssocID="{6367F075-2BE1-C94D-AFF4-31FEAE74FDDD}" presName="arrowDiagram3" presStyleCnt="0"/>
      <dgm:spPr/>
    </dgm:pt>
    <dgm:pt modelId="{279B4EB9-A853-0940-8E18-3EDC6F057F97}" type="pres">
      <dgm:prSet presAssocID="{8BEE5CF5-558C-9743-8FBD-714CAADB6985}" presName="bullet3a" presStyleLbl="node1" presStyleIdx="0" presStyleCnt="3"/>
      <dgm:spPr/>
    </dgm:pt>
    <dgm:pt modelId="{E63D2C4D-975D-3D46-B305-4B66A3DD8B80}" type="pres">
      <dgm:prSet presAssocID="{8BEE5CF5-558C-9743-8FBD-714CAADB6985}" presName="textBox3a" presStyleLbl="revTx" presStyleIdx="0" presStyleCnt="3">
        <dgm:presLayoutVars>
          <dgm:bulletEnabled val="1"/>
        </dgm:presLayoutVars>
      </dgm:prSet>
      <dgm:spPr/>
      <dgm:t>
        <a:bodyPr/>
        <a:lstStyle/>
        <a:p>
          <a:endParaRPr lang="en-US"/>
        </a:p>
      </dgm:t>
    </dgm:pt>
    <dgm:pt modelId="{5BAE52CD-DABF-E643-9EFE-E18CE93B204D}" type="pres">
      <dgm:prSet presAssocID="{50D64790-19B2-F94E-B9E1-BE971AD1D480}" presName="bullet3b" presStyleLbl="node1" presStyleIdx="1" presStyleCnt="3"/>
      <dgm:spPr/>
    </dgm:pt>
    <dgm:pt modelId="{347987DD-7D3F-A84E-BB8D-ABC396981A19}" type="pres">
      <dgm:prSet presAssocID="{50D64790-19B2-F94E-B9E1-BE971AD1D480}" presName="textBox3b" presStyleLbl="revTx" presStyleIdx="1" presStyleCnt="3">
        <dgm:presLayoutVars>
          <dgm:bulletEnabled val="1"/>
        </dgm:presLayoutVars>
      </dgm:prSet>
      <dgm:spPr/>
      <dgm:t>
        <a:bodyPr/>
        <a:lstStyle/>
        <a:p>
          <a:endParaRPr lang="en-US"/>
        </a:p>
      </dgm:t>
    </dgm:pt>
    <dgm:pt modelId="{D6901ECE-702C-A746-8442-12B5BE310F54}" type="pres">
      <dgm:prSet presAssocID="{2946B0A2-68D0-574D-8D29-6CFBE88C505D}" presName="bullet3c" presStyleLbl="node1" presStyleIdx="2" presStyleCnt="3"/>
      <dgm:spPr/>
    </dgm:pt>
    <dgm:pt modelId="{BD0AE5EC-FF6C-514F-888D-3839C3D6F581}" type="pres">
      <dgm:prSet presAssocID="{2946B0A2-68D0-574D-8D29-6CFBE88C505D}" presName="textBox3c" presStyleLbl="revTx" presStyleIdx="2" presStyleCnt="3">
        <dgm:presLayoutVars>
          <dgm:bulletEnabled val="1"/>
        </dgm:presLayoutVars>
      </dgm:prSet>
      <dgm:spPr/>
      <dgm:t>
        <a:bodyPr/>
        <a:lstStyle/>
        <a:p>
          <a:endParaRPr lang="en-US"/>
        </a:p>
      </dgm:t>
    </dgm:pt>
  </dgm:ptLst>
  <dgm:cxnLst>
    <dgm:cxn modelId="{66D80F75-B139-0D41-B80E-157342D145BA}" type="presOf" srcId="{8BEE5CF5-558C-9743-8FBD-714CAADB6985}" destId="{E63D2C4D-975D-3D46-B305-4B66A3DD8B80}" srcOrd="0" destOrd="0" presId="urn:microsoft.com/office/officeart/2005/8/layout/arrow2"/>
    <dgm:cxn modelId="{2831ED5C-D0C6-DF4F-ABD1-7CF56DB39647}" srcId="{6367F075-2BE1-C94D-AFF4-31FEAE74FDDD}" destId="{50D64790-19B2-F94E-B9E1-BE971AD1D480}" srcOrd="1" destOrd="0" parTransId="{6A9651E2-0462-0140-B737-B844FB26F34A}" sibTransId="{721763A5-0B30-C64C-9558-4812C704A199}"/>
    <dgm:cxn modelId="{E9C61CDD-38C2-4745-8645-5D7AFFCD4AE0}" type="presOf" srcId="{50D64790-19B2-F94E-B9E1-BE971AD1D480}" destId="{347987DD-7D3F-A84E-BB8D-ABC396981A19}" srcOrd="0" destOrd="0" presId="urn:microsoft.com/office/officeart/2005/8/layout/arrow2"/>
    <dgm:cxn modelId="{51190F87-39E8-BF45-926F-EB945F65ADF5}" srcId="{6367F075-2BE1-C94D-AFF4-31FEAE74FDDD}" destId="{2946B0A2-68D0-574D-8D29-6CFBE88C505D}" srcOrd="2" destOrd="0" parTransId="{A7E16EB0-F9C2-0149-8955-646624ABE92B}" sibTransId="{A65A4851-B768-CE45-AC55-B1ABA0AE5405}"/>
    <dgm:cxn modelId="{25BA8ABA-83F5-7448-A71F-562C15054BF5}" type="presOf" srcId="{6367F075-2BE1-C94D-AFF4-31FEAE74FDDD}" destId="{02FE257F-ED01-C944-A799-AA87602F8BEC}" srcOrd="0" destOrd="0" presId="urn:microsoft.com/office/officeart/2005/8/layout/arrow2"/>
    <dgm:cxn modelId="{148C8F1A-20A9-9240-903E-0F967DFC2708}" type="presOf" srcId="{2946B0A2-68D0-574D-8D29-6CFBE88C505D}" destId="{BD0AE5EC-FF6C-514F-888D-3839C3D6F581}" srcOrd="0" destOrd="0" presId="urn:microsoft.com/office/officeart/2005/8/layout/arrow2"/>
    <dgm:cxn modelId="{96FADFEF-4C77-4D40-8852-AF60D1975041}" srcId="{6367F075-2BE1-C94D-AFF4-31FEAE74FDDD}" destId="{8BEE5CF5-558C-9743-8FBD-714CAADB6985}" srcOrd="0" destOrd="0" parTransId="{95C5E07E-E8AE-6042-AB63-651A2C74D65B}" sibTransId="{1FB36D8D-2570-714D-B474-45776A626E94}"/>
    <dgm:cxn modelId="{679D2B8D-4E30-4C4D-BB43-A2B61BF420F5}" type="presParOf" srcId="{02FE257F-ED01-C944-A799-AA87602F8BEC}" destId="{B7363A34-6392-FD48-B4BD-AB880E1723A1}" srcOrd="0" destOrd="0" presId="urn:microsoft.com/office/officeart/2005/8/layout/arrow2"/>
    <dgm:cxn modelId="{CD368F62-E88D-A34C-AA87-2D9DE8B81094}" type="presParOf" srcId="{02FE257F-ED01-C944-A799-AA87602F8BEC}" destId="{AE044E48-C191-A642-B287-6FF6C608C6D6}" srcOrd="1" destOrd="0" presId="urn:microsoft.com/office/officeart/2005/8/layout/arrow2"/>
    <dgm:cxn modelId="{25619647-2D61-8547-B0CA-5CFE08227AF6}" type="presParOf" srcId="{AE044E48-C191-A642-B287-6FF6C608C6D6}" destId="{279B4EB9-A853-0940-8E18-3EDC6F057F97}" srcOrd="0" destOrd="0" presId="urn:microsoft.com/office/officeart/2005/8/layout/arrow2"/>
    <dgm:cxn modelId="{EB41D097-23A1-0448-8942-3B9B09E62760}" type="presParOf" srcId="{AE044E48-C191-A642-B287-6FF6C608C6D6}" destId="{E63D2C4D-975D-3D46-B305-4B66A3DD8B80}" srcOrd="1" destOrd="0" presId="urn:microsoft.com/office/officeart/2005/8/layout/arrow2"/>
    <dgm:cxn modelId="{51C3AB8E-89A1-0C42-9A95-9334614AC874}" type="presParOf" srcId="{AE044E48-C191-A642-B287-6FF6C608C6D6}" destId="{5BAE52CD-DABF-E643-9EFE-E18CE93B204D}" srcOrd="2" destOrd="0" presId="urn:microsoft.com/office/officeart/2005/8/layout/arrow2"/>
    <dgm:cxn modelId="{963D7744-10F6-8B46-8B6D-CB3DE5843774}" type="presParOf" srcId="{AE044E48-C191-A642-B287-6FF6C608C6D6}" destId="{347987DD-7D3F-A84E-BB8D-ABC396981A19}" srcOrd="3" destOrd="0" presId="urn:microsoft.com/office/officeart/2005/8/layout/arrow2"/>
    <dgm:cxn modelId="{5286B24A-7B87-1E49-BD91-9CCF65D3F794}" type="presParOf" srcId="{AE044E48-C191-A642-B287-6FF6C608C6D6}" destId="{D6901ECE-702C-A746-8442-12B5BE310F54}" srcOrd="4" destOrd="0" presId="urn:microsoft.com/office/officeart/2005/8/layout/arrow2"/>
    <dgm:cxn modelId="{4F0F8AF3-5A23-B740-A995-C975197DDE87}" type="presParOf" srcId="{AE044E48-C191-A642-B287-6FF6C608C6D6}" destId="{BD0AE5EC-FF6C-514F-888D-3839C3D6F58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77A35-B56E-1342-B0C9-CDE2540DE6EF}" type="doc">
      <dgm:prSet loTypeId="urn:microsoft.com/office/officeart/2005/8/layout/hProcess9" loCatId="" qsTypeId="urn:microsoft.com/office/officeart/2005/8/quickstyle/simple4" qsCatId="simple" csTypeId="urn:microsoft.com/office/officeart/2005/8/colors/colorful5" csCatId="colorful" phldr="1"/>
      <dgm:spPr/>
    </dgm:pt>
    <dgm:pt modelId="{9CEDD739-F373-2D4A-82FE-B2056632A5C2}">
      <dgm:prSet phldrT="[Text]"/>
      <dgm:spPr/>
      <dgm:t>
        <a:bodyPr/>
        <a:lstStyle/>
        <a:p>
          <a:r>
            <a:rPr lang="en-US" dirty="0" smtClean="0"/>
            <a:t>Fixed Mindset</a:t>
          </a:r>
          <a:endParaRPr lang="en-US" dirty="0"/>
        </a:p>
      </dgm:t>
    </dgm:pt>
    <dgm:pt modelId="{75580E3F-6C4E-A941-99BE-96A82CB18724}" type="parTrans" cxnId="{710D237D-3C09-F24C-A727-3CA96B5D6C72}">
      <dgm:prSet/>
      <dgm:spPr/>
      <dgm:t>
        <a:bodyPr/>
        <a:lstStyle/>
        <a:p>
          <a:endParaRPr lang="en-US"/>
        </a:p>
      </dgm:t>
    </dgm:pt>
    <dgm:pt modelId="{697D78EF-25FD-ED40-AE78-2A9D32C67A6C}" type="sibTrans" cxnId="{710D237D-3C09-F24C-A727-3CA96B5D6C72}">
      <dgm:prSet/>
      <dgm:spPr/>
      <dgm:t>
        <a:bodyPr/>
        <a:lstStyle/>
        <a:p>
          <a:endParaRPr lang="en-US"/>
        </a:p>
      </dgm:t>
    </dgm:pt>
    <dgm:pt modelId="{F3D8C51C-859B-884F-A501-0ECC6087FAF8}">
      <dgm:prSet phldrT="[Text]"/>
      <dgm:spPr/>
      <dgm:t>
        <a:bodyPr/>
        <a:lstStyle/>
        <a:p>
          <a:r>
            <a:rPr lang="en-US" dirty="0" smtClean="0"/>
            <a:t>Mixed Mindset</a:t>
          </a:r>
          <a:endParaRPr lang="en-US" dirty="0"/>
        </a:p>
      </dgm:t>
    </dgm:pt>
    <dgm:pt modelId="{E84D88A3-C029-FF4C-B6BB-B67F047FB339}" type="parTrans" cxnId="{7889CC89-2F8F-B343-9E51-70AF98B73488}">
      <dgm:prSet/>
      <dgm:spPr/>
      <dgm:t>
        <a:bodyPr/>
        <a:lstStyle/>
        <a:p>
          <a:endParaRPr lang="en-US"/>
        </a:p>
      </dgm:t>
    </dgm:pt>
    <dgm:pt modelId="{3C847C72-0210-0641-B473-A690716542F1}" type="sibTrans" cxnId="{7889CC89-2F8F-B343-9E51-70AF98B73488}">
      <dgm:prSet/>
      <dgm:spPr/>
      <dgm:t>
        <a:bodyPr/>
        <a:lstStyle/>
        <a:p>
          <a:endParaRPr lang="en-US"/>
        </a:p>
      </dgm:t>
    </dgm:pt>
    <dgm:pt modelId="{D586D5BE-FC14-C747-A574-065C171B85E8}">
      <dgm:prSet phldrT="[Text]"/>
      <dgm:spPr/>
      <dgm:t>
        <a:bodyPr/>
        <a:lstStyle/>
        <a:p>
          <a:r>
            <a:rPr lang="en-US" dirty="0" smtClean="0"/>
            <a:t>Growth Mindset</a:t>
          </a:r>
          <a:endParaRPr lang="en-US" dirty="0"/>
        </a:p>
      </dgm:t>
    </dgm:pt>
    <dgm:pt modelId="{B25DA5B2-7A46-CA4D-B522-28D3FAB086C4}" type="parTrans" cxnId="{EC8C1EF6-FC74-6E48-A1AF-569878F2B7BD}">
      <dgm:prSet/>
      <dgm:spPr/>
      <dgm:t>
        <a:bodyPr/>
        <a:lstStyle/>
        <a:p>
          <a:endParaRPr lang="en-US"/>
        </a:p>
      </dgm:t>
    </dgm:pt>
    <dgm:pt modelId="{A21D7E15-8E5C-FD4C-9311-EDC067D9CF2E}" type="sibTrans" cxnId="{EC8C1EF6-FC74-6E48-A1AF-569878F2B7BD}">
      <dgm:prSet/>
      <dgm:spPr/>
      <dgm:t>
        <a:bodyPr/>
        <a:lstStyle/>
        <a:p>
          <a:endParaRPr lang="en-US"/>
        </a:p>
      </dgm:t>
    </dgm:pt>
    <dgm:pt modelId="{EC612FBE-04ED-7545-A05C-492E54D19B91}" type="pres">
      <dgm:prSet presAssocID="{46777A35-B56E-1342-B0C9-CDE2540DE6EF}" presName="CompostProcess" presStyleCnt="0">
        <dgm:presLayoutVars>
          <dgm:dir/>
          <dgm:resizeHandles val="exact"/>
        </dgm:presLayoutVars>
      </dgm:prSet>
      <dgm:spPr/>
    </dgm:pt>
    <dgm:pt modelId="{ABD0B028-AD79-6440-BEFD-517C1A508E80}" type="pres">
      <dgm:prSet presAssocID="{46777A35-B56E-1342-B0C9-CDE2540DE6EF}" presName="arrow" presStyleLbl="bgShp" presStyleIdx="0" presStyleCnt="1"/>
      <dgm:spPr/>
    </dgm:pt>
    <dgm:pt modelId="{D9AB5D69-78F8-704B-B2CD-F7078D08F796}" type="pres">
      <dgm:prSet presAssocID="{46777A35-B56E-1342-B0C9-CDE2540DE6EF}" presName="linearProcess" presStyleCnt="0"/>
      <dgm:spPr/>
    </dgm:pt>
    <dgm:pt modelId="{27CCA796-10DA-CD4E-9F31-3DC7B0F23677}" type="pres">
      <dgm:prSet presAssocID="{9CEDD739-F373-2D4A-82FE-B2056632A5C2}" presName="textNode" presStyleLbl="node1" presStyleIdx="0" presStyleCnt="3">
        <dgm:presLayoutVars>
          <dgm:bulletEnabled val="1"/>
        </dgm:presLayoutVars>
      </dgm:prSet>
      <dgm:spPr/>
      <dgm:t>
        <a:bodyPr/>
        <a:lstStyle/>
        <a:p>
          <a:endParaRPr lang="en-US"/>
        </a:p>
      </dgm:t>
    </dgm:pt>
    <dgm:pt modelId="{B30B8A69-5AC4-5944-9591-7B781698AFAA}" type="pres">
      <dgm:prSet presAssocID="{697D78EF-25FD-ED40-AE78-2A9D32C67A6C}" presName="sibTrans" presStyleCnt="0"/>
      <dgm:spPr/>
    </dgm:pt>
    <dgm:pt modelId="{ADE2BC88-F443-4947-BA3F-0824EF5047EB}" type="pres">
      <dgm:prSet presAssocID="{F3D8C51C-859B-884F-A501-0ECC6087FAF8}" presName="textNode" presStyleLbl="node1" presStyleIdx="1" presStyleCnt="3">
        <dgm:presLayoutVars>
          <dgm:bulletEnabled val="1"/>
        </dgm:presLayoutVars>
      </dgm:prSet>
      <dgm:spPr/>
      <dgm:t>
        <a:bodyPr/>
        <a:lstStyle/>
        <a:p>
          <a:endParaRPr lang="en-US"/>
        </a:p>
      </dgm:t>
    </dgm:pt>
    <dgm:pt modelId="{20D4671D-3A8B-AF43-9F90-BBA1CFB675D7}" type="pres">
      <dgm:prSet presAssocID="{3C847C72-0210-0641-B473-A690716542F1}" presName="sibTrans" presStyleCnt="0"/>
      <dgm:spPr/>
    </dgm:pt>
    <dgm:pt modelId="{989BE6FF-63E4-6D45-AE1C-209860A0AF79}" type="pres">
      <dgm:prSet presAssocID="{D586D5BE-FC14-C747-A574-065C171B85E8}" presName="textNode" presStyleLbl="node1" presStyleIdx="2" presStyleCnt="3">
        <dgm:presLayoutVars>
          <dgm:bulletEnabled val="1"/>
        </dgm:presLayoutVars>
      </dgm:prSet>
      <dgm:spPr/>
      <dgm:t>
        <a:bodyPr/>
        <a:lstStyle/>
        <a:p>
          <a:endParaRPr lang="en-US"/>
        </a:p>
      </dgm:t>
    </dgm:pt>
  </dgm:ptLst>
  <dgm:cxnLst>
    <dgm:cxn modelId="{E9AD594E-2141-C34E-BC4F-F6936536CDF7}" type="presOf" srcId="{9CEDD739-F373-2D4A-82FE-B2056632A5C2}" destId="{27CCA796-10DA-CD4E-9F31-3DC7B0F23677}" srcOrd="0" destOrd="0" presId="urn:microsoft.com/office/officeart/2005/8/layout/hProcess9"/>
    <dgm:cxn modelId="{A5268B87-CF03-3041-AD83-C25989F19AA8}" type="presOf" srcId="{D586D5BE-FC14-C747-A574-065C171B85E8}" destId="{989BE6FF-63E4-6D45-AE1C-209860A0AF79}" srcOrd="0" destOrd="0" presId="urn:microsoft.com/office/officeart/2005/8/layout/hProcess9"/>
    <dgm:cxn modelId="{F753996D-42B4-EF40-BA95-23DE53CDF423}" type="presOf" srcId="{46777A35-B56E-1342-B0C9-CDE2540DE6EF}" destId="{EC612FBE-04ED-7545-A05C-492E54D19B91}" srcOrd="0" destOrd="0" presId="urn:microsoft.com/office/officeart/2005/8/layout/hProcess9"/>
    <dgm:cxn modelId="{7889CC89-2F8F-B343-9E51-70AF98B73488}" srcId="{46777A35-B56E-1342-B0C9-CDE2540DE6EF}" destId="{F3D8C51C-859B-884F-A501-0ECC6087FAF8}" srcOrd="1" destOrd="0" parTransId="{E84D88A3-C029-FF4C-B6BB-B67F047FB339}" sibTransId="{3C847C72-0210-0641-B473-A690716542F1}"/>
    <dgm:cxn modelId="{710D237D-3C09-F24C-A727-3CA96B5D6C72}" srcId="{46777A35-B56E-1342-B0C9-CDE2540DE6EF}" destId="{9CEDD739-F373-2D4A-82FE-B2056632A5C2}" srcOrd="0" destOrd="0" parTransId="{75580E3F-6C4E-A941-99BE-96A82CB18724}" sibTransId="{697D78EF-25FD-ED40-AE78-2A9D32C67A6C}"/>
    <dgm:cxn modelId="{8DB167D7-1800-9145-99D1-120CFE82987F}" type="presOf" srcId="{F3D8C51C-859B-884F-A501-0ECC6087FAF8}" destId="{ADE2BC88-F443-4947-BA3F-0824EF5047EB}" srcOrd="0" destOrd="0" presId="urn:microsoft.com/office/officeart/2005/8/layout/hProcess9"/>
    <dgm:cxn modelId="{EC8C1EF6-FC74-6E48-A1AF-569878F2B7BD}" srcId="{46777A35-B56E-1342-B0C9-CDE2540DE6EF}" destId="{D586D5BE-FC14-C747-A574-065C171B85E8}" srcOrd="2" destOrd="0" parTransId="{B25DA5B2-7A46-CA4D-B522-28D3FAB086C4}" sibTransId="{A21D7E15-8E5C-FD4C-9311-EDC067D9CF2E}"/>
    <dgm:cxn modelId="{410E79AA-E9AB-1A43-BDE5-1A3F7B5EA59D}" type="presParOf" srcId="{EC612FBE-04ED-7545-A05C-492E54D19B91}" destId="{ABD0B028-AD79-6440-BEFD-517C1A508E80}" srcOrd="0" destOrd="0" presId="urn:microsoft.com/office/officeart/2005/8/layout/hProcess9"/>
    <dgm:cxn modelId="{FA49C070-E768-2945-A5D8-5ACCEBC5857F}" type="presParOf" srcId="{EC612FBE-04ED-7545-A05C-492E54D19B91}" destId="{D9AB5D69-78F8-704B-B2CD-F7078D08F796}" srcOrd="1" destOrd="0" presId="urn:microsoft.com/office/officeart/2005/8/layout/hProcess9"/>
    <dgm:cxn modelId="{52CBCBEB-A142-7741-8A92-C6BEC318E733}" type="presParOf" srcId="{D9AB5D69-78F8-704B-B2CD-F7078D08F796}" destId="{27CCA796-10DA-CD4E-9F31-3DC7B0F23677}" srcOrd="0" destOrd="0" presId="urn:microsoft.com/office/officeart/2005/8/layout/hProcess9"/>
    <dgm:cxn modelId="{195A1B25-1F28-384A-9AA2-C364EC99EC83}" type="presParOf" srcId="{D9AB5D69-78F8-704B-B2CD-F7078D08F796}" destId="{B30B8A69-5AC4-5944-9591-7B781698AFAA}" srcOrd="1" destOrd="0" presId="urn:microsoft.com/office/officeart/2005/8/layout/hProcess9"/>
    <dgm:cxn modelId="{00A2367C-CAC7-BD4C-939F-E9BDD4895169}" type="presParOf" srcId="{D9AB5D69-78F8-704B-B2CD-F7078D08F796}" destId="{ADE2BC88-F443-4947-BA3F-0824EF5047EB}" srcOrd="2" destOrd="0" presId="urn:microsoft.com/office/officeart/2005/8/layout/hProcess9"/>
    <dgm:cxn modelId="{9BB2858C-00A1-2D49-BE49-BAC873F16257}" type="presParOf" srcId="{D9AB5D69-78F8-704B-B2CD-F7078D08F796}" destId="{20D4671D-3A8B-AF43-9F90-BBA1CFB675D7}" srcOrd="3" destOrd="0" presId="urn:microsoft.com/office/officeart/2005/8/layout/hProcess9"/>
    <dgm:cxn modelId="{8E7C421A-70A0-0747-A898-46894A9B1161}" type="presParOf" srcId="{D9AB5D69-78F8-704B-B2CD-F7078D08F796}" destId="{989BE6FF-63E4-6D45-AE1C-209860A0AF7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DAD3-B080-2D4F-8E8D-E02E1B7AC1D8}">
      <dsp:nvSpPr>
        <dsp:cNvPr id="0" name=""/>
        <dsp:cNvSpPr/>
      </dsp:nvSpPr>
      <dsp:spPr>
        <a:xfrm rot="5400000">
          <a:off x="783598" y="1187375"/>
          <a:ext cx="1050131" cy="1195537"/>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F0DB97C-A774-854F-A0F8-3B8060628DC9}">
      <dsp:nvSpPr>
        <dsp:cNvPr id="0" name=""/>
        <dsp:cNvSpPr/>
      </dsp:nvSpPr>
      <dsp:spPr>
        <a:xfrm>
          <a:off x="505377" y="23283"/>
          <a:ext cx="1767802" cy="1237404"/>
        </a:xfrm>
        <a:prstGeom prst="roundRect">
          <a:avLst>
            <a:gd name="adj" fmla="val 166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Neurons connected by neural pathways allow for sensory information to be transmitted by synapses</a:t>
          </a:r>
          <a:endParaRPr lang="en-US" sz="1200" kern="1200" dirty="0"/>
        </a:p>
      </dsp:txBody>
      <dsp:txXfrm>
        <a:off x="565793" y="83699"/>
        <a:ext cx="1646970" cy="1116572"/>
      </dsp:txXfrm>
    </dsp:sp>
    <dsp:sp modelId="{CFC70553-D0F4-0C40-B951-EF3110B73FC2}">
      <dsp:nvSpPr>
        <dsp:cNvPr id="0" name=""/>
        <dsp:cNvSpPr/>
      </dsp:nvSpPr>
      <dsp:spPr>
        <a:xfrm>
          <a:off x="2414032" y="86101"/>
          <a:ext cx="2216600"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Sensory information is then stored in our short term memory to be processed. It has a limited capacity.</a:t>
          </a:r>
          <a:endParaRPr lang="en-US" sz="1200" kern="1200" dirty="0"/>
        </a:p>
      </dsp:txBody>
      <dsp:txXfrm>
        <a:off x="2414032" y="86101"/>
        <a:ext cx="2216600" cy="1000125"/>
      </dsp:txXfrm>
    </dsp:sp>
    <dsp:sp modelId="{39386E1E-FAA8-844E-B3F9-AD5AD20BB071}">
      <dsp:nvSpPr>
        <dsp:cNvPr id="0" name=""/>
        <dsp:cNvSpPr/>
      </dsp:nvSpPr>
      <dsp:spPr>
        <a:xfrm rot="5400000">
          <a:off x="2472703" y="2577389"/>
          <a:ext cx="1050131" cy="1195537"/>
        </a:xfrm>
        <a:prstGeom prst="bentUpArrow">
          <a:avLst>
            <a:gd name="adj1" fmla="val 32840"/>
            <a:gd name="adj2" fmla="val 25000"/>
            <a:gd name="adj3" fmla="val 35780"/>
          </a:avLst>
        </a:prstGeom>
        <a:solidFill>
          <a:schemeClr val="accent5">
            <a:tint val="50000"/>
            <a:hueOff val="-7344353"/>
            <a:satOff val="-15375"/>
            <a:lumOff val="10564"/>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D35EF95-07BD-204D-AABF-8C87C36A2A70}">
      <dsp:nvSpPr>
        <dsp:cNvPr id="0" name=""/>
        <dsp:cNvSpPr/>
      </dsp:nvSpPr>
      <dsp:spPr>
        <a:xfrm>
          <a:off x="2194482" y="1413297"/>
          <a:ext cx="1767802" cy="1237404"/>
        </a:xfrm>
        <a:prstGeom prst="roundRect">
          <a:avLst>
            <a:gd name="adj" fmla="val 1667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Crucial connections between this information are then made with other neurons in our working memory</a:t>
          </a:r>
          <a:endParaRPr lang="en-US" sz="1200" kern="1200" dirty="0"/>
        </a:p>
      </dsp:txBody>
      <dsp:txXfrm>
        <a:off x="2254898" y="1473713"/>
        <a:ext cx="1646970" cy="1116572"/>
      </dsp:txXfrm>
    </dsp:sp>
    <dsp:sp modelId="{C1C82A91-B22C-6847-9699-39FFF68DBD5E}">
      <dsp:nvSpPr>
        <dsp:cNvPr id="0" name=""/>
        <dsp:cNvSpPr/>
      </dsp:nvSpPr>
      <dsp:spPr>
        <a:xfrm>
          <a:off x="4110794" y="1537813"/>
          <a:ext cx="2268120"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Drawing upon our long term memory and previously ascertained knowledge</a:t>
          </a:r>
          <a:endParaRPr lang="en-US" sz="1200" kern="1200" dirty="0"/>
        </a:p>
      </dsp:txBody>
      <dsp:txXfrm>
        <a:off x="4110794" y="1537813"/>
        <a:ext cx="2268120" cy="1000125"/>
      </dsp:txXfrm>
    </dsp:sp>
    <dsp:sp modelId="{0FE8500B-3588-AA42-8B7C-A11A9772B13E}">
      <dsp:nvSpPr>
        <dsp:cNvPr id="0" name=""/>
        <dsp:cNvSpPr/>
      </dsp:nvSpPr>
      <dsp:spPr>
        <a:xfrm>
          <a:off x="3883587" y="2803311"/>
          <a:ext cx="1767802" cy="1237404"/>
        </a:xfrm>
        <a:prstGeom prst="roundRect">
          <a:avLst>
            <a:gd name="adj" fmla="val 1667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The new information is then stored in long term memory if these connections are made </a:t>
          </a:r>
          <a:r>
            <a:rPr lang="en-US" sz="1200" kern="1200" dirty="0" smtClean="0"/>
            <a:t>successfully </a:t>
          </a:r>
          <a:endParaRPr lang="en-US" sz="1200" kern="1200" dirty="0"/>
        </a:p>
      </dsp:txBody>
      <dsp:txXfrm>
        <a:off x="3944003" y="2863727"/>
        <a:ext cx="1646970" cy="1116572"/>
      </dsp:txXfrm>
    </dsp:sp>
    <dsp:sp modelId="{2868817E-A7FC-4648-AC08-8CB589165975}">
      <dsp:nvSpPr>
        <dsp:cNvPr id="0" name=""/>
        <dsp:cNvSpPr/>
      </dsp:nvSpPr>
      <dsp:spPr>
        <a:xfrm>
          <a:off x="5651390"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This new information now forms part of our knowledge banks</a:t>
          </a:r>
          <a:endParaRPr lang="en-US" sz="1200" kern="1200" dirty="0"/>
        </a:p>
      </dsp:txBody>
      <dsp:txXfrm>
        <a:off x="5651390" y="2921326"/>
        <a:ext cx="1285731" cy="100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053FF-1383-AC43-A98E-06BE57A8FA09}">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534075-249A-144D-ABC4-4B7CF75D9022}">
      <dsp:nvSpPr>
        <dsp:cNvPr id="0" name=""/>
        <dsp:cNvSpPr/>
      </dsp:nvSpPr>
      <dsp:spPr>
        <a:xfrm>
          <a:off x="2114847" y="1515"/>
          <a:ext cx="1866304" cy="93315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 Experience or exposure to a new concept</a:t>
          </a:r>
          <a:endParaRPr lang="en-US" sz="1300" kern="1200" dirty="0"/>
        </a:p>
      </dsp:txBody>
      <dsp:txXfrm>
        <a:off x="2160400" y="47068"/>
        <a:ext cx="1775198" cy="842046"/>
      </dsp:txXfrm>
    </dsp:sp>
    <dsp:sp modelId="{F204DD81-9672-BC49-98B2-08466FDB95CB}">
      <dsp:nvSpPr>
        <dsp:cNvPr id="0" name=""/>
        <dsp:cNvSpPr/>
      </dsp:nvSpPr>
      <dsp:spPr>
        <a:xfrm>
          <a:off x="3759238" y="1196235"/>
          <a:ext cx="1866304" cy="93315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Gathering sensory experiences using the sensory cortices of the brain</a:t>
          </a:r>
          <a:endParaRPr lang="en-US" sz="1300" kern="1200" dirty="0"/>
        </a:p>
      </dsp:txBody>
      <dsp:txXfrm>
        <a:off x="3804791" y="1241788"/>
        <a:ext cx="1775198" cy="842046"/>
      </dsp:txXfrm>
    </dsp:sp>
    <dsp:sp modelId="{5930C70B-A5F9-2646-85A4-63CF1DC24D14}">
      <dsp:nvSpPr>
        <dsp:cNvPr id="0" name=""/>
        <dsp:cNvSpPr/>
      </dsp:nvSpPr>
      <dsp:spPr>
        <a:xfrm>
          <a:off x="3131137" y="3129332"/>
          <a:ext cx="1866304" cy="93315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Reflection </a:t>
          </a:r>
          <a:r>
            <a:rPr lang="en-US" sz="1300" kern="1200" baseline="0" dirty="0" smtClean="0"/>
            <a:t> through observation using the temporal lobe</a:t>
          </a:r>
          <a:endParaRPr lang="en-US" sz="1300" kern="1200" dirty="0"/>
        </a:p>
      </dsp:txBody>
      <dsp:txXfrm>
        <a:off x="3176690" y="3174885"/>
        <a:ext cx="1775198" cy="842046"/>
      </dsp:txXfrm>
    </dsp:sp>
    <dsp:sp modelId="{537B1E75-0F6A-9643-BF16-74964D43B958}">
      <dsp:nvSpPr>
        <dsp:cNvPr id="0" name=""/>
        <dsp:cNvSpPr/>
      </dsp:nvSpPr>
      <dsp:spPr>
        <a:xfrm>
          <a:off x="1098558" y="3129332"/>
          <a:ext cx="1866304" cy="93315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Creation of new skills and concepts using the pre-frontal cortex</a:t>
          </a:r>
          <a:endParaRPr lang="en-US" sz="1300" kern="1200" dirty="0"/>
        </a:p>
      </dsp:txBody>
      <dsp:txXfrm>
        <a:off x="1144111" y="3174885"/>
        <a:ext cx="1775198" cy="842046"/>
      </dsp:txXfrm>
    </dsp:sp>
    <dsp:sp modelId="{A2E1B1F0-6D3B-A646-BE0C-7EEFB7C57618}">
      <dsp:nvSpPr>
        <dsp:cNvPr id="0" name=""/>
        <dsp:cNvSpPr/>
      </dsp:nvSpPr>
      <dsp:spPr>
        <a:xfrm>
          <a:off x="470456" y="1196235"/>
          <a:ext cx="1866304" cy="933152"/>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Actively Testing these newly acquired skills using the motor cortices</a:t>
          </a:r>
          <a:endParaRPr lang="en-US" sz="1300" kern="1200" dirty="0"/>
        </a:p>
      </dsp:txBody>
      <dsp:txXfrm>
        <a:off x="516009" y="1241788"/>
        <a:ext cx="1775198" cy="842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1867C-34D5-7D46-B3E1-545757F1AA6B}">
      <dsp:nvSpPr>
        <dsp:cNvPr id="0" name=""/>
        <dsp:cNvSpPr/>
      </dsp:nvSpPr>
      <dsp:spPr>
        <a:xfrm>
          <a:off x="0" y="8482"/>
          <a:ext cx="6475255" cy="4047034"/>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096569-1692-C541-82A9-BEAD9E50C8CD}">
      <dsp:nvSpPr>
        <dsp:cNvPr id="0" name=""/>
        <dsp:cNvSpPr/>
      </dsp:nvSpPr>
      <dsp:spPr>
        <a:xfrm>
          <a:off x="822357" y="2801745"/>
          <a:ext cx="168356" cy="16835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DEDDF05-DFD8-0542-94B1-EDFB5F3A771B}">
      <dsp:nvSpPr>
        <dsp:cNvPr id="0" name=""/>
        <dsp:cNvSpPr/>
      </dsp:nvSpPr>
      <dsp:spPr>
        <a:xfrm>
          <a:off x="906535" y="2885924"/>
          <a:ext cx="1508734" cy="116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09" tIns="0" rIns="0" bIns="0" numCol="1" spcCol="1270" anchor="t" anchorCtr="0">
          <a:noAutofit/>
        </a:bodyPr>
        <a:lstStyle/>
        <a:p>
          <a:pPr lvl="0" algn="l" defTabSz="622300">
            <a:lnSpc>
              <a:spcPct val="90000"/>
            </a:lnSpc>
            <a:spcBef>
              <a:spcPct val="0"/>
            </a:spcBef>
            <a:spcAft>
              <a:spcPct val="35000"/>
            </a:spcAft>
          </a:pPr>
          <a:r>
            <a:rPr lang="en-US" sz="1400" kern="1200" dirty="0" smtClean="0"/>
            <a:t>Intelligence</a:t>
          </a:r>
          <a:endParaRPr lang="en-US" sz="1400" kern="1200" dirty="0"/>
        </a:p>
      </dsp:txBody>
      <dsp:txXfrm>
        <a:off x="906535" y="2885924"/>
        <a:ext cx="1508734" cy="1169592"/>
      </dsp:txXfrm>
    </dsp:sp>
    <dsp:sp modelId="{F4657F4C-689B-ED4C-A467-0405CFE90FB3}">
      <dsp:nvSpPr>
        <dsp:cNvPr id="0" name=""/>
        <dsp:cNvSpPr/>
      </dsp:nvSpPr>
      <dsp:spPr>
        <a:xfrm>
          <a:off x="2308428" y="1701761"/>
          <a:ext cx="304336" cy="304336"/>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7F7425-96AA-C947-AD9E-F4E0A9466DB0}">
      <dsp:nvSpPr>
        <dsp:cNvPr id="0" name=""/>
        <dsp:cNvSpPr/>
      </dsp:nvSpPr>
      <dsp:spPr>
        <a:xfrm>
          <a:off x="2460596" y="1853930"/>
          <a:ext cx="1554061" cy="2201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62" tIns="0" rIns="0" bIns="0" numCol="1" spcCol="1270" anchor="t" anchorCtr="0">
          <a:noAutofit/>
        </a:bodyPr>
        <a:lstStyle/>
        <a:p>
          <a:pPr lvl="0" algn="l" defTabSz="889000">
            <a:lnSpc>
              <a:spcPct val="90000"/>
            </a:lnSpc>
            <a:spcBef>
              <a:spcPct val="0"/>
            </a:spcBef>
            <a:spcAft>
              <a:spcPct val="35000"/>
            </a:spcAft>
          </a:pPr>
          <a:r>
            <a:rPr lang="en-US" sz="2000" kern="1200" dirty="0" smtClean="0"/>
            <a:t>Intelligence</a:t>
          </a:r>
          <a:endParaRPr lang="en-US" sz="2000" kern="1200" dirty="0"/>
        </a:p>
      </dsp:txBody>
      <dsp:txXfrm>
        <a:off x="2460596" y="1853930"/>
        <a:ext cx="1554061" cy="2201586"/>
      </dsp:txXfrm>
    </dsp:sp>
    <dsp:sp modelId="{05623E33-C55E-A144-BAE4-EA4FCC8BDBEA}">
      <dsp:nvSpPr>
        <dsp:cNvPr id="0" name=""/>
        <dsp:cNvSpPr/>
      </dsp:nvSpPr>
      <dsp:spPr>
        <a:xfrm>
          <a:off x="4095598" y="1032382"/>
          <a:ext cx="420891" cy="420891"/>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5B7CA7-CFE5-DD42-9962-A0EE55E936D1}">
      <dsp:nvSpPr>
        <dsp:cNvPr id="0" name=""/>
        <dsp:cNvSpPr/>
      </dsp:nvSpPr>
      <dsp:spPr>
        <a:xfrm>
          <a:off x="3986394" y="1443612"/>
          <a:ext cx="2488860" cy="128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22" tIns="0" rIns="0" bIns="0" numCol="1" spcCol="1270" anchor="t" anchorCtr="0">
          <a:noAutofit/>
        </a:bodyPr>
        <a:lstStyle/>
        <a:p>
          <a:pPr lvl="0" algn="l" defTabSz="1422400">
            <a:lnSpc>
              <a:spcPct val="90000"/>
            </a:lnSpc>
            <a:spcBef>
              <a:spcPct val="0"/>
            </a:spcBef>
            <a:spcAft>
              <a:spcPct val="35000"/>
            </a:spcAft>
          </a:pPr>
          <a:r>
            <a:rPr lang="en-US" sz="3200" kern="1200" dirty="0" smtClean="0"/>
            <a:t>Intelligence</a:t>
          </a:r>
          <a:endParaRPr lang="en-US" sz="3200" kern="1200" dirty="0"/>
        </a:p>
      </dsp:txBody>
      <dsp:txXfrm>
        <a:off x="3986394" y="1443612"/>
        <a:ext cx="2488860" cy="1283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9E6B-FA9D-E248-8BFA-B33613244C80}">
      <dsp:nvSpPr>
        <dsp:cNvPr id="0" name=""/>
        <dsp:cNvSpPr/>
      </dsp:nvSpPr>
      <dsp:spPr>
        <a:xfrm>
          <a:off x="1813123" y="192285"/>
          <a:ext cx="1460698" cy="1460698"/>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You're</a:t>
          </a:r>
          <a:r>
            <a:rPr lang="en-US" sz="1200" kern="1200" baseline="0" dirty="0" smtClean="0"/>
            <a:t> </a:t>
          </a:r>
          <a:r>
            <a:rPr lang="en-US" sz="1200" kern="1200" dirty="0" smtClean="0"/>
            <a:t>ability to learn is fixed</a:t>
          </a:r>
          <a:endParaRPr lang="en-US" sz="1200" kern="1200" dirty="0"/>
        </a:p>
      </dsp:txBody>
      <dsp:txXfrm>
        <a:off x="2240952" y="620114"/>
        <a:ext cx="1032869" cy="1032869"/>
      </dsp:txXfrm>
    </dsp:sp>
    <dsp:sp modelId="{C2363B6F-83F5-3241-B700-61A5AD618BD0}">
      <dsp:nvSpPr>
        <dsp:cNvPr id="0" name=""/>
        <dsp:cNvSpPr/>
      </dsp:nvSpPr>
      <dsp:spPr>
        <a:xfrm rot="5400000">
          <a:off x="3341290" y="192285"/>
          <a:ext cx="1460698" cy="1460698"/>
        </a:xfrm>
        <a:prstGeom prst="pieWedg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You</a:t>
          </a:r>
          <a:r>
            <a:rPr lang="en-US" sz="1200" kern="1200" baseline="0" dirty="0" smtClean="0"/>
            <a:t> are destined to be good at some things and bad at others</a:t>
          </a:r>
          <a:endParaRPr lang="en-US" sz="1200" kern="1200" dirty="0"/>
        </a:p>
      </dsp:txBody>
      <dsp:txXfrm rot="-5400000">
        <a:off x="3341290" y="620114"/>
        <a:ext cx="1032869" cy="1032869"/>
      </dsp:txXfrm>
    </dsp:sp>
    <dsp:sp modelId="{A8A618B5-E58F-DB4A-9A99-500A0F47390B}">
      <dsp:nvSpPr>
        <dsp:cNvPr id="0" name=""/>
        <dsp:cNvSpPr/>
      </dsp:nvSpPr>
      <dsp:spPr>
        <a:xfrm rot="10800000">
          <a:off x="3341290" y="1720452"/>
          <a:ext cx="1460698" cy="1460698"/>
        </a:xfrm>
        <a:prstGeom prst="pieWedg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Performance Goals are crucial to achievement</a:t>
          </a:r>
          <a:endParaRPr lang="en-US" sz="1200" kern="1200" dirty="0"/>
        </a:p>
      </dsp:txBody>
      <dsp:txXfrm rot="10800000">
        <a:off x="3341290" y="1720452"/>
        <a:ext cx="1032869" cy="1032869"/>
      </dsp:txXfrm>
    </dsp:sp>
    <dsp:sp modelId="{BD505F70-C91C-C946-B1AA-71049B81895B}">
      <dsp:nvSpPr>
        <dsp:cNvPr id="0" name=""/>
        <dsp:cNvSpPr/>
      </dsp:nvSpPr>
      <dsp:spPr>
        <a:xfrm rot="16200000">
          <a:off x="1813123" y="1720452"/>
          <a:ext cx="1460698" cy="1460698"/>
        </a:xfrm>
        <a:prstGeom prst="pieWedg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Your intelligence is completely genetic and determined at birth</a:t>
          </a:r>
          <a:endParaRPr lang="en-US" sz="1200" kern="1200" dirty="0"/>
        </a:p>
      </dsp:txBody>
      <dsp:txXfrm rot="5400000">
        <a:off x="2240952" y="1720452"/>
        <a:ext cx="1032869" cy="1032869"/>
      </dsp:txXfrm>
    </dsp:sp>
    <dsp:sp modelId="{049A09E3-2181-F949-9E90-F4C8C630C9A6}">
      <dsp:nvSpPr>
        <dsp:cNvPr id="0" name=""/>
        <dsp:cNvSpPr/>
      </dsp:nvSpPr>
      <dsp:spPr>
        <a:xfrm>
          <a:off x="3055392" y="1383109"/>
          <a:ext cx="504328" cy="438546"/>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AEBEA7E-2AF3-6447-AB0B-7F145D37B724}">
      <dsp:nvSpPr>
        <dsp:cNvPr id="0" name=""/>
        <dsp:cNvSpPr/>
      </dsp:nvSpPr>
      <dsp:spPr>
        <a:xfrm rot="10800000">
          <a:off x="3055392" y="1551781"/>
          <a:ext cx="504328" cy="438546"/>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94896-3108-004A-9275-88C5EE3939EA}">
      <dsp:nvSpPr>
        <dsp:cNvPr id="0" name=""/>
        <dsp:cNvSpPr/>
      </dsp:nvSpPr>
      <dsp:spPr>
        <a:xfrm>
          <a:off x="1620838" y="0"/>
          <a:ext cx="3373437" cy="3373437"/>
        </a:xfrm>
        <a:prstGeom prst="diamond">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33452E3-590B-5241-AE4A-99903714D058}">
      <dsp:nvSpPr>
        <dsp:cNvPr id="0" name=""/>
        <dsp:cNvSpPr/>
      </dsp:nvSpPr>
      <dsp:spPr>
        <a:xfrm>
          <a:off x="1941314" y="320476"/>
          <a:ext cx="1315640" cy="131564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Effort is a pathway to Mastery</a:t>
          </a:r>
          <a:endParaRPr lang="en-US" sz="1500" kern="1200" dirty="0"/>
        </a:p>
      </dsp:txBody>
      <dsp:txXfrm>
        <a:off x="2005538" y="384700"/>
        <a:ext cx="1187192" cy="1187192"/>
      </dsp:txXfrm>
    </dsp:sp>
    <dsp:sp modelId="{FF27BDDE-AE5A-9D47-A191-ABB64AB683CB}">
      <dsp:nvSpPr>
        <dsp:cNvPr id="0" name=""/>
        <dsp:cNvSpPr/>
      </dsp:nvSpPr>
      <dsp:spPr>
        <a:xfrm>
          <a:off x="3358158" y="320476"/>
          <a:ext cx="1315640" cy="131564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You</a:t>
          </a:r>
          <a:r>
            <a:rPr lang="en-US" sz="1500" kern="1200" baseline="0" smtClean="0"/>
            <a:t> can grow your intelligence</a:t>
          </a:r>
          <a:endParaRPr lang="en-US" sz="1500" kern="1200" dirty="0"/>
        </a:p>
      </dsp:txBody>
      <dsp:txXfrm>
        <a:off x="3422382" y="384700"/>
        <a:ext cx="1187192" cy="1187192"/>
      </dsp:txXfrm>
    </dsp:sp>
    <dsp:sp modelId="{AC7F03E0-0D89-594D-A572-E8FDA6C56FDF}">
      <dsp:nvSpPr>
        <dsp:cNvPr id="0" name=""/>
        <dsp:cNvSpPr/>
      </dsp:nvSpPr>
      <dsp:spPr>
        <a:xfrm>
          <a:off x="1941314" y="1737320"/>
          <a:ext cx="1315640" cy="131564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Setting learning</a:t>
          </a:r>
          <a:r>
            <a:rPr lang="en-US" sz="1500" kern="1200" baseline="0" dirty="0" smtClean="0"/>
            <a:t> goals is important to improved outcomes</a:t>
          </a:r>
          <a:endParaRPr lang="en-US" sz="1500" kern="1200" dirty="0"/>
        </a:p>
      </dsp:txBody>
      <dsp:txXfrm>
        <a:off x="2005538" y="1801544"/>
        <a:ext cx="1187192" cy="1187192"/>
      </dsp:txXfrm>
    </dsp:sp>
    <dsp:sp modelId="{C054C50A-0FC5-F642-969B-32DEDBC79893}">
      <dsp:nvSpPr>
        <dsp:cNvPr id="0" name=""/>
        <dsp:cNvSpPr/>
      </dsp:nvSpPr>
      <dsp:spPr>
        <a:xfrm>
          <a:off x="3358158" y="1737320"/>
          <a:ext cx="1315640" cy="131564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We learn from our mistakes, challenge is good</a:t>
          </a:r>
          <a:endParaRPr lang="en-US" sz="1500" kern="1200" dirty="0"/>
        </a:p>
      </dsp:txBody>
      <dsp:txXfrm>
        <a:off x="3422382" y="1801544"/>
        <a:ext cx="1187192" cy="1187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3A34-6392-FD48-B4BD-AB880E1723A1}">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9B4EB9-A853-0940-8E18-3EDC6F057F97}">
      <dsp:nvSpPr>
        <dsp:cNvPr id="0" name=""/>
        <dsp:cNvSpPr/>
      </dsp:nvSpPr>
      <dsp:spPr>
        <a:xfrm>
          <a:off x="774192" y="2756661"/>
          <a:ext cx="158496" cy="1584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63D2C4D-975D-3D46-B305-4B66A3DD8B80}">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111250">
            <a:lnSpc>
              <a:spcPct val="90000"/>
            </a:lnSpc>
            <a:spcBef>
              <a:spcPct val="0"/>
            </a:spcBef>
            <a:spcAft>
              <a:spcPct val="35000"/>
            </a:spcAft>
          </a:pPr>
          <a:r>
            <a:rPr lang="en-US" sz="2500" kern="1200" dirty="0" smtClean="0"/>
            <a:t>I can become</a:t>
          </a:r>
          <a:r>
            <a:rPr lang="en-US" sz="2500" kern="1200" baseline="0" dirty="0" smtClean="0"/>
            <a:t> smarter</a:t>
          </a:r>
          <a:endParaRPr lang="en-US" sz="2500" kern="1200" dirty="0"/>
        </a:p>
      </dsp:txBody>
      <dsp:txXfrm>
        <a:off x="853440" y="2835910"/>
        <a:ext cx="1420368" cy="1101090"/>
      </dsp:txXfrm>
    </dsp:sp>
    <dsp:sp modelId="{5BAE52CD-DABF-E643-9EFE-E18CE93B204D}">
      <dsp:nvSpPr>
        <dsp:cNvPr id="0" name=""/>
        <dsp:cNvSpPr/>
      </dsp:nvSpPr>
      <dsp:spPr>
        <a:xfrm>
          <a:off x="2173224" y="1721103"/>
          <a:ext cx="286512" cy="2865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47987DD-7D3F-A84E-BB8D-ABC396981A19}">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111250">
            <a:lnSpc>
              <a:spcPct val="90000"/>
            </a:lnSpc>
            <a:spcBef>
              <a:spcPct val="0"/>
            </a:spcBef>
            <a:spcAft>
              <a:spcPct val="35000"/>
            </a:spcAft>
          </a:pPr>
          <a:r>
            <a:rPr lang="en-US" sz="2500" kern="1200" dirty="0" smtClean="0"/>
            <a:t>Learning comes</a:t>
          </a:r>
          <a:r>
            <a:rPr lang="en-US" sz="2500" kern="1200" baseline="0" dirty="0" smtClean="0"/>
            <a:t> through effort and practice</a:t>
          </a:r>
          <a:endParaRPr lang="en-US" sz="2500" kern="1200" dirty="0"/>
        </a:p>
      </dsp:txBody>
      <dsp:txXfrm>
        <a:off x="2316480" y="1864359"/>
        <a:ext cx="1463040" cy="2072640"/>
      </dsp:txXfrm>
    </dsp:sp>
    <dsp:sp modelId="{D6901ECE-702C-A746-8442-12B5BE310F54}">
      <dsp:nvSpPr>
        <dsp:cNvPr id="0" name=""/>
        <dsp:cNvSpPr/>
      </dsp:nvSpPr>
      <dsp:spPr>
        <a:xfrm>
          <a:off x="3855720" y="1090929"/>
          <a:ext cx="396240" cy="396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D0AE5EC-FF6C-514F-888D-3839C3D6F581}">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111250">
            <a:lnSpc>
              <a:spcPct val="90000"/>
            </a:lnSpc>
            <a:spcBef>
              <a:spcPct val="0"/>
            </a:spcBef>
            <a:spcAft>
              <a:spcPct val="35000"/>
            </a:spcAft>
          </a:pPr>
          <a:r>
            <a:rPr lang="en-US" sz="2500" kern="1200" dirty="0" smtClean="0"/>
            <a:t>I will achieve better results</a:t>
          </a:r>
          <a:endParaRPr lang="en-US" sz="2500" kern="1200" dirty="0"/>
        </a:p>
      </dsp:txBody>
      <dsp:txXfrm>
        <a:off x="4053840" y="1289049"/>
        <a:ext cx="1463040" cy="2647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0B028-AD79-6440-BEFD-517C1A508E80}">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CCA796-10DA-CD4E-9F31-3DC7B0F23677}">
      <dsp:nvSpPr>
        <dsp:cNvPr id="0" name=""/>
        <dsp:cNvSpPr/>
      </dsp:nvSpPr>
      <dsp:spPr>
        <a:xfrm>
          <a:off x="6548" y="1219199"/>
          <a:ext cx="1962150" cy="162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Fixed Mindset</a:t>
          </a:r>
          <a:endParaRPr lang="en-US" sz="3500" kern="1200" dirty="0"/>
        </a:p>
      </dsp:txBody>
      <dsp:txXfrm>
        <a:off x="85903" y="1298554"/>
        <a:ext cx="1803440" cy="1466890"/>
      </dsp:txXfrm>
    </dsp:sp>
    <dsp:sp modelId="{ADE2BC88-F443-4947-BA3F-0824EF5047EB}">
      <dsp:nvSpPr>
        <dsp:cNvPr id="0" name=""/>
        <dsp:cNvSpPr/>
      </dsp:nvSpPr>
      <dsp:spPr>
        <a:xfrm>
          <a:off x="2066925" y="1219199"/>
          <a:ext cx="1962150" cy="162560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Mixed Mindset</a:t>
          </a:r>
          <a:endParaRPr lang="en-US" sz="3500" kern="1200" dirty="0"/>
        </a:p>
      </dsp:txBody>
      <dsp:txXfrm>
        <a:off x="2146280" y="1298554"/>
        <a:ext cx="1803440" cy="1466890"/>
      </dsp:txXfrm>
    </dsp:sp>
    <dsp:sp modelId="{989BE6FF-63E4-6D45-AE1C-209860A0AF79}">
      <dsp:nvSpPr>
        <dsp:cNvPr id="0" name=""/>
        <dsp:cNvSpPr/>
      </dsp:nvSpPr>
      <dsp:spPr>
        <a:xfrm>
          <a:off x="4127301" y="1219199"/>
          <a:ext cx="1962150" cy="16256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Growth Mindset</a:t>
          </a:r>
          <a:endParaRPr lang="en-US" sz="35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9/12/17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9/12/17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javascrip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43924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Multimodal approaches to teaching concepts increases the strength of bonds (development of synapses) between thoughts, learned experiences and memories</a:t>
            </a:r>
          </a:p>
          <a:p>
            <a:r>
              <a:rPr lang="en-US" dirty="0" smtClean="0"/>
              <a:t>Our brains are “hard wired” for learning, being curiosity driven and memory acquisition constructed</a:t>
            </a:r>
          </a:p>
          <a:p>
            <a:r>
              <a:rPr lang="en-US" dirty="0" smtClean="0"/>
              <a:t>The work of </a:t>
            </a:r>
            <a:r>
              <a:rPr lang="en-US" dirty="0" err="1" smtClean="0"/>
              <a:t>Zull</a:t>
            </a:r>
            <a:r>
              <a:rPr lang="en-US" dirty="0" smtClean="0"/>
              <a:t> and Kolb(1982)</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51915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www.themaritzinstitute.com</a:t>
            </a:r>
            <a:r>
              <a:rPr lang="en-US" dirty="0" smtClean="0"/>
              <a:t>/perspectives/~/media/files/</a:t>
            </a:r>
            <a:r>
              <a:rPr lang="en-US" dirty="0" err="1" smtClean="0"/>
              <a:t>maritzinstitute</a:t>
            </a:r>
            <a:r>
              <a:rPr lang="en-US" dirty="0" smtClean="0"/>
              <a:t>/white-papers/the-neuroscience-of-learning-the-</a:t>
            </a:r>
            <a:r>
              <a:rPr lang="en-US" dirty="0" err="1" smtClean="0"/>
              <a:t>maritz</a:t>
            </a:r>
            <a:r>
              <a:rPr lang="en-US" dirty="0" smtClean="0"/>
              <a:t>-</a:t>
            </a:r>
            <a:r>
              <a:rPr lang="en-US" dirty="0" err="1" smtClean="0"/>
              <a:t>institute.pdf</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137680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youtu.be</a:t>
            </a:r>
            <a:r>
              <a:rPr lang="en-US" dirty="0" smtClean="0"/>
              <a:t>/JiTz2i4VHFw</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23</a:t>
            </a:fld>
            <a:endParaRPr lang="en-US"/>
          </a:p>
        </p:txBody>
      </p:sp>
    </p:spTree>
    <p:extLst>
      <p:ext uri="{BB962C8B-B14F-4D97-AF65-F5344CB8AC3E}">
        <p14:creationId xmlns:p14="http://schemas.microsoft.com/office/powerpoint/2010/main" val="49666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Improved student motivation towards learning has been measured after students were made aware of how their brain works</a:t>
            </a:r>
          </a:p>
          <a:p>
            <a:r>
              <a:rPr lang="en-US" dirty="0" smtClean="0"/>
              <a:t>http://</a:t>
            </a:r>
            <a:r>
              <a:rPr lang="en-US" dirty="0" err="1" smtClean="0"/>
              <a:t>www.pearson.com.au</a:t>
            </a:r>
            <a:r>
              <a:rPr lang="en-US" dirty="0" smtClean="0"/>
              <a:t>/community/in-conversation/</a:t>
            </a:r>
            <a:r>
              <a:rPr lang="en-US" dirty="0" err="1" smtClean="0"/>
              <a:t>judy</a:t>
            </a:r>
            <a:r>
              <a:rPr lang="en-US" dirty="0" smtClean="0"/>
              <a:t>-</a:t>
            </a:r>
            <a:r>
              <a:rPr lang="en-US" dirty="0" err="1" smtClean="0"/>
              <a:t>willis</a:t>
            </a:r>
            <a:r>
              <a:rPr lang="en-US" dirty="0" smtClean="0"/>
              <a:t>-science-of-learning/</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28</a:t>
            </a:fld>
            <a:endParaRPr lang="en-US"/>
          </a:p>
        </p:txBody>
      </p:sp>
    </p:spTree>
    <p:extLst>
      <p:ext uri="{BB962C8B-B14F-4D97-AF65-F5344CB8AC3E}">
        <p14:creationId xmlns:p14="http://schemas.microsoft.com/office/powerpoint/2010/main" val="103936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youtu.be</a:t>
            </a:r>
            <a:r>
              <a:rPr lang="en-US" dirty="0" smtClean="0"/>
              <a:t>/ELpfYCZa87g  “Neuroplasticity”</a:t>
            </a:r>
            <a:r>
              <a:rPr lang="en-US" baseline="0" dirty="0" smtClean="0"/>
              <a:t> video and https://</a:t>
            </a:r>
            <a:r>
              <a:rPr lang="en-US" baseline="0" dirty="0" err="1" smtClean="0"/>
              <a:t>youtu.be</a:t>
            </a:r>
            <a:r>
              <a:rPr lang="en-US" baseline="0" dirty="0" smtClean="0"/>
              <a:t>/5KLPxDtMqe8 “Your Brain is Plastic” . “</a:t>
            </a:r>
            <a:r>
              <a:rPr lang="en-US" sz="1200" kern="1200" dirty="0" smtClean="0">
                <a:solidFill>
                  <a:schemeClr val="tx1"/>
                </a:solidFill>
                <a:latin typeface="+mn-lt"/>
                <a:ea typeface="+mn-ea"/>
                <a:cs typeface="+mn-cs"/>
              </a:rPr>
              <a:t>The concept of neuroplasticity is not new and mentions of a malleable brain go all of the way back to the 1800s, but with the relatively recent capability to visually “see” into the brain allowed by functional magnetic resonance imaging (fMRI), science has confirmed this incredible morphing ability of the brain beyond a doubt.” http://</a:t>
            </a:r>
            <a:r>
              <a:rPr lang="en-US" sz="1200" kern="1200" dirty="0" err="1" smtClean="0">
                <a:solidFill>
                  <a:schemeClr val="tx1"/>
                </a:solidFill>
                <a:latin typeface="+mn-lt"/>
                <a:ea typeface="+mn-ea"/>
                <a:cs typeface="+mn-cs"/>
              </a:rPr>
              <a:t>reset.me</a:t>
            </a:r>
            <a:r>
              <a:rPr lang="en-US" sz="1200" kern="1200" dirty="0" smtClean="0">
                <a:solidFill>
                  <a:schemeClr val="tx1"/>
                </a:solidFill>
                <a:latin typeface="+mn-lt"/>
                <a:ea typeface="+mn-ea"/>
                <a:cs typeface="+mn-cs"/>
              </a:rPr>
              <a:t>/story/neuroplasticity-the-10-fundamentals-of-rewiring-your-brain/</a:t>
            </a:r>
          </a:p>
          <a:p>
            <a:endParaRPr lang="en-US" dirty="0"/>
          </a:p>
        </p:txBody>
      </p:sp>
      <p:sp>
        <p:nvSpPr>
          <p:cNvPr id="4" name="Slide Number Placeholder 3"/>
          <p:cNvSpPr>
            <a:spLocks noGrp="1"/>
          </p:cNvSpPr>
          <p:nvPr>
            <p:ph type="sldNum" sz="quarter" idx="10"/>
          </p:nvPr>
        </p:nvSpPr>
        <p:spPr/>
        <p:txBody>
          <a:bodyPr/>
          <a:lstStyle/>
          <a:p>
            <a:fld id="{2635E250-9BCC-BB49-870D-99CAF06268F4}" type="slidenum">
              <a:rPr lang="en-US" smtClean="0"/>
              <a:t>29</a:t>
            </a:fld>
            <a:endParaRPr lang="en-US"/>
          </a:p>
        </p:txBody>
      </p:sp>
    </p:spTree>
    <p:extLst>
      <p:ext uri="{BB962C8B-B14F-4D97-AF65-F5344CB8AC3E}">
        <p14:creationId xmlns:p14="http://schemas.microsoft.com/office/powerpoint/2010/main" val="113116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pathways that these electronic pulses travel along change continually like the “Hogwarts Staircases” in the world of Harry Potter. </a:t>
            </a:r>
          </a:p>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31</a:t>
            </a:fld>
            <a:endParaRPr lang="en-US"/>
          </a:p>
        </p:txBody>
      </p:sp>
    </p:spTree>
    <p:extLst>
      <p:ext uri="{BB962C8B-B14F-4D97-AF65-F5344CB8AC3E}">
        <p14:creationId xmlns:p14="http://schemas.microsoft.com/office/powerpoint/2010/main" val="44579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mindsetonline.com</a:t>
            </a:r>
            <a:r>
              <a:rPr lang="en-US" dirty="0" smtClean="0"/>
              <a:t>/</a:t>
            </a:r>
            <a:r>
              <a:rPr lang="en-US" dirty="0" err="1" smtClean="0"/>
              <a:t>whatisit</a:t>
            </a:r>
            <a:r>
              <a:rPr lang="en-US" dirty="0" smtClean="0"/>
              <a:t>/about/</a:t>
            </a:r>
          </a:p>
          <a:p>
            <a:r>
              <a:rPr lang="en-US" dirty="0" smtClean="0"/>
              <a:t>Carol </a:t>
            </a:r>
            <a:r>
              <a:rPr lang="en-US" dirty="0" err="1" smtClean="0"/>
              <a:t>Dweck</a:t>
            </a:r>
            <a:r>
              <a:rPr lang="en-US" dirty="0" smtClean="0"/>
              <a:t> a psychologist</a:t>
            </a:r>
            <a:r>
              <a:rPr lang="en-US" baseline="0" dirty="0" smtClean="0"/>
              <a:t> </a:t>
            </a:r>
            <a:r>
              <a:rPr lang="en-US" dirty="0" smtClean="0"/>
              <a:t> from Stanford University developed the science and research of Mindsets.</a:t>
            </a:r>
            <a:endParaRPr lang="en-US" dirty="0"/>
          </a:p>
        </p:txBody>
      </p:sp>
      <p:sp>
        <p:nvSpPr>
          <p:cNvPr id="4" name="Slide Number Placeholder 3"/>
          <p:cNvSpPr>
            <a:spLocks noGrp="1"/>
          </p:cNvSpPr>
          <p:nvPr>
            <p:ph type="sldNum" sz="quarter" idx="10"/>
          </p:nvPr>
        </p:nvSpPr>
        <p:spPr/>
        <p:txBody>
          <a:bodyPr/>
          <a:lstStyle/>
          <a:p>
            <a:fld id="{2635E250-9BCC-BB49-870D-99CAF06268F4}" type="slidenum">
              <a:rPr lang="en-US" smtClean="0"/>
              <a:t>34</a:t>
            </a:fld>
            <a:endParaRPr lang="en-US"/>
          </a:p>
        </p:txBody>
      </p:sp>
    </p:spTree>
    <p:extLst>
      <p:ext uri="{BB962C8B-B14F-4D97-AF65-F5344CB8AC3E}">
        <p14:creationId xmlns:p14="http://schemas.microsoft.com/office/powerpoint/2010/main" val="152959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Mindset: The New Psychology of Success </a:t>
            </a:r>
            <a:endParaRPr lang="en-US" dirty="0" smtClean="0">
              <a:effectLst/>
            </a:endParaRPr>
          </a:p>
          <a:p>
            <a:r>
              <a:rPr lang="en-US" sz="1200" kern="1200" dirty="0" smtClean="0">
                <a:solidFill>
                  <a:schemeClr val="tx1"/>
                </a:solidFill>
                <a:effectLst/>
                <a:latin typeface="+mn-lt"/>
                <a:ea typeface="+mn-ea"/>
                <a:cs typeface="+mn-cs"/>
              </a:rPr>
              <a:t>© 2006 by Carol </a:t>
            </a:r>
            <a:r>
              <a:rPr lang="en-US" sz="1200" kern="1200" dirty="0" err="1" smtClean="0">
                <a:solidFill>
                  <a:schemeClr val="tx1"/>
                </a:solidFill>
                <a:effectLst/>
                <a:latin typeface="+mn-lt"/>
                <a:ea typeface="+mn-ea"/>
                <a:cs typeface="+mn-cs"/>
              </a:rPr>
              <a:t>Dweck</a:t>
            </a:r>
            <a:r>
              <a:rPr lang="en-US" sz="1200" kern="1200" dirty="0" smtClean="0">
                <a:solidFill>
                  <a:schemeClr val="tx1"/>
                </a:solidFill>
                <a:effectLst/>
                <a:latin typeface="+mn-lt"/>
                <a:ea typeface="+mn-ea"/>
                <a:cs typeface="+mn-cs"/>
              </a:rPr>
              <a:t>, Ph.D.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NY: Random House (</a:t>
            </a:r>
            <a:r>
              <a:rPr lang="en-US" sz="1200" kern="1200" dirty="0" err="1" smtClean="0">
                <a:solidFill>
                  <a:schemeClr val="tx1"/>
                </a:solidFill>
                <a:effectLst/>
                <a:latin typeface="+mn-lt"/>
                <a:ea typeface="+mn-ea"/>
                <a:cs typeface="+mn-cs"/>
              </a:rPr>
              <a:t>www.atrandom.com</a:t>
            </a:r>
            <a:r>
              <a:rPr lang="en-US" sz="1200" kern="1200" dirty="0" smtClean="0">
                <a:solidFill>
                  <a:schemeClr val="tx1"/>
                </a:solidFill>
                <a:effectLst/>
                <a:latin typeface="+mn-lt"/>
                <a:ea typeface="+mn-ea"/>
                <a:cs typeface="+mn-cs"/>
              </a:rPr>
              <a:t>) ISBN 1­4000­6275­6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635E250-9BCC-BB49-870D-99CAF06268F4}" type="slidenum">
              <a:rPr lang="en-US" smtClean="0"/>
              <a:t>37</a:t>
            </a:fld>
            <a:endParaRPr lang="en-US"/>
          </a:p>
        </p:txBody>
      </p:sp>
    </p:spTree>
    <p:extLst>
      <p:ext uri="{BB962C8B-B14F-4D97-AF65-F5344CB8AC3E}">
        <p14:creationId xmlns:p14="http://schemas.microsoft.com/office/powerpoint/2010/main" val="113258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ed.stanford.edu</a:t>
            </a:r>
            <a:r>
              <a:rPr lang="en-US" dirty="0" smtClean="0"/>
              <a:t>/sites/default/files/manual/dweck-walton-cohen-2014.pdf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www.aacu.org</a:t>
            </a:r>
            <a:r>
              <a:rPr lang="en-US" dirty="0" smtClean="0"/>
              <a:t>/sites/default/files/files/</a:t>
            </a:r>
            <a:r>
              <a:rPr lang="en-US" dirty="0" err="1" smtClean="0"/>
              <a:t>ild</a:t>
            </a:r>
            <a:r>
              <a:rPr lang="en-US" dirty="0" smtClean="0"/>
              <a:t>/symonette.makeassessmentwork.</a:t>
            </a:r>
            <a:r>
              <a:rPr lang="en-US" dirty="0" err="1" smtClean="0"/>
              <a:t>dweck</a:t>
            </a:r>
            <a:r>
              <a:rPr lang="en-US" dirty="0" smtClean="0"/>
              <a:t>_.pdf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color graphic of the Fixed and Growth Mindsets was created by graphic artist Nigel Holmes (</a:t>
            </a:r>
            <a:r>
              <a:rPr lang="en-US" sz="1200" kern="1200" dirty="0" err="1" smtClean="0">
                <a:solidFill>
                  <a:schemeClr val="tx1"/>
                </a:solidFill>
                <a:effectLst/>
                <a:latin typeface="+mn-lt"/>
                <a:ea typeface="+mn-ea"/>
                <a:cs typeface="+mn-cs"/>
              </a:rPr>
              <a:t>www.nigelholmes.com</a:t>
            </a:r>
            <a:r>
              <a:rPr lang="en-US" sz="1200" kern="1200" dirty="0" smtClean="0">
                <a:solidFill>
                  <a:schemeClr val="tx1"/>
                </a:solidFill>
                <a:effectLst/>
                <a:latin typeface="+mn-lt"/>
                <a:ea typeface="+mn-ea"/>
                <a:cs typeface="+mn-cs"/>
              </a:rPr>
              <a:t>) for as article in the March/April 2007 issue of Stanford Magazine (</a:t>
            </a:r>
            <a:r>
              <a:rPr lang="en-US" sz="1200" kern="1200" dirty="0" err="1" smtClean="0">
                <a:solidFill>
                  <a:schemeClr val="tx1"/>
                </a:solidFill>
                <a:effectLst/>
                <a:latin typeface="+mn-lt"/>
                <a:ea typeface="+mn-ea"/>
                <a:cs typeface="+mn-cs"/>
              </a:rPr>
              <a:t>www.stanfordalumni.org</a:t>
            </a:r>
            <a:r>
              <a:rPr lang="en-US" sz="1200" kern="1200" dirty="0" smtClean="0">
                <a:solidFill>
                  <a:schemeClr val="tx1"/>
                </a:solidFill>
                <a:effectLst/>
                <a:latin typeface="+mn-lt"/>
                <a:ea typeface="+mn-ea"/>
                <a:cs typeface="+mn-cs"/>
              </a:rPr>
              <a:t>/news/magazine/2007/</a:t>
            </a:r>
            <a:r>
              <a:rPr lang="en-US" sz="1200" kern="1200" dirty="0" err="1" smtClean="0">
                <a:solidFill>
                  <a:schemeClr val="tx1"/>
                </a:solidFill>
                <a:effectLst/>
                <a:latin typeface="+mn-lt"/>
                <a:ea typeface="+mn-ea"/>
                <a:cs typeface="+mn-cs"/>
              </a:rPr>
              <a:t>marapr</a:t>
            </a:r>
            <a:r>
              <a:rPr lang="en-US" sz="1200" kern="1200" dirty="0" smtClean="0">
                <a:solidFill>
                  <a:schemeClr val="tx1"/>
                </a:solidFill>
                <a:effectLst/>
                <a:latin typeface="+mn-lt"/>
                <a:ea typeface="+mn-ea"/>
                <a:cs typeface="+mn-cs"/>
              </a:rPr>
              <a:t>/ features/</a:t>
            </a:r>
            <a:r>
              <a:rPr lang="en-US" sz="1200" kern="1200" dirty="0" err="1" smtClean="0">
                <a:solidFill>
                  <a:schemeClr val="tx1"/>
                </a:solidFill>
                <a:effectLst/>
                <a:latin typeface="+mn-lt"/>
                <a:ea typeface="+mn-ea"/>
                <a:cs typeface="+mn-cs"/>
              </a:rPr>
              <a:t>dweck.html</a:t>
            </a:r>
            <a:r>
              <a:rPr lang="en-US" sz="1200" kern="1200" dirty="0" smtClean="0">
                <a:solidFill>
                  <a:schemeClr val="tx1"/>
                </a:solidFill>
                <a:effectLst/>
                <a:latin typeface="+mn-lt"/>
                <a:ea typeface="+mn-ea"/>
                <a:cs typeface="+mn-cs"/>
              </a:rPr>
              <a:t>). The added text is written by Michael Graham Richard (</a:t>
            </a:r>
            <a:r>
              <a:rPr lang="en-US" sz="1200" kern="1200" dirty="0" err="1" smtClean="0">
                <a:solidFill>
                  <a:schemeClr val="tx1"/>
                </a:solidFill>
                <a:effectLst/>
                <a:latin typeface="+mn-lt"/>
                <a:ea typeface="+mn-ea"/>
                <a:cs typeface="+mn-cs"/>
              </a:rPr>
              <a:t>www.michaelgr.com</a:t>
            </a:r>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635E250-9BCC-BB49-870D-99CAF06268F4}" type="slidenum">
              <a:rPr lang="en-US" smtClean="0"/>
              <a:t>42</a:t>
            </a:fld>
            <a:endParaRPr lang="en-US"/>
          </a:p>
        </p:txBody>
      </p:sp>
    </p:spTree>
    <p:extLst>
      <p:ext uri="{BB962C8B-B14F-4D97-AF65-F5344CB8AC3E}">
        <p14:creationId xmlns:p14="http://schemas.microsoft.com/office/powerpoint/2010/main" val="135144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Having a greater understanding of the human brain and how we think, can assist in understanding how we learn</a:t>
            </a:r>
          </a:p>
          <a:p>
            <a:r>
              <a:rPr lang="en-US" dirty="0" smtClean="0"/>
              <a:t>https://</a:t>
            </a:r>
            <a:r>
              <a:rPr lang="en-US" dirty="0" err="1" smtClean="0"/>
              <a:t>www.scientificamerican.com</a:t>
            </a:r>
            <a:r>
              <a:rPr lang="en-US" dirty="0" smtClean="0"/>
              <a:t>/article/10-big-ideas-in-10-years-of-brain-science/</a:t>
            </a:r>
          </a:p>
          <a:p>
            <a:r>
              <a:rPr lang="en-US" dirty="0" smtClean="0"/>
              <a:t>http://</a:t>
            </a:r>
            <a:r>
              <a:rPr lang="en-US" dirty="0" err="1" smtClean="0"/>
              <a:t>www.mayfieldclinic.com</a:t>
            </a:r>
            <a:r>
              <a:rPr lang="en-US" dirty="0" smtClean="0"/>
              <a:t>/PDF/PE-</a:t>
            </a:r>
            <a:r>
              <a:rPr lang="en-US" dirty="0" err="1" smtClean="0"/>
              <a:t>fMRI_DTI.pdf</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133640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has three main parts:</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hlinkClick r:id="rId3"/>
              </a:rPr>
              <a:t>cerebrum fills up most of your skull. It is involved in remembering, problem solving, thinking, and feeling. It also controls movement.</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hlinkClick r:id="rId3"/>
              </a:rPr>
              <a:t>cerebellum sits at the back of your head, under the cerebrum. It controls coordination and balance.</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hlinkClick r:id="rId3"/>
              </a:rPr>
              <a:t>brain stem sits beneath your cerebrum in front of your cerebellum. It connects the brain to the spinal cord and controls automatic functions such as breathing, digestion, heart rate and blood pressure.	</a:t>
            </a:r>
          </a:p>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146980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89512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34670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Can everyone please stand up and raise your hands in the air</a:t>
            </a:r>
          </a:p>
          <a:p>
            <a:pPr marL="0" indent="0">
              <a:buNone/>
            </a:pPr>
            <a:r>
              <a:rPr lang="en-US" sz="1200" dirty="0" smtClean="0"/>
              <a:t>With your right pointer finger draw a circle in the air</a:t>
            </a:r>
          </a:p>
          <a:p>
            <a:pPr marL="0" indent="0">
              <a:buNone/>
            </a:pPr>
            <a:r>
              <a:rPr lang="en-US" sz="1200" dirty="0" smtClean="0"/>
              <a:t>With your left pointer finger</a:t>
            </a:r>
            <a:r>
              <a:rPr lang="en-US" sz="1200" baseline="0" dirty="0" smtClean="0"/>
              <a:t> </a:t>
            </a:r>
            <a:r>
              <a:rPr lang="en-US" sz="1200" dirty="0" smtClean="0"/>
              <a:t>can you draw a square in the air</a:t>
            </a:r>
          </a:p>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72315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www.brainfacts.org</a:t>
            </a:r>
            <a:r>
              <a:rPr lang="en-US" sz="1200" kern="1200" dirty="0" smtClean="0">
                <a:solidFill>
                  <a:schemeClr val="tx1"/>
                </a:solidFill>
                <a:latin typeface="+mn-lt"/>
                <a:ea typeface="+mn-ea"/>
                <a:cs typeface="+mn-cs"/>
              </a:rPr>
              <a:t>/brain-basics/neuroanatomy/articles/2012/the-neuron/</a:t>
            </a:r>
          </a:p>
          <a:p>
            <a:r>
              <a:rPr lang="en-US" sz="1200" kern="1200" dirty="0" smtClean="0">
                <a:solidFill>
                  <a:schemeClr val="tx1"/>
                </a:solidFill>
                <a:latin typeface="+mn-lt"/>
                <a:ea typeface="+mn-ea"/>
                <a:cs typeface="+mn-cs"/>
              </a:rPr>
              <a:t>Your brain is made up of 100 billion or so neurons each making up to 10,000 connections, or synapses, with other neurons. Neurons communicate by sending chemical signals (a.k.a. neurotransmitters) across the synapse, with neurotransmitter release determined by patterns of neural impulses.</a:t>
            </a:r>
          </a:p>
          <a:p>
            <a:r>
              <a:rPr lang="en-US" sz="1200" kern="1200" dirty="0" smtClean="0">
                <a:solidFill>
                  <a:schemeClr val="tx1"/>
                </a:solidFill>
                <a:latin typeface="+mn-lt"/>
                <a:ea typeface="+mn-ea"/>
                <a:cs typeface="+mn-cs"/>
              </a:rPr>
              <a:t>“Neural impulses code your thoughts, actions and experiences. But they’re not simply transmitted along hard-wired pathways in the brain; the same thoughts, actions and experiences continually </a:t>
            </a:r>
            <a:r>
              <a:rPr lang="en-US" sz="1200" kern="1200" dirty="0" err="1" smtClean="0">
                <a:solidFill>
                  <a:schemeClr val="tx1"/>
                </a:solidFill>
                <a:latin typeface="+mn-lt"/>
                <a:ea typeface="+mn-ea"/>
                <a:cs typeface="+mn-cs"/>
              </a:rPr>
              <a:t>reorganise</a:t>
            </a:r>
            <a:r>
              <a:rPr lang="en-US" sz="1200" kern="1200" dirty="0" smtClean="0">
                <a:solidFill>
                  <a:schemeClr val="tx1"/>
                </a:solidFill>
                <a:latin typeface="+mn-lt"/>
                <a:ea typeface="+mn-ea"/>
                <a:cs typeface="+mn-cs"/>
              </a:rPr>
              <a:t> the structure and function of pathways enabling your brain to respond efficiently and effectively to the world around you.” http://</a:t>
            </a:r>
            <a:r>
              <a:rPr lang="en-US" sz="1200" kern="1200" dirty="0" err="1" smtClean="0">
                <a:solidFill>
                  <a:schemeClr val="tx1"/>
                </a:solidFill>
                <a:latin typeface="+mn-lt"/>
                <a:ea typeface="+mn-ea"/>
                <a:cs typeface="+mn-cs"/>
              </a:rPr>
              <a:t>yourbrainhealth.com.au</a:t>
            </a:r>
            <a:r>
              <a:rPr lang="en-US" sz="1200" kern="1200" dirty="0" smtClean="0">
                <a:solidFill>
                  <a:schemeClr val="tx1"/>
                </a:solidFill>
                <a:latin typeface="+mn-lt"/>
                <a:ea typeface="+mn-ea"/>
                <a:cs typeface="+mn-cs"/>
              </a:rPr>
              <a:t>/what-actually-is-neuroplasticity/</a:t>
            </a:r>
          </a:p>
          <a:p>
            <a:endParaRPr lang="en-US" dirty="0"/>
          </a:p>
        </p:txBody>
      </p:sp>
      <p:sp>
        <p:nvSpPr>
          <p:cNvPr id="4" name="Slide Number Placeholder 3"/>
          <p:cNvSpPr>
            <a:spLocks noGrp="1"/>
          </p:cNvSpPr>
          <p:nvPr>
            <p:ph type="sldNum" sz="quarter" idx="10"/>
          </p:nvPr>
        </p:nvSpPr>
        <p:spPr/>
        <p:txBody>
          <a:bodyPr/>
          <a:lstStyle/>
          <a:p>
            <a:fld id="{2635E250-9BCC-BB49-870D-99CAF06268F4}" type="slidenum">
              <a:rPr lang="en-US" smtClean="0"/>
              <a:t>9</a:t>
            </a:fld>
            <a:endParaRPr lang="en-US"/>
          </a:p>
        </p:txBody>
      </p:sp>
    </p:spTree>
    <p:extLst>
      <p:ext uri="{BB962C8B-B14F-4D97-AF65-F5344CB8AC3E}">
        <p14:creationId xmlns:p14="http://schemas.microsoft.com/office/powerpoint/2010/main" val="77229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Neural impulses or synapse firings between neurons code all of your thoughts, experiences and actions to form learned experiences. These form the basis of our retained knowledge bank.</a:t>
            </a:r>
          </a:p>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61998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between your right </a:t>
            </a:r>
            <a:r>
              <a:rPr lang="en-US" dirty="0" err="1" smtClean="0"/>
              <a:t>brin</a:t>
            </a:r>
            <a:r>
              <a:rPr lang="en-US" dirty="0" smtClean="0"/>
              <a:t> and the left bra=in starts to kick </a:t>
            </a:r>
            <a:r>
              <a:rPr lang="en-US" dirty="0" err="1" smtClean="0"/>
              <a:t>iin</a:t>
            </a:r>
            <a:r>
              <a:rPr lang="en-US" dirty="0" smtClean="0"/>
              <a:t> you can hear the phrase and it jumps</a:t>
            </a:r>
            <a:r>
              <a:rPr lang="en-US" baseline="0" dirty="0" smtClean="0"/>
              <a:t> out at you. The more you </a:t>
            </a:r>
            <a:r>
              <a:rPr lang="en-US" baseline="0" dirty="0" err="1" smtClean="0"/>
              <a:t>fdo</a:t>
            </a:r>
            <a:r>
              <a:rPr lang="en-US" baseline="0" dirty="0" smtClean="0"/>
              <a:t> these the </a:t>
            </a:r>
            <a:r>
              <a:rPr lang="en-US" baseline="0" dirty="0" err="1" smtClean="0"/>
              <a:t>easirer</a:t>
            </a:r>
            <a:r>
              <a:rPr lang="en-US" baseline="0" dirty="0" smtClean="0"/>
              <a:t> they become.</a:t>
            </a:r>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148395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411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52808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08500" y="1441429"/>
            <a:ext cx="32400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846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526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6425801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498917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hyperlink" Target="http://www.mindsetworks.com/FileCenter/3JIQAYABR8M8GHQCQ05Q.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274" y="332830"/>
            <a:ext cx="6705600" cy="1309853"/>
          </a:xfrm>
        </p:spPr>
        <p:txBody>
          <a:bodyPr/>
          <a:lstStyle/>
          <a:p>
            <a:pPr algn="l">
              <a:lnSpc>
                <a:spcPct val="100000"/>
              </a:lnSpc>
            </a:pPr>
            <a:r>
              <a:rPr lang="en-AU" sz="3200" b="1" dirty="0" smtClean="0">
                <a:solidFill>
                  <a:srgbClr val="171C41"/>
                </a:solidFill>
              </a:rPr>
              <a:t>Growth Mindset</a:t>
            </a:r>
            <a:r>
              <a:rPr lang="en-AU" sz="3200" dirty="0"/>
              <a:t/>
            </a:r>
            <a:br>
              <a:rPr lang="en-AU" sz="3200" dirty="0"/>
            </a:br>
            <a:endParaRPr lang="en-US" sz="3200" dirty="0"/>
          </a:p>
        </p:txBody>
      </p:sp>
      <p:sp>
        <p:nvSpPr>
          <p:cNvPr id="3" name="Subtitle 2"/>
          <p:cNvSpPr>
            <a:spLocks noGrp="1"/>
          </p:cNvSpPr>
          <p:nvPr>
            <p:ph type="subTitle" idx="1"/>
          </p:nvPr>
        </p:nvSpPr>
        <p:spPr>
          <a:xfrm>
            <a:off x="2022619" y="1340359"/>
            <a:ext cx="6705600" cy="604647"/>
          </a:xfrm>
        </p:spPr>
        <p:txBody>
          <a:bodyPr>
            <a:noAutofit/>
          </a:bodyPr>
          <a:lstStyle/>
          <a:p>
            <a:pPr algn="l">
              <a:lnSpc>
                <a:spcPct val="150000"/>
              </a:lnSpc>
              <a:spcAft>
                <a:spcPts val="600"/>
              </a:spcAft>
            </a:pPr>
            <a:r>
              <a:rPr lang="en-AU" sz="2000" dirty="0"/>
              <a:t>Module 1 of 4: </a:t>
            </a:r>
            <a:r>
              <a:rPr lang="en-AU" sz="2000" dirty="0" smtClean="0"/>
              <a:t>What is a Mindset</a:t>
            </a:r>
            <a:endParaRPr lang="en-AU" sz="2000" dirty="0"/>
          </a:p>
        </p:txBody>
      </p:sp>
      <p:sp>
        <p:nvSpPr>
          <p:cNvPr id="6" name="Subtitle 2"/>
          <p:cNvSpPr txBox="1">
            <a:spLocks/>
          </p:cNvSpPr>
          <p:nvPr/>
        </p:nvSpPr>
        <p:spPr>
          <a:xfrm>
            <a:off x="6678208" y="4835948"/>
            <a:ext cx="2429216" cy="257259"/>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a:buNone/>
              <a:defRPr sz="240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b="0" i="0" kern="1200">
                <a:solidFill>
                  <a:schemeClr val="tx1"/>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350" b="0" i="0" kern="1200">
                <a:solidFill>
                  <a:schemeClr val="tx1"/>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gn="l"/>
            <a:r>
              <a:rPr lang="en-AU" sz="1000" dirty="0">
                <a:solidFill>
                  <a:srgbClr val="171C41"/>
                </a:solidFill>
              </a:rPr>
              <a:t>Designed and written by </a:t>
            </a:r>
            <a:r>
              <a:rPr lang="en-AU" sz="1000" dirty="0" smtClean="0">
                <a:solidFill>
                  <a:srgbClr val="171C41"/>
                </a:solidFill>
              </a:rPr>
              <a:t>Rachael Whitney-Smith</a:t>
            </a:r>
            <a:endParaRPr lang="en-AU" sz="1000" dirty="0">
              <a:solidFill>
                <a:srgbClr val="171C41"/>
              </a:solidFill>
            </a:endParaRPr>
          </a:p>
        </p:txBody>
      </p:sp>
      <p:sp>
        <p:nvSpPr>
          <p:cNvPr id="7" name="TextBox 6"/>
          <p:cNvSpPr txBox="1"/>
          <p:nvPr/>
        </p:nvSpPr>
        <p:spPr>
          <a:xfrm>
            <a:off x="2022619" y="2352370"/>
            <a:ext cx="5870197" cy="1200329"/>
          </a:xfrm>
          <a:prstGeom prst="rect">
            <a:avLst/>
          </a:prstGeom>
          <a:noFill/>
        </p:spPr>
        <p:txBody>
          <a:bodyPr wrap="none" rtlCol="0">
            <a:spAutoFit/>
          </a:bodyPr>
          <a:lstStyle/>
          <a:p>
            <a:pPr marL="342900" indent="-342900">
              <a:buFont typeface="Arial" charset="0"/>
              <a:buChar char="•"/>
            </a:pPr>
            <a:r>
              <a:rPr lang="en-US" dirty="0"/>
              <a:t>Developments in Neuroscience</a:t>
            </a:r>
          </a:p>
          <a:p>
            <a:pPr marL="342900" indent="-342900">
              <a:buFont typeface="Arial" charset="0"/>
              <a:buChar char="•"/>
            </a:pPr>
            <a:r>
              <a:rPr lang="en-US" dirty="0"/>
              <a:t>What is Neuroplasticity?</a:t>
            </a:r>
          </a:p>
          <a:p>
            <a:pPr marL="342900" indent="-342900">
              <a:buFont typeface="Arial" charset="0"/>
              <a:buChar char="•"/>
            </a:pPr>
            <a:r>
              <a:rPr lang="en-US" dirty="0"/>
              <a:t>What are Mindsets and how do they impact on learning?</a:t>
            </a:r>
          </a:p>
          <a:p>
            <a:endParaRPr lang="en-US" dirty="0"/>
          </a:p>
        </p:txBody>
      </p:sp>
    </p:spTree>
    <p:extLst>
      <p:ext uri="{BB962C8B-B14F-4D97-AF65-F5344CB8AC3E}">
        <p14:creationId xmlns:p14="http://schemas.microsoft.com/office/powerpoint/2010/main" val="125284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are Neurons?</a:t>
            </a:r>
          </a:p>
          <a:p>
            <a:pPr marL="457200" indent="-457200">
              <a:buFont typeface="+mj-lt"/>
              <a:buAutoNum type="arabicPeriod"/>
            </a:pPr>
            <a:r>
              <a:rPr lang="en-US" dirty="0" smtClean="0"/>
              <a:t>What </a:t>
            </a:r>
            <a:r>
              <a:rPr lang="en-US" dirty="0"/>
              <a:t>are synapses?</a:t>
            </a:r>
          </a:p>
          <a:p>
            <a:endParaRPr lang="en-US" dirty="0"/>
          </a:p>
        </p:txBody>
      </p:sp>
    </p:spTree>
    <p:extLst>
      <p:ext uri="{BB962C8B-B14F-4D97-AF65-F5344CB8AC3E}">
        <p14:creationId xmlns:p14="http://schemas.microsoft.com/office/powerpoint/2010/main" val="109037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a:t>
            </a:r>
            <a:endParaRPr lang="en-US" dirty="0"/>
          </a:p>
        </p:txBody>
      </p:sp>
      <p:sp>
        <p:nvSpPr>
          <p:cNvPr id="3" name="Content Placeholder 2"/>
          <p:cNvSpPr>
            <a:spLocks noGrp="1"/>
          </p:cNvSpPr>
          <p:nvPr>
            <p:ph idx="1"/>
          </p:nvPr>
        </p:nvSpPr>
        <p:spPr/>
        <p:txBody>
          <a:bodyPr/>
          <a:lstStyle/>
          <a:p>
            <a:r>
              <a:rPr lang="en-US" dirty="0" smtClean="0"/>
              <a:t>A neuron </a:t>
            </a:r>
            <a:r>
              <a:rPr lang="en-US" dirty="0"/>
              <a:t>is a brain cell designed to transmit information with other neurons or between other nerve </a:t>
            </a:r>
            <a:r>
              <a:rPr lang="en-US" dirty="0" smtClean="0"/>
              <a:t>cells</a:t>
            </a:r>
            <a:r>
              <a:rPr lang="en-US" dirty="0"/>
              <a:t> </a:t>
            </a:r>
            <a:r>
              <a:rPr lang="en-US" dirty="0" smtClean="0"/>
              <a:t>throughout the body. </a:t>
            </a:r>
          </a:p>
          <a:p>
            <a:r>
              <a:rPr lang="en-US" dirty="0"/>
              <a:t>N</a:t>
            </a:r>
            <a:r>
              <a:rPr lang="en-US" dirty="0" smtClean="0"/>
              <a:t>eurons receive/transmit messages by electronic pulses along their </a:t>
            </a:r>
            <a:r>
              <a:rPr lang="en-US" dirty="0" smtClean="0"/>
              <a:t>axons. </a:t>
            </a:r>
            <a:r>
              <a:rPr lang="en-US" dirty="0" smtClean="0"/>
              <a:t>Axons range in length from 1cm to over 1m.</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096719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Synapses</a:t>
            </a:r>
            <a:endParaRPr lang="en-US" dirty="0"/>
          </a:p>
        </p:txBody>
      </p:sp>
      <p:sp>
        <p:nvSpPr>
          <p:cNvPr id="3" name="Content Placeholder 2"/>
          <p:cNvSpPr>
            <a:spLocks noGrp="1"/>
          </p:cNvSpPr>
          <p:nvPr>
            <p:ph idx="1"/>
          </p:nvPr>
        </p:nvSpPr>
        <p:spPr/>
        <p:txBody>
          <a:bodyPr/>
          <a:lstStyle/>
          <a:p>
            <a:r>
              <a:rPr lang="en-US" dirty="0"/>
              <a:t>Synapses are neural bonds acting like roots holding the neurons </a:t>
            </a:r>
            <a:r>
              <a:rPr lang="en-US" dirty="0" smtClean="0"/>
              <a:t>together.</a:t>
            </a:r>
          </a:p>
          <a:p>
            <a:r>
              <a:rPr lang="en-US" dirty="0" smtClean="0"/>
              <a:t>They allow communication to take place when they fire, sending electrical pulses between neurons. These pulses are called neurotransmitters.</a:t>
            </a:r>
          </a:p>
          <a:p>
            <a:r>
              <a:rPr lang="en-US" dirty="0" smtClean="0"/>
              <a:t>The more synapses present the stronger the neural bond and the faster the communication.</a:t>
            </a:r>
            <a:endParaRPr lang="en-US" dirty="0"/>
          </a:p>
          <a:p>
            <a:endParaRPr lang="en-US" dirty="0"/>
          </a:p>
        </p:txBody>
      </p:sp>
    </p:spTree>
    <p:extLst>
      <p:ext uri="{BB962C8B-B14F-4D97-AF65-F5344CB8AC3E}">
        <p14:creationId xmlns:p14="http://schemas.microsoft.com/office/powerpoint/2010/main" val="39697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Cells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800" y="1496600"/>
            <a:ext cx="4824000" cy="2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0329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learning take place?</a:t>
            </a:r>
          </a:p>
        </p:txBody>
      </p:sp>
      <p:graphicFrame>
        <p:nvGraphicFramePr>
          <p:cNvPr id="4" name="Diagram 3"/>
          <p:cNvGraphicFramePr/>
          <p:nvPr>
            <p:extLst>
              <p:ext uri="{D42A27DB-BD31-4B8C-83A1-F6EECF244321}">
                <p14:modId xmlns:p14="http://schemas.microsoft.com/office/powerpoint/2010/main" val="359226544"/>
              </p:ext>
            </p:extLst>
          </p:nvPr>
        </p:nvGraphicFramePr>
        <p:xfrm>
          <a:off x="1329266" y="1030817"/>
          <a:ext cx="74425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91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Retaining information in the brain</a:t>
            </a:r>
            <a:endParaRPr lang="en-US" dirty="0"/>
          </a:p>
        </p:txBody>
      </p:sp>
      <p:sp>
        <p:nvSpPr>
          <p:cNvPr id="3" name="Content Placeholder 2"/>
          <p:cNvSpPr>
            <a:spLocks noGrp="1"/>
          </p:cNvSpPr>
          <p:nvPr>
            <p:ph idx="1"/>
          </p:nvPr>
        </p:nvSpPr>
        <p:spPr/>
        <p:txBody>
          <a:bodyPr/>
          <a:lstStyle/>
          <a:p>
            <a:r>
              <a:rPr lang="en-US" dirty="0" smtClean="0"/>
              <a:t>The strengthening of connections between neurons is achieved by increasing the interaction between them and strengthening their bonds.</a:t>
            </a:r>
          </a:p>
          <a:p>
            <a:r>
              <a:rPr lang="en-US" dirty="0" smtClean="0"/>
              <a:t>Multiple sensory inputs allow for stronger bonds and improved memory and recall. </a:t>
            </a:r>
          </a:p>
          <a:p>
            <a:r>
              <a:rPr lang="en-US" dirty="0" smtClean="0"/>
              <a:t>Frequent and recent use of stored memories allow for faster travel of electronic signals along neural pathways. </a:t>
            </a:r>
            <a:endParaRPr lang="en-US" dirty="0"/>
          </a:p>
        </p:txBody>
      </p:sp>
    </p:spTree>
    <p:extLst>
      <p:ext uri="{BB962C8B-B14F-4D97-AF65-F5344CB8AC3E}">
        <p14:creationId xmlns:p14="http://schemas.microsoft.com/office/powerpoint/2010/main" val="109628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Left brain right brain</a:t>
            </a:r>
            <a:endParaRPr lang="en-US" dirty="0"/>
          </a:p>
        </p:txBody>
      </p:sp>
      <p:sp>
        <p:nvSpPr>
          <p:cNvPr id="3" name="Content Placeholder 2"/>
          <p:cNvSpPr>
            <a:spLocks noGrp="1"/>
          </p:cNvSpPr>
          <p:nvPr>
            <p:ph idx="1"/>
          </p:nvPr>
        </p:nvSpPr>
        <p:spPr>
          <a:xfrm>
            <a:off x="1333500" y="1369219"/>
            <a:ext cx="6615000" cy="1417181"/>
          </a:xfrm>
          <a:ln>
            <a:solidFill>
              <a:srgbClr val="406077"/>
            </a:solidFill>
          </a:ln>
        </p:spPr>
        <p:txBody>
          <a:bodyPr>
            <a:normAutofit/>
          </a:bodyPr>
          <a:lstStyle/>
          <a:p>
            <a:pPr marL="0" indent="0">
              <a:buNone/>
            </a:pPr>
            <a:r>
              <a:rPr lang="en-US" sz="1600" dirty="0" smtClean="0"/>
              <a:t>Phrase 1:</a:t>
            </a:r>
            <a:r>
              <a:rPr lang="en-US" sz="1500" dirty="0" smtClean="0"/>
              <a:t>	</a:t>
            </a:r>
            <a:r>
              <a:rPr lang="en-US" sz="4000" dirty="0" smtClean="0"/>
              <a:t>Hey 		Bum 		Pin </a:t>
            </a:r>
          </a:p>
          <a:p>
            <a:pPr marL="0" indent="0">
              <a:buNone/>
            </a:pPr>
            <a:r>
              <a:rPr lang="en-US" sz="4000" dirty="0" smtClean="0"/>
              <a:t>		Than 		Height</a:t>
            </a:r>
            <a:endParaRPr lang="en-US" sz="4000" dirty="0"/>
          </a:p>
        </p:txBody>
      </p:sp>
      <p:sp>
        <p:nvSpPr>
          <p:cNvPr id="4" name="TextBox 3"/>
          <p:cNvSpPr txBox="1"/>
          <p:nvPr/>
        </p:nvSpPr>
        <p:spPr>
          <a:xfrm>
            <a:off x="1333500" y="3016800"/>
            <a:ext cx="6615000" cy="1323439"/>
          </a:xfrm>
          <a:prstGeom prst="rect">
            <a:avLst/>
          </a:prstGeom>
          <a:noFill/>
          <a:ln>
            <a:solidFill>
              <a:srgbClr val="406077"/>
            </a:solidFill>
          </a:ln>
        </p:spPr>
        <p:txBody>
          <a:bodyPr wrap="square" rtlCol="0">
            <a:spAutoFit/>
          </a:bodyPr>
          <a:lstStyle/>
          <a:p>
            <a:r>
              <a:rPr lang="en-US" sz="1600" dirty="0" smtClean="0">
                <a:latin typeface="Arial" charset="0"/>
                <a:ea typeface="Arial" charset="0"/>
                <a:cs typeface="Arial" charset="0"/>
              </a:rPr>
              <a:t>Phrase 2:		</a:t>
            </a:r>
            <a:r>
              <a:rPr lang="en-US" sz="4000" dirty="0" smtClean="0">
                <a:latin typeface="Arial" charset="0"/>
                <a:ea typeface="Arial" charset="0"/>
                <a:cs typeface="Arial" charset="0"/>
              </a:rPr>
              <a:t>This 		Guys 								They’ll </a:t>
            </a:r>
            <a:r>
              <a:rPr lang="en-US" sz="4000" smtClean="0">
                <a:latin typeface="Arial" charset="0"/>
                <a:ea typeface="Arial" charset="0"/>
                <a:cs typeface="Arial" charset="0"/>
              </a:rPr>
              <a:t>	Hymn </a:t>
            </a:r>
            <a:r>
              <a:rPr lang="en-US" sz="4000" dirty="0" smtClean="0">
                <a:latin typeface="Arial" charset="0"/>
                <a:ea typeface="Arial" charset="0"/>
                <a:cs typeface="Arial" charset="0"/>
              </a:rPr>
              <a:t>		It</a:t>
            </a:r>
            <a:endParaRPr lang="en-US" sz="4000" dirty="0">
              <a:latin typeface="Arial" charset="0"/>
              <a:ea typeface="Arial" charset="0"/>
              <a:cs typeface="Arial" charset="0"/>
            </a:endParaRPr>
          </a:p>
        </p:txBody>
      </p:sp>
    </p:spTree>
    <p:extLst>
      <p:ext uri="{BB962C8B-B14F-4D97-AF65-F5344CB8AC3E}">
        <p14:creationId xmlns:p14="http://schemas.microsoft.com/office/powerpoint/2010/main" val="143204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mean for learning?</a:t>
            </a:r>
            <a:endParaRPr lang="en-US" dirty="0"/>
          </a:p>
        </p:txBody>
      </p:sp>
      <p:sp>
        <p:nvSpPr>
          <p:cNvPr id="3" name="Content Placeholder 2"/>
          <p:cNvSpPr>
            <a:spLocks noGrp="1"/>
          </p:cNvSpPr>
          <p:nvPr>
            <p:ph idx="1"/>
          </p:nvPr>
        </p:nvSpPr>
        <p:spPr/>
        <p:txBody>
          <a:bodyPr/>
          <a:lstStyle/>
          <a:p>
            <a:r>
              <a:rPr lang="en-US" dirty="0" smtClean="0"/>
              <a:t>Learning is the </a:t>
            </a:r>
            <a:r>
              <a:rPr lang="en-US" dirty="0" err="1" smtClean="0"/>
              <a:t>organisation</a:t>
            </a:r>
            <a:r>
              <a:rPr lang="en-US" dirty="0" smtClean="0"/>
              <a:t> and restructuring of the physical structure of the brain</a:t>
            </a:r>
          </a:p>
          <a:p>
            <a:r>
              <a:rPr lang="en-US" dirty="0" smtClean="0"/>
              <a:t>The most effective learning engages multisensory and multimodal experiences</a:t>
            </a:r>
          </a:p>
          <a:p>
            <a:r>
              <a:rPr lang="en-US" dirty="0" smtClean="0"/>
              <a:t>Making strong connections between previously learned experiences is highly beneficial for sustained understanding</a:t>
            </a:r>
          </a:p>
          <a:p>
            <a:r>
              <a:rPr lang="en-US" dirty="0" smtClean="0"/>
              <a:t>Learning can be represented as a cycle</a:t>
            </a:r>
          </a:p>
          <a:p>
            <a:endParaRPr lang="en-US" dirty="0"/>
          </a:p>
        </p:txBody>
      </p:sp>
    </p:spTree>
    <p:extLst>
      <p:ext uri="{BB962C8B-B14F-4D97-AF65-F5344CB8AC3E}">
        <p14:creationId xmlns:p14="http://schemas.microsoft.com/office/powerpoint/2010/main" val="2049015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Cycle</a:t>
            </a:r>
            <a:endParaRPr lang="en-US" dirty="0"/>
          </a:p>
        </p:txBody>
      </p:sp>
      <p:graphicFrame>
        <p:nvGraphicFramePr>
          <p:cNvPr id="4" name="Diagram 3"/>
          <p:cNvGraphicFramePr/>
          <p:nvPr>
            <p:extLst>
              <p:ext uri="{D42A27DB-BD31-4B8C-83A1-F6EECF244321}">
                <p14:modId xmlns:p14="http://schemas.microsoft.com/office/powerpoint/2010/main" val="1446386775"/>
              </p:ext>
            </p:extLst>
          </p:nvPr>
        </p:nvGraphicFramePr>
        <p:xfrm>
          <a:off x="2912533" y="6074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75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versu</a:t>
            </a:r>
            <a:r>
              <a:rPr lang="en-US" dirty="0"/>
              <a:t>s</a:t>
            </a:r>
            <a:r>
              <a:rPr lang="en-US" dirty="0" smtClean="0"/>
              <a:t> slow thinking</a:t>
            </a:r>
            <a:endParaRPr lang="en-US" dirty="0"/>
          </a:p>
        </p:txBody>
      </p:sp>
      <p:sp>
        <p:nvSpPr>
          <p:cNvPr id="3" name="Content Placeholder 2"/>
          <p:cNvSpPr>
            <a:spLocks noGrp="1"/>
          </p:cNvSpPr>
          <p:nvPr>
            <p:ph idx="1"/>
          </p:nvPr>
        </p:nvSpPr>
        <p:spPr/>
        <p:txBody>
          <a:bodyPr/>
          <a:lstStyle/>
          <a:p>
            <a:pPr marL="0" indent="0">
              <a:buNone/>
            </a:pPr>
            <a:r>
              <a:rPr lang="en-US" dirty="0" smtClean="0"/>
              <a:t>There are two basic modes of thinking we use on a daily basis:</a:t>
            </a:r>
          </a:p>
          <a:p>
            <a:pPr marL="0" indent="0">
              <a:buNone/>
            </a:pPr>
            <a:r>
              <a:rPr lang="en-US" dirty="0" smtClean="0"/>
              <a:t>System 1: </a:t>
            </a:r>
            <a:r>
              <a:rPr lang="en-US" dirty="0" smtClean="0"/>
              <a:t>Intuitive: </a:t>
            </a:r>
            <a:r>
              <a:rPr lang="en-US" dirty="0" smtClean="0"/>
              <a:t>involuntary</a:t>
            </a:r>
            <a:r>
              <a:rPr lang="en-US" dirty="0"/>
              <a:t> </a:t>
            </a:r>
            <a:r>
              <a:rPr lang="en-US" dirty="0" smtClean="0"/>
              <a:t>and is instantaneous</a:t>
            </a:r>
          </a:p>
          <a:p>
            <a:pPr marL="0" indent="0">
              <a:buNone/>
            </a:pPr>
            <a:r>
              <a:rPr lang="en-US" dirty="0" smtClean="0"/>
              <a:t>System 2: </a:t>
            </a:r>
            <a:r>
              <a:rPr lang="en-US" dirty="0" smtClean="0"/>
              <a:t>Cognitive: </a:t>
            </a:r>
            <a:r>
              <a:rPr lang="en-US" dirty="0" smtClean="0"/>
              <a:t>deliberate, concentrated, requires effort and reasoning</a:t>
            </a:r>
          </a:p>
          <a:p>
            <a:pPr marL="457200" indent="-457200">
              <a:buAutoNum type="arabicPeriod"/>
            </a:pPr>
            <a:endParaRPr lang="en-US" dirty="0"/>
          </a:p>
        </p:txBody>
      </p:sp>
    </p:spTree>
    <p:extLst>
      <p:ext uri="{BB962C8B-B14F-4D97-AF65-F5344CB8AC3E}">
        <p14:creationId xmlns:p14="http://schemas.microsoft.com/office/powerpoint/2010/main" val="39550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Australian Professional Standards for Teachers</a:t>
            </a:r>
            <a:endParaRPr lang="en-US" dirty="0"/>
          </a:p>
        </p:txBody>
      </p:sp>
      <p:sp>
        <p:nvSpPr>
          <p:cNvPr id="3" name="Content Placeholder 2"/>
          <p:cNvSpPr>
            <a:spLocks noGrp="1"/>
          </p:cNvSpPr>
          <p:nvPr>
            <p:ph idx="1"/>
          </p:nvPr>
        </p:nvSpPr>
        <p:spPr>
          <a:xfrm>
            <a:off x="1333499" y="1369219"/>
            <a:ext cx="7670897" cy="3375000"/>
          </a:xfrm>
        </p:spPr>
        <p:txBody>
          <a:bodyPr>
            <a:normAutofit/>
          </a:bodyPr>
          <a:lstStyle/>
          <a:p>
            <a:pPr marL="0" indent="0">
              <a:buNone/>
            </a:pPr>
            <a:r>
              <a:rPr lang="en-US" b="1" dirty="0"/>
              <a:t>Professional Knowledge</a:t>
            </a:r>
          </a:p>
          <a:p>
            <a:pPr marL="0" indent="0">
              <a:buNone/>
            </a:pPr>
            <a:r>
              <a:rPr lang="en-US" dirty="0"/>
              <a:t>1.   Know students and how they learn</a:t>
            </a:r>
          </a:p>
          <a:p>
            <a:pPr marL="0" indent="0">
              <a:buNone/>
            </a:pPr>
            <a:r>
              <a:rPr lang="en-US" b="1" dirty="0" smtClean="0"/>
              <a:t>Professional </a:t>
            </a:r>
            <a:r>
              <a:rPr lang="en-US" b="1" dirty="0"/>
              <a:t>Practice</a:t>
            </a:r>
          </a:p>
          <a:p>
            <a:pPr marL="0" indent="0">
              <a:buNone/>
            </a:pPr>
            <a:r>
              <a:rPr lang="en-US" dirty="0"/>
              <a:t>3.   Plan for and implement effective teaching and  learning</a:t>
            </a:r>
          </a:p>
          <a:p>
            <a:pPr marL="0" indent="0">
              <a:buNone/>
            </a:pPr>
            <a:r>
              <a:rPr lang="en-US" b="1" dirty="0" smtClean="0"/>
              <a:t>Professional </a:t>
            </a:r>
            <a:r>
              <a:rPr lang="en-US" b="1" dirty="0"/>
              <a:t>Engagement</a:t>
            </a:r>
          </a:p>
          <a:p>
            <a:pPr marL="0" indent="0">
              <a:buNone/>
            </a:pPr>
            <a:r>
              <a:rPr lang="en-US" dirty="0"/>
              <a:t>6   Engage in professional learning</a:t>
            </a:r>
          </a:p>
          <a:p>
            <a:pPr marL="0" indent="0">
              <a:buNone/>
            </a:pPr>
            <a:endParaRPr lang="en-US" dirty="0"/>
          </a:p>
        </p:txBody>
      </p:sp>
    </p:spTree>
    <p:extLst>
      <p:ext uri="{BB962C8B-B14F-4D97-AF65-F5344CB8AC3E}">
        <p14:creationId xmlns:p14="http://schemas.microsoft.com/office/powerpoint/2010/main" val="108822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Activity: </a:t>
            </a:r>
            <a:endParaRPr lang="en-US" dirty="0"/>
          </a:p>
        </p:txBody>
      </p:sp>
      <p:sp>
        <p:nvSpPr>
          <p:cNvPr id="3" name="Content Placeholder 2"/>
          <p:cNvSpPr>
            <a:spLocks noGrp="1"/>
          </p:cNvSpPr>
          <p:nvPr>
            <p:ph idx="1"/>
          </p:nvPr>
        </p:nvSpPr>
        <p:spPr>
          <a:xfrm>
            <a:off x="1333500" y="1369219"/>
            <a:ext cx="7068900" cy="3375000"/>
          </a:xfrm>
        </p:spPr>
        <p:txBody>
          <a:bodyPr/>
          <a:lstStyle/>
          <a:p>
            <a:pPr marL="0" indent="0">
              <a:buNone/>
            </a:pPr>
            <a:r>
              <a:rPr lang="en-US" dirty="0" smtClean="0"/>
              <a:t>The next two slides will allow you to experience the two forms of thinking. </a:t>
            </a:r>
          </a:p>
          <a:p>
            <a:pPr marL="0" indent="0">
              <a:buNone/>
            </a:pPr>
            <a:r>
              <a:rPr lang="en-US" dirty="0" smtClean="0"/>
              <a:t>Call out the answer to the question as fast as you can solve it.</a:t>
            </a:r>
            <a:endParaRPr lang="en-US" dirty="0"/>
          </a:p>
        </p:txBody>
      </p:sp>
    </p:spTree>
    <p:extLst>
      <p:ext uri="{BB962C8B-B14F-4D97-AF65-F5344CB8AC3E}">
        <p14:creationId xmlns:p14="http://schemas.microsoft.com/office/powerpoint/2010/main" val="304904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8967" y="1606085"/>
            <a:ext cx="3496470" cy="1569660"/>
          </a:xfrm>
          <a:prstGeom prst="rect">
            <a:avLst/>
          </a:prstGeom>
          <a:noFill/>
        </p:spPr>
        <p:txBody>
          <a:bodyPr wrap="none" lIns="91440" tIns="45720" rIns="91440" bIns="45720">
            <a:spAutoFit/>
          </a:bodyPr>
          <a:lstStyle/>
          <a:p>
            <a:pPr algn="ctr"/>
            <a:r>
              <a:rPr lang="en-AU"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+ 2 =</a:t>
            </a:r>
            <a:endParaRPr lang="en-AU"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3433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0766" y="1886885"/>
            <a:ext cx="3709670" cy="1323439"/>
          </a:xfrm>
          <a:prstGeom prst="rect">
            <a:avLst/>
          </a:prstGeom>
          <a:noFill/>
        </p:spPr>
        <p:txBody>
          <a:bodyPr wrap="none" lIns="91440" tIns="45720" rIns="91440" bIns="45720">
            <a:spAutoFit/>
          </a:bodyPr>
          <a:lstStyle/>
          <a:p>
            <a:pPr algn="ctr"/>
            <a:r>
              <a:rPr lang="en-AU" sz="8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28 x 17=</a:t>
            </a:r>
            <a:endParaRPr lang="en-AU"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01106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pPr marL="0" indent="0">
              <a:buNone/>
            </a:pPr>
            <a:r>
              <a:rPr lang="en-US" dirty="0" smtClean="0"/>
              <a:t>Certain tasks can take advantage of our different systems of thinking and can encourage students to answer involuntarily without using their conceptual thought processes.</a:t>
            </a:r>
          </a:p>
          <a:p>
            <a:endParaRPr lang="en-US" dirty="0"/>
          </a:p>
        </p:txBody>
      </p:sp>
    </p:spTree>
    <p:extLst>
      <p:ext uri="{BB962C8B-B14F-4D97-AF65-F5344CB8AC3E}">
        <p14:creationId xmlns:p14="http://schemas.microsoft.com/office/powerpoint/2010/main" val="700435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smtClean="0"/>
              <a:t>A </a:t>
            </a:r>
            <a:r>
              <a:rPr lang="en-US" dirty="0"/>
              <a:t>bat and a ball together cost $1.10. The bat cost $1 more than the ball. How much did the bat cost?</a:t>
            </a:r>
          </a:p>
          <a:p>
            <a:endParaRPr lang="en-US" dirty="0"/>
          </a:p>
        </p:txBody>
      </p:sp>
    </p:spTree>
    <p:extLst>
      <p:ext uri="{BB962C8B-B14F-4D97-AF65-F5344CB8AC3E}">
        <p14:creationId xmlns:p14="http://schemas.microsoft.com/office/powerpoint/2010/main" val="181056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Brain Research</a:t>
            </a:r>
            <a:endParaRPr lang="en-US" dirty="0"/>
          </a:p>
        </p:txBody>
      </p:sp>
      <p:sp>
        <p:nvSpPr>
          <p:cNvPr id="3" name="Content Placeholder 2"/>
          <p:cNvSpPr>
            <a:spLocks noGrp="1"/>
          </p:cNvSpPr>
          <p:nvPr>
            <p:ph idx="1"/>
          </p:nvPr>
        </p:nvSpPr>
        <p:spPr>
          <a:xfrm>
            <a:off x="1333500" y="1369219"/>
            <a:ext cx="7292100" cy="3375000"/>
          </a:xfrm>
        </p:spPr>
        <p:txBody>
          <a:bodyPr/>
          <a:lstStyle/>
          <a:p>
            <a:pPr marL="0" indent="0">
              <a:buNone/>
            </a:pPr>
            <a:r>
              <a:rPr lang="en-US" dirty="0" smtClean="0"/>
              <a:t>The process of learning causes a physical change to the brains’ structure, which can translate into the </a:t>
            </a:r>
            <a:r>
              <a:rPr lang="en-US" b="1" dirty="0" smtClean="0"/>
              <a:t>“Use it or </a:t>
            </a:r>
            <a:r>
              <a:rPr lang="en-US" b="1" dirty="0" smtClean="0"/>
              <a:t>lose </a:t>
            </a:r>
            <a:r>
              <a:rPr lang="en-US" b="1" dirty="0" smtClean="0"/>
              <a:t>it” </a:t>
            </a:r>
            <a:r>
              <a:rPr lang="en-US" dirty="0" smtClean="0"/>
              <a:t>philosophy</a:t>
            </a:r>
          </a:p>
          <a:p>
            <a:r>
              <a:rPr lang="en-US" dirty="0" smtClean="0"/>
              <a:t>That is we can get better at learning</a:t>
            </a:r>
          </a:p>
          <a:p>
            <a:r>
              <a:rPr lang="en-US" dirty="0" smtClean="0"/>
              <a:t>Our students can get better at learning</a:t>
            </a:r>
          </a:p>
          <a:p>
            <a:pPr marL="0" indent="0" algn="ctr">
              <a:buNone/>
            </a:pPr>
            <a:r>
              <a:rPr lang="en-US" b="1" dirty="0" smtClean="0"/>
              <a:t>They can learn to learn</a:t>
            </a:r>
            <a:endParaRPr lang="en-US" b="1" dirty="0"/>
          </a:p>
        </p:txBody>
      </p:sp>
    </p:spTree>
    <p:extLst>
      <p:ext uri="{BB962C8B-B14F-4D97-AF65-F5344CB8AC3E}">
        <p14:creationId xmlns:p14="http://schemas.microsoft.com/office/powerpoint/2010/main" val="562501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Brain Research </a:t>
            </a:r>
            <a:endParaRPr lang="en-US" dirty="0"/>
          </a:p>
        </p:txBody>
      </p:sp>
      <p:sp>
        <p:nvSpPr>
          <p:cNvPr id="3" name="Content Placeholder 2"/>
          <p:cNvSpPr>
            <a:spLocks noGrp="1"/>
          </p:cNvSpPr>
          <p:nvPr>
            <p:ph idx="1"/>
          </p:nvPr>
        </p:nvSpPr>
        <p:spPr/>
        <p:txBody>
          <a:bodyPr/>
          <a:lstStyle/>
          <a:p>
            <a:pPr marL="0" indent="0">
              <a:buNone/>
            </a:pPr>
            <a:r>
              <a:rPr lang="en-US" dirty="0" smtClean="0"/>
              <a:t>Brains are stimulated by unusual and new experiences and so, intrinsic motivation through inquiry learning and discovery can improve student engagement in the learning process.</a:t>
            </a:r>
          </a:p>
        </p:txBody>
      </p:sp>
    </p:spTree>
    <p:extLst>
      <p:ext uri="{BB962C8B-B14F-4D97-AF65-F5344CB8AC3E}">
        <p14:creationId xmlns:p14="http://schemas.microsoft.com/office/powerpoint/2010/main" val="1965263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Brain Research </a:t>
            </a:r>
            <a:endParaRPr lang="en-US" dirty="0"/>
          </a:p>
        </p:txBody>
      </p:sp>
      <p:sp>
        <p:nvSpPr>
          <p:cNvPr id="3" name="Content Placeholder 2"/>
          <p:cNvSpPr>
            <a:spLocks noGrp="1"/>
          </p:cNvSpPr>
          <p:nvPr>
            <p:ph idx="1"/>
          </p:nvPr>
        </p:nvSpPr>
        <p:spPr/>
        <p:txBody>
          <a:bodyPr/>
          <a:lstStyle/>
          <a:p>
            <a:pPr marL="0" indent="0">
              <a:buNone/>
            </a:pPr>
            <a:r>
              <a:rPr lang="en-US" dirty="0" smtClean="0"/>
              <a:t>Memory is increased by the frequent and recent development of synapses, which can be translated into the language of learning as “Fluency”.</a:t>
            </a:r>
          </a:p>
        </p:txBody>
      </p:sp>
    </p:spTree>
    <p:extLst>
      <p:ext uri="{BB962C8B-B14F-4D97-AF65-F5344CB8AC3E}">
        <p14:creationId xmlns:p14="http://schemas.microsoft.com/office/powerpoint/2010/main" val="1740687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Brain Research </a:t>
            </a:r>
          </a:p>
        </p:txBody>
      </p:sp>
      <p:sp>
        <p:nvSpPr>
          <p:cNvPr id="3" name="Content Placeholder 2"/>
          <p:cNvSpPr>
            <a:spLocks noGrp="1"/>
          </p:cNvSpPr>
          <p:nvPr>
            <p:ph idx="1"/>
          </p:nvPr>
        </p:nvSpPr>
        <p:spPr/>
        <p:txBody>
          <a:bodyPr/>
          <a:lstStyle/>
          <a:p>
            <a:pPr marL="0" indent="0">
              <a:buNone/>
            </a:pPr>
            <a:r>
              <a:rPr lang="en-US" dirty="0" smtClean="0"/>
              <a:t>Students’ knowledge of the brain, how we learn and Neuroplasticity impact positively upon their motivation to learn.   </a:t>
            </a:r>
            <a:endParaRPr lang="en-US" dirty="0"/>
          </a:p>
        </p:txBody>
      </p:sp>
    </p:spTree>
    <p:extLst>
      <p:ext uri="{BB962C8B-B14F-4D97-AF65-F5344CB8AC3E}">
        <p14:creationId xmlns:p14="http://schemas.microsoft.com/office/powerpoint/2010/main" val="37599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Neuroplasticity?</a:t>
            </a:r>
            <a:endParaRPr lang="en-US" dirty="0"/>
          </a:p>
        </p:txBody>
      </p:sp>
      <p:sp>
        <p:nvSpPr>
          <p:cNvPr id="3" name="Content Placeholder 2"/>
          <p:cNvSpPr>
            <a:spLocks noGrp="1"/>
          </p:cNvSpPr>
          <p:nvPr>
            <p:ph idx="1"/>
          </p:nvPr>
        </p:nvSpPr>
        <p:spPr/>
        <p:txBody>
          <a:bodyPr/>
          <a:lstStyle/>
          <a:p>
            <a:r>
              <a:rPr lang="en-US" dirty="0" smtClean="0"/>
              <a:t>This is the </a:t>
            </a:r>
            <a:r>
              <a:rPr lang="en-US" dirty="0"/>
              <a:t>ability of our brain to </a:t>
            </a:r>
            <a:r>
              <a:rPr lang="en-US" dirty="0" smtClean="0"/>
              <a:t>undergo change </a:t>
            </a:r>
            <a:r>
              <a:rPr lang="en-US" dirty="0"/>
              <a:t>and re-wire itself as a result of </a:t>
            </a:r>
            <a:r>
              <a:rPr lang="en-US" dirty="0" smtClean="0"/>
              <a:t>our experiences</a:t>
            </a:r>
          </a:p>
          <a:p>
            <a:r>
              <a:rPr lang="en-US" dirty="0" smtClean="0"/>
              <a:t>Plasticity refers to the malleability of our brain and its network of neurons and neural pathways. </a:t>
            </a:r>
            <a:endParaRPr lang="en-US" dirty="0"/>
          </a:p>
        </p:txBody>
      </p:sp>
      <p:sp>
        <p:nvSpPr>
          <p:cNvPr id="4" name="Rectangle 3"/>
          <p:cNvSpPr/>
          <p:nvPr/>
        </p:nvSpPr>
        <p:spPr>
          <a:xfrm>
            <a:off x="2389753" y="3910392"/>
            <a:ext cx="649154" cy="656134"/>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rapezoid 4"/>
          <p:cNvSpPr/>
          <p:nvPr/>
        </p:nvSpPr>
        <p:spPr>
          <a:xfrm>
            <a:off x="4429444" y="3918880"/>
            <a:ext cx="830639" cy="656134"/>
          </a:xfrm>
          <a:prstGeom prst="trapezoid">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Parallelogram 5"/>
          <p:cNvSpPr/>
          <p:nvPr/>
        </p:nvSpPr>
        <p:spPr>
          <a:xfrm>
            <a:off x="3363351" y="3910392"/>
            <a:ext cx="858558" cy="656134"/>
          </a:xfrm>
          <a:prstGeom prst="parallelogram">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Hexagon 6"/>
          <p:cNvSpPr/>
          <p:nvPr/>
        </p:nvSpPr>
        <p:spPr>
          <a:xfrm>
            <a:off x="5548607" y="3910392"/>
            <a:ext cx="732915" cy="656134"/>
          </a:xfrm>
          <a:prstGeom prst="hexagon">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6606688" y="3910392"/>
            <a:ext cx="670095" cy="664621"/>
          </a:xfrm>
          <a:prstGeom prst="ellipse">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ight Arrow 8"/>
          <p:cNvSpPr/>
          <p:nvPr/>
        </p:nvSpPr>
        <p:spPr>
          <a:xfrm>
            <a:off x="2714330" y="3600981"/>
            <a:ext cx="3992647" cy="1675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599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Objectives:</a:t>
            </a:r>
            <a:endParaRPr lang="en-US" dirty="0"/>
          </a:p>
        </p:txBody>
      </p:sp>
      <p:sp>
        <p:nvSpPr>
          <p:cNvPr id="3" name="Content Placeholder 2"/>
          <p:cNvSpPr>
            <a:spLocks noGrp="1"/>
          </p:cNvSpPr>
          <p:nvPr>
            <p:ph idx="1"/>
          </p:nvPr>
        </p:nvSpPr>
        <p:spPr>
          <a:xfrm>
            <a:off x="1333499" y="1369219"/>
            <a:ext cx="7179879" cy="3375000"/>
          </a:xfrm>
        </p:spPr>
        <p:txBody>
          <a:bodyPr>
            <a:normAutofit/>
          </a:bodyPr>
          <a:lstStyle/>
          <a:p>
            <a:r>
              <a:rPr lang="en-US" dirty="0" smtClean="0"/>
              <a:t>Participants </a:t>
            </a:r>
            <a:r>
              <a:rPr lang="en-US" dirty="0"/>
              <a:t>will </a:t>
            </a:r>
            <a:r>
              <a:rPr lang="en-US" dirty="0" smtClean="0"/>
              <a:t>learn about how understandings of neuroscience are informing understandings of learning.</a:t>
            </a:r>
          </a:p>
          <a:p>
            <a:r>
              <a:rPr lang="en-US" dirty="0" smtClean="0"/>
              <a:t>Participants will learn what is a mindset and what are the differences between having a growth </a:t>
            </a:r>
            <a:r>
              <a:rPr lang="en-US" dirty="0"/>
              <a:t>m</a:t>
            </a:r>
            <a:r>
              <a:rPr lang="en-US" dirty="0" smtClean="0"/>
              <a:t>indset and a fixed mindset.</a:t>
            </a:r>
          </a:p>
          <a:p>
            <a:r>
              <a:rPr lang="en-US" dirty="0" smtClean="0"/>
              <a:t>Participants will be provided opportunity to self reflect and then share mindset experiences.</a:t>
            </a:r>
            <a:endParaRPr lang="en-US" dirty="0"/>
          </a:p>
        </p:txBody>
      </p:sp>
    </p:spTree>
    <p:extLst>
      <p:ext uri="{BB962C8B-B14F-4D97-AF65-F5344CB8AC3E}">
        <p14:creationId xmlns:p14="http://schemas.microsoft.com/office/powerpoint/2010/main" val="1990565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lstStyle/>
          <a:p>
            <a:pPr marL="0" indent="0">
              <a:buNone/>
            </a:pPr>
            <a:r>
              <a:rPr lang="en-US" dirty="0" smtClean="0"/>
              <a:t>Your brain can grow and so can your intelligence</a:t>
            </a:r>
          </a:p>
        </p:txBody>
      </p:sp>
      <p:graphicFrame>
        <p:nvGraphicFramePr>
          <p:cNvPr id="4" name="Diagram 3"/>
          <p:cNvGraphicFramePr/>
          <p:nvPr>
            <p:extLst>
              <p:ext uri="{D42A27DB-BD31-4B8C-83A1-F6EECF244321}">
                <p14:modId xmlns:p14="http://schemas.microsoft.com/office/powerpoint/2010/main" val="483520752"/>
              </p:ext>
            </p:extLst>
          </p:nvPr>
        </p:nvGraphicFramePr>
        <p:xfrm>
          <a:off x="1740384" y="1112122"/>
          <a:ext cx="64752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945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relate to learning?</a:t>
            </a:r>
            <a:endParaRPr lang="en-US" dirty="0"/>
          </a:p>
        </p:txBody>
      </p:sp>
      <p:sp>
        <p:nvSpPr>
          <p:cNvPr id="3" name="Content Placeholder 2"/>
          <p:cNvSpPr>
            <a:spLocks noGrp="1"/>
          </p:cNvSpPr>
          <p:nvPr>
            <p:ph idx="1"/>
          </p:nvPr>
        </p:nvSpPr>
        <p:spPr/>
        <p:txBody>
          <a:bodyPr/>
          <a:lstStyle/>
          <a:p>
            <a:r>
              <a:rPr lang="en-US" dirty="0" smtClean="0"/>
              <a:t>New </a:t>
            </a:r>
            <a:r>
              <a:rPr lang="en-US" dirty="0"/>
              <a:t>neurons can be created as we learn new </a:t>
            </a:r>
            <a:r>
              <a:rPr lang="en-US" dirty="0" smtClean="0"/>
              <a:t>things, </a:t>
            </a:r>
            <a:r>
              <a:rPr lang="en-US" dirty="0"/>
              <a:t>which is called neurogenesis </a:t>
            </a:r>
            <a:endParaRPr lang="en-US" dirty="0" smtClean="0"/>
          </a:p>
          <a:p>
            <a:r>
              <a:rPr lang="en-US" dirty="0" smtClean="0"/>
              <a:t>Brains are </a:t>
            </a:r>
            <a:r>
              <a:rPr lang="en-US" dirty="0"/>
              <a:t>designed to run efficiently and effectively so restructuring pathways as we gain more knowledge or experience </a:t>
            </a:r>
            <a:r>
              <a:rPr lang="en-US" dirty="0" smtClean="0"/>
              <a:t>occurs</a:t>
            </a:r>
          </a:p>
          <a:p>
            <a:r>
              <a:rPr lang="en-US" dirty="0"/>
              <a:t>Knowledge, skills and thoughts </a:t>
            </a:r>
            <a:r>
              <a:rPr lang="en-US" dirty="0" smtClean="0"/>
              <a:t>are then </a:t>
            </a:r>
            <a:r>
              <a:rPr lang="en-US" dirty="0"/>
              <a:t>compressible</a:t>
            </a:r>
          </a:p>
          <a:p>
            <a:endParaRPr lang="en-US" dirty="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767532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273844"/>
            <a:ext cx="7126559" cy="945000"/>
          </a:xfrm>
        </p:spPr>
        <p:txBody>
          <a:bodyPr>
            <a:normAutofit/>
          </a:bodyPr>
          <a:lstStyle/>
          <a:p>
            <a:r>
              <a:rPr lang="en-US" smtClean="0"/>
              <a:t>Teacher Activity: Learning to Drive</a:t>
            </a:r>
            <a:endParaRPr lang="en-US" dirty="0"/>
          </a:p>
        </p:txBody>
      </p:sp>
      <p:sp>
        <p:nvSpPr>
          <p:cNvPr id="3" name="Content Placeholder 2"/>
          <p:cNvSpPr>
            <a:spLocks noGrp="1"/>
          </p:cNvSpPr>
          <p:nvPr>
            <p:ph idx="1"/>
          </p:nvPr>
        </p:nvSpPr>
        <p:spPr/>
        <p:txBody>
          <a:bodyPr/>
          <a:lstStyle/>
          <a:p>
            <a:pPr marL="0" indent="0">
              <a:buNone/>
            </a:pPr>
            <a:r>
              <a:rPr lang="en-US" dirty="0" smtClean="0"/>
              <a:t>Think of the first time you learnt to drive a car</a:t>
            </a:r>
          </a:p>
        </p:txBody>
      </p:sp>
      <p:sp>
        <p:nvSpPr>
          <p:cNvPr id="4" name="Rectangle 3"/>
          <p:cNvSpPr/>
          <p:nvPr/>
        </p:nvSpPr>
        <p:spPr>
          <a:xfrm>
            <a:off x="3497056" y="2317411"/>
            <a:ext cx="2170828" cy="202424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4257894" y="2667813"/>
            <a:ext cx="886480" cy="1323439"/>
          </a:xfrm>
          <a:prstGeom prst="rect">
            <a:avLst/>
          </a:prstGeom>
          <a:noFill/>
        </p:spPr>
        <p:txBody>
          <a:bodyPr wrap="square" rtlCol="0">
            <a:spAutoFit/>
          </a:bodyPr>
          <a:lstStyle/>
          <a:p>
            <a:r>
              <a:rPr lang="en-US" sz="8000" dirty="0" smtClean="0">
                <a:latin typeface="Abadi MT Condensed Extra Bold" charset="0"/>
                <a:ea typeface="Abadi MT Condensed Extra Bold" charset="0"/>
                <a:cs typeface="Abadi MT Condensed Extra Bold" charset="0"/>
              </a:rPr>
              <a:t>L</a:t>
            </a:r>
            <a:endParaRPr lang="en-US" sz="80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2023584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this has on learning</a:t>
            </a:r>
            <a:endParaRPr lang="en-US" dirty="0"/>
          </a:p>
        </p:txBody>
      </p:sp>
      <p:sp>
        <p:nvSpPr>
          <p:cNvPr id="3" name="Content Placeholder 2"/>
          <p:cNvSpPr>
            <a:spLocks noGrp="1"/>
          </p:cNvSpPr>
          <p:nvPr>
            <p:ph idx="1"/>
          </p:nvPr>
        </p:nvSpPr>
        <p:spPr/>
        <p:txBody>
          <a:bodyPr/>
          <a:lstStyle/>
          <a:p>
            <a:r>
              <a:rPr lang="en-US" dirty="0" smtClean="0"/>
              <a:t>Knowing that your intelligence is not fixed, that your brain capacity can grow and change empowers learning</a:t>
            </a:r>
          </a:p>
          <a:p>
            <a:r>
              <a:rPr lang="en-US" dirty="0" smtClean="0"/>
              <a:t>Knowing about neuroplasticity can positively impact upon motivation</a:t>
            </a:r>
          </a:p>
          <a:p>
            <a:r>
              <a:rPr lang="en-US" dirty="0" smtClean="0"/>
              <a:t>Understanding how the brain works informs our pedagogies and what we do as teachers to encourage and facilitate the learning of our students </a:t>
            </a:r>
            <a:endParaRPr lang="en-US" dirty="0"/>
          </a:p>
        </p:txBody>
      </p:sp>
    </p:spTree>
    <p:extLst>
      <p:ext uri="{BB962C8B-B14F-4D97-AF65-F5344CB8AC3E}">
        <p14:creationId xmlns:p14="http://schemas.microsoft.com/office/powerpoint/2010/main" val="686476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Mindset?</a:t>
            </a:r>
            <a:endParaRPr lang="en-US" dirty="0"/>
          </a:p>
        </p:txBody>
      </p:sp>
      <p:sp>
        <p:nvSpPr>
          <p:cNvPr id="3" name="Content Placeholder 2"/>
          <p:cNvSpPr>
            <a:spLocks noGrp="1"/>
          </p:cNvSpPr>
          <p:nvPr>
            <p:ph idx="1"/>
          </p:nvPr>
        </p:nvSpPr>
        <p:spPr/>
        <p:txBody>
          <a:bodyPr>
            <a:normAutofit/>
          </a:bodyPr>
          <a:lstStyle/>
          <a:p>
            <a:r>
              <a:rPr lang="en-US" dirty="0" smtClean="0"/>
              <a:t>Mindset is a term coined by </a:t>
            </a:r>
            <a:r>
              <a:rPr lang="en-US" dirty="0"/>
              <a:t>p</a:t>
            </a:r>
            <a:r>
              <a:rPr lang="en-US" dirty="0" smtClean="0"/>
              <a:t>sychologist, </a:t>
            </a:r>
            <a:r>
              <a:rPr lang="en-US" dirty="0" err="1" smtClean="0"/>
              <a:t>Dr</a:t>
            </a:r>
            <a:r>
              <a:rPr lang="en-US" dirty="0" smtClean="0"/>
              <a:t> Carol </a:t>
            </a:r>
            <a:r>
              <a:rPr lang="en-US" dirty="0" err="1" smtClean="0"/>
              <a:t>Dweck</a:t>
            </a:r>
            <a:r>
              <a:rPr lang="en-US" dirty="0" smtClean="0"/>
              <a:t> from Stanford University developed from over 30 years of research</a:t>
            </a:r>
          </a:p>
          <a:p>
            <a:r>
              <a:rPr lang="en-US" dirty="0" smtClean="0"/>
              <a:t>It is </a:t>
            </a:r>
            <a:r>
              <a:rPr lang="en-US" dirty="0"/>
              <a:t>is a collection of your beliefs, ideas and attitudes about traits such as talent, skills, personality and </a:t>
            </a:r>
            <a:r>
              <a:rPr lang="en-US" dirty="0" smtClean="0"/>
              <a:t>intelligence</a:t>
            </a:r>
            <a:endParaRPr lang="en-US" dirty="0"/>
          </a:p>
          <a:p>
            <a:r>
              <a:rPr lang="en-US" dirty="0" smtClean="0"/>
              <a:t>Your mindset effects your </a:t>
            </a:r>
            <a:r>
              <a:rPr lang="en-US" dirty="0" err="1" smtClean="0"/>
              <a:t>behaviour</a:t>
            </a:r>
            <a:r>
              <a:rPr lang="en-US" dirty="0" smtClean="0"/>
              <a:t> </a:t>
            </a:r>
            <a:r>
              <a:rPr lang="en-US" dirty="0" smtClean="0"/>
              <a:t>and ultimately your ability to learn and your academic </a:t>
            </a:r>
            <a:r>
              <a:rPr lang="en-US" dirty="0" smtClean="0"/>
              <a:t>achievement</a:t>
            </a:r>
            <a:endParaRPr lang="en-US" dirty="0" smtClean="0"/>
          </a:p>
        </p:txBody>
      </p:sp>
    </p:spTree>
    <p:extLst>
      <p:ext uri="{BB962C8B-B14F-4D97-AF65-F5344CB8AC3E}">
        <p14:creationId xmlns:p14="http://schemas.microsoft.com/office/powerpoint/2010/main" val="1328165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Traits can be inherited or acquired</a:t>
            </a:r>
            <a:endParaRPr lang="en-US" dirty="0"/>
          </a:p>
        </p:txBody>
      </p:sp>
      <p:sp>
        <p:nvSpPr>
          <p:cNvPr id="3" name="Content Placeholder 2"/>
          <p:cNvSpPr>
            <a:spLocks noGrp="1"/>
          </p:cNvSpPr>
          <p:nvPr>
            <p:ph idx="1"/>
          </p:nvPr>
        </p:nvSpPr>
        <p:spPr/>
        <p:txBody>
          <a:bodyPr/>
          <a:lstStyle/>
          <a:p>
            <a:r>
              <a:rPr lang="en-US" dirty="0" smtClean="0"/>
              <a:t>Traits are defined as characteristics of living organisms.</a:t>
            </a:r>
          </a:p>
          <a:p>
            <a:r>
              <a:rPr lang="en-US" dirty="0" smtClean="0"/>
              <a:t>A trait can be inherited through our genes</a:t>
            </a:r>
          </a:p>
          <a:p>
            <a:r>
              <a:rPr lang="en-US" dirty="0" smtClean="0"/>
              <a:t>A trait can be acquired through learned experiences and practice</a:t>
            </a:r>
          </a:p>
          <a:p>
            <a:r>
              <a:rPr lang="en-US" dirty="0" smtClean="0"/>
              <a:t>Traits can be </a:t>
            </a:r>
            <a:r>
              <a:rPr lang="en-US" dirty="0" err="1" smtClean="0"/>
              <a:t>behavioural</a:t>
            </a:r>
            <a:r>
              <a:rPr lang="en-US" dirty="0" smtClean="0"/>
              <a:t> </a:t>
            </a:r>
            <a:r>
              <a:rPr lang="en-US" dirty="0" smtClean="0"/>
              <a:t>and physical</a:t>
            </a:r>
            <a:endParaRPr lang="en-US" dirty="0"/>
          </a:p>
        </p:txBody>
      </p:sp>
    </p:spTree>
    <p:extLst>
      <p:ext uri="{BB962C8B-B14F-4D97-AF65-F5344CB8AC3E}">
        <p14:creationId xmlns:p14="http://schemas.microsoft.com/office/powerpoint/2010/main" val="727289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Activity: Traits Work</a:t>
            </a:r>
            <a:r>
              <a:rPr lang="en-US" dirty="0"/>
              <a:t>s</a:t>
            </a:r>
            <a:r>
              <a:rPr lang="en-US" dirty="0" smtClean="0"/>
              <a:t>heet</a:t>
            </a:r>
            <a:endParaRPr lang="en-US" dirty="0"/>
          </a:p>
        </p:txBody>
      </p:sp>
      <p:sp>
        <p:nvSpPr>
          <p:cNvPr id="3" name="Content Placeholder 2"/>
          <p:cNvSpPr>
            <a:spLocks noGrp="1"/>
          </p:cNvSpPr>
          <p:nvPr>
            <p:ph idx="1"/>
          </p:nvPr>
        </p:nvSpPr>
        <p:spPr/>
        <p:txBody>
          <a:bodyPr/>
          <a:lstStyle/>
          <a:p>
            <a:pPr marL="0" indent="0">
              <a:buNone/>
            </a:pPr>
            <a:r>
              <a:rPr lang="en-US" dirty="0" smtClean="0"/>
              <a:t>Complete the Traits </a:t>
            </a:r>
            <a:r>
              <a:rPr lang="en-US" dirty="0"/>
              <a:t>W</a:t>
            </a:r>
            <a:r>
              <a:rPr lang="en-US" dirty="0" smtClean="0"/>
              <a:t>orksheet independently then share your responses with the people around you. </a:t>
            </a:r>
          </a:p>
          <a:p>
            <a:pPr marL="0" indent="0">
              <a:buNone/>
            </a:pPr>
            <a:r>
              <a:rPr lang="en-US" dirty="0" smtClean="0"/>
              <a:t>Were </a:t>
            </a:r>
            <a:r>
              <a:rPr lang="en-US" dirty="0" smtClean="0"/>
              <a:t>there any traits that provided different responses from the group?</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9839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Mindset</a:t>
            </a:r>
            <a:endParaRPr lang="en-US" dirty="0"/>
          </a:p>
        </p:txBody>
      </p:sp>
      <p:sp>
        <p:nvSpPr>
          <p:cNvPr id="3" name="Content Placeholder 2"/>
          <p:cNvSpPr>
            <a:spLocks noGrp="1"/>
          </p:cNvSpPr>
          <p:nvPr>
            <p:ph idx="1"/>
          </p:nvPr>
        </p:nvSpPr>
        <p:spPr>
          <a:xfrm>
            <a:off x="1449917" y="1344632"/>
            <a:ext cx="7886700" cy="1155773"/>
          </a:xfrm>
        </p:spPr>
        <p:txBody>
          <a:bodyPr>
            <a:normAutofit lnSpcReduction="10000"/>
          </a:bodyPr>
          <a:lstStyle/>
          <a:p>
            <a:pPr marL="0" indent="0">
              <a:buNone/>
            </a:pPr>
            <a:r>
              <a:rPr lang="en-US" dirty="0" smtClean="0"/>
              <a:t>There are two main types of mindset;</a:t>
            </a:r>
          </a:p>
          <a:p>
            <a:pPr lvl="1"/>
            <a:r>
              <a:rPr lang="en-US" dirty="0" smtClean="0"/>
              <a:t>Fixed Mindset</a:t>
            </a:r>
            <a:endParaRPr lang="en-US" dirty="0"/>
          </a:p>
          <a:p>
            <a:pPr lvl="1"/>
            <a:r>
              <a:rPr lang="en-US" dirty="0" smtClean="0"/>
              <a:t>Growth Mindset</a:t>
            </a:r>
          </a:p>
          <a:p>
            <a:pPr lvl="1"/>
            <a:endParaRPr lang="en-US" dirty="0"/>
          </a:p>
          <a:p>
            <a:pPr lvl="1"/>
            <a:endParaRPr lang="en-US" dirty="0" smtClean="0"/>
          </a:p>
          <a:p>
            <a:pPr lvl="1"/>
            <a:endParaRPr lang="en-US" dirty="0" smtClean="0"/>
          </a:p>
          <a:p>
            <a:pPr lvl="3"/>
            <a:endParaRPr lang="en-US" dirty="0"/>
          </a:p>
          <a:p>
            <a:pPr lvl="3"/>
            <a:endParaRPr lang="en-US" dirty="0" smtClean="0"/>
          </a:p>
        </p:txBody>
      </p:sp>
      <p:sp>
        <p:nvSpPr>
          <p:cNvPr id="5" name="Rectangle 4"/>
          <p:cNvSpPr/>
          <p:nvPr/>
        </p:nvSpPr>
        <p:spPr>
          <a:xfrm>
            <a:off x="1333500" y="3201927"/>
            <a:ext cx="7583813" cy="738664"/>
          </a:xfrm>
          <a:prstGeom prst="rect">
            <a:avLst/>
          </a:prstGeom>
        </p:spPr>
        <p:txBody>
          <a:bodyPr wrap="square">
            <a:spAutoFit/>
          </a:bodyPr>
          <a:lstStyle/>
          <a:p>
            <a:r>
              <a:rPr lang="en-US" sz="2100" dirty="0" smtClean="0"/>
              <a:t>NOTE: You </a:t>
            </a:r>
            <a:r>
              <a:rPr lang="en-US" sz="2100" dirty="0"/>
              <a:t>may </a:t>
            </a:r>
            <a:r>
              <a:rPr lang="en-US" sz="2100" dirty="0" smtClean="0"/>
              <a:t>demonstrate both </a:t>
            </a:r>
            <a:r>
              <a:rPr lang="en-US" sz="2100" dirty="0"/>
              <a:t>mindsets in different situations or at different stages in your life</a:t>
            </a:r>
          </a:p>
        </p:txBody>
      </p:sp>
    </p:spTree>
    <p:extLst>
      <p:ext uri="{BB962C8B-B14F-4D97-AF65-F5344CB8AC3E}">
        <p14:creationId xmlns:p14="http://schemas.microsoft.com/office/powerpoint/2010/main" val="697708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Mindset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9325341"/>
              </p:ext>
            </p:extLst>
          </p:nvPr>
        </p:nvGraphicFramePr>
        <p:xfrm>
          <a:off x="1333500" y="1370013"/>
          <a:ext cx="6615113" cy="337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37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557889"/>
              </p:ext>
            </p:extLst>
          </p:nvPr>
        </p:nvGraphicFramePr>
        <p:xfrm>
          <a:off x="1333500" y="1370013"/>
          <a:ext cx="6615113" cy="337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19060355">
            <a:off x="6073697" y="1347711"/>
            <a:ext cx="386576" cy="45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836505">
            <a:off x="6059486" y="4310864"/>
            <a:ext cx="386576" cy="45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3644016">
            <a:off x="2863540" y="1289197"/>
            <a:ext cx="386576" cy="45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373632">
            <a:off x="2859756" y="4306748"/>
            <a:ext cx="386576" cy="45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5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Neuroscience </a:t>
            </a:r>
            <a:endParaRPr lang="en-US" dirty="0"/>
          </a:p>
        </p:txBody>
      </p:sp>
      <p:sp>
        <p:nvSpPr>
          <p:cNvPr id="3" name="Content Placeholder 2"/>
          <p:cNvSpPr>
            <a:spLocks noGrp="1"/>
          </p:cNvSpPr>
          <p:nvPr>
            <p:ph idx="1"/>
          </p:nvPr>
        </p:nvSpPr>
        <p:spPr/>
        <p:txBody>
          <a:bodyPr/>
          <a:lstStyle/>
          <a:p>
            <a:r>
              <a:rPr lang="en-US" dirty="0" smtClean="0"/>
              <a:t>In recent decades the science of the brain has evolved.</a:t>
            </a:r>
          </a:p>
          <a:p>
            <a:r>
              <a:rPr lang="en-US" dirty="0" smtClean="0"/>
              <a:t>Diffusion </a:t>
            </a:r>
            <a:r>
              <a:rPr lang="en-US" dirty="0"/>
              <a:t>Imaging </a:t>
            </a:r>
            <a:r>
              <a:rPr lang="en-US" dirty="0" smtClean="0"/>
              <a:t>(such as MRI and DTI scanning) can now allow </a:t>
            </a:r>
            <a:r>
              <a:rPr lang="en-US" dirty="0"/>
              <a:t>scientists to see </a:t>
            </a:r>
            <a:r>
              <a:rPr lang="en-US" dirty="0" smtClean="0"/>
              <a:t>actual brain </a:t>
            </a:r>
            <a:r>
              <a:rPr lang="en-US" dirty="0"/>
              <a:t>activity when someone is </a:t>
            </a:r>
            <a:r>
              <a:rPr lang="en-US" dirty="0" smtClean="0"/>
              <a:t>learning and then measure differences.</a:t>
            </a:r>
            <a:endParaRPr lang="en-US" dirty="0"/>
          </a:p>
          <a:p>
            <a:endParaRPr lang="en-US" dirty="0"/>
          </a:p>
        </p:txBody>
      </p:sp>
    </p:spTree>
    <p:extLst>
      <p:ext uri="{BB962C8B-B14F-4D97-AF65-F5344CB8AC3E}">
        <p14:creationId xmlns:p14="http://schemas.microsoft.com/office/powerpoint/2010/main" val="1574333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Activity</a:t>
            </a:r>
            <a:endParaRPr lang="en-US" dirty="0"/>
          </a:p>
        </p:txBody>
      </p:sp>
      <p:sp>
        <p:nvSpPr>
          <p:cNvPr id="3" name="Content Placeholder 2"/>
          <p:cNvSpPr>
            <a:spLocks noGrp="1"/>
          </p:cNvSpPr>
          <p:nvPr>
            <p:ph idx="1"/>
          </p:nvPr>
        </p:nvSpPr>
        <p:spPr/>
        <p:txBody>
          <a:bodyPr/>
          <a:lstStyle/>
          <a:p>
            <a:pPr marL="0" indent="0">
              <a:buNone/>
            </a:pPr>
            <a:r>
              <a:rPr lang="en-US" dirty="0" smtClean="0"/>
              <a:t>Think about something you are “good” at</a:t>
            </a:r>
          </a:p>
          <a:p>
            <a:r>
              <a:rPr lang="en-US" dirty="0" smtClean="0"/>
              <a:t>Do you believe that you have a natural gift?</a:t>
            </a:r>
          </a:p>
          <a:p>
            <a:r>
              <a:rPr lang="en-US" dirty="0"/>
              <a:t>How do you know you are good at it</a:t>
            </a:r>
            <a:r>
              <a:rPr lang="en-US" dirty="0" smtClean="0"/>
              <a:t>?</a:t>
            </a:r>
          </a:p>
          <a:p>
            <a:r>
              <a:rPr lang="en-US" dirty="0" smtClean="0"/>
              <a:t>Do you believe that you can get better at it?</a:t>
            </a:r>
          </a:p>
          <a:p>
            <a:r>
              <a:rPr lang="en-US" dirty="0" smtClean="0"/>
              <a:t>Will you always be good at it?</a:t>
            </a:r>
          </a:p>
          <a:p>
            <a:endParaRPr lang="en-US" dirty="0"/>
          </a:p>
          <a:p>
            <a:pPr marL="0" indent="0">
              <a:buNone/>
            </a:pPr>
            <a:r>
              <a:rPr lang="en-US" dirty="0" smtClean="0"/>
              <a:t>Briefly share your thoughts with the people around you</a:t>
            </a:r>
          </a:p>
        </p:txBody>
      </p:sp>
    </p:spTree>
    <p:extLst>
      <p:ext uri="{BB962C8B-B14F-4D97-AF65-F5344CB8AC3E}">
        <p14:creationId xmlns:p14="http://schemas.microsoft.com/office/powerpoint/2010/main" val="2113152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Mindset</a:t>
            </a:r>
            <a:endParaRPr lang="en-US" dirty="0"/>
          </a:p>
        </p:txBody>
      </p:sp>
      <p:sp>
        <p:nvSpPr>
          <p:cNvPr id="3" name="Content Placeholder 2"/>
          <p:cNvSpPr>
            <a:spLocks noGrp="1"/>
          </p:cNvSpPr>
          <p:nvPr>
            <p:ph idx="1"/>
          </p:nvPr>
        </p:nvSpPr>
        <p:spPr/>
        <p:txBody>
          <a:bodyPr/>
          <a:lstStyle/>
          <a:p>
            <a:r>
              <a:rPr lang="en-US" dirty="0" smtClean="0"/>
              <a:t>This is the way you approach learning situations and your attitude towards learning</a:t>
            </a:r>
          </a:p>
          <a:p>
            <a:r>
              <a:rPr lang="en-US" dirty="0" smtClean="0"/>
              <a:t>It impacts heavily on choices you make</a:t>
            </a:r>
          </a:p>
          <a:p>
            <a:r>
              <a:rPr lang="en-US" dirty="0" smtClean="0"/>
              <a:t>It can encourage or discourage engagement </a:t>
            </a:r>
          </a:p>
          <a:p>
            <a:r>
              <a:rPr lang="en-US" dirty="0" smtClean="0"/>
              <a:t>It will effect your confidence and willingness to challenge yourself</a:t>
            </a:r>
            <a:endParaRPr lang="en-US" dirty="0"/>
          </a:p>
        </p:txBody>
      </p:sp>
    </p:spTree>
    <p:extLst>
      <p:ext uri="{BB962C8B-B14F-4D97-AF65-F5344CB8AC3E}">
        <p14:creationId xmlns:p14="http://schemas.microsoft.com/office/powerpoint/2010/main" val="1959451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Encourage a Growth </a:t>
            </a:r>
            <a:r>
              <a:rPr lang="en-US" dirty="0" smtClean="0"/>
              <a:t>Mindset</a:t>
            </a:r>
            <a:endParaRPr lang="en-US" dirty="0"/>
          </a:p>
        </p:txBody>
      </p:sp>
      <p:graphicFrame>
        <p:nvGraphicFramePr>
          <p:cNvPr id="5" name="Diagram 4"/>
          <p:cNvGraphicFramePr/>
          <p:nvPr>
            <p:extLst>
              <p:ext uri="{D42A27DB-BD31-4B8C-83A1-F6EECF244321}">
                <p14:modId xmlns:p14="http://schemas.microsoft.com/office/powerpoint/2010/main" val="1491456439"/>
              </p:ext>
            </p:extLst>
          </p:nvPr>
        </p:nvGraphicFramePr>
        <p:xfrm>
          <a:off x="1551920" y="9096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673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Moving from a Fixed to </a:t>
            </a:r>
            <a:r>
              <a:rPr lang="en-US" dirty="0"/>
              <a:t>Growth Mindset in Learning</a:t>
            </a:r>
          </a:p>
        </p:txBody>
      </p:sp>
      <p:graphicFrame>
        <p:nvGraphicFramePr>
          <p:cNvPr id="4" name="Diagram 3">
            <a:hlinkClick r:id="rId2"/>
          </p:cNvPr>
          <p:cNvGraphicFramePr/>
          <p:nvPr>
            <p:extLst>
              <p:ext uri="{D42A27DB-BD31-4B8C-83A1-F6EECF244321}">
                <p14:modId xmlns:p14="http://schemas.microsoft.com/office/powerpoint/2010/main" val="280143366"/>
              </p:ext>
            </p:extLst>
          </p:nvPr>
        </p:nvGraphicFramePr>
        <p:xfrm>
          <a:off x="1698503" y="10144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663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Recent understandings </a:t>
            </a:r>
            <a:r>
              <a:rPr lang="en-US" dirty="0"/>
              <a:t>of neuroscience are informing </a:t>
            </a:r>
            <a:r>
              <a:rPr lang="en-US" dirty="0" smtClean="0"/>
              <a:t>our understandings </a:t>
            </a:r>
            <a:r>
              <a:rPr lang="en-US" dirty="0"/>
              <a:t>of learning.</a:t>
            </a:r>
          </a:p>
          <a:p>
            <a:r>
              <a:rPr lang="en-US" dirty="0"/>
              <a:t>i</a:t>
            </a:r>
            <a:r>
              <a:rPr lang="en-US" dirty="0" smtClean="0"/>
              <a:t>ntelligence is not fixed and can grow</a:t>
            </a:r>
          </a:p>
          <a:p>
            <a:r>
              <a:rPr lang="en-US" dirty="0"/>
              <a:t>y</a:t>
            </a:r>
            <a:r>
              <a:rPr lang="en-US" dirty="0" smtClean="0"/>
              <a:t>our mindset influences your learning</a:t>
            </a:r>
          </a:p>
          <a:p>
            <a:r>
              <a:rPr lang="en-US" dirty="0" smtClean="0"/>
              <a:t>mindsets </a:t>
            </a:r>
            <a:r>
              <a:rPr lang="en-US" dirty="0"/>
              <a:t>can change </a:t>
            </a:r>
          </a:p>
          <a:p>
            <a:r>
              <a:rPr lang="en-US" dirty="0"/>
              <a:t>h</a:t>
            </a:r>
            <a:r>
              <a:rPr lang="en-US" dirty="0" smtClean="0"/>
              <a:t>aving a growth mindset can </a:t>
            </a:r>
            <a:r>
              <a:rPr lang="en-US" dirty="0"/>
              <a:t>impact positively upon </a:t>
            </a:r>
            <a:r>
              <a:rPr lang="en-US" dirty="0" smtClean="0"/>
              <a:t>your motivation and aptitude towards learning</a:t>
            </a:r>
          </a:p>
        </p:txBody>
      </p:sp>
    </p:spTree>
    <p:extLst>
      <p:ext uri="{BB962C8B-B14F-4D97-AF65-F5344CB8AC3E}">
        <p14:creationId xmlns:p14="http://schemas.microsoft.com/office/powerpoint/2010/main" val="237418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a:t>
            </a:r>
            <a:r>
              <a:rPr lang="en-US" dirty="0" smtClean="0"/>
              <a:t>modules in this series</a:t>
            </a:r>
            <a:endParaRPr lang="en-US" dirty="0"/>
          </a:p>
        </p:txBody>
      </p:sp>
      <p:sp>
        <p:nvSpPr>
          <p:cNvPr id="3" name="Content Placeholder 2"/>
          <p:cNvSpPr>
            <a:spLocks noGrp="1"/>
          </p:cNvSpPr>
          <p:nvPr>
            <p:ph idx="1"/>
          </p:nvPr>
        </p:nvSpPr>
        <p:spPr/>
        <p:txBody>
          <a:bodyPr/>
          <a:lstStyle/>
          <a:p>
            <a:r>
              <a:rPr lang="en-US" smtClean="0"/>
              <a:t>Module </a:t>
            </a:r>
            <a:r>
              <a:rPr lang="en-US" dirty="0" smtClean="0"/>
              <a:t>2: The impact of mindsets on mathematical learning</a:t>
            </a:r>
            <a:endParaRPr lang="en-US" dirty="0" smtClean="0"/>
          </a:p>
          <a:p>
            <a:r>
              <a:rPr lang="en-US" dirty="0" smtClean="0"/>
              <a:t>Module </a:t>
            </a:r>
            <a:r>
              <a:rPr lang="en-US" dirty="0" smtClean="0"/>
              <a:t>3: The impact of mindsets on mathematics pedagogy</a:t>
            </a:r>
            <a:endParaRPr lang="en-US" dirty="0" smtClean="0"/>
          </a:p>
          <a:p>
            <a:r>
              <a:rPr lang="en-US" dirty="0" smtClean="0"/>
              <a:t>Module </a:t>
            </a:r>
            <a:r>
              <a:rPr lang="en-US" dirty="0" smtClean="0"/>
              <a:t>4: </a:t>
            </a:r>
            <a:r>
              <a:rPr lang="en-AU" dirty="0" smtClean="0"/>
              <a:t>Classroom </a:t>
            </a:r>
            <a:r>
              <a:rPr lang="en-AU" dirty="0"/>
              <a:t>activities and strategies to promote a growth mindset in mathematics</a:t>
            </a:r>
          </a:p>
          <a:p>
            <a:endParaRPr lang="en-US" dirty="0"/>
          </a:p>
        </p:txBody>
      </p:sp>
    </p:spTree>
    <p:extLst>
      <p:ext uri="{BB962C8B-B14F-4D97-AF65-F5344CB8AC3E}">
        <p14:creationId xmlns:p14="http://schemas.microsoft.com/office/powerpoint/2010/main" val="1596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a:xfrm>
            <a:off x="1333500" y="1369219"/>
            <a:ext cx="6615000" cy="850470"/>
          </a:xfrm>
        </p:spPr>
        <p:txBody>
          <a:bodyPr>
            <a:normAutofit lnSpcReduction="10000"/>
          </a:bodyPr>
          <a:lstStyle/>
          <a:p>
            <a:pPr marL="0" indent="0">
              <a:buNone/>
            </a:pPr>
            <a:r>
              <a:rPr lang="en-US" dirty="0" smtClean="0"/>
              <a:t>3 Main parts of the brain;</a:t>
            </a:r>
          </a:p>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4710749" y="1888926"/>
            <a:ext cx="2972927" cy="2854010"/>
          </a:xfrm>
          <a:prstGeom prst="rect">
            <a:avLst/>
          </a:prstGeom>
        </p:spPr>
      </p:pic>
      <p:sp>
        <p:nvSpPr>
          <p:cNvPr id="5" name="TextBox 4"/>
          <p:cNvSpPr txBox="1"/>
          <p:nvPr/>
        </p:nvSpPr>
        <p:spPr>
          <a:xfrm>
            <a:off x="6102040" y="4181111"/>
            <a:ext cx="1312268" cy="369332"/>
          </a:xfrm>
          <a:prstGeom prst="rect">
            <a:avLst/>
          </a:prstGeom>
          <a:noFill/>
        </p:spPr>
        <p:txBody>
          <a:bodyPr wrap="square" rtlCol="0">
            <a:spAutoFit/>
          </a:bodyPr>
          <a:lstStyle/>
          <a:p>
            <a:r>
              <a:rPr lang="en-US" dirty="0" smtClean="0"/>
              <a:t>Brain Stem</a:t>
            </a:r>
            <a:endParaRPr lang="en-US" dirty="0"/>
          </a:p>
        </p:txBody>
      </p:sp>
      <p:sp>
        <p:nvSpPr>
          <p:cNvPr id="6" name="TextBox 5"/>
          <p:cNvSpPr txBox="1"/>
          <p:nvPr/>
        </p:nvSpPr>
        <p:spPr>
          <a:xfrm>
            <a:off x="3789368" y="3741361"/>
            <a:ext cx="1265283" cy="369332"/>
          </a:xfrm>
          <a:prstGeom prst="rect">
            <a:avLst/>
          </a:prstGeom>
          <a:noFill/>
        </p:spPr>
        <p:txBody>
          <a:bodyPr wrap="none" rtlCol="0">
            <a:spAutoFit/>
          </a:bodyPr>
          <a:lstStyle/>
          <a:p>
            <a:r>
              <a:rPr lang="en-US"/>
              <a:t>Cerebellum</a:t>
            </a:r>
            <a:endParaRPr lang="en-US" dirty="0"/>
          </a:p>
        </p:txBody>
      </p:sp>
      <p:sp>
        <p:nvSpPr>
          <p:cNvPr id="7" name="TextBox 6"/>
          <p:cNvSpPr txBox="1"/>
          <p:nvPr/>
        </p:nvSpPr>
        <p:spPr>
          <a:xfrm>
            <a:off x="6337979" y="1369219"/>
            <a:ext cx="2017264" cy="369332"/>
          </a:xfrm>
          <a:prstGeom prst="rect">
            <a:avLst/>
          </a:prstGeom>
          <a:noFill/>
        </p:spPr>
        <p:txBody>
          <a:bodyPr wrap="square" rtlCol="0">
            <a:spAutoFit/>
          </a:bodyPr>
          <a:lstStyle/>
          <a:p>
            <a:r>
              <a:rPr lang="en-US" dirty="0"/>
              <a:t>Cerebrum</a:t>
            </a:r>
          </a:p>
        </p:txBody>
      </p:sp>
    </p:spTree>
    <p:extLst>
      <p:ext uri="{BB962C8B-B14F-4D97-AF65-F5344CB8AC3E}">
        <p14:creationId xmlns:p14="http://schemas.microsoft.com/office/powerpoint/2010/main" val="57986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cerebrum is the most important area of the brain when it comes to learning. </a:t>
                </a:r>
              </a:p>
              <a:p>
                <a:r>
                  <a:rPr lang="en-US" dirty="0" smtClean="0"/>
                  <a:t>It is divided into two hemispheres that are each divided into 4 lobes, frontal, occipital, parietal and temporal lobes.</a:t>
                </a:r>
              </a:p>
              <a:p>
                <a:r>
                  <a:rPr lang="en-AU" dirty="0" smtClean="0"/>
                  <a:t>Cerebrum weighs </a:t>
                </a:r>
                <a14:m>
                  <m:oMath xmlns:m="http://schemas.openxmlformats.org/officeDocument/2006/math">
                    <m:f>
                      <m:fPr>
                        <m:ctrlPr>
                          <a:rPr lang="bg-BG" i="1" smtClean="0">
                            <a:latin typeface="Cambria Math" charset="0"/>
                          </a:rPr>
                        </m:ctrlPr>
                      </m:fPr>
                      <m:num>
                        <m:r>
                          <a:rPr lang="en-AU" b="0" i="1" smtClean="0">
                            <a:latin typeface="Cambria Math" charset="0"/>
                          </a:rPr>
                          <m:t>4</m:t>
                        </m:r>
                      </m:num>
                      <m:den>
                        <m:r>
                          <a:rPr lang="en-AU" b="0" i="1" smtClean="0">
                            <a:latin typeface="Cambria Math" charset="0"/>
                          </a:rPr>
                          <m:t>5</m:t>
                        </m:r>
                      </m:den>
                    </m:f>
                  </m:oMath>
                </a14:m>
                <a:r>
                  <a:rPr lang="en-US" dirty="0" smtClean="0"/>
                  <a:t> ‘s of the total mass of the brain </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90" t="-2351"/>
                </a:stretch>
              </a:blipFill>
            </p:spPr>
            <p:txBody>
              <a:bodyPr/>
              <a:lstStyle/>
              <a:p>
                <a:r>
                  <a:rPr lang="en-US">
                    <a:noFill/>
                  </a:rPr>
                  <a:t> </a:t>
                </a:r>
              </a:p>
            </p:txBody>
          </p:sp>
        </mc:Fallback>
      </mc:AlternateContent>
    </p:spTree>
    <p:extLst>
      <p:ext uri="{BB962C8B-B14F-4D97-AF65-F5344CB8AC3E}">
        <p14:creationId xmlns:p14="http://schemas.microsoft.com/office/powerpoint/2010/main" val="43737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Busting the brain myth</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We only use 10% of our brain </a:t>
            </a:r>
          </a:p>
          <a:p>
            <a:pPr marL="0" indent="0">
              <a:buNone/>
            </a:pPr>
            <a:endParaRPr lang="en-US" sz="3600" dirty="0"/>
          </a:p>
          <a:p>
            <a:pPr marL="0" indent="0">
              <a:buNone/>
            </a:pPr>
            <a:r>
              <a:rPr lang="en-US" sz="2000" dirty="0" smtClean="0"/>
              <a:t>We use all of our brain even when we are sleeping. Different parts of the brain enable us to act and think in different ways. </a:t>
            </a:r>
            <a:endParaRPr lang="en-US" sz="3600" dirty="0"/>
          </a:p>
          <a:p>
            <a:pPr marL="0" indent="0">
              <a:buNone/>
            </a:pPr>
            <a:endParaRPr lang="en-US" sz="3600" dirty="0"/>
          </a:p>
        </p:txBody>
      </p:sp>
    </p:spTree>
    <p:extLst>
      <p:ext uri="{BB962C8B-B14F-4D97-AF65-F5344CB8AC3E}">
        <p14:creationId xmlns:p14="http://schemas.microsoft.com/office/powerpoint/2010/main" val="20303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Left brain right brain </a:t>
            </a:r>
            <a:endParaRPr lang="en-US" dirty="0"/>
          </a:p>
        </p:txBody>
      </p:sp>
      <p:sp>
        <p:nvSpPr>
          <p:cNvPr id="4" name="Oval 3"/>
          <p:cNvSpPr/>
          <p:nvPr/>
        </p:nvSpPr>
        <p:spPr>
          <a:xfrm>
            <a:off x="2347200" y="2174400"/>
            <a:ext cx="2016000" cy="1958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5652000" y="2174400"/>
            <a:ext cx="1872000" cy="195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63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33500" y="1220955"/>
                <a:ext cx="6615000" cy="3375000"/>
              </a:xfrm>
            </p:spPr>
            <p:txBody>
              <a:bodyPr/>
              <a:lstStyle/>
              <a:p>
                <a:pPr marL="0" indent="0">
                  <a:buNone/>
                </a:pPr>
                <a:r>
                  <a:rPr lang="en-US" dirty="0" smtClean="0"/>
                  <a:t>Network of neurological </a:t>
                </a:r>
                <a:r>
                  <a:rPr lang="en-US" dirty="0" err="1" smtClean="0"/>
                  <a:t>fibre</a:t>
                </a:r>
                <a:r>
                  <a:rPr lang="en-US" dirty="0" smtClean="0"/>
                  <a:t> pathways consisting of approximately 100 Billion (</a:t>
                </a:r>
                <a14:m>
                  <m:oMath xmlns:m="http://schemas.openxmlformats.org/officeDocument/2006/math">
                    <m:sSup>
                      <m:sSupPr>
                        <m:ctrlPr>
                          <a:rPr lang="en-US" i="1" smtClean="0">
                            <a:latin typeface="Cambria Math" charset="0"/>
                          </a:rPr>
                        </m:ctrlPr>
                      </m:sSupPr>
                      <m:e>
                        <m:r>
                          <a:rPr lang="en-AU" b="0" i="1" smtClean="0">
                            <a:latin typeface="Cambria Math" charset="0"/>
                          </a:rPr>
                          <m:t>10</m:t>
                        </m:r>
                      </m:e>
                      <m:sup>
                        <m:r>
                          <a:rPr lang="en-AU" b="0" i="1" smtClean="0">
                            <a:latin typeface="Cambria Math" charset="0"/>
                          </a:rPr>
                          <m:t>10</m:t>
                        </m:r>
                      </m:sup>
                    </m:sSup>
                  </m:oMath>
                </a14:m>
                <a:r>
                  <a:rPr lang="en-US" dirty="0" smtClean="0"/>
                  <a:t>) neurons connected by 1000’s synapses which give a typical brain over 100 trillion synapses</a:t>
                </a:r>
              </a:p>
              <a:p>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33500" y="1220955"/>
                <a:ext cx="6615000" cy="3375000"/>
              </a:xfrm>
              <a:blipFill rotWithShape="0">
                <a:blip r:embed="rId3"/>
                <a:stretch>
                  <a:fillRect l="-1475" t="-2347"/>
                </a:stretch>
              </a:blipFill>
            </p:spPr>
            <p:txBody>
              <a:bodyPr/>
              <a:lstStyle/>
              <a:p>
                <a:r>
                  <a:rPr lang="en-US">
                    <a:noFill/>
                  </a:rPr>
                  <a:t> </a:t>
                </a:r>
              </a:p>
            </p:txBody>
          </p:sp>
        </mc:Fallback>
      </mc:AlternateContent>
      <p:sp>
        <p:nvSpPr>
          <p:cNvPr id="4" name="Oval 3"/>
          <p:cNvSpPr/>
          <p:nvPr/>
        </p:nvSpPr>
        <p:spPr>
          <a:xfrm>
            <a:off x="3392354" y="2924684"/>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92353" y="3229484"/>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30601" y="2846738"/>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93713" y="2747853"/>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42671" y="2851392"/>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30988" y="3191695"/>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76794" y="3433674"/>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91051" y="3390308"/>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65406" y="3118403"/>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44754" y="3077084"/>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72479" y="3084926"/>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20518" y="3405432"/>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09564" y="3463017"/>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54354" y="3686684"/>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56827" y="3118403"/>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86297" y="3667789"/>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05742" y="3480737"/>
            <a:ext cx="111683" cy="146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4" idx="6"/>
            <a:endCxn id="13" idx="1"/>
          </p:cNvCxnSpPr>
          <p:nvPr/>
        </p:nvCxnSpPr>
        <p:spPr>
          <a:xfrm>
            <a:off x="3504037" y="2997976"/>
            <a:ext cx="57073" cy="100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5" idx="3"/>
          </p:cNvCxnSpPr>
          <p:nvPr/>
        </p:nvCxnSpPr>
        <p:spPr>
          <a:xfrm flipH="1">
            <a:off x="3408709" y="3150376"/>
            <a:ext cx="247728" cy="204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4" idx="2"/>
          </p:cNvCxnSpPr>
          <p:nvPr/>
        </p:nvCxnSpPr>
        <p:spPr>
          <a:xfrm>
            <a:off x="3656437" y="3150376"/>
            <a:ext cx="116042" cy="7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9" idx="2"/>
          </p:cNvCxnSpPr>
          <p:nvPr/>
        </p:nvCxnSpPr>
        <p:spPr>
          <a:xfrm>
            <a:off x="3855625" y="3191694"/>
            <a:ext cx="75363" cy="73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2"/>
            <a:endCxn id="19" idx="2"/>
          </p:cNvCxnSpPr>
          <p:nvPr/>
        </p:nvCxnSpPr>
        <p:spPr>
          <a:xfrm>
            <a:off x="4109564" y="3536309"/>
            <a:ext cx="276733" cy="204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a:endCxn id="14" idx="1"/>
          </p:cNvCxnSpPr>
          <p:nvPr/>
        </p:nvCxnSpPr>
        <p:spPr>
          <a:xfrm flipH="1">
            <a:off x="3788835" y="2894436"/>
            <a:ext cx="60720" cy="211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0" idx="3"/>
          </p:cNvCxnSpPr>
          <p:nvPr/>
        </p:nvCxnSpPr>
        <p:spPr>
          <a:xfrm>
            <a:off x="3596811" y="3158217"/>
            <a:ext cx="96339" cy="40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7"/>
            <a:endCxn id="7" idx="1"/>
          </p:cNvCxnSpPr>
          <p:nvPr/>
        </p:nvCxnSpPr>
        <p:spPr>
          <a:xfrm flipV="1">
            <a:off x="3640081" y="2769320"/>
            <a:ext cx="169988" cy="329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8" idx="6"/>
          </p:cNvCxnSpPr>
          <p:nvPr/>
        </p:nvCxnSpPr>
        <p:spPr>
          <a:xfrm flipV="1">
            <a:off x="3656437" y="2924684"/>
            <a:ext cx="497917" cy="225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8" idx="5"/>
          </p:cNvCxnSpPr>
          <p:nvPr/>
        </p:nvCxnSpPr>
        <p:spPr>
          <a:xfrm>
            <a:off x="3864769" y="2793861"/>
            <a:ext cx="273229" cy="182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6" idx="2"/>
          </p:cNvCxnSpPr>
          <p:nvPr/>
        </p:nvCxnSpPr>
        <p:spPr>
          <a:xfrm>
            <a:off x="4109840" y="2896881"/>
            <a:ext cx="220761" cy="23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7" idx="7"/>
          </p:cNvCxnSpPr>
          <p:nvPr/>
        </p:nvCxnSpPr>
        <p:spPr>
          <a:xfrm flipV="1">
            <a:off x="3509563" y="2769320"/>
            <a:ext cx="379477" cy="164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0" idx="2"/>
          </p:cNvCxnSpPr>
          <p:nvPr/>
        </p:nvCxnSpPr>
        <p:spPr>
          <a:xfrm>
            <a:off x="3423397" y="3335097"/>
            <a:ext cx="253397" cy="17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 idx="3"/>
          </p:cNvCxnSpPr>
          <p:nvPr/>
        </p:nvCxnSpPr>
        <p:spPr>
          <a:xfrm flipH="1">
            <a:off x="3408709" y="3024352"/>
            <a:ext cx="17326" cy="330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2" idx="1"/>
          </p:cNvCxnSpPr>
          <p:nvPr/>
        </p:nvCxnSpPr>
        <p:spPr>
          <a:xfrm>
            <a:off x="4095638" y="2964931"/>
            <a:ext cx="86124" cy="174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8" idx="1"/>
          </p:cNvCxnSpPr>
          <p:nvPr/>
        </p:nvCxnSpPr>
        <p:spPr>
          <a:xfrm>
            <a:off x="4428290" y="2936955"/>
            <a:ext cx="44893" cy="202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1" idx="1"/>
          </p:cNvCxnSpPr>
          <p:nvPr/>
        </p:nvCxnSpPr>
        <p:spPr>
          <a:xfrm>
            <a:off x="4042346" y="3291563"/>
            <a:ext cx="265061" cy="120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0" idx="5"/>
            <a:endCxn id="17" idx="2"/>
          </p:cNvCxnSpPr>
          <p:nvPr/>
        </p:nvCxnSpPr>
        <p:spPr>
          <a:xfrm>
            <a:off x="3772121" y="3558790"/>
            <a:ext cx="382233" cy="201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0" idx="0"/>
          </p:cNvCxnSpPr>
          <p:nvPr/>
        </p:nvCxnSpPr>
        <p:spPr>
          <a:xfrm flipH="1">
            <a:off x="3732636" y="3198117"/>
            <a:ext cx="69395" cy="235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12" idx="2"/>
          </p:cNvCxnSpPr>
          <p:nvPr/>
        </p:nvCxnSpPr>
        <p:spPr>
          <a:xfrm flipV="1">
            <a:off x="4005679" y="3191695"/>
            <a:ext cx="159727" cy="2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20" idx="1"/>
          </p:cNvCxnSpPr>
          <p:nvPr/>
        </p:nvCxnSpPr>
        <p:spPr>
          <a:xfrm>
            <a:off x="4513288" y="3234522"/>
            <a:ext cx="108810" cy="267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20" idx="2"/>
          </p:cNvCxnSpPr>
          <p:nvPr/>
        </p:nvCxnSpPr>
        <p:spPr>
          <a:xfrm>
            <a:off x="4380126" y="3440591"/>
            <a:ext cx="225616" cy="113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11" idx="1"/>
          </p:cNvCxnSpPr>
          <p:nvPr/>
        </p:nvCxnSpPr>
        <p:spPr>
          <a:xfrm>
            <a:off x="4198201" y="3172140"/>
            <a:ext cx="109206" cy="239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10" idx="2"/>
          </p:cNvCxnSpPr>
          <p:nvPr/>
        </p:nvCxnSpPr>
        <p:spPr>
          <a:xfrm flipH="1">
            <a:off x="3676794" y="3483562"/>
            <a:ext cx="289027" cy="23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19" idx="2"/>
          </p:cNvCxnSpPr>
          <p:nvPr/>
        </p:nvCxnSpPr>
        <p:spPr>
          <a:xfrm>
            <a:off x="4362054" y="3499547"/>
            <a:ext cx="24243" cy="24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15" idx="2"/>
          </p:cNvCxnSpPr>
          <p:nvPr/>
        </p:nvCxnSpPr>
        <p:spPr>
          <a:xfrm>
            <a:off x="3830501" y="3190992"/>
            <a:ext cx="90017" cy="287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2" idx="5"/>
            <a:endCxn id="18" idx="2"/>
          </p:cNvCxnSpPr>
          <p:nvPr/>
        </p:nvCxnSpPr>
        <p:spPr>
          <a:xfrm flipV="1">
            <a:off x="4260733" y="3191695"/>
            <a:ext cx="196094" cy="51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17" idx="2"/>
          </p:cNvCxnSpPr>
          <p:nvPr/>
        </p:nvCxnSpPr>
        <p:spPr>
          <a:xfrm>
            <a:off x="3961785" y="3428435"/>
            <a:ext cx="192569" cy="331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16" idx="6"/>
          </p:cNvCxnSpPr>
          <p:nvPr/>
        </p:nvCxnSpPr>
        <p:spPr>
          <a:xfrm>
            <a:off x="3948988" y="3435733"/>
            <a:ext cx="272259" cy="10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7" idx="2"/>
            <a:endCxn id="19" idx="2"/>
          </p:cNvCxnSpPr>
          <p:nvPr/>
        </p:nvCxnSpPr>
        <p:spPr>
          <a:xfrm flipV="1">
            <a:off x="4154354" y="3741081"/>
            <a:ext cx="231943" cy="18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20" idx="6"/>
          </p:cNvCxnSpPr>
          <p:nvPr/>
        </p:nvCxnSpPr>
        <p:spPr>
          <a:xfrm flipV="1">
            <a:off x="4414625" y="3554029"/>
            <a:ext cx="302800" cy="152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 idx="6"/>
            <a:endCxn id="12" idx="6"/>
          </p:cNvCxnSpPr>
          <p:nvPr/>
        </p:nvCxnSpPr>
        <p:spPr>
          <a:xfrm flipH="1">
            <a:off x="4277089" y="2920030"/>
            <a:ext cx="165195" cy="271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64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1917</TotalTime>
  <Words>2154</Words>
  <Application>Microsoft Macintosh PowerPoint</Application>
  <PresentationFormat>On-screen Show (16:9)</PresentationFormat>
  <Paragraphs>232</Paragraphs>
  <Slides>45</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Abadi MT Condensed Extra Bold</vt:lpstr>
      <vt:lpstr>Calibri</vt:lpstr>
      <vt:lpstr>Cambria Math</vt:lpstr>
      <vt:lpstr>Arial</vt:lpstr>
      <vt:lpstr>dimensions</vt:lpstr>
      <vt:lpstr>1_Office Theme</vt:lpstr>
      <vt:lpstr>Growth Mindset </vt:lpstr>
      <vt:lpstr>Australian Professional Standards for Teachers</vt:lpstr>
      <vt:lpstr>Modules Objectives:</vt:lpstr>
      <vt:lpstr>Neuroscience </vt:lpstr>
      <vt:lpstr>Human Brain</vt:lpstr>
      <vt:lpstr>Human Brain</vt:lpstr>
      <vt:lpstr>Busting the brain myth</vt:lpstr>
      <vt:lpstr>Activity: Left brain right brain </vt:lpstr>
      <vt:lpstr>Human Brain</vt:lpstr>
      <vt:lpstr>Human Brain</vt:lpstr>
      <vt:lpstr>Neuron</vt:lpstr>
      <vt:lpstr>Synapses</vt:lpstr>
      <vt:lpstr>Brain Cells</vt:lpstr>
      <vt:lpstr>How does learning take place?</vt:lpstr>
      <vt:lpstr>Retaining information in the brain</vt:lpstr>
      <vt:lpstr>Activity: Left brain right brain</vt:lpstr>
      <vt:lpstr>What does this mean for learning?</vt:lpstr>
      <vt:lpstr>Learning Cycle</vt:lpstr>
      <vt:lpstr>Fast versus slow thinking</vt:lpstr>
      <vt:lpstr>Teacher Activity: </vt:lpstr>
      <vt:lpstr>PowerPoint Presentation</vt:lpstr>
      <vt:lpstr>PowerPoint Presentation</vt:lpstr>
      <vt:lpstr>Disadvantages</vt:lpstr>
      <vt:lpstr>Example:</vt:lpstr>
      <vt:lpstr>Recent Brain Research</vt:lpstr>
      <vt:lpstr>Recent Brain Research </vt:lpstr>
      <vt:lpstr>Recent Brain Research </vt:lpstr>
      <vt:lpstr>Recent Brain Research </vt:lpstr>
      <vt:lpstr>What is Neuroplasticity?</vt:lpstr>
      <vt:lpstr>What does this mean?</vt:lpstr>
      <vt:lpstr>How does this relate to learning?</vt:lpstr>
      <vt:lpstr>Teacher Activity: Learning to Drive</vt:lpstr>
      <vt:lpstr>The impact this has on learning</vt:lpstr>
      <vt:lpstr>What is a Mindset?</vt:lpstr>
      <vt:lpstr>Traits can be inherited or acquired</vt:lpstr>
      <vt:lpstr>Teacher Activity: Traits Worksheet</vt:lpstr>
      <vt:lpstr>Types of Mindset</vt:lpstr>
      <vt:lpstr>Fixed Mindset</vt:lpstr>
      <vt:lpstr>Growth Mindset</vt:lpstr>
      <vt:lpstr>Teacher Activity</vt:lpstr>
      <vt:lpstr>Learning Mindset</vt:lpstr>
      <vt:lpstr>Encourage a Growth Mindset</vt:lpstr>
      <vt:lpstr>Moving from a Fixed to Growth Mindset in Learning</vt:lpstr>
      <vt:lpstr>Summary</vt:lpstr>
      <vt:lpstr>Other modules in this series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Whitney-Smith</dc:creator>
  <cp:lastModifiedBy>Microsoft Office User</cp:lastModifiedBy>
  <cp:revision>75</cp:revision>
  <cp:lastPrinted>2015-01-29T03:23:13Z</cp:lastPrinted>
  <dcterms:created xsi:type="dcterms:W3CDTF">2017-03-07T02:51:58Z</dcterms:created>
  <dcterms:modified xsi:type="dcterms:W3CDTF">2017-09-12T01:27:17Z</dcterms:modified>
</cp:coreProperties>
</file>