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07" r:id="rId1"/>
    <p:sldMasterId id="2147483816" r:id="rId2"/>
  </p:sldMasterIdLst>
  <p:notesMasterIdLst>
    <p:notesMasterId r:id="rId41"/>
  </p:notesMasterIdLst>
  <p:handoutMasterIdLst>
    <p:handoutMasterId r:id="rId42"/>
  </p:handoutMasterIdLst>
  <p:sldIdLst>
    <p:sldId id="320" r:id="rId3"/>
    <p:sldId id="283" r:id="rId4"/>
    <p:sldId id="282" r:id="rId5"/>
    <p:sldId id="284" r:id="rId6"/>
    <p:sldId id="309" r:id="rId7"/>
    <p:sldId id="286" r:id="rId8"/>
    <p:sldId id="287" r:id="rId9"/>
    <p:sldId id="303" r:id="rId10"/>
    <p:sldId id="285" r:id="rId11"/>
    <p:sldId id="311" r:id="rId12"/>
    <p:sldId id="288" r:id="rId13"/>
    <p:sldId id="295" r:id="rId14"/>
    <p:sldId id="312" r:id="rId15"/>
    <p:sldId id="297" r:id="rId16"/>
    <p:sldId id="296" r:id="rId17"/>
    <p:sldId id="290" r:id="rId18"/>
    <p:sldId id="289" r:id="rId19"/>
    <p:sldId id="294" r:id="rId20"/>
    <p:sldId id="301" r:id="rId21"/>
    <p:sldId id="300" r:id="rId22"/>
    <p:sldId id="298" r:id="rId23"/>
    <p:sldId id="310" r:id="rId24"/>
    <p:sldId id="317" r:id="rId25"/>
    <p:sldId id="302" r:id="rId26"/>
    <p:sldId id="307" r:id="rId27"/>
    <p:sldId id="308" r:id="rId28"/>
    <p:sldId id="291" r:id="rId29"/>
    <p:sldId id="292" r:id="rId30"/>
    <p:sldId id="293" r:id="rId31"/>
    <p:sldId id="318" r:id="rId32"/>
    <p:sldId id="299" r:id="rId33"/>
    <p:sldId id="304" r:id="rId34"/>
    <p:sldId id="313" r:id="rId35"/>
    <p:sldId id="316" r:id="rId36"/>
    <p:sldId id="305" r:id="rId37"/>
    <p:sldId id="314" r:id="rId38"/>
    <p:sldId id="315" r:id="rId39"/>
    <p:sldId id="319" r:id="rId40"/>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607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348" autoAdjust="0"/>
    <p:restoredTop sz="91345" autoAdjust="0"/>
  </p:normalViewPr>
  <p:slideViewPr>
    <p:cSldViewPr snapToGrid="0" snapToObjects="1">
      <p:cViewPr>
        <p:scale>
          <a:sx n="149" d="100"/>
          <a:sy n="149" d="100"/>
        </p:scale>
        <p:origin x="128" y="336"/>
      </p:cViewPr>
      <p:guideLst>
        <p:guide orient="horz" pos="1620"/>
        <p:guide pos="2880"/>
      </p:guideLst>
    </p:cSldViewPr>
  </p:slideViewPr>
  <p:outlineViewPr>
    <p:cViewPr>
      <p:scale>
        <a:sx n="33" d="100"/>
        <a:sy n="33" d="100"/>
      </p:scale>
      <p:origin x="0" y="5288"/>
    </p:cViewPr>
  </p:outlineViewPr>
  <p:notesTextViewPr>
    <p:cViewPr>
      <p:scale>
        <a:sx n="20" d="100"/>
        <a:sy n="20" d="100"/>
      </p:scale>
      <p:origin x="0" y="0"/>
    </p:cViewPr>
  </p:notesTextViewPr>
  <p:sorterViewPr>
    <p:cViewPr>
      <p:scale>
        <a:sx n="66" d="100"/>
        <a:sy n="66" d="100"/>
      </p:scale>
      <p:origin x="0" y="0"/>
    </p:cViewPr>
  </p:sorterViewPr>
  <p:notesViewPr>
    <p:cSldViewPr snapToGrid="0" snapToObjects="1">
      <p:cViewPr varScale="1">
        <p:scale>
          <a:sx n="130" d="100"/>
          <a:sy n="130" d="100"/>
        </p:scale>
        <p:origin x="3608" y="184"/>
      </p:cViewPr>
      <p:guideLst/>
    </p:cSldViewPr>
  </p:notes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tableStyles" Target="tableStyles.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40" Type="http://schemas.openxmlformats.org/officeDocument/2006/relationships/slide" Target="slides/slide38.xml"/><Relationship Id="rId41" Type="http://schemas.openxmlformats.org/officeDocument/2006/relationships/notesMaster" Target="notesMasters/notesMaster1.xml"/><Relationship Id="rId42" Type="http://schemas.openxmlformats.org/officeDocument/2006/relationships/handoutMaster" Target="handoutMasters/handoutMaster1.xml"/><Relationship Id="rId43" Type="http://schemas.openxmlformats.org/officeDocument/2006/relationships/presProps" Target="presProps.xml"/><Relationship Id="rId44" Type="http://schemas.openxmlformats.org/officeDocument/2006/relationships/viewProps" Target="viewProps.xml"/><Relationship Id="rId45"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3F7BCB2-4DE1-B444-944D-245DCCA4F49A}" type="doc">
      <dgm:prSet loTypeId="urn:microsoft.com/office/officeart/2009/3/layout/DescendingProcess" loCatId="" qsTypeId="urn:microsoft.com/office/officeart/2005/8/quickstyle/simple4" qsCatId="simple" csTypeId="urn:microsoft.com/office/officeart/2005/8/colors/accent2_4" csCatId="accent2" phldr="1"/>
      <dgm:spPr/>
      <dgm:t>
        <a:bodyPr/>
        <a:lstStyle/>
        <a:p>
          <a:endParaRPr lang="en-US"/>
        </a:p>
      </dgm:t>
    </dgm:pt>
    <dgm:pt modelId="{15D9961F-841C-E34A-8B70-1FDD08E9CC4B}">
      <dgm:prSet phldrT="[Text]"/>
      <dgm:spPr/>
      <dgm:t>
        <a:bodyPr/>
        <a:lstStyle/>
        <a:p>
          <a:r>
            <a:rPr lang="en-US" smtClean="0"/>
            <a:t>They</a:t>
          </a:r>
          <a:r>
            <a:rPr lang="en-US" baseline="0" smtClean="0"/>
            <a:t> d</a:t>
          </a:r>
          <a:r>
            <a:rPr lang="en-US" smtClean="0"/>
            <a:t>emonstrate failure</a:t>
          </a:r>
          <a:endParaRPr lang="en-US"/>
        </a:p>
      </dgm:t>
    </dgm:pt>
    <dgm:pt modelId="{F25C0299-3573-0F48-83BA-699F5A2D4C21}" type="parTrans" cxnId="{CF800F09-7629-2446-8942-733E789E3BD5}">
      <dgm:prSet/>
      <dgm:spPr/>
      <dgm:t>
        <a:bodyPr/>
        <a:lstStyle/>
        <a:p>
          <a:endParaRPr lang="en-US"/>
        </a:p>
      </dgm:t>
    </dgm:pt>
    <dgm:pt modelId="{200BF27D-2C31-B443-BC0E-CC47A3CCFBA5}" type="sibTrans" cxnId="{CF800F09-7629-2446-8942-733E789E3BD5}">
      <dgm:prSet/>
      <dgm:spPr/>
      <dgm:t>
        <a:bodyPr/>
        <a:lstStyle/>
        <a:p>
          <a:endParaRPr lang="en-US"/>
        </a:p>
      </dgm:t>
    </dgm:pt>
    <dgm:pt modelId="{7F2FB026-0DD4-A644-AE34-352E100CF43C}">
      <dgm:prSet phldrT="[Text]"/>
      <dgm:spPr/>
      <dgm:t>
        <a:bodyPr/>
        <a:lstStyle/>
        <a:p>
          <a:r>
            <a:rPr lang="en-US" smtClean="0"/>
            <a:t>They</a:t>
          </a:r>
          <a:r>
            <a:rPr lang="en-US" baseline="0" smtClean="0"/>
            <a:t> p</a:t>
          </a:r>
          <a:r>
            <a:rPr lang="en-US" smtClean="0"/>
            <a:t>rovide areas of incompetence</a:t>
          </a:r>
          <a:endParaRPr lang="en-US"/>
        </a:p>
      </dgm:t>
    </dgm:pt>
    <dgm:pt modelId="{30D2B6C2-1CEC-544F-BCA1-5347B74221E6}" type="parTrans" cxnId="{EF1A8BAD-E678-BF40-9DB1-A9365DF00034}">
      <dgm:prSet/>
      <dgm:spPr/>
      <dgm:t>
        <a:bodyPr/>
        <a:lstStyle/>
        <a:p>
          <a:endParaRPr lang="en-US"/>
        </a:p>
      </dgm:t>
    </dgm:pt>
    <dgm:pt modelId="{32342D5B-95C6-3E45-9018-F5A83E65EFDE}" type="sibTrans" cxnId="{EF1A8BAD-E678-BF40-9DB1-A9365DF00034}">
      <dgm:prSet/>
      <dgm:spPr/>
      <dgm:t>
        <a:bodyPr/>
        <a:lstStyle/>
        <a:p>
          <a:endParaRPr lang="en-US"/>
        </a:p>
      </dgm:t>
    </dgm:pt>
    <dgm:pt modelId="{ACFA1E21-D617-8A4A-A5E2-AD6B4A1562F8}">
      <dgm:prSet phldrT="[Text]"/>
      <dgm:spPr/>
      <dgm:t>
        <a:bodyPr/>
        <a:lstStyle/>
        <a:p>
          <a:r>
            <a:rPr lang="en-US" smtClean="0"/>
            <a:t>They</a:t>
          </a:r>
          <a:r>
            <a:rPr lang="en-US" baseline="0" smtClean="0"/>
            <a:t> are a m</a:t>
          </a:r>
          <a:r>
            <a:rPr lang="en-US" smtClean="0"/>
            <a:t>easure of your intelligence</a:t>
          </a:r>
          <a:endParaRPr lang="en-US"/>
        </a:p>
      </dgm:t>
    </dgm:pt>
    <dgm:pt modelId="{C8648B6D-44A6-F14D-85E9-91E07FBBAA26}" type="parTrans" cxnId="{3B9030DB-5E9E-2E40-AFFD-BA352CE3702F}">
      <dgm:prSet/>
      <dgm:spPr/>
      <dgm:t>
        <a:bodyPr/>
        <a:lstStyle/>
        <a:p>
          <a:endParaRPr lang="en-US"/>
        </a:p>
      </dgm:t>
    </dgm:pt>
    <dgm:pt modelId="{40CD10DB-92B9-FE41-9954-B5095B441A11}" type="sibTrans" cxnId="{3B9030DB-5E9E-2E40-AFFD-BA352CE3702F}">
      <dgm:prSet/>
      <dgm:spPr/>
      <dgm:t>
        <a:bodyPr/>
        <a:lstStyle/>
        <a:p>
          <a:endParaRPr lang="en-US"/>
        </a:p>
      </dgm:t>
    </dgm:pt>
    <dgm:pt modelId="{598B112A-33AB-0149-AE3E-15B51D47CB02}">
      <dgm:prSet phldrT="[Text]"/>
      <dgm:spPr/>
      <dgm:t>
        <a:bodyPr/>
        <a:lstStyle/>
        <a:p>
          <a:r>
            <a:rPr lang="en-US" smtClean="0"/>
            <a:t>They</a:t>
          </a:r>
          <a:r>
            <a:rPr lang="en-US" baseline="0" smtClean="0"/>
            <a:t> i</a:t>
          </a:r>
          <a:r>
            <a:rPr lang="en-US" smtClean="0"/>
            <a:t>mpact negatively on progress</a:t>
          </a:r>
          <a:endParaRPr lang="en-US"/>
        </a:p>
      </dgm:t>
    </dgm:pt>
    <dgm:pt modelId="{B14CEEB1-D60D-6F46-8C3A-E63955C2C4EA}" type="parTrans" cxnId="{F31EE5AF-C0B3-3345-8ED9-9340A32CD85B}">
      <dgm:prSet/>
      <dgm:spPr/>
      <dgm:t>
        <a:bodyPr/>
        <a:lstStyle/>
        <a:p>
          <a:endParaRPr lang="en-US"/>
        </a:p>
      </dgm:t>
    </dgm:pt>
    <dgm:pt modelId="{B9BB6255-7933-ED4E-AF28-1D391A9C2783}" type="sibTrans" cxnId="{F31EE5AF-C0B3-3345-8ED9-9340A32CD85B}">
      <dgm:prSet/>
      <dgm:spPr/>
      <dgm:t>
        <a:bodyPr/>
        <a:lstStyle/>
        <a:p>
          <a:endParaRPr lang="en-US"/>
        </a:p>
      </dgm:t>
    </dgm:pt>
    <dgm:pt modelId="{D8DA3EA6-0474-EF42-B412-F1BE1D4C3352}">
      <dgm:prSet phldrT="[Text]"/>
      <dgm:spPr/>
      <dgm:t>
        <a:bodyPr/>
        <a:lstStyle/>
        <a:p>
          <a:r>
            <a:rPr lang="en-US" smtClean="0"/>
            <a:t>Indicator of your mathematics ability</a:t>
          </a:r>
          <a:endParaRPr lang="en-US"/>
        </a:p>
      </dgm:t>
    </dgm:pt>
    <dgm:pt modelId="{F64ED1DA-4DF2-DD43-99A1-9AB57114907A}" type="parTrans" cxnId="{FC13E88F-4E05-C54A-9136-7019A6588FCA}">
      <dgm:prSet/>
      <dgm:spPr/>
      <dgm:t>
        <a:bodyPr/>
        <a:lstStyle/>
        <a:p>
          <a:endParaRPr lang="en-US"/>
        </a:p>
      </dgm:t>
    </dgm:pt>
    <dgm:pt modelId="{47EC3FDC-711D-A642-9DEA-4C9707C4BB1F}" type="sibTrans" cxnId="{FC13E88F-4E05-C54A-9136-7019A6588FCA}">
      <dgm:prSet/>
      <dgm:spPr/>
      <dgm:t>
        <a:bodyPr/>
        <a:lstStyle/>
        <a:p>
          <a:endParaRPr lang="en-US"/>
        </a:p>
      </dgm:t>
    </dgm:pt>
    <dgm:pt modelId="{6FF58157-CB68-E64C-8CE2-8C40444DAEF0}" type="pres">
      <dgm:prSet presAssocID="{13F7BCB2-4DE1-B444-944D-245DCCA4F49A}" presName="Name0" presStyleCnt="0">
        <dgm:presLayoutVars>
          <dgm:chMax val="7"/>
          <dgm:chPref val="5"/>
        </dgm:presLayoutVars>
      </dgm:prSet>
      <dgm:spPr/>
      <dgm:t>
        <a:bodyPr/>
        <a:lstStyle/>
        <a:p>
          <a:endParaRPr lang="en-US"/>
        </a:p>
      </dgm:t>
    </dgm:pt>
    <dgm:pt modelId="{B5603AD0-4FC8-ED42-AE9E-1F882D046B3C}" type="pres">
      <dgm:prSet presAssocID="{13F7BCB2-4DE1-B444-944D-245DCCA4F49A}" presName="arrowNode" presStyleLbl="node1" presStyleIdx="0" presStyleCnt="1"/>
      <dgm:spPr/>
      <dgm:t>
        <a:bodyPr/>
        <a:lstStyle/>
        <a:p>
          <a:endParaRPr lang="en-US"/>
        </a:p>
      </dgm:t>
    </dgm:pt>
    <dgm:pt modelId="{D413AE2C-85C5-9849-BFBC-2EA3FCD9BAEA}" type="pres">
      <dgm:prSet presAssocID="{15D9961F-841C-E34A-8B70-1FDD08E9CC4B}" presName="txNode1" presStyleLbl="revTx" presStyleIdx="0" presStyleCnt="5">
        <dgm:presLayoutVars>
          <dgm:bulletEnabled val="1"/>
        </dgm:presLayoutVars>
      </dgm:prSet>
      <dgm:spPr/>
      <dgm:t>
        <a:bodyPr/>
        <a:lstStyle/>
        <a:p>
          <a:endParaRPr lang="en-US"/>
        </a:p>
      </dgm:t>
    </dgm:pt>
    <dgm:pt modelId="{4CBF30BE-86AD-E747-8DEB-3EACC8D0924B}" type="pres">
      <dgm:prSet presAssocID="{7F2FB026-0DD4-A644-AE34-352E100CF43C}" presName="txNode2" presStyleLbl="revTx" presStyleIdx="1" presStyleCnt="5">
        <dgm:presLayoutVars>
          <dgm:bulletEnabled val="1"/>
        </dgm:presLayoutVars>
      </dgm:prSet>
      <dgm:spPr/>
      <dgm:t>
        <a:bodyPr/>
        <a:lstStyle/>
        <a:p>
          <a:endParaRPr lang="en-US"/>
        </a:p>
      </dgm:t>
    </dgm:pt>
    <dgm:pt modelId="{68942069-E44E-0E4E-98E0-2B21A3BBB493}" type="pres">
      <dgm:prSet presAssocID="{32342D5B-95C6-3E45-9018-F5A83E65EFDE}" presName="dotNode2" presStyleCnt="0"/>
      <dgm:spPr/>
      <dgm:t>
        <a:bodyPr/>
        <a:lstStyle/>
        <a:p>
          <a:endParaRPr lang="en-US"/>
        </a:p>
      </dgm:t>
    </dgm:pt>
    <dgm:pt modelId="{BBE8273A-D573-8643-B70C-914369907E3C}" type="pres">
      <dgm:prSet presAssocID="{32342D5B-95C6-3E45-9018-F5A83E65EFDE}" presName="dotRepeatNode" presStyleLbl="fgShp" presStyleIdx="0" presStyleCnt="3"/>
      <dgm:spPr/>
      <dgm:t>
        <a:bodyPr/>
        <a:lstStyle/>
        <a:p>
          <a:endParaRPr lang="en-US"/>
        </a:p>
      </dgm:t>
    </dgm:pt>
    <dgm:pt modelId="{BC8E02BA-BC1B-2141-96D9-72F090B5A471}" type="pres">
      <dgm:prSet presAssocID="{ACFA1E21-D617-8A4A-A5E2-AD6B4A1562F8}" presName="txNode3" presStyleLbl="revTx" presStyleIdx="2" presStyleCnt="5">
        <dgm:presLayoutVars>
          <dgm:bulletEnabled val="1"/>
        </dgm:presLayoutVars>
      </dgm:prSet>
      <dgm:spPr/>
      <dgm:t>
        <a:bodyPr/>
        <a:lstStyle/>
        <a:p>
          <a:endParaRPr lang="en-US"/>
        </a:p>
      </dgm:t>
    </dgm:pt>
    <dgm:pt modelId="{12ACACB1-D0B4-8940-A261-4760012BECA2}" type="pres">
      <dgm:prSet presAssocID="{40CD10DB-92B9-FE41-9954-B5095B441A11}" presName="dotNode3" presStyleCnt="0"/>
      <dgm:spPr/>
      <dgm:t>
        <a:bodyPr/>
        <a:lstStyle/>
        <a:p>
          <a:endParaRPr lang="en-US"/>
        </a:p>
      </dgm:t>
    </dgm:pt>
    <dgm:pt modelId="{2739F43B-EDF3-2E4C-8D47-40A98914958E}" type="pres">
      <dgm:prSet presAssocID="{40CD10DB-92B9-FE41-9954-B5095B441A11}" presName="dotRepeatNode" presStyleLbl="fgShp" presStyleIdx="1" presStyleCnt="3"/>
      <dgm:spPr/>
      <dgm:t>
        <a:bodyPr/>
        <a:lstStyle/>
        <a:p>
          <a:endParaRPr lang="en-US"/>
        </a:p>
      </dgm:t>
    </dgm:pt>
    <dgm:pt modelId="{D473D820-6F77-7348-98FE-FB7AEDC3382A}" type="pres">
      <dgm:prSet presAssocID="{598B112A-33AB-0149-AE3E-15B51D47CB02}" presName="txNode4" presStyleLbl="revTx" presStyleIdx="3" presStyleCnt="5">
        <dgm:presLayoutVars>
          <dgm:bulletEnabled val="1"/>
        </dgm:presLayoutVars>
      </dgm:prSet>
      <dgm:spPr/>
      <dgm:t>
        <a:bodyPr/>
        <a:lstStyle/>
        <a:p>
          <a:endParaRPr lang="en-US"/>
        </a:p>
      </dgm:t>
    </dgm:pt>
    <dgm:pt modelId="{14014F65-04C9-AB48-B84B-46872CD125F0}" type="pres">
      <dgm:prSet presAssocID="{B9BB6255-7933-ED4E-AF28-1D391A9C2783}" presName="dotNode4" presStyleCnt="0"/>
      <dgm:spPr/>
      <dgm:t>
        <a:bodyPr/>
        <a:lstStyle/>
        <a:p>
          <a:endParaRPr lang="en-US"/>
        </a:p>
      </dgm:t>
    </dgm:pt>
    <dgm:pt modelId="{BD62071C-AB1B-4E4E-B3D9-9B52FAA2F2F2}" type="pres">
      <dgm:prSet presAssocID="{B9BB6255-7933-ED4E-AF28-1D391A9C2783}" presName="dotRepeatNode" presStyleLbl="fgShp" presStyleIdx="2" presStyleCnt="3"/>
      <dgm:spPr/>
      <dgm:t>
        <a:bodyPr/>
        <a:lstStyle/>
        <a:p>
          <a:endParaRPr lang="en-US"/>
        </a:p>
      </dgm:t>
    </dgm:pt>
    <dgm:pt modelId="{26F21016-AC2F-1949-96F6-44747E10A61F}" type="pres">
      <dgm:prSet presAssocID="{D8DA3EA6-0474-EF42-B412-F1BE1D4C3352}" presName="txNode5" presStyleLbl="revTx" presStyleIdx="4" presStyleCnt="5">
        <dgm:presLayoutVars>
          <dgm:bulletEnabled val="1"/>
        </dgm:presLayoutVars>
      </dgm:prSet>
      <dgm:spPr/>
      <dgm:t>
        <a:bodyPr/>
        <a:lstStyle/>
        <a:p>
          <a:endParaRPr lang="en-US"/>
        </a:p>
      </dgm:t>
    </dgm:pt>
  </dgm:ptLst>
  <dgm:cxnLst>
    <dgm:cxn modelId="{F31EE5AF-C0B3-3345-8ED9-9340A32CD85B}" srcId="{13F7BCB2-4DE1-B444-944D-245DCCA4F49A}" destId="{598B112A-33AB-0149-AE3E-15B51D47CB02}" srcOrd="3" destOrd="0" parTransId="{B14CEEB1-D60D-6F46-8C3A-E63955C2C4EA}" sibTransId="{B9BB6255-7933-ED4E-AF28-1D391A9C2783}"/>
    <dgm:cxn modelId="{3B9030DB-5E9E-2E40-AFFD-BA352CE3702F}" srcId="{13F7BCB2-4DE1-B444-944D-245DCCA4F49A}" destId="{ACFA1E21-D617-8A4A-A5E2-AD6B4A1562F8}" srcOrd="2" destOrd="0" parTransId="{C8648B6D-44A6-F14D-85E9-91E07FBBAA26}" sibTransId="{40CD10DB-92B9-FE41-9954-B5095B441A11}"/>
    <dgm:cxn modelId="{0D451004-2DA1-4F4C-8B8E-5E93AA1782AE}" type="presOf" srcId="{598B112A-33AB-0149-AE3E-15B51D47CB02}" destId="{D473D820-6F77-7348-98FE-FB7AEDC3382A}" srcOrd="0" destOrd="0" presId="urn:microsoft.com/office/officeart/2009/3/layout/DescendingProcess"/>
    <dgm:cxn modelId="{FC13E88F-4E05-C54A-9136-7019A6588FCA}" srcId="{13F7BCB2-4DE1-B444-944D-245DCCA4F49A}" destId="{D8DA3EA6-0474-EF42-B412-F1BE1D4C3352}" srcOrd="4" destOrd="0" parTransId="{F64ED1DA-4DF2-DD43-99A1-9AB57114907A}" sibTransId="{47EC3FDC-711D-A642-9DEA-4C9707C4BB1F}"/>
    <dgm:cxn modelId="{479AE785-DC56-A34A-AEEC-E4298A89F6C0}" type="presOf" srcId="{B9BB6255-7933-ED4E-AF28-1D391A9C2783}" destId="{BD62071C-AB1B-4E4E-B3D9-9B52FAA2F2F2}" srcOrd="0" destOrd="0" presId="urn:microsoft.com/office/officeart/2009/3/layout/DescendingProcess"/>
    <dgm:cxn modelId="{3E794DBB-E4FE-9A42-B4C0-2EFF8C3B69C0}" type="presOf" srcId="{D8DA3EA6-0474-EF42-B412-F1BE1D4C3352}" destId="{26F21016-AC2F-1949-96F6-44747E10A61F}" srcOrd="0" destOrd="0" presId="urn:microsoft.com/office/officeart/2009/3/layout/DescendingProcess"/>
    <dgm:cxn modelId="{EF1A8BAD-E678-BF40-9DB1-A9365DF00034}" srcId="{13F7BCB2-4DE1-B444-944D-245DCCA4F49A}" destId="{7F2FB026-0DD4-A644-AE34-352E100CF43C}" srcOrd="1" destOrd="0" parTransId="{30D2B6C2-1CEC-544F-BCA1-5347B74221E6}" sibTransId="{32342D5B-95C6-3E45-9018-F5A83E65EFDE}"/>
    <dgm:cxn modelId="{6BE8A393-6B9E-A44C-94CB-9BABD4459F10}" type="presOf" srcId="{15D9961F-841C-E34A-8B70-1FDD08E9CC4B}" destId="{D413AE2C-85C5-9849-BFBC-2EA3FCD9BAEA}" srcOrd="0" destOrd="0" presId="urn:microsoft.com/office/officeart/2009/3/layout/DescendingProcess"/>
    <dgm:cxn modelId="{D602B74C-0E27-0045-A0ED-86F03E676FF2}" type="presOf" srcId="{13F7BCB2-4DE1-B444-944D-245DCCA4F49A}" destId="{6FF58157-CB68-E64C-8CE2-8C40444DAEF0}" srcOrd="0" destOrd="0" presId="urn:microsoft.com/office/officeart/2009/3/layout/DescendingProcess"/>
    <dgm:cxn modelId="{2D01C938-4D37-734F-AA8D-692280843FE8}" type="presOf" srcId="{32342D5B-95C6-3E45-9018-F5A83E65EFDE}" destId="{BBE8273A-D573-8643-B70C-914369907E3C}" srcOrd="0" destOrd="0" presId="urn:microsoft.com/office/officeart/2009/3/layout/DescendingProcess"/>
    <dgm:cxn modelId="{AE9A111C-C010-8044-8DFA-4324C89E1BC1}" type="presOf" srcId="{7F2FB026-0DD4-A644-AE34-352E100CF43C}" destId="{4CBF30BE-86AD-E747-8DEB-3EACC8D0924B}" srcOrd="0" destOrd="0" presId="urn:microsoft.com/office/officeart/2009/3/layout/DescendingProcess"/>
    <dgm:cxn modelId="{E79FF797-FF3A-7244-8D20-A9550CC7FF6C}" type="presOf" srcId="{40CD10DB-92B9-FE41-9954-B5095B441A11}" destId="{2739F43B-EDF3-2E4C-8D47-40A98914958E}" srcOrd="0" destOrd="0" presId="urn:microsoft.com/office/officeart/2009/3/layout/DescendingProcess"/>
    <dgm:cxn modelId="{CF800F09-7629-2446-8942-733E789E3BD5}" srcId="{13F7BCB2-4DE1-B444-944D-245DCCA4F49A}" destId="{15D9961F-841C-E34A-8B70-1FDD08E9CC4B}" srcOrd="0" destOrd="0" parTransId="{F25C0299-3573-0F48-83BA-699F5A2D4C21}" sibTransId="{200BF27D-2C31-B443-BC0E-CC47A3CCFBA5}"/>
    <dgm:cxn modelId="{EBA17BE9-58AC-3C44-9DCE-B5AD94427152}" type="presOf" srcId="{ACFA1E21-D617-8A4A-A5E2-AD6B4A1562F8}" destId="{BC8E02BA-BC1B-2141-96D9-72F090B5A471}" srcOrd="0" destOrd="0" presId="urn:microsoft.com/office/officeart/2009/3/layout/DescendingProcess"/>
    <dgm:cxn modelId="{C22C7721-73E3-0A46-9FA6-C4020D7D31F1}" type="presParOf" srcId="{6FF58157-CB68-E64C-8CE2-8C40444DAEF0}" destId="{B5603AD0-4FC8-ED42-AE9E-1F882D046B3C}" srcOrd="0" destOrd="0" presId="urn:microsoft.com/office/officeart/2009/3/layout/DescendingProcess"/>
    <dgm:cxn modelId="{E2C0F32F-C556-9D48-A08A-D79706D839B9}" type="presParOf" srcId="{6FF58157-CB68-E64C-8CE2-8C40444DAEF0}" destId="{D413AE2C-85C5-9849-BFBC-2EA3FCD9BAEA}" srcOrd="1" destOrd="0" presId="urn:microsoft.com/office/officeart/2009/3/layout/DescendingProcess"/>
    <dgm:cxn modelId="{5CB126E7-F341-F545-ABA0-B1BFB03559F7}" type="presParOf" srcId="{6FF58157-CB68-E64C-8CE2-8C40444DAEF0}" destId="{4CBF30BE-86AD-E747-8DEB-3EACC8D0924B}" srcOrd="2" destOrd="0" presId="urn:microsoft.com/office/officeart/2009/3/layout/DescendingProcess"/>
    <dgm:cxn modelId="{B1773EBB-6513-784A-AA43-6CA04F316AC5}" type="presParOf" srcId="{6FF58157-CB68-E64C-8CE2-8C40444DAEF0}" destId="{68942069-E44E-0E4E-98E0-2B21A3BBB493}" srcOrd="3" destOrd="0" presId="urn:microsoft.com/office/officeart/2009/3/layout/DescendingProcess"/>
    <dgm:cxn modelId="{A79C6305-4007-BB40-BF45-0A1337594E18}" type="presParOf" srcId="{68942069-E44E-0E4E-98E0-2B21A3BBB493}" destId="{BBE8273A-D573-8643-B70C-914369907E3C}" srcOrd="0" destOrd="0" presId="urn:microsoft.com/office/officeart/2009/3/layout/DescendingProcess"/>
    <dgm:cxn modelId="{68917B60-9037-4C45-A0CD-FAE3BB98C3F2}" type="presParOf" srcId="{6FF58157-CB68-E64C-8CE2-8C40444DAEF0}" destId="{BC8E02BA-BC1B-2141-96D9-72F090B5A471}" srcOrd="4" destOrd="0" presId="urn:microsoft.com/office/officeart/2009/3/layout/DescendingProcess"/>
    <dgm:cxn modelId="{ACED9AE0-65B2-954B-892A-BBC389C17707}" type="presParOf" srcId="{6FF58157-CB68-E64C-8CE2-8C40444DAEF0}" destId="{12ACACB1-D0B4-8940-A261-4760012BECA2}" srcOrd="5" destOrd="0" presId="urn:microsoft.com/office/officeart/2009/3/layout/DescendingProcess"/>
    <dgm:cxn modelId="{06015D81-FAE9-FF46-B500-70DA38E67DCA}" type="presParOf" srcId="{12ACACB1-D0B4-8940-A261-4760012BECA2}" destId="{2739F43B-EDF3-2E4C-8D47-40A98914958E}" srcOrd="0" destOrd="0" presId="urn:microsoft.com/office/officeart/2009/3/layout/DescendingProcess"/>
    <dgm:cxn modelId="{54B848D8-2FCF-A24D-A9C1-EF12C8990832}" type="presParOf" srcId="{6FF58157-CB68-E64C-8CE2-8C40444DAEF0}" destId="{D473D820-6F77-7348-98FE-FB7AEDC3382A}" srcOrd="6" destOrd="0" presId="urn:microsoft.com/office/officeart/2009/3/layout/DescendingProcess"/>
    <dgm:cxn modelId="{D94029B9-78A7-BD45-9386-88D5D71EB7EB}" type="presParOf" srcId="{6FF58157-CB68-E64C-8CE2-8C40444DAEF0}" destId="{14014F65-04C9-AB48-B84B-46872CD125F0}" srcOrd="7" destOrd="0" presId="urn:microsoft.com/office/officeart/2009/3/layout/DescendingProcess"/>
    <dgm:cxn modelId="{70E3E430-8178-5746-BC4B-DCBDA25825F8}" type="presParOf" srcId="{14014F65-04C9-AB48-B84B-46872CD125F0}" destId="{BD62071C-AB1B-4E4E-B3D9-9B52FAA2F2F2}" srcOrd="0" destOrd="0" presId="urn:microsoft.com/office/officeart/2009/3/layout/DescendingProcess"/>
    <dgm:cxn modelId="{4D769A6F-CA35-8D4D-A1BA-4055B73EFC01}" type="presParOf" srcId="{6FF58157-CB68-E64C-8CE2-8C40444DAEF0}" destId="{26F21016-AC2F-1949-96F6-44747E10A61F}" srcOrd="8" destOrd="0" presId="urn:microsoft.com/office/officeart/2009/3/layout/Descending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8421ABE-F4FC-A84E-9615-A192EDBE370C}" type="doc">
      <dgm:prSet loTypeId="urn:microsoft.com/office/officeart/2005/8/layout/arrow2" loCatId="" qsTypeId="urn:microsoft.com/office/officeart/2005/8/quickstyle/simple4" qsCatId="simple" csTypeId="urn:microsoft.com/office/officeart/2005/8/colors/colorful4" csCatId="colorful" phldr="1"/>
      <dgm:spPr/>
    </dgm:pt>
    <dgm:pt modelId="{C4990230-8EAE-E747-BD5A-33A4C4E12C1F}">
      <dgm:prSet phldrT="[Text]"/>
      <dgm:spPr/>
      <dgm:t>
        <a:bodyPr/>
        <a:lstStyle/>
        <a:p>
          <a:r>
            <a:rPr lang="en-US" smtClean="0"/>
            <a:t>Identifying mistakes </a:t>
          </a:r>
          <a:r>
            <a:rPr lang="en-US" smtClean="0"/>
            <a:t>demonstrates </a:t>
          </a:r>
          <a:r>
            <a:rPr lang="en-US" smtClean="0"/>
            <a:t>a higher level of conceptual understanding</a:t>
          </a:r>
          <a:endParaRPr lang="en-US"/>
        </a:p>
      </dgm:t>
    </dgm:pt>
    <dgm:pt modelId="{FA69039C-2DD9-9D43-92F9-D2CC9A7ABAC9}" type="parTrans" cxnId="{E5D4E4D8-8C29-624D-AE61-A5BFC7266207}">
      <dgm:prSet/>
      <dgm:spPr/>
      <dgm:t>
        <a:bodyPr/>
        <a:lstStyle/>
        <a:p>
          <a:endParaRPr lang="en-US"/>
        </a:p>
      </dgm:t>
    </dgm:pt>
    <dgm:pt modelId="{D0F0BAD2-C3D2-2A4C-AD73-1A739A8F1CA7}" type="sibTrans" cxnId="{E5D4E4D8-8C29-624D-AE61-A5BFC7266207}">
      <dgm:prSet/>
      <dgm:spPr/>
      <dgm:t>
        <a:bodyPr/>
        <a:lstStyle/>
        <a:p>
          <a:endParaRPr lang="en-US"/>
        </a:p>
      </dgm:t>
    </dgm:pt>
    <dgm:pt modelId="{34EF9447-D5A9-D64B-9013-FB1E7269821D}">
      <dgm:prSet phldrT="[Text]"/>
      <dgm:spPr/>
      <dgm:t>
        <a:bodyPr/>
        <a:lstStyle/>
        <a:p>
          <a:r>
            <a:rPr lang="en-US" smtClean="0"/>
            <a:t>Understanding why it </a:t>
          </a:r>
          <a:r>
            <a:rPr lang="en-US" err="1" smtClean="0"/>
            <a:t>didn</a:t>
          </a:r>
          <a:r>
            <a:rPr lang="uk-UA" smtClean="0"/>
            <a:t>’</a:t>
          </a:r>
          <a:r>
            <a:rPr lang="en-US" smtClean="0"/>
            <a:t>t work can help guide you to the solution </a:t>
          </a:r>
          <a:endParaRPr lang="en-US"/>
        </a:p>
      </dgm:t>
    </dgm:pt>
    <dgm:pt modelId="{F79298C5-3322-2F46-8BB0-4EB4A36CF76B}" type="parTrans" cxnId="{40BD05D2-F94F-914A-9FF9-26A9E60BA9C7}">
      <dgm:prSet/>
      <dgm:spPr/>
      <dgm:t>
        <a:bodyPr/>
        <a:lstStyle/>
        <a:p>
          <a:endParaRPr lang="en-US"/>
        </a:p>
      </dgm:t>
    </dgm:pt>
    <dgm:pt modelId="{A3F12491-7A31-314B-81FB-95FF765077F3}" type="sibTrans" cxnId="{40BD05D2-F94F-914A-9FF9-26A9E60BA9C7}">
      <dgm:prSet/>
      <dgm:spPr/>
      <dgm:t>
        <a:bodyPr/>
        <a:lstStyle/>
        <a:p>
          <a:endParaRPr lang="en-US"/>
        </a:p>
      </dgm:t>
    </dgm:pt>
    <dgm:pt modelId="{56E21A8A-6FEF-C44E-97D3-F8CE83FFA67C}">
      <dgm:prSet phldrT="[Text]"/>
      <dgm:spPr/>
      <dgm:t>
        <a:bodyPr/>
        <a:lstStyle/>
        <a:p>
          <a:r>
            <a:rPr lang="en-US" smtClean="0"/>
            <a:t>Mistakes motivate and encourage effort </a:t>
          </a:r>
          <a:endParaRPr lang="en-US"/>
        </a:p>
      </dgm:t>
    </dgm:pt>
    <dgm:pt modelId="{D10B3C9D-BAC1-594A-BBDD-F5F03F6E6783}" type="parTrans" cxnId="{D462A859-4FAB-6447-A31E-5712C2B80000}">
      <dgm:prSet/>
      <dgm:spPr/>
      <dgm:t>
        <a:bodyPr/>
        <a:lstStyle/>
        <a:p>
          <a:endParaRPr lang="en-US"/>
        </a:p>
      </dgm:t>
    </dgm:pt>
    <dgm:pt modelId="{674B6C8E-AFF1-FD48-8D30-91666BBA5355}" type="sibTrans" cxnId="{D462A859-4FAB-6447-A31E-5712C2B80000}">
      <dgm:prSet/>
      <dgm:spPr/>
      <dgm:t>
        <a:bodyPr/>
        <a:lstStyle/>
        <a:p>
          <a:endParaRPr lang="en-US"/>
        </a:p>
      </dgm:t>
    </dgm:pt>
    <dgm:pt modelId="{D6C6DC9A-C766-1C4D-85DC-5E69F4982E44}">
      <dgm:prSet/>
      <dgm:spPr/>
      <dgm:t>
        <a:bodyPr/>
        <a:lstStyle/>
        <a:p>
          <a:r>
            <a:rPr lang="en-US" smtClean="0"/>
            <a:t>Working through mistakes provides ownership of your learning</a:t>
          </a:r>
          <a:endParaRPr lang="en-US"/>
        </a:p>
      </dgm:t>
    </dgm:pt>
    <dgm:pt modelId="{F4526489-FAAC-8846-93B5-B8923DE23DF5}" type="parTrans" cxnId="{594C754F-8432-E84A-8BB6-8DF63FC294F8}">
      <dgm:prSet/>
      <dgm:spPr/>
      <dgm:t>
        <a:bodyPr/>
        <a:lstStyle/>
        <a:p>
          <a:endParaRPr lang="en-US"/>
        </a:p>
      </dgm:t>
    </dgm:pt>
    <dgm:pt modelId="{64E9814C-F62A-8743-985D-D3697DDE27AB}" type="sibTrans" cxnId="{594C754F-8432-E84A-8BB6-8DF63FC294F8}">
      <dgm:prSet/>
      <dgm:spPr/>
      <dgm:t>
        <a:bodyPr/>
        <a:lstStyle/>
        <a:p>
          <a:endParaRPr lang="en-US"/>
        </a:p>
      </dgm:t>
    </dgm:pt>
    <dgm:pt modelId="{95A48D0D-1C85-F349-89D3-64900BF681F4}">
      <dgm:prSet/>
      <dgm:spPr/>
      <dgm:t>
        <a:bodyPr/>
        <a:lstStyle/>
        <a:p>
          <a:r>
            <a:rPr lang="en-US" smtClean="0"/>
            <a:t>Mistakes can make solving a problem more rewarding (value challenge)</a:t>
          </a:r>
          <a:endParaRPr lang="en-US"/>
        </a:p>
      </dgm:t>
    </dgm:pt>
    <dgm:pt modelId="{8B114D43-5D3C-9A4E-BDDE-F29E42828A44}" type="parTrans" cxnId="{B297F062-3D68-6342-9570-71D56FE77BFF}">
      <dgm:prSet/>
      <dgm:spPr/>
      <dgm:t>
        <a:bodyPr/>
        <a:lstStyle/>
        <a:p>
          <a:endParaRPr lang="en-US"/>
        </a:p>
      </dgm:t>
    </dgm:pt>
    <dgm:pt modelId="{7DE8FD39-157F-AE4F-97E3-EFC027EE40AA}" type="sibTrans" cxnId="{B297F062-3D68-6342-9570-71D56FE77BFF}">
      <dgm:prSet/>
      <dgm:spPr/>
      <dgm:t>
        <a:bodyPr/>
        <a:lstStyle/>
        <a:p>
          <a:endParaRPr lang="en-US"/>
        </a:p>
      </dgm:t>
    </dgm:pt>
    <dgm:pt modelId="{5C5C3671-F789-9242-BD4E-D73DE1D8B79C}" type="pres">
      <dgm:prSet presAssocID="{D8421ABE-F4FC-A84E-9615-A192EDBE370C}" presName="arrowDiagram" presStyleCnt="0">
        <dgm:presLayoutVars>
          <dgm:chMax val="5"/>
          <dgm:dir/>
          <dgm:resizeHandles val="exact"/>
        </dgm:presLayoutVars>
      </dgm:prSet>
      <dgm:spPr/>
    </dgm:pt>
    <dgm:pt modelId="{9EDA48AC-506C-184A-8202-C93F7F1EF887}" type="pres">
      <dgm:prSet presAssocID="{D8421ABE-F4FC-A84E-9615-A192EDBE370C}" presName="arrow" presStyleLbl="bgShp" presStyleIdx="0" presStyleCnt="1" custLinFactNeighborY="358"/>
      <dgm:spPr/>
    </dgm:pt>
    <dgm:pt modelId="{95DB8DCF-B782-C241-A6BF-1A5021A10C6B}" type="pres">
      <dgm:prSet presAssocID="{D8421ABE-F4FC-A84E-9615-A192EDBE370C}" presName="arrowDiagram5" presStyleCnt="0"/>
      <dgm:spPr/>
    </dgm:pt>
    <dgm:pt modelId="{58736302-FF2A-A841-A119-D8761DC6A2C6}" type="pres">
      <dgm:prSet presAssocID="{C4990230-8EAE-E747-BD5A-33A4C4E12C1F}" presName="bullet5a" presStyleLbl="node1" presStyleIdx="0" presStyleCnt="5"/>
      <dgm:spPr/>
    </dgm:pt>
    <dgm:pt modelId="{5DEBCC36-8439-C649-8313-1965C0AFA90C}" type="pres">
      <dgm:prSet presAssocID="{C4990230-8EAE-E747-BD5A-33A4C4E12C1F}" presName="textBox5a" presStyleLbl="revTx" presStyleIdx="0" presStyleCnt="5">
        <dgm:presLayoutVars>
          <dgm:bulletEnabled val="1"/>
        </dgm:presLayoutVars>
      </dgm:prSet>
      <dgm:spPr/>
      <dgm:t>
        <a:bodyPr/>
        <a:lstStyle/>
        <a:p>
          <a:endParaRPr lang="en-US"/>
        </a:p>
      </dgm:t>
    </dgm:pt>
    <dgm:pt modelId="{EC6FDD44-93E3-5342-9D74-DF4E3BA74925}" type="pres">
      <dgm:prSet presAssocID="{34EF9447-D5A9-D64B-9013-FB1E7269821D}" presName="bullet5b" presStyleLbl="node1" presStyleIdx="1" presStyleCnt="5"/>
      <dgm:spPr/>
    </dgm:pt>
    <dgm:pt modelId="{A0D798AB-5BD5-A84C-B821-5F8A837729B2}" type="pres">
      <dgm:prSet presAssocID="{34EF9447-D5A9-D64B-9013-FB1E7269821D}" presName="textBox5b" presStyleLbl="revTx" presStyleIdx="1" presStyleCnt="5">
        <dgm:presLayoutVars>
          <dgm:bulletEnabled val="1"/>
        </dgm:presLayoutVars>
      </dgm:prSet>
      <dgm:spPr/>
      <dgm:t>
        <a:bodyPr/>
        <a:lstStyle/>
        <a:p>
          <a:endParaRPr lang="en-US"/>
        </a:p>
      </dgm:t>
    </dgm:pt>
    <dgm:pt modelId="{D8191266-16F5-2B4D-8BFF-05B560ADA2C0}" type="pres">
      <dgm:prSet presAssocID="{56E21A8A-6FEF-C44E-97D3-F8CE83FFA67C}" presName="bullet5c" presStyleLbl="node1" presStyleIdx="2" presStyleCnt="5"/>
      <dgm:spPr/>
    </dgm:pt>
    <dgm:pt modelId="{3063ED0B-57E1-0C44-AB43-7526970FF656}" type="pres">
      <dgm:prSet presAssocID="{56E21A8A-6FEF-C44E-97D3-F8CE83FFA67C}" presName="textBox5c" presStyleLbl="revTx" presStyleIdx="2" presStyleCnt="5">
        <dgm:presLayoutVars>
          <dgm:bulletEnabled val="1"/>
        </dgm:presLayoutVars>
      </dgm:prSet>
      <dgm:spPr/>
      <dgm:t>
        <a:bodyPr/>
        <a:lstStyle/>
        <a:p>
          <a:endParaRPr lang="en-US"/>
        </a:p>
      </dgm:t>
    </dgm:pt>
    <dgm:pt modelId="{988AADAA-2CE5-DE4C-9B63-B6381A9D6D7C}" type="pres">
      <dgm:prSet presAssocID="{D6C6DC9A-C766-1C4D-85DC-5E69F4982E44}" presName="bullet5d" presStyleLbl="node1" presStyleIdx="3" presStyleCnt="5"/>
      <dgm:spPr/>
    </dgm:pt>
    <dgm:pt modelId="{9675521D-B71D-6C4C-B0B4-D795A9A57E06}" type="pres">
      <dgm:prSet presAssocID="{D6C6DC9A-C766-1C4D-85DC-5E69F4982E44}" presName="textBox5d" presStyleLbl="revTx" presStyleIdx="3" presStyleCnt="5">
        <dgm:presLayoutVars>
          <dgm:bulletEnabled val="1"/>
        </dgm:presLayoutVars>
      </dgm:prSet>
      <dgm:spPr/>
      <dgm:t>
        <a:bodyPr/>
        <a:lstStyle/>
        <a:p>
          <a:endParaRPr lang="en-US"/>
        </a:p>
      </dgm:t>
    </dgm:pt>
    <dgm:pt modelId="{51DE89AE-94D3-A449-9226-7C2C389F816A}" type="pres">
      <dgm:prSet presAssocID="{95A48D0D-1C85-F349-89D3-64900BF681F4}" presName="bullet5e" presStyleLbl="node1" presStyleIdx="4" presStyleCnt="5"/>
      <dgm:spPr/>
    </dgm:pt>
    <dgm:pt modelId="{AA3D1DAE-513D-FB4C-AD9E-1920C96757CD}" type="pres">
      <dgm:prSet presAssocID="{95A48D0D-1C85-F349-89D3-64900BF681F4}" presName="textBox5e" presStyleLbl="revTx" presStyleIdx="4" presStyleCnt="5">
        <dgm:presLayoutVars>
          <dgm:bulletEnabled val="1"/>
        </dgm:presLayoutVars>
      </dgm:prSet>
      <dgm:spPr/>
      <dgm:t>
        <a:bodyPr/>
        <a:lstStyle/>
        <a:p>
          <a:endParaRPr lang="en-US"/>
        </a:p>
      </dgm:t>
    </dgm:pt>
  </dgm:ptLst>
  <dgm:cxnLst>
    <dgm:cxn modelId="{D2C0E423-3922-724C-BB31-D0724D1A7B7A}" type="presOf" srcId="{95A48D0D-1C85-F349-89D3-64900BF681F4}" destId="{AA3D1DAE-513D-FB4C-AD9E-1920C96757CD}" srcOrd="0" destOrd="0" presId="urn:microsoft.com/office/officeart/2005/8/layout/arrow2"/>
    <dgm:cxn modelId="{B297F062-3D68-6342-9570-71D56FE77BFF}" srcId="{D8421ABE-F4FC-A84E-9615-A192EDBE370C}" destId="{95A48D0D-1C85-F349-89D3-64900BF681F4}" srcOrd="4" destOrd="0" parTransId="{8B114D43-5D3C-9A4E-BDDE-F29E42828A44}" sibTransId="{7DE8FD39-157F-AE4F-97E3-EFC027EE40AA}"/>
    <dgm:cxn modelId="{40BD05D2-F94F-914A-9FF9-26A9E60BA9C7}" srcId="{D8421ABE-F4FC-A84E-9615-A192EDBE370C}" destId="{34EF9447-D5A9-D64B-9013-FB1E7269821D}" srcOrd="1" destOrd="0" parTransId="{F79298C5-3322-2F46-8BB0-4EB4A36CF76B}" sibTransId="{A3F12491-7A31-314B-81FB-95FF765077F3}"/>
    <dgm:cxn modelId="{037F4231-0A9E-6F40-A7F3-4C780682FCBE}" type="presOf" srcId="{D6C6DC9A-C766-1C4D-85DC-5E69F4982E44}" destId="{9675521D-B71D-6C4C-B0B4-D795A9A57E06}" srcOrd="0" destOrd="0" presId="urn:microsoft.com/office/officeart/2005/8/layout/arrow2"/>
    <dgm:cxn modelId="{E5D4E4D8-8C29-624D-AE61-A5BFC7266207}" srcId="{D8421ABE-F4FC-A84E-9615-A192EDBE370C}" destId="{C4990230-8EAE-E747-BD5A-33A4C4E12C1F}" srcOrd="0" destOrd="0" parTransId="{FA69039C-2DD9-9D43-92F9-D2CC9A7ABAC9}" sibTransId="{D0F0BAD2-C3D2-2A4C-AD73-1A739A8F1CA7}"/>
    <dgm:cxn modelId="{1971F32D-B027-6F4B-9458-AF0514393DEC}" type="presOf" srcId="{56E21A8A-6FEF-C44E-97D3-F8CE83FFA67C}" destId="{3063ED0B-57E1-0C44-AB43-7526970FF656}" srcOrd="0" destOrd="0" presId="urn:microsoft.com/office/officeart/2005/8/layout/arrow2"/>
    <dgm:cxn modelId="{32730798-004F-774A-BAC4-402382085CAE}" type="presOf" srcId="{D8421ABE-F4FC-A84E-9615-A192EDBE370C}" destId="{5C5C3671-F789-9242-BD4E-D73DE1D8B79C}" srcOrd="0" destOrd="0" presId="urn:microsoft.com/office/officeart/2005/8/layout/arrow2"/>
    <dgm:cxn modelId="{BA6E924C-DD08-5A41-831A-995D34B35CDF}" type="presOf" srcId="{34EF9447-D5A9-D64B-9013-FB1E7269821D}" destId="{A0D798AB-5BD5-A84C-B821-5F8A837729B2}" srcOrd="0" destOrd="0" presId="urn:microsoft.com/office/officeart/2005/8/layout/arrow2"/>
    <dgm:cxn modelId="{A93523D3-AE74-2246-A9C9-89166E05C309}" type="presOf" srcId="{C4990230-8EAE-E747-BD5A-33A4C4E12C1F}" destId="{5DEBCC36-8439-C649-8313-1965C0AFA90C}" srcOrd="0" destOrd="0" presId="urn:microsoft.com/office/officeart/2005/8/layout/arrow2"/>
    <dgm:cxn modelId="{594C754F-8432-E84A-8BB6-8DF63FC294F8}" srcId="{D8421ABE-F4FC-A84E-9615-A192EDBE370C}" destId="{D6C6DC9A-C766-1C4D-85DC-5E69F4982E44}" srcOrd="3" destOrd="0" parTransId="{F4526489-FAAC-8846-93B5-B8923DE23DF5}" sibTransId="{64E9814C-F62A-8743-985D-D3697DDE27AB}"/>
    <dgm:cxn modelId="{D462A859-4FAB-6447-A31E-5712C2B80000}" srcId="{D8421ABE-F4FC-A84E-9615-A192EDBE370C}" destId="{56E21A8A-6FEF-C44E-97D3-F8CE83FFA67C}" srcOrd="2" destOrd="0" parTransId="{D10B3C9D-BAC1-594A-BBDD-F5F03F6E6783}" sibTransId="{674B6C8E-AFF1-FD48-8D30-91666BBA5355}"/>
    <dgm:cxn modelId="{ADEABB75-7776-9B45-AF2A-754AC845DA97}" type="presParOf" srcId="{5C5C3671-F789-9242-BD4E-D73DE1D8B79C}" destId="{9EDA48AC-506C-184A-8202-C93F7F1EF887}" srcOrd="0" destOrd="0" presId="urn:microsoft.com/office/officeart/2005/8/layout/arrow2"/>
    <dgm:cxn modelId="{3DCE67CF-E58A-B04A-A164-40980F10B4AB}" type="presParOf" srcId="{5C5C3671-F789-9242-BD4E-D73DE1D8B79C}" destId="{95DB8DCF-B782-C241-A6BF-1A5021A10C6B}" srcOrd="1" destOrd="0" presId="urn:microsoft.com/office/officeart/2005/8/layout/arrow2"/>
    <dgm:cxn modelId="{5EF7AA1A-EF6D-C145-B383-91745C5F1C85}" type="presParOf" srcId="{95DB8DCF-B782-C241-A6BF-1A5021A10C6B}" destId="{58736302-FF2A-A841-A119-D8761DC6A2C6}" srcOrd="0" destOrd="0" presId="urn:microsoft.com/office/officeart/2005/8/layout/arrow2"/>
    <dgm:cxn modelId="{77AF63FC-50C3-3047-AAC4-9C4EE3C869C1}" type="presParOf" srcId="{95DB8DCF-B782-C241-A6BF-1A5021A10C6B}" destId="{5DEBCC36-8439-C649-8313-1965C0AFA90C}" srcOrd="1" destOrd="0" presId="urn:microsoft.com/office/officeart/2005/8/layout/arrow2"/>
    <dgm:cxn modelId="{9836B543-0367-ED45-9584-4C0727C1D7B4}" type="presParOf" srcId="{95DB8DCF-B782-C241-A6BF-1A5021A10C6B}" destId="{EC6FDD44-93E3-5342-9D74-DF4E3BA74925}" srcOrd="2" destOrd="0" presId="urn:microsoft.com/office/officeart/2005/8/layout/arrow2"/>
    <dgm:cxn modelId="{0C6F3E04-16F9-D94F-907D-6F59C7341F49}" type="presParOf" srcId="{95DB8DCF-B782-C241-A6BF-1A5021A10C6B}" destId="{A0D798AB-5BD5-A84C-B821-5F8A837729B2}" srcOrd="3" destOrd="0" presId="urn:microsoft.com/office/officeart/2005/8/layout/arrow2"/>
    <dgm:cxn modelId="{91FA5B21-C288-A849-8699-4B796F062A21}" type="presParOf" srcId="{95DB8DCF-B782-C241-A6BF-1A5021A10C6B}" destId="{D8191266-16F5-2B4D-8BFF-05B560ADA2C0}" srcOrd="4" destOrd="0" presId="urn:microsoft.com/office/officeart/2005/8/layout/arrow2"/>
    <dgm:cxn modelId="{61A4AEEA-EFB7-A14F-B0F1-035078EB8707}" type="presParOf" srcId="{95DB8DCF-B782-C241-A6BF-1A5021A10C6B}" destId="{3063ED0B-57E1-0C44-AB43-7526970FF656}" srcOrd="5" destOrd="0" presId="urn:microsoft.com/office/officeart/2005/8/layout/arrow2"/>
    <dgm:cxn modelId="{BAEDFB8F-A15B-2F4C-8734-0D27140B510B}" type="presParOf" srcId="{95DB8DCF-B782-C241-A6BF-1A5021A10C6B}" destId="{988AADAA-2CE5-DE4C-9B63-B6381A9D6D7C}" srcOrd="6" destOrd="0" presId="urn:microsoft.com/office/officeart/2005/8/layout/arrow2"/>
    <dgm:cxn modelId="{EAF0AB38-3047-594C-BBF7-1C384418C644}" type="presParOf" srcId="{95DB8DCF-B782-C241-A6BF-1A5021A10C6B}" destId="{9675521D-B71D-6C4C-B0B4-D795A9A57E06}" srcOrd="7" destOrd="0" presId="urn:microsoft.com/office/officeart/2005/8/layout/arrow2"/>
    <dgm:cxn modelId="{D7DC3204-0253-E749-A719-057A3B6E2C1D}" type="presParOf" srcId="{95DB8DCF-B782-C241-A6BF-1A5021A10C6B}" destId="{51DE89AE-94D3-A449-9226-7C2C389F816A}" srcOrd="8" destOrd="0" presId="urn:microsoft.com/office/officeart/2005/8/layout/arrow2"/>
    <dgm:cxn modelId="{2CA3C31B-7722-F74C-8D93-23F35C8AAC75}" type="presParOf" srcId="{95DB8DCF-B782-C241-A6BF-1A5021A10C6B}" destId="{AA3D1DAE-513D-FB4C-AD9E-1920C96757CD}" srcOrd="9"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FE5AE27-46F4-2B48-8633-A171E5A2B98A}" type="doc">
      <dgm:prSet loTypeId="urn:microsoft.com/office/officeart/2005/8/layout/StepDownProcess" loCatId="" qsTypeId="urn:microsoft.com/office/officeart/2005/8/quickstyle/3D1" qsCatId="3D" csTypeId="urn:microsoft.com/office/officeart/2005/8/colors/colorful5" csCatId="colorful" phldr="1"/>
      <dgm:spPr/>
      <dgm:t>
        <a:bodyPr/>
        <a:lstStyle/>
        <a:p>
          <a:endParaRPr lang="en-US"/>
        </a:p>
      </dgm:t>
    </dgm:pt>
    <dgm:pt modelId="{C6FE292B-0315-BC44-8DE9-6F7DDF60290B}">
      <dgm:prSet phldrT="[Text]"/>
      <dgm:spPr/>
      <dgm:t>
        <a:bodyPr/>
        <a:lstStyle/>
        <a:p>
          <a:r>
            <a:rPr lang="en-US" smtClean="0"/>
            <a:t>As you learn a concept you may take time to grapple with it</a:t>
          </a:r>
          <a:endParaRPr lang="en-US"/>
        </a:p>
      </dgm:t>
    </dgm:pt>
    <dgm:pt modelId="{C932FFD2-994B-EB44-9219-45E71171AAFC}" type="parTrans" cxnId="{323C92B5-C22F-2E4D-BD9F-4F6381572F3B}">
      <dgm:prSet/>
      <dgm:spPr/>
      <dgm:t>
        <a:bodyPr/>
        <a:lstStyle/>
        <a:p>
          <a:endParaRPr lang="en-US"/>
        </a:p>
      </dgm:t>
    </dgm:pt>
    <dgm:pt modelId="{3E36DDD7-C96E-4D48-A735-98429C02B14D}" type="sibTrans" cxnId="{323C92B5-C22F-2E4D-BD9F-4F6381572F3B}">
      <dgm:prSet/>
      <dgm:spPr/>
      <dgm:t>
        <a:bodyPr/>
        <a:lstStyle/>
        <a:p>
          <a:endParaRPr lang="en-US"/>
        </a:p>
      </dgm:t>
    </dgm:pt>
    <dgm:pt modelId="{9529892B-B4F8-E445-91FA-FD2A2DE6B488}">
      <dgm:prSet phldrT="[Text]"/>
      <dgm:spPr/>
      <dgm:t>
        <a:bodyPr/>
        <a:lstStyle/>
        <a:p>
          <a:r>
            <a:rPr lang="en-US" smtClean="0"/>
            <a:t>Your brain provides links between prior thoughts too help consolidate your understanding</a:t>
          </a:r>
          <a:endParaRPr lang="en-US"/>
        </a:p>
      </dgm:t>
    </dgm:pt>
    <dgm:pt modelId="{B8D8CD6C-D8DF-D047-B756-74F662CA46ED}" type="parTrans" cxnId="{70A528DD-AB0C-BD48-8DDA-60C769E8E60E}">
      <dgm:prSet/>
      <dgm:spPr/>
      <dgm:t>
        <a:bodyPr/>
        <a:lstStyle/>
        <a:p>
          <a:endParaRPr lang="en-US"/>
        </a:p>
      </dgm:t>
    </dgm:pt>
    <dgm:pt modelId="{9487731B-4C9E-C749-AC24-BD4DFBBEA5ED}" type="sibTrans" cxnId="{70A528DD-AB0C-BD48-8DDA-60C769E8E60E}">
      <dgm:prSet/>
      <dgm:spPr/>
      <dgm:t>
        <a:bodyPr/>
        <a:lstStyle/>
        <a:p>
          <a:endParaRPr lang="en-US"/>
        </a:p>
      </dgm:t>
    </dgm:pt>
    <dgm:pt modelId="{1C69770E-AFBA-414A-A7B9-FC881BA47947}">
      <dgm:prSet phldrT="[Text]"/>
      <dgm:spPr/>
      <dgm:t>
        <a:bodyPr/>
        <a:lstStyle/>
        <a:p>
          <a:r>
            <a:rPr lang="en-US" smtClean="0"/>
            <a:t>Working through the processes step by step until the</a:t>
          </a:r>
          <a:r>
            <a:rPr lang="en-US" baseline="0" smtClean="0"/>
            <a:t> concepts make sense </a:t>
          </a:r>
          <a:r>
            <a:rPr lang="en-US" smtClean="0"/>
            <a:t>and then you become fluent </a:t>
          </a:r>
          <a:endParaRPr lang="en-US"/>
        </a:p>
      </dgm:t>
    </dgm:pt>
    <dgm:pt modelId="{D99333F7-5155-4E4B-A9F3-4802B66105F5}" type="parTrans" cxnId="{C6846B63-0E23-B042-8D66-8BECA74CC581}">
      <dgm:prSet/>
      <dgm:spPr/>
      <dgm:t>
        <a:bodyPr/>
        <a:lstStyle/>
        <a:p>
          <a:endParaRPr lang="en-US"/>
        </a:p>
      </dgm:t>
    </dgm:pt>
    <dgm:pt modelId="{F0F43882-32F0-8D4A-9FD9-373C6EEF983C}" type="sibTrans" cxnId="{C6846B63-0E23-B042-8D66-8BECA74CC581}">
      <dgm:prSet/>
      <dgm:spPr/>
      <dgm:t>
        <a:bodyPr/>
        <a:lstStyle/>
        <a:p>
          <a:endParaRPr lang="en-US"/>
        </a:p>
      </dgm:t>
    </dgm:pt>
    <dgm:pt modelId="{D074F448-CB0D-E249-B1F5-D0E271A8D19B}">
      <dgm:prSet phldrT="[Text]"/>
      <dgm:spPr/>
      <dgm:t>
        <a:bodyPr/>
        <a:lstStyle/>
        <a:p>
          <a:r>
            <a:rPr lang="en-US" smtClean="0"/>
            <a:t>The multiple steps are then compressed mentally </a:t>
          </a:r>
          <a:endParaRPr lang="en-US"/>
        </a:p>
      </dgm:t>
    </dgm:pt>
    <dgm:pt modelId="{4FC3AA2E-D63A-264C-B17A-C3B50F33A6B2}" type="parTrans" cxnId="{9AC2DDCB-C75F-C043-8FDD-B74DC2024F32}">
      <dgm:prSet/>
      <dgm:spPr/>
      <dgm:t>
        <a:bodyPr/>
        <a:lstStyle/>
        <a:p>
          <a:endParaRPr lang="en-US"/>
        </a:p>
      </dgm:t>
    </dgm:pt>
    <dgm:pt modelId="{30DE2938-A258-784E-AB8D-2D6618E13AAB}" type="sibTrans" cxnId="{9AC2DDCB-C75F-C043-8FDD-B74DC2024F32}">
      <dgm:prSet/>
      <dgm:spPr/>
      <dgm:t>
        <a:bodyPr/>
        <a:lstStyle/>
        <a:p>
          <a:endParaRPr lang="en-US"/>
        </a:p>
      </dgm:t>
    </dgm:pt>
    <dgm:pt modelId="{2D3C0C67-91AC-6B49-ABF7-B666B5A8AD46}">
      <dgm:prSet/>
      <dgm:spPr/>
      <dgm:t>
        <a:bodyPr/>
        <a:lstStyle/>
        <a:p>
          <a:r>
            <a:rPr lang="en-US" smtClean="0"/>
            <a:t>This knowledge is then stored into your memory banks for easy recall</a:t>
          </a:r>
          <a:endParaRPr lang="en-US"/>
        </a:p>
      </dgm:t>
    </dgm:pt>
    <dgm:pt modelId="{F9DD3BB6-9E5C-9C4D-B792-3D256CFBDCF5}" type="parTrans" cxnId="{8AAC6476-6BCB-0B46-8284-D3F67B5EC673}">
      <dgm:prSet/>
      <dgm:spPr/>
      <dgm:t>
        <a:bodyPr/>
        <a:lstStyle/>
        <a:p>
          <a:endParaRPr lang="en-US"/>
        </a:p>
      </dgm:t>
    </dgm:pt>
    <dgm:pt modelId="{DB8FA930-C724-4844-A44F-8865FB17C906}" type="sibTrans" cxnId="{8AAC6476-6BCB-0B46-8284-D3F67B5EC673}">
      <dgm:prSet/>
      <dgm:spPr/>
      <dgm:t>
        <a:bodyPr/>
        <a:lstStyle/>
        <a:p>
          <a:endParaRPr lang="en-US"/>
        </a:p>
      </dgm:t>
    </dgm:pt>
    <dgm:pt modelId="{A3DD4E80-0C88-514F-9FCC-EA0092ED9A60}" type="pres">
      <dgm:prSet presAssocID="{1FE5AE27-46F4-2B48-8633-A171E5A2B98A}" presName="rootnode" presStyleCnt="0">
        <dgm:presLayoutVars>
          <dgm:chMax/>
          <dgm:chPref/>
          <dgm:dir/>
          <dgm:animLvl val="lvl"/>
        </dgm:presLayoutVars>
      </dgm:prSet>
      <dgm:spPr/>
      <dgm:t>
        <a:bodyPr/>
        <a:lstStyle/>
        <a:p>
          <a:endParaRPr lang="en-US"/>
        </a:p>
      </dgm:t>
    </dgm:pt>
    <dgm:pt modelId="{A3AB0FC8-4B53-9B43-A2BC-62899F88EC0E}" type="pres">
      <dgm:prSet presAssocID="{C6FE292B-0315-BC44-8DE9-6F7DDF60290B}" presName="composite" presStyleCnt="0"/>
      <dgm:spPr/>
      <dgm:t>
        <a:bodyPr/>
        <a:lstStyle/>
        <a:p>
          <a:endParaRPr lang="en-US"/>
        </a:p>
      </dgm:t>
    </dgm:pt>
    <dgm:pt modelId="{11E5CE56-2FE3-4941-BD98-1984A096FBD0}" type="pres">
      <dgm:prSet presAssocID="{C6FE292B-0315-BC44-8DE9-6F7DDF60290B}" presName="bentUpArrow1" presStyleLbl="alignImgPlace1" presStyleIdx="0" presStyleCnt="3"/>
      <dgm:spPr/>
      <dgm:t>
        <a:bodyPr/>
        <a:lstStyle/>
        <a:p>
          <a:endParaRPr lang="en-US"/>
        </a:p>
      </dgm:t>
    </dgm:pt>
    <dgm:pt modelId="{2F9AAF3F-D1C9-0649-89F3-7B08590BD885}" type="pres">
      <dgm:prSet presAssocID="{C6FE292B-0315-BC44-8DE9-6F7DDF60290B}" presName="ParentText" presStyleLbl="node1" presStyleIdx="0" presStyleCnt="4">
        <dgm:presLayoutVars>
          <dgm:chMax val="1"/>
          <dgm:chPref val="1"/>
          <dgm:bulletEnabled val="1"/>
        </dgm:presLayoutVars>
      </dgm:prSet>
      <dgm:spPr/>
      <dgm:t>
        <a:bodyPr/>
        <a:lstStyle/>
        <a:p>
          <a:endParaRPr lang="en-US"/>
        </a:p>
      </dgm:t>
    </dgm:pt>
    <dgm:pt modelId="{E394719A-5D90-8E4B-A43A-E0383B233FD6}" type="pres">
      <dgm:prSet presAssocID="{C6FE292B-0315-BC44-8DE9-6F7DDF60290B}" presName="ChildText" presStyleLbl="revTx" presStyleIdx="0" presStyleCnt="3" custScaleX="229024" custLinFactNeighborX="95023" custLinFactNeighborY="1932">
        <dgm:presLayoutVars>
          <dgm:chMax val="0"/>
          <dgm:chPref val="0"/>
          <dgm:bulletEnabled val="1"/>
        </dgm:presLayoutVars>
      </dgm:prSet>
      <dgm:spPr/>
      <dgm:t>
        <a:bodyPr/>
        <a:lstStyle/>
        <a:p>
          <a:endParaRPr lang="en-US"/>
        </a:p>
      </dgm:t>
    </dgm:pt>
    <dgm:pt modelId="{DDEB5763-09E8-2C4B-80F8-19F2E98A8F80}" type="pres">
      <dgm:prSet presAssocID="{3E36DDD7-C96E-4D48-A735-98429C02B14D}" presName="sibTrans" presStyleCnt="0"/>
      <dgm:spPr/>
      <dgm:t>
        <a:bodyPr/>
        <a:lstStyle/>
        <a:p>
          <a:endParaRPr lang="en-US"/>
        </a:p>
      </dgm:t>
    </dgm:pt>
    <dgm:pt modelId="{8331157D-7315-4146-AEAE-23010B605C9F}" type="pres">
      <dgm:prSet presAssocID="{1C69770E-AFBA-414A-A7B9-FC881BA47947}" presName="composite" presStyleCnt="0"/>
      <dgm:spPr/>
      <dgm:t>
        <a:bodyPr/>
        <a:lstStyle/>
        <a:p>
          <a:endParaRPr lang="en-US"/>
        </a:p>
      </dgm:t>
    </dgm:pt>
    <dgm:pt modelId="{45900B58-B75B-514C-953F-B2CE3F3DB6A8}" type="pres">
      <dgm:prSet presAssocID="{1C69770E-AFBA-414A-A7B9-FC881BA47947}" presName="bentUpArrow1" presStyleLbl="alignImgPlace1" presStyleIdx="1" presStyleCnt="3"/>
      <dgm:spPr/>
      <dgm:t>
        <a:bodyPr/>
        <a:lstStyle/>
        <a:p>
          <a:endParaRPr lang="en-US"/>
        </a:p>
      </dgm:t>
    </dgm:pt>
    <dgm:pt modelId="{9725583A-6D9D-5A4A-ACB8-2904D81B1FAB}" type="pres">
      <dgm:prSet presAssocID="{1C69770E-AFBA-414A-A7B9-FC881BA47947}" presName="ParentText" presStyleLbl="node1" presStyleIdx="1" presStyleCnt="4">
        <dgm:presLayoutVars>
          <dgm:chMax val="1"/>
          <dgm:chPref val="1"/>
          <dgm:bulletEnabled val="1"/>
        </dgm:presLayoutVars>
      </dgm:prSet>
      <dgm:spPr/>
      <dgm:t>
        <a:bodyPr/>
        <a:lstStyle/>
        <a:p>
          <a:endParaRPr lang="en-US"/>
        </a:p>
      </dgm:t>
    </dgm:pt>
    <dgm:pt modelId="{A96B79BE-CAF5-A04E-9DDA-962677737D6E}" type="pres">
      <dgm:prSet presAssocID="{1C69770E-AFBA-414A-A7B9-FC881BA47947}" presName="ChildText" presStyleLbl="revTx" presStyleIdx="1" presStyleCnt="3">
        <dgm:presLayoutVars>
          <dgm:chMax val="0"/>
          <dgm:chPref val="0"/>
          <dgm:bulletEnabled val="1"/>
        </dgm:presLayoutVars>
      </dgm:prSet>
      <dgm:spPr/>
      <dgm:t>
        <a:bodyPr/>
        <a:lstStyle/>
        <a:p>
          <a:endParaRPr lang="en-US"/>
        </a:p>
      </dgm:t>
    </dgm:pt>
    <dgm:pt modelId="{DF218B96-C2AD-EF40-B1DA-B914D50866AB}" type="pres">
      <dgm:prSet presAssocID="{F0F43882-32F0-8D4A-9FD9-373C6EEF983C}" presName="sibTrans" presStyleCnt="0"/>
      <dgm:spPr/>
      <dgm:t>
        <a:bodyPr/>
        <a:lstStyle/>
        <a:p>
          <a:endParaRPr lang="en-US"/>
        </a:p>
      </dgm:t>
    </dgm:pt>
    <dgm:pt modelId="{6B4D7EAF-CF3A-FF49-9D5E-C0A003F40074}" type="pres">
      <dgm:prSet presAssocID="{D074F448-CB0D-E249-B1F5-D0E271A8D19B}" presName="composite" presStyleCnt="0"/>
      <dgm:spPr/>
      <dgm:t>
        <a:bodyPr/>
        <a:lstStyle/>
        <a:p>
          <a:endParaRPr lang="en-US"/>
        </a:p>
      </dgm:t>
    </dgm:pt>
    <dgm:pt modelId="{899CDBC3-C63A-6D45-98A5-B62D0B7CF279}" type="pres">
      <dgm:prSet presAssocID="{D074F448-CB0D-E249-B1F5-D0E271A8D19B}" presName="bentUpArrow1" presStyleLbl="alignImgPlace1" presStyleIdx="2" presStyleCnt="3"/>
      <dgm:spPr/>
      <dgm:t>
        <a:bodyPr/>
        <a:lstStyle/>
        <a:p>
          <a:endParaRPr lang="en-US"/>
        </a:p>
      </dgm:t>
    </dgm:pt>
    <dgm:pt modelId="{122CD249-B657-DE45-A313-2F7CFB9D4AFB}" type="pres">
      <dgm:prSet presAssocID="{D074F448-CB0D-E249-B1F5-D0E271A8D19B}" presName="ParentText" presStyleLbl="node1" presStyleIdx="2" presStyleCnt="4">
        <dgm:presLayoutVars>
          <dgm:chMax val="1"/>
          <dgm:chPref val="1"/>
          <dgm:bulletEnabled val="1"/>
        </dgm:presLayoutVars>
      </dgm:prSet>
      <dgm:spPr/>
      <dgm:t>
        <a:bodyPr/>
        <a:lstStyle/>
        <a:p>
          <a:endParaRPr lang="en-US"/>
        </a:p>
      </dgm:t>
    </dgm:pt>
    <dgm:pt modelId="{7E678EED-5E1D-BD4E-9FF8-5A79CF44F66A}" type="pres">
      <dgm:prSet presAssocID="{D074F448-CB0D-E249-B1F5-D0E271A8D19B}" presName="ChildText" presStyleLbl="revTx" presStyleIdx="2" presStyleCnt="3">
        <dgm:presLayoutVars>
          <dgm:chMax val="0"/>
          <dgm:chPref val="0"/>
          <dgm:bulletEnabled val="1"/>
        </dgm:presLayoutVars>
      </dgm:prSet>
      <dgm:spPr/>
      <dgm:t>
        <a:bodyPr/>
        <a:lstStyle/>
        <a:p>
          <a:endParaRPr lang="en-US"/>
        </a:p>
      </dgm:t>
    </dgm:pt>
    <dgm:pt modelId="{0B23C9D7-C48C-544D-97E4-F36F246CF00E}" type="pres">
      <dgm:prSet presAssocID="{30DE2938-A258-784E-AB8D-2D6618E13AAB}" presName="sibTrans" presStyleCnt="0"/>
      <dgm:spPr/>
      <dgm:t>
        <a:bodyPr/>
        <a:lstStyle/>
        <a:p>
          <a:endParaRPr lang="en-US"/>
        </a:p>
      </dgm:t>
    </dgm:pt>
    <dgm:pt modelId="{9FA75219-DCDB-8949-AD7A-6ABE8695DFD7}" type="pres">
      <dgm:prSet presAssocID="{2D3C0C67-91AC-6B49-ABF7-B666B5A8AD46}" presName="composite" presStyleCnt="0"/>
      <dgm:spPr/>
      <dgm:t>
        <a:bodyPr/>
        <a:lstStyle/>
        <a:p>
          <a:endParaRPr lang="en-US"/>
        </a:p>
      </dgm:t>
    </dgm:pt>
    <dgm:pt modelId="{FA293B1B-6E42-FD44-AE02-02C0028E8A42}" type="pres">
      <dgm:prSet presAssocID="{2D3C0C67-91AC-6B49-ABF7-B666B5A8AD46}" presName="ParentText" presStyleLbl="node1" presStyleIdx="3" presStyleCnt="4">
        <dgm:presLayoutVars>
          <dgm:chMax val="1"/>
          <dgm:chPref val="1"/>
          <dgm:bulletEnabled val="1"/>
        </dgm:presLayoutVars>
      </dgm:prSet>
      <dgm:spPr/>
      <dgm:t>
        <a:bodyPr/>
        <a:lstStyle/>
        <a:p>
          <a:endParaRPr lang="en-US"/>
        </a:p>
      </dgm:t>
    </dgm:pt>
  </dgm:ptLst>
  <dgm:cxnLst>
    <dgm:cxn modelId="{718545FE-AB1E-4548-8DE6-81E6A0CBB571}" type="presOf" srcId="{9529892B-B4F8-E445-91FA-FD2A2DE6B488}" destId="{E394719A-5D90-8E4B-A43A-E0383B233FD6}" srcOrd="0" destOrd="0" presId="urn:microsoft.com/office/officeart/2005/8/layout/StepDownProcess"/>
    <dgm:cxn modelId="{2B60D8B4-1309-E64F-B614-E31B03676D91}" type="presOf" srcId="{D074F448-CB0D-E249-B1F5-D0E271A8D19B}" destId="{122CD249-B657-DE45-A313-2F7CFB9D4AFB}" srcOrd="0" destOrd="0" presId="urn:microsoft.com/office/officeart/2005/8/layout/StepDownProcess"/>
    <dgm:cxn modelId="{3AF24B52-37D7-FF46-9976-A4ADB673685D}" type="presOf" srcId="{2D3C0C67-91AC-6B49-ABF7-B666B5A8AD46}" destId="{FA293B1B-6E42-FD44-AE02-02C0028E8A42}" srcOrd="0" destOrd="0" presId="urn:microsoft.com/office/officeart/2005/8/layout/StepDownProcess"/>
    <dgm:cxn modelId="{8AAC6476-6BCB-0B46-8284-D3F67B5EC673}" srcId="{1FE5AE27-46F4-2B48-8633-A171E5A2B98A}" destId="{2D3C0C67-91AC-6B49-ABF7-B666B5A8AD46}" srcOrd="3" destOrd="0" parTransId="{F9DD3BB6-9E5C-9C4D-B792-3D256CFBDCF5}" sibTransId="{DB8FA930-C724-4844-A44F-8865FB17C906}"/>
    <dgm:cxn modelId="{D85343DC-411A-874F-8998-BF9903021EE6}" type="presOf" srcId="{C6FE292B-0315-BC44-8DE9-6F7DDF60290B}" destId="{2F9AAF3F-D1C9-0649-89F3-7B08590BD885}" srcOrd="0" destOrd="0" presId="urn:microsoft.com/office/officeart/2005/8/layout/StepDownProcess"/>
    <dgm:cxn modelId="{323C92B5-C22F-2E4D-BD9F-4F6381572F3B}" srcId="{1FE5AE27-46F4-2B48-8633-A171E5A2B98A}" destId="{C6FE292B-0315-BC44-8DE9-6F7DDF60290B}" srcOrd="0" destOrd="0" parTransId="{C932FFD2-994B-EB44-9219-45E71171AAFC}" sibTransId="{3E36DDD7-C96E-4D48-A735-98429C02B14D}"/>
    <dgm:cxn modelId="{C6846B63-0E23-B042-8D66-8BECA74CC581}" srcId="{1FE5AE27-46F4-2B48-8633-A171E5A2B98A}" destId="{1C69770E-AFBA-414A-A7B9-FC881BA47947}" srcOrd="1" destOrd="0" parTransId="{D99333F7-5155-4E4B-A9F3-4802B66105F5}" sibTransId="{F0F43882-32F0-8D4A-9FD9-373C6EEF983C}"/>
    <dgm:cxn modelId="{70A528DD-AB0C-BD48-8DDA-60C769E8E60E}" srcId="{C6FE292B-0315-BC44-8DE9-6F7DDF60290B}" destId="{9529892B-B4F8-E445-91FA-FD2A2DE6B488}" srcOrd="0" destOrd="0" parTransId="{B8D8CD6C-D8DF-D047-B756-74F662CA46ED}" sibTransId="{9487731B-4C9E-C749-AC24-BD4DFBBEA5ED}"/>
    <dgm:cxn modelId="{9AC2DDCB-C75F-C043-8FDD-B74DC2024F32}" srcId="{1FE5AE27-46F4-2B48-8633-A171E5A2B98A}" destId="{D074F448-CB0D-E249-B1F5-D0E271A8D19B}" srcOrd="2" destOrd="0" parTransId="{4FC3AA2E-D63A-264C-B17A-C3B50F33A6B2}" sibTransId="{30DE2938-A258-784E-AB8D-2D6618E13AAB}"/>
    <dgm:cxn modelId="{330A38D8-27AE-5940-ABDE-512E2A060AC1}" type="presOf" srcId="{1C69770E-AFBA-414A-A7B9-FC881BA47947}" destId="{9725583A-6D9D-5A4A-ACB8-2904D81B1FAB}" srcOrd="0" destOrd="0" presId="urn:microsoft.com/office/officeart/2005/8/layout/StepDownProcess"/>
    <dgm:cxn modelId="{44FB1D46-27A8-C24C-8B70-9159016DC313}" type="presOf" srcId="{1FE5AE27-46F4-2B48-8633-A171E5A2B98A}" destId="{A3DD4E80-0C88-514F-9FCC-EA0092ED9A60}" srcOrd="0" destOrd="0" presId="urn:microsoft.com/office/officeart/2005/8/layout/StepDownProcess"/>
    <dgm:cxn modelId="{8A9C5741-159B-2840-B936-E370601965C4}" type="presParOf" srcId="{A3DD4E80-0C88-514F-9FCC-EA0092ED9A60}" destId="{A3AB0FC8-4B53-9B43-A2BC-62899F88EC0E}" srcOrd="0" destOrd="0" presId="urn:microsoft.com/office/officeart/2005/8/layout/StepDownProcess"/>
    <dgm:cxn modelId="{9C55A049-126B-F849-8318-8AEF2314E3D0}" type="presParOf" srcId="{A3AB0FC8-4B53-9B43-A2BC-62899F88EC0E}" destId="{11E5CE56-2FE3-4941-BD98-1984A096FBD0}" srcOrd="0" destOrd="0" presId="urn:microsoft.com/office/officeart/2005/8/layout/StepDownProcess"/>
    <dgm:cxn modelId="{A5FCA4CB-760E-A24F-AF89-591DBA6D7BDB}" type="presParOf" srcId="{A3AB0FC8-4B53-9B43-A2BC-62899F88EC0E}" destId="{2F9AAF3F-D1C9-0649-89F3-7B08590BD885}" srcOrd="1" destOrd="0" presId="urn:microsoft.com/office/officeart/2005/8/layout/StepDownProcess"/>
    <dgm:cxn modelId="{F5A1ED7E-0E65-5B46-9846-9D2440593AEF}" type="presParOf" srcId="{A3AB0FC8-4B53-9B43-A2BC-62899F88EC0E}" destId="{E394719A-5D90-8E4B-A43A-E0383B233FD6}" srcOrd="2" destOrd="0" presId="urn:microsoft.com/office/officeart/2005/8/layout/StepDownProcess"/>
    <dgm:cxn modelId="{6C1A1573-EB16-0844-AA0B-1D749C3DE339}" type="presParOf" srcId="{A3DD4E80-0C88-514F-9FCC-EA0092ED9A60}" destId="{DDEB5763-09E8-2C4B-80F8-19F2E98A8F80}" srcOrd="1" destOrd="0" presId="urn:microsoft.com/office/officeart/2005/8/layout/StepDownProcess"/>
    <dgm:cxn modelId="{01D2AC3C-0166-534C-B575-52D655987E99}" type="presParOf" srcId="{A3DD4E80-0C88-514F-9FCC-EA0092ED9A60}" destId="{8331157D-7315-4146-AEAE-23010B605C9F}" srcOrd="2" destOrd="0" presId="urn:microsoft.com/office/officeart/2005/8/layout/StepDownProcess"/>
    <dgm:cxn modelId="{C77F88C7-BEB9-1F46-ACE9-A3726F0DEFE4}" type="presParOf" srcId="{8331157D-7315-4146-AEAE-23010B605C9F}" destId="{45900B58-B75B-514C-953F-B2CE3F3DB6A8}" srcOrd="0" destOrd="0" presId="urn:microsoft.com/office/officeart/2005/8/layout/StepDownProcess"/>
    <dgm:cxn modelId="{900755B4-42B5-E24D-96EC-2429CEF3277F}" type="presParOf" srcId="{8331157D-7315-4146-AEAE-23010B605C9F}" destId="{9725583A-6D9D-5A4A-ACB8-2904D81B1FAB}" srcOrd="1" destOrd="0" presId="urn:microsoft.com/office/officeart/2005/8/layout/StepDownProcess"/>
    <dgm:cxn modelId="{3BAE2C9D-2268-C342-A387-306C2B6F4EE6}" type="presParOf" srcId="{8331157D-7315-4146-AEAE-23010B605C9F}" destId="{A96B79BE-CAF5-A04E-9DDA-962677737D6E}" srcOrd="2" destOrd="0" presId="urn:microsoft.com/office/officeart/2005/8/layout/StepDownProcess"/>
    <dgm:cxn modelId="{5226E60C-31CC-164B-8F39-00C89F320274}" type="presParOf" srcId="{A3DD4E80-0C88-514F-9FCC-EA0092ED9A60}" destId="{DF218B96-C2AD-EF40-B1DA-B914D50866AB}" srcOrd="3" destOrd="0" presId="urn:microsoft.com/office/officeart/2005/8/layout/StepDownProcess"/>
    <dgm:cxn modelId="{143D2E29-2934-1F47-9AFF-5CC45800E532}" type="presParOf" srcId="{A3DD4E80-0C88-514F-9FCC-EA0092ED9A60}" destId="{6B4D7EAF-CF3A-FF49-9D5E-C0A003F40074}" srcOrd="4" destOrd="0" presId="urn:microsoft.com/office/officeart/2005/8/layout/StepDownProcess"/>
    <dgm:cxn modelId="{DB271A26-E678-6B44-A743-9B1EA20F5A85}" type="presParOf" srcId="{6B4D7EAF-CF3A-FF49-9D5E-C0A003F40074}" destId="{899CDBC3-C63A-6D45-98A5-B62D0B7CF279}" srcOrd="0" destOrd="0" presId="urn:microsoft.com/office/officeart/2005/8/layout/StepDownProcess"/>
    <dgm:cxn modelId="{ABBB307C-BC00-8943-A093-17327E992933}" type="presParOf" srcId="{6B4D7EAF-CF3A-FF49-9D5E-C0A003F40074}" destId="{122CD249-B657-DE45-A313-2F7CFB9D4AFB}" srcOrd="1" destOrd="0" presId="urn:microsoft.com/office/officeart/2005/8/layout/StepDownProcess"/>
    <dgm:cxn modelId="{FD1594FF-346D-F147-A5F3-A9465DE2303B}" type="presParOf" srcId="{6B4D7EAF-CF3A-FF49-9D5E-C0A003F40074}" destId="{7E678EED-5E1D-BD4E-9FF8-5A79CF44F66A}" srcOrd="2" destOrd="0" presId="urn:microsoft.com/office/officeart/2005/8/layout/StepDownProcess"/>
    <dgm:cxn modelId="{9F9FE6A7-EFA1-DE41-A90B-603622C837CF}" type="presParOf" srcId="{A3DD4E80-0C88-514F-9FCC-EA0092ED9A60}" destId="{0B23C9D7-C48C-544D-97E4-F36F246CF00E}" srcOrd="5" destOrd="0" presId="urn:microsoft.com/office/officeart/2005/8/layout/StepDownProcess"/>
    <dgm:cxn modelId="{9C73D0FB-6A54-AB49-9F6A-7D1B067A8B39}" type="presParOf" srcId="{A3DD4E80-0C88-514F-9FCC-EA0092ED9A60}" destId="{9FA75219-DCDB-8949-AD7A-6ABE8695DFD7}" srcOrd="6" destOrd="0" presId="urn:microsoft.com/office/officeart/2005/8/layout/StepDownProcess"/>
    <dgm:cxn modelId="{40B1327E-5B92-2D45-8FE5-46C72CAD3355}" type="presParOf" srcId="{9FA75219-DCDB-8949-AD7A-6ABE8695DFD7}" destId="{FA293B1B-6E42-FD44-AE02-02C0028E8A42}" srcOrd="0"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603AD0-4FC8-ED42-AE9E-1F882D046B3C}">
      <dsp:nvSpPr>
        <dsp:cNvPr id="0" name=""/>
        <dsp:cNvSpPr/>
      </dsp:nvSpPr>
      <dsp:spPr>
        <a:xfrm rot="4396374">
          <a:off x="1047985" y="808704"/>
          <a:ext cx="3508285" cy="2446591"/>
        </a:xfrm>
        <a:prstGeom prst="swooshArrow">
          <a:avLst>
            <a:gd name="adj1" fmla="val 16310"/>
            <a:gd name="adj2" fmla="val 31370"/>
          </a:avLst>
        </a:prstGeom>
        <a:gradFill rotWithShape="0">
          <a:gsLst>
            <a:gs pos="0">
              <a:schemeClr val="accent2">
                <a:shade val="50000"/>
                <a:hueOff val="0"/>
                <a:satOff val="0"/>
                <a:lumOff val="0"/>
                <a:alphaOff val="0"/>
                <a:satMod val="103000"/>
                <a:lumMod val="102000"/>
                <a:tint val="94000"/>
              </a:schemeClr>
            </a:gs>
            <a:gs pos="50000">
              <a:schemeClr val="accent2">
                <a:shade val="50000"/>
                <a:hueOff val="0"/>
                <a:satOff val="0"/>
                <a:lumOff val="0"/>
                <a:alphaOff val="0"/>
                <a:satMod val="110000"/>
                <a:lumMod val="100000"/>
                <a:shade val="100000"/>
              </a:schemeClr>
            </a:gs>
            <a:gs pos="100000">
              <a:schemeClr val="accent2">
                <a:shade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BBE8273A-D573-8643-B70C-914369907E3C}">
      <dsp:nvSpPr>
        <dsp:cNvPr id="0" name=""/>
        <dsp:cNvSpPr/>
      </dsp:nvSpPr>
      <dsp:spPr>
        <a:xfrm>
          <a:off x="2362199" y="1128166"/>
          <a:ext cx="88595" cy="88595"/>
        </a:xfrm>
        <a:prstGeom prst="ellipse">
          <a:avLst/>
        </a:prstGeom>
        <a:gradFill rotWithShape="0">
          <a:gsLst>
            <a:gs pos="0">
              <a:schemeClr val="accent2">
                <a:tint val="55000"/>
                <a:hueOff val="0"/>
                <a:satOff val="0"/>
                <a:lumOff val="0"/>
                <a:alphaOff val="0"/>
                <a:satMod val="103000"/>
                <a:lumMod val="102000"/>
                <a:tint val="94000"/>
              </a:schemeClr>
            </a:gs>
            <a:gs pos="50000">
              <a:schemeClr val="accent2">
                <a:tint val="55000"/>
                <a:hueOff val="0"/>
                <a:satOff val="0"/>
                <a:lumOff val="0"/>
                <a:alphaOff val="0"/>
                <a:satMod val="110000"/>
                <a:lumMod val="100000"/>
                <a:shade val="100000"/>
              </a:schemeClr>
            </a:gs>
            <a:gs pos="100000">
              <a:schemeClr val="accent2">
                <a:tint val="55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dsp:style>
    </dsp:sp>
    <dsp:sp modelId="{2739F43B-EDF3-2E4C-8D47-40A98914958E}">
      <dsp:nvSpPr>
        <dsp:cNvPr id="0" name=""/>
        <dsp:cNvSpPr/>
      </dsp:nvSpPr>
      <dsp:spPr>
        <a:xfrm>
          <a:off x="2968833" y="1617472"/>
          <a:ext cx="88595" cy="88595"/>
        </a:xfrm>
        <a:prstGeom prst="ellipse">
          <a:avLst/>
        </a:prstGeom>
        <a:gradFill rotWithShape="0">
          <a:gsLst>
            <a:gs pos="0">
              <a:schemeClr val="accent2">
                <a:tint val="55000"/>
                <a:hueOff val="0"/>
                <a:satOff val="0"/>
                <a:lumOff val="0"/>
                <a:alphaOff val="0"/>
                <a:satMod val="103000"/>
                <a:lumMod val="102000"/>
                <a:tint val="94000"/>
              </a:schemeClr>
            </a:gs>
            <a:gs pos="50000">
              <a:schemeClr val="accent2">
                <a:tint val="55000"/>
                <a:hueOff val="0"/>
                <a:satOff val="0"/>
                <a:lumOff val="0"/>
                <a:alphaOff val="0"/>
                <a:satMod val="110000"/>
                <a:lumMod val="100000"/>
                <a:shade val="100000"/>
              </a:schemeClr>
            </a:gs>
            <a:gs pos="100000">
              <a:schemeClr val="accent2">
                <a:tint val="55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dsp:style>
    </dsp:sp>
    <dsp:sp modelId="{BD62071C-AB1B-4E4E-B3D9-9B52FAA2F2F2}">
      <dsp:nvSpPr>
        <dsp:cNvPr id="0" name=""/>
        <dsp:cNvSpPr/>
      </dsp:nvSpPr>
      <dsp:spPr>
        <a:xfrm>
          <a:off x="3423472" y="2189683"/>
          <a:ext cx="88595" cy="88595"/>
        </a:xfrm>
        <a:prstGeom prst="ellipse">
          <a:avLst/>
        </a:prstGeom>
        <a:gradFill rotWithShape="0">
          <a:gsLst>
            <a:gs pos="0">
              <a:schemeClr val="accent2">
                <a:tint val="55000"/>
                <a:hueOff val="0"/>
                <a:satOff val="0"/>
                <a:lumOff val="0"/>
                <a:alphaOff val="0"/>
                <a:satMod val="103000"/>
                <a:lumMod val="102000"/>
                <a:tint val="94000"/>
              </a:schemeClr>
            </a:gs>
            <a:gs pos="50000">
              <a:schemeClr val="accent2">
                <a:tint val="55000"/>
                <a:hueOff val="0"/>
                <a:satOff val="0"/>
                <a:lumOff val="0"/>
                <a:alphaOff val="0"/>
                <a:satMod val="110000"/>
                <a:lumMod val="100000"/>
                <a:shade val="100000"/>
              </a:schemeClr>
            </a:gs>
            <a:gs pos="100000">
              <a:schemeClr val="accent2">
                <a:tint val="55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dsp:style>
    </dsp:sp>
    <dsp:sp modelId="{D413AE2C-85C5-9849-BFBC-2EA3FCD9BAEA}">
      <dsp:nvSpPr>
        <dsp:cNvPr id="0" name=""/>
        <dsp:cNvSpPr/>
      </dsp:nvSpPr>
      <dsp:spPr>
        <a:xfrm>
          <a:off x="812799" y="0"/>
          <a:ext cx="1654048" cy="650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b" anchorCtr="0">
          <a:noAutofit/>
        </a:bodyPr>
        <a:lstStyle/>
        <a:p>
          <a:pPr lvl="0" algn="ctr" defTabSz="622300">
            <a:lnSpc>
              <a:spcPct val="90000"/>
            </a:lnSpc>
            <a:spcBef>
              <a:spcPct val="0"/>
            </a:spcBef>
            <a:spcAft>
              <a:spcPct val="35000"/>
            </a:spcAft>
          </a:pPr>
          <a:r>
            <a:rPr lang="en-US" sz="1400" kern="1200" smtClean="0"/>
            <a:t>They</a:t>
          </a:r>
          <a:r>
            <a:rPr lang="en-US" sz="1400" kern="1200" baseline="0" smtClean="0"/>
            <a:t> d</a:t>
          </a:r>
          <a:r>
            <a:rPr lang="en-US" sz="1400" kern="1200" smtClean="0"/>
            <a:t>emonstrate failure</a:t>
          </a:r>
          <a:endParaRPr lang="en-US" sz="1400" kern="1200"/>
        </a:p>
      </dsp:txBody>
      <dsp:txXfrm>
        <a:off x="812799" y="0"/>
        <a:ext cx="1654048" cy="650240"/>
      </dsp:txXfrm>
    </dsp:sp>
    <dsp:sp modelId="{4CBF30BE-86AD-E747-8DEB-3EACC8D0924B}">
      <dsp:nvSpPr>
        <dsp:cNvPr id="0" name=""/>
        <dsp:cNvSpPr/>
      </dsp:nvSpPr>
      <dsp:spPr>
        <a:xfrm>
          <a:off x="2869183" y="847344"/>
          <a:ext cx="2414016" cy="650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l" defTabSz="622300">
            <a:lnSpc>
              <a:spcPct val="90000"/>
            </a:lnSpc>
            <a:spcBef>
              <a:spcPct val="0"/>
            </a:spcBef>
            <a:spcAft>
              <a:spcPct val="35000"/>
            </a:spcAft>
          </a:pPr>
          <a:r>
            <a:rPr lang="en-US" sz="1400" kern="1200" smtClean="0"/>
            <a:t>They</a:t>
          </a:r>
          <a:r>
            <a:rPr lang="en-US" sz="1400" kern="1200" baseline="0" smtClean="0"/>
            <a:t> p</a:t>
          </a:r>
          <a:r>
            <a:rPr lang="en-US" sz="1400" kern="1200" smtClean="0"/>
            <a:t>rovide areas of incompetence</a:t>
          </a:r>
          <a:endParaRPr lang="en-US" sz="1400" kern="1200"/>
        </a:p>
      </dsp:txBody>
      <dsp:txXfrm>
        <a:off x="2869183" y="847344"/>
        <a:ext cx="2414016" cy="650240"/>
      </dsp:txXfrm>
    </dsp:sp>
    <dsp:sp modelId="{BC8E02BA-BC1B-2141-96D9-72F090B5A471}">
      <dsp:nvSpPr>
        <dsp:cNvPr id="0" name=""/>
        <dsp:cNvSpPr/>
      </dsp:nvSpPr>
      <dsp:spPr>
        <a:xfrm>
          <a:off x="812799" y="1336649"/>
          <a:ext cx="1922272" cy="650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r" defTabSz="622300">
            <a:lnSpc>
              <a:spcPct val="90000"/>
            </a:lnSpc>
            <a:spcBef>
              <a:spcPct val="0"/>
            </a:spcBef>
            <a:spcAft>
              <a:spcPct val="35000"/>
            </a:spcAft>
          </a:pPr>
          <a:r>
            <a:rPr lang="en-US" sz="1400" kern="1200" smtClean="0"/>
            <a:t>They</a:t>
          </a:r>
          <a:r>
            <a:rPr lang="en-US" sz="1400" kern="1200" baseline="0" smtClean="0"/>
            <a:t> are a m</a:t>
          </a:r>
          <a:r>
            <a:rPr lang="en-US" sz="1400" kern="1200" smtClean="0"/>
            <a:t>easure of your intelligence</a:t>
          </a:r>
          <a:endParaRPr lang="en-US" sz="1400" kern="1200"/>
        </a:p>
      </dsp:txBody>
      <dsp:txXfrm>
        <a:off x="812799" y="1336649"/>
        <a:ext cx="1922272" cy="650240"/>
      </dsp:txXfrm>
    </dsp:sp>
    <dsp:sp modelId="{D473D820-6F77-7348-98FE-FB7AEDC3382A}">
      <dsp:nvSpPr>
        <dsp:cNvPr id="0" name=""/>
        <dsp:cNvSpPr/>
      </dsp:nvSpPr>
      <dsp:spPr>
        <a:xfrm>
          <a:off x="3807968" y="1908860"/>
          <a:ext cx="1475231" cy="650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l" defTabSz="622300">
            <a:lnSpc>
              <a:spcPct val="90000"/>
            </a:lnSpc>
            <a:spcBef>
              <a:spcPct val="0"/>
            </a:spcBef>
            <a:spcAft>
              <a:spcPct val="35000"/>
            </a:spcAft>
          </a:pPr>
          <a:r>
            <a:rPr lang="en-US" sz="1400" kern="1200" smtClean="0"/>
            <a:t>They</a:t>
          </a:r>
          <a:r>
            <a:rPr lang="en-US" sz="1400" kern="1200" baseline="0" smtClean="0"/>
            <a:t> i</a:t>
          </a:r>
          <a:r>
            <a:rPr lang="en-US" sz="1400" kern="1200" smtClean="0"/>
            <a:t>mpact negatively on progress</a:t>
          </a:r>
          <a:endParaRPr lang="en-US" sz="1400" kern="1200"/>
        </a:p>
      </dsp:txBody>
      <dsp:txXfrm>
        <a:off x="3807968" y="1908860"/>
        <a:ext cx="1475231" cy="650240"/>
      </dsp:txXfrm>
    </dsp:sp>
    <dsp:sp modelId="{26F21016-AC2F-1949-96F6-44747E10A61F}">
      <dsp:nvSpPr>
        <dsp:cNvPr id="0" name=""/>
        <dsp:cNvSpPr/>
      </dsp:nvSpPr>
      <dsp:spPr>
        <a:xfrm>
          <a:off x="3047999" y="3413759"/>
          <a:ext cx="2235200" cy="650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t" anchorCtr="0">
          <a:noAutofit/>
        </a:bodyPr>
        <a:lstStyle/>
        <a:p>
          <a:pPr lvl="0" algn="ctr" defTabSz="622300">
            <a:lnSpc>
              <a:spcPct val="90000"/>
            </a:lnSpc>
            <a:spcBef>
              <a:spcPct val="0"/>
            </a:spcBef>
            <a:spcAft>
              <a:spcPct val="35000"/>
            </a:spcAft>
          </a:pPr>
          <a:r>
            <a:rPr lang="en-US" sz="1400" kern="1200" smtClean="0"/>
            <a:t>Indicator of your mathematics ability</a:t>
          </a:r>
          <a:endParaRPr lang="en-US" sz="1400" kern="1200"/>
        </a:p>
      </dsp:txBody>
      <dsp:txXfrm>
        <a:off x="3047999" y="3413759"/>
        <a:ext cx="2235200" cy="6502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DA48AC-506C-184A-8202-C93F7F1EF887}">
      <dsp:nvSpPr>
        <dsp:cNvPr id="0" name=""/>
        <dsp:cNvSpPr/>
      </dsp:nvSpPr>
      <dsp:spPr>
        <a:xfrm>
          <a:off x="0" y="140639"/>
          <a:ext cx="6096000" cy="3810000"/>
        </a:xfrm>
        <a:prstGeom prst="swooshArrow">
          <a:avLst>
            <a:gd name="adj1" fmla="val 25000"/>
            <a:gd name="adj2" fmla="val 25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58736302-FF2A-A841-A119-D8761DC6A2C6}">
      <dsp:nvSpPr>
        <dsp:cNvPr id="0" name=""/>
        <dsp:cNvSpPr/>
      </dsp:nvSpPr>
      <dsp:spPr>
        <a:xfrm>
          <a:off x="600456" y="2960116"/>
          <a:ext cx="140208" cy="140208"/>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5DEBCC36-8439-C649-8313-1965C0AFA90C}">
      <dsp:nvSpPr>
        <dsp:cNvPr id="0" name=""/>
        <dsp:cNvSpPr/>
      </dsp:nvSpPr>
      <dsp:spPr>
        <a:xfrm>
          <a:off x="670560" y="3030220"/>
          <a:ext cx="798576" cy="9067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4293" tIns="0" rIns="0" bIns="0" numCol="1" spcCol="1270" anchor="t" anchorCtr="0">
          <a:noAutofit/>
        </a:bodyPr>
        <a:lstStyle/>
        <a:p>
          <a:pPr lvl="0" algn="l" defTabSz="400050">
            <a:lnSpc>
              <a:spcPct val="90000"/>
            </a:lnSpc>
            <a:spcBef>
              <a:spcPct val="0"/>
            </a:spcBef>
            <a:spcAft>
              <a:spcPct val="35000"/>
            </a:spcAft>
          </a:pPr>
          <a:r>
            <a:rPr lang="en-US" sz="900" kern="1200" smtClean="0"/>
            <a:t>Identifying mistakes </a:t>
          </a:r>
          <a:r>
            <a:rPr lang="en-US" sz="900" kern="1200" smtClean="0"/>
            <a:t>demonstrates </a:t>
          </a:r>
          <a:r>
            <a:rPr lang="en-US" sz="900" kern="1200" smtClean="0"/>
            <a:t>a higher level of conceptual understanding</a:t>
          </a:r>
          <a:endParaRPr lang="en-US" sz="900" kern="1200"/>
        </a:p>
      </dsp:txBody>
      <dsp:txXfrm>
        <a:off x="670560" y="3030220"/>
        <a:ext cx="798576" cy="906780"/>
      </dsp:txXfrm>
    </dsp:sp>
    <dsp:sp modelId="{EC6FDD44-93E3-5342-9D74-DF4E3BA74925}">
      <dsp:nvSpPr>
        <dsp:cNvPr id="0" name=""/>
        <dsp:cNvSpPr/>
      </dsp:nvSpPr>
      <dsp:spPr>
        <a:xfrm>
          <a:off x="1359408" y="2230881"/>
          <a:ext cx="219456" cy="219456"/>
        </a:xfrm>
        <a:prstGeom prst="ellipse">
          <a:avLst/>
        </a:prstGeom>
        <a:gradFill rotWithShape="0">
          <a:gsLst>
            <a:gs pos="0">
              <a:schemeClr val="accent4">
                <a:hueOff val="2598923"/>
                <a:satOff val="-11992"/>
                <a:lumOff val="441"/>
                <a:alphaOff val="0"/>
                <a:satMod val="103000"/>
                <a:lumMod val="102000"/>
                <a:tint val="94000"/>
              </a:schemeClr>
            </a:gs>
            <a:gs pos="50000">
              <a:schemeClr val="accent4">
                <a:hueOff val="2598923"/>
                <a:satOff val="-11992"/>
                <a:lumOff val="441"/>
                <a:alphaOff val="0"/>
                <a:satMod val="110000"/>
                <a:lumMod val="100000"/>
                <a:shade val="100000"/>
              </a:schemeClr>
            </a:gs>
            <a:gs pos="100000">
              <a:schemeClr val="accent4">
                <a:hueOff val="2598923"/>
                <a:satOff val="-11992"/>
                <a:lumOff val="44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A0D798AB-5BD5-A84C-B821-5F8A837729B2}">
      <dsp:nvSpPr>
        <dsp:cNvPr id="0" name=""/>
        <dsp:cNvSpPr/>
      </dsp:nvSpPr>
      <dsp:spPr>
        <a:xfrm>
          <a:off x="1469136" y="2340610"/>
          <a:ext cx="1011936" cy="1596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285" tIns="0" rIns="0" bIns="0" numCol="1" spcCol="1270" anchor="t" anchorCtr="0">
          <a:noAutofit/>
        </a:bodyPr>
        <a:lstStyle/>
        <a:p>
          <a:pPr lvl="0" algn="l" defTabSz="400050">
            <a:lnSpc>
              <a:spcPct val="90000"/>
            </a:lnSpc>
            <a:spcBef>
              <a:spcPct val="0"/>
            </a:spcBef>
            <a:spcAft>
              <a:spcPct val="35000"/>
            </a:spcAft>
          </a:pPr>
          <a:r>
            <a:rPr lang="en-US" sz="900" kern="1200" smtClean="0"/>
            <a:t>Understanding why it </a:t>
          </a:r>
          <a:r>
            <a:rPr lang="en-US" sz="900" kern="1200" err="1" smtClean="0"/>
            <a:t>didn</a:t>
          </a:r>
          <a:r>
            <a:rPr lang="uk-UA" sz="900" kern="1200" smtClean="0"/>
            <a:t>’</a:t>
          </a:r>
          <a:r>
            <a:rPr lang="en-US" sz="900" kern="1200" smtClean="0"/>
            <a:t>t work can help guide you to the solution </a:t>
          </a:r>
          <a:endParaRPr lang="en-US" sz="900" kern="1200"/>
        </a:p>
      </dsp:txBody>
      <dsp:txXfrm>
        <a:off x="1469136" y="2340610"/>
        <a:ext cx="1011936" cy="1596390"/>
      </dsp:txXfrm>
    </dsp:sp>
    <dsp:sp modelId="{D8191266-16F5-2B4D-8BFF-05B560ADA2C0}">
      <dsp:nvSpPr>
        <dsp:cNvPr id="0" name=""/>
        <dsp:cNvSpPr/>
      </dsp:nvSpPr>
      <dsp:spPr>
        <a:xfrm>
          <a:off x="2334768" y="1649476"/>
          <a:ext cx="292608" cy="292608"/>
        </a:xfrm>
        <a:prstGeom prst="ellipse">
          <a:avLst/>
        </a:prstGeom>
        <a:gradFill rotWithShape="0">
          <a:gsLst>
            <a:gs pos="0">
              <a:schemeClr val="accent4">
                <a:hueOff val="5197846"/>
                <a:satOff val="-23984"/>
                <a:lumOff val="883"/>
                <a:alphaOff val="0"/>
                <a:satMod val="103000"/>
                <a:lumMod val="102000"/>
                <a:tint val="94000"/>
              </a:schemeClr>
            </a:gs>
            <a:gs pos="50000">
              <a:schemeClr val="accent4">
                <a:hueOff val="5197846"/>
                <a:satOff val="-23984"/>
                <a:lumOff val="883"/>
                <a:alphaOff val="0"/>
                <a:satMod val="110000"/>
                <a:lumMod val="100000"/>
                <a:shade val="100000"/>
              </a:schemeClr>
            </a:gs>
            <a:gs pos="100000">
              <a:schemeClr val="accent4">
                <a:hueOff val="5197846"/>
                <a:satOff val="-23984"/>
                <a:lumOff val="88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3063ED0B-57E1-0C44-AB43-7526970FF656}">
      <dsp:nvSpPr>
        <dsp:cNvPr id="0" name=""/>
        <dsp:cNvSpPr/>
      </dsp:nvSpPr>
      <dsp:spPr>
        <a:xfrm>
          <a:off x="2481072" y="1795780"/>
          <a:ext cx="1176528" cy="21412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5047" tIns="0" rIns="0" bIns="0" numCol="1" spcCol="1270" anchor="t" anchorCtr="0">
          <a:noAutofit/>
        </a:bodyPr>
        <a:lstStyle/>
        <a:p>
          <a:pPr lvl="0" algn="l" defTabSz="400050">
            <a:lnSpc>
              <a:spcPct val="90000"/>
            </a:lnSpc>
            <a:spcBef>
              <a:spcPct val="0"/>
            </a:spcBef>
            <a:spcAft>
              <a:spcPct val="35000"/>
            </a:spcAft>
          </a:pPr>
          <a:r>
            <a:rPr lang="en-US" sz="900" kern="1200" smtClean="0"/>
            <a:t>Mistakes motivate and encourage effort </a:t>
          </a:r>
          <a:endParaRPr lang="en-US" sz="900" kern="1200"/>
        </a:p>
      </dsp:txBody>
      <dsp:txXfrm>
        <a:off x="2481072" y="1795780"/>
        <a:ext cx="1176528" cy="2141220"/>
      </dsp:txXfrm>
    </dsp:sp>
    <dsp:sp modelId="{988AADAA-2CE5-DE4C-9B63-B6381A9D6D7C}">
      <dsp:nvSpPr>
        <dsp:cNvPr id="0" name=""/>
        <dsp:cNvSpPr/>
      </dsp:nvSpPr>
      <dsp:spPr>
        <a:xfrm>
          <a:off x="3468624" y="1195324"/>
          <a:ext cx="377952" cy="377952"/>
        </a:xfrm>
        <a:prstGeom prst="ellipse">
          <a:avLst/>
        </a:prstGeom>
        <a:gradFill rotWithShape="0">
          <a:gsLst>
            <a:gs pos="0">
              <a:schemeClr val="accent4">
                <a:hueOff val="7796769"/>
                <a:satOff val="-35976"/>
                <a:lumOff val="1324"/>
                <a:alphaOff val="0"/>
                <a:satMod val="103000"/>
                <a:lumMod val="102000"/>
                <a:tint val="94000"/>
              </a:schemeClr>
            </a:gs>
            <a:gs pos="50000">
              <a:schemeClr val="accent4">
                <a:hueOff val="7796769"/>
                <a:satOff val="-35976"/>
                <a:lumOff val="1324"/>
                <a:alphaOff val="0"/>
                <a:satMod val="110000"/>
                <a:lumMod val="100000"/>
                <a:shade val="100000"/>
              </a:schemeClr>
            </a:gs>
            <a:gs pos="100000">
              <a:schemeClr val="accent4">
                <a:hueOff val="7796769"/>
                <a:satOff val="-35976"/>
                <a:lumOff val="132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9675521D-B71D-6C4C-B0B4-D795A9A57E06}">
      <dsp:nvSpPr>
        <dsp:cNvPr id="0" name=""/>
        <dsp:cNvSpPr/>
      </dsp:nvSpPr>
      <dsp:spPr>
        <a:xfrm>
          <a:off x="3657600" y="1384300"/>
          <a:ext cx="1219200" cy="2552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0269" tIns="0" rIns="0" bIns="0" numCol="1" spcCol="1270" anchor="t" anchorCtr="0">
          <a:noAutofit/>
        </a:bodyPr>
        <a:lstStyle/>
        <a:p>
          <a:pPr lvl="0" algn="l" defTabSz="400050">
            <a:lnSpc>
              <a:spcPct val="90000"/>
            </a:lnSpc>
            <a:spcBef>
              <a:spcPct val="0"/>
            </a:spcBef>
            <a:spcAft>
              <a:spcPct val="35000"/>
            </a:spcAft>
          </a:pPr>
          <a:r>
            <a:rPr lang="en-US" sz="900" kern="1200" smtClean="0"/>
            <a:t>Working through mistakes provides ownership of your learning</a:t>
          </a:r>
          <a:endParaRPr lang="en-US" sz="900" kern="1200"/>
        </a:p>
      </dsp:txBody>
      <dsp:txXfrm>
        <a:off x="3657600" y="1384300"/>
        <a:ext cx="1219200" cy="2552700"/>
      </dsp:txXfrm>
    </dsp:sp>
    <dsp:sp modelId="{51DE89AE-94D3-A449-9226-7C2C389F816A}">
      <dsp:nvSpPr>
        <dsp:cNvPr id="0" name=""/>
        <dsp:cNvSpPr/>
      </dsp:nvSpPr>
      <dsp:spPr>
        <a:xfrm>
          <a:off x="4636008" y="892047"/>
          <a:ext cx="481584" cy="481584"/>
        </a:xfrm>
        <a:prstGeom prst="ellipse">
          <a:avLst/>
        </a:prstGeom>
        <a:gradFill rotWithShape="0">
          <a:gsLst>
            <a:gs pos="0">
              <a:schemeClr val="accent4">
                <a:hueOff val="10395692"/>
                <a:satOff val="-47968"/>
                <a:lumOff val="1765"/>
                <a:alphaOff val="0"/>
                <a:satMod val="103000"/>
                <a:lumMod val="102000"/>
                <a:tint val="94000"/>
              </a:schemeClr>
            </a:gs>
            <a:gs pos="50000">
              <a:schemeClr val="accent4">
                <a:hueOff val="10395692"/>
                <a:satOff val="-47968"/>
                <a:lumOff val="1765"/>
                <a:alphaOff val="0"/>
                <a:satMod val="110000"/>
                <a:lumMod val="100000"/>
                <a:shade val="100000"/>
              </a:schemeClr>
            </a:gs>
            <a:gs pos="100000">
              <a:schemeClr val="accent4">
                <a:hueOff val="10395692"/>
                <a:satOff val="-47968"/>
                <a:lumOff val="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AA3D1DAE-513D-FB4C-AD9E-1920C96757CD}">
      <dsp:nvSpPr>
        <dsp:cNvPr id="0" name=""/>
        <dsp:cNvSpPr/>
      </dsp:nvSpPr>
      <dsp:spPr>
        <a:xfrm>
          <a:off x="4876800" y="1132839"/>
          <a:ext cx="1219200" cy="2804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5181" tIns="0" rIns="0" bIns="0" numCol="1" spcCol="1270" anchor="t" anchorCtr="0">
          <a:noAutofit/>
        </a:bodyPr>
        <a:lstStyle/>
        <a:p>
          <a:pPr lvl="0" algn="l" defTabSz="400050">
            <a:lnSpc>
              <a:spcPct val="90000"/>
            </a:lnSpc>
            <a:spcBef>
              <a:spcPct val="0"/>
            </a:spcBef>
            <a:spcAft>
              <a:spcPct val="35000"/>
            </a:spcAft>
          </a:pPr>
          <a:r>
            <a:rPr lang="en-US" sz="900" kern="1200" smtClean="0"/>
            <a:t>Mistakes can make solving a problem more rewarding (value challenge)</a:t>
          </a:r>
          <a:endParaRPr lang="en-US" sz="900" kern="1200"/>
        </a:p>
      </dsp:txBody>
      <dsp:txXfrm>
        <a:off x="4876800" y="1132839"/>
        <a:ext cx="1219200" cy="28041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E5CE56-2FE3-4941-BD98-1984A096FBD0}">
      <dsp:nvSpPr>
        <dsp:cNvPr id="0" name=""/>
        <dsp:cNvSpPr/>
      </dsp:nvSpPr>
      <dsp:spPr>
        <a:xfrm rot="5400000">
          <a:off x="521223" y="888273"/>
          <a:ext cx="780097" cy="888113"/>
        </a:xfrm>
        <a:prstGeom prst="bentUpArrow">
          <a:avLst>
            <a:gd name="adj1" fmla="val 32840"/>
            <a:gd name="adj2" fmla="val 25000"/>
            <a:gd name="adj3" fmla="val 35780"/>
          </a:avLst>
        </a:prstGeom>
        <a:gradFill rotWithShape="0">
          <a:gsLst>
            <a:gs pos="0">
              <a:schemeClr val="accent5">
                <a:tint val="50000"/>
                <a:hueOff val="0"/>
                <a:satOff val="0"/>
                <a:lumOff val="0"/>
                <a:alphaOff val="0"/>
                <a:satMod val="103000"/>
                <a:lumMod val="102000"/>
                <a:tint val="94000"/>
              </a:schemeClr>
            </a:gs>
            <a:gs pos="50000">
              <a:schemeClr val="accent5">
                <a:tint val="50000"/>
                <a:hueOff val="0"/>
                <a:satOff val="0"/>
                <a:lumOff val="0"/>
                <a:alphaOff val="0"/>
                <a:satMod val="110000"/>
                <a:lumMod val="100000"/>
                <a:shade val="100000"/>
              </a:schemeClr>
            </a:gs>
            <a:gs pos="100000">
              <a:schemeClr val="accent5">
                <a:tint val="5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2F9AAF3F-D1C9-0649-89F3-7B08590BD885}">
      <dsp:nvSpPr>
        <dsp:cNvPr id="0" name=""/>
        <dsp:cNvSpPr/>
      </dsp:nvSpPr>
      <dsp:spPr>
        <a:xfrm>
          <a:off x="314545" y="23520"/>
          <a:ext cx="1313224" cy="919214"/>
        </a:xfrm>
        <a:prstGeom prst="roundRect">
          <a:avLst>
            <a:gd name="adj" fmla="val 1667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smtClean="0"/>
            <a:t>As you learn a concept you may take time to grapple with it</a:t>
          </a:r>
          <a:endParaRPr lang="en-US" sz="900" kern="1200"/>
        </a:p>
      </dsp:txBody>
      <dsp:txXfrm>
        <a:off x="359425" y="68400"/>
        <a:ext cx="1223464" cy="829454"/>
      </dsp:txXfrm>
    </dsp:sp>
    <dsp:sp modelId="{E394719A-5D90-8E4B-A43A-E0383B233FD6}">
      <dsp:nvSpPr>
        <dsp:cNvPr id="0" name=""/>
        <dsp:cNvSpPr/>
      </dsp:nvSpPr>
      <dsp:spPr>
        <a:xfrm>
          <a:off x="1919185" y="125542"/>
          <a:ext cx="2187441" cy="7429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ctr" anchorCtr="0">
          <a:noAutofit/>
        </a:bodyPr>
        <a:lstStyle/>
        <a:p>
          <a:pPr marL="57150" lvl="1" indent="-57150" algn="l" defTabSz="311150">
            <a:lnSpc>
              <a:spcPct val="90000"/>
            </a:lnSpc>
            <a:spcBef>
              <a:spcPct val="0"/>
            </a:spcBef>
            <a:spcAft>
              <a:spcPct val="15000"/>
            </a:spcAft>
            <a:buChar char="•"/>
          </a:pPr>
          <a:r>
            <a:rPr lang="en-US" sz="700" kern="1200" smtClean="0"/>
            <a:t>Your brain provides links between prior thoughts too help consolidate your understanding</a:t>
          </a:r>
          <a:endParaRPr lang="en-US" sz="700" kern="1200"/>
        </a:p>
      </dsp:txBody>
      <dsp:txXfrm>
        <a:off x="1919185" y="125542"/>
        <a:ext cx="2187441" cy="742950"/>
      </dsp:txXfrm>
    </dsp:sp>
    <dsp:sp modelId="{45900B58-B75B-514C-953F-B2CE3F3DB6A8}">
      <dsp:nvSpPr>
        <dsp:cNvPr id="0" name=""/>
        <dsp:cNvSpPr/>
      </dsp:nvSpPr>
      <dsp:spPr>
        <a:xfrm rot="5400000">
          <a:off x="1905785" y="1920855"/>
          <a:ext cx="780097" cy="888113"/>
        </a:xfrm>
        <a:prstGeom prst="bentUpArrow">
          <a:avLst>
            <a:gd name="adj1" fmla="val 32840"/>
            <a:gd name="adj2" fmla="val 25000"/>
            <a:gd name="adj3" fmla="val 35780"/>
          </a:avLst>
        </a:prstGeom>
        <a:gradFill rotWithShape="0">
          <a:gsLst>
            <a:gs pos="0">
              <a:schemeClr val="accent5">
                <a:tint val="50000"/>
                <a:hueOff val="-3672177"/>
                <a:satOff val="-7688"/>
                <a:lumOff val="5282"/>
                <a:alphaOff val="0"/>
                <a:satMod val="103000"/>
                <a:lumMod val="102000"/>
                <a:tint val="94000"/>
              </a:schemeClr>
            </a:gs>
            <a:gs pos="50000">
              <a:schemeClr val="accent5">
                <a:tint val="50000"/>
                <a:hueOff val="-3672177"/>
                <a:satOff val="-7688"/>
                <a:lumOff val="5282"/>
                <a:alphaOff val="0"/>
                <a:satMod val="110000"/>
                <a:lumMod val="100000"/>
                <a:shade val="100000"/>
              </a:schemeClr>
            </a:gs>
            <a:gs pos="100000">
              <a:schemeClr val="accent5">
                <a:tint val="50000"/>
                <a:hueOff val="-3672177"/>
                <a:satOff val="-7688"/>
                <a:lumOff val="5282"/>
                <a:alphaOff val="0"/>
                <a:lumMod val="99000"/>
                <a:satMod val="120000"/>
                <a:shade val="78000"/>
              </a:schemeClr>
            </a:gs>
          </a:gsLst>
          <a:lin ang="5400000" scaled="0"/>
        </a:gradFill>
        <a:ln>
          <a:noFill/>
        </a:ln>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9725583A-6D9D-5A4A-ACB8-2904D81B1FAB}">
      <dsp:nvSpPr>
        <dsp:cNvPr id="0" name=""/>
        <dsp:cNvSpPr/>
      </dsp:nvSpPr>
      <dsp:spPr>
        <a:xfrm>
          <a:off x="1699106" y="1056101"/>
          <a:ext cx="1313224" cy="919214"/>
        </a:xfrm>
        <a:prstGeom prst="roundRect">
          <a:avLst>
            <a:gd name="adj" fmla="val 16670"/>
          </a:avLst>
        </a:prstGeom>
        <a:gradFill rotWithShape="0">
          <a:gsLst>
            <a:gs pos="0">
              <a:schemeClr val="accent5">
                <a:hueOff val="-2451115"/>
                <a:satOff val="-3409"/>
                <a:lumOff val="-1307"/>
                <a:alphaOff val="0"/>
                <a:satMod val="103000"/>
                <a:lumMod val="102000"/>
                <a:tint val="94000"/>
              </a:schemeClr>
            </a:gs>
            <a:gs pos="50000">
              <a:schemeClr val="accent5">
                <a:hueOff val="-2451115"/>
                <a:satOff val="-3409"/>
                <a:lumOff val="-1307"/>
                <a:alphaOff val="0"/>
                <a:satMod val="110000"/>
                <a:lumMod val="100000"/>
                <a:shade val="100000"/>
              </a:schemeClr>
            </a:gs>
            <a:gs pos="100000">
              <a:schemeClr val="accent5">
                <a:hueOff val="-2451115"/>
                <a:satOff val="-3409"/>
                <a:lumOff val="-1307"/>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smtClean="0"/>
            <a:t>Working through the processes step by step until the</a:t>
          </a:r>
          <a:r>
            <a:rPr lang="en-US" sz="900" kern="1200" baseline="0" smtClean="0"/>
            <a:t> concepts make sense </a:t>
          </a:r>
          <a:r>
            <a:rPr lang="en-US" sz="900" kern="1200" smtClean="0"/>
            <a:t>and then you become fluent </a:t>
          </a:r>
          <a:endParaRPr lang="en-US" sz="900" kern="1200"/>
        </a:p>
      </dsp:txBody>
      <dsp:txXfrm>
        <a:off x="1743986" y="1100981"/>
        <a:ext cx="1223464" cy="829454"/>
      </dsp:txXfrm>
    </dsp:sp>
    <dsp:sp modelId="{A96B79BE-CAF5-A04E-9DDA-962677737D6E}">
      <dsp:nvSpPr>
        <dsp:cNvPr id="0" name=""/>
        <dsp:cNvSpPr/>
      </dsp:nvSpPr>
      <dsp:spPr>
        <a:xfrm>
          <a:off x="3012331" y="1143769"/>
          <a:ext cx="955114" cy="742950"/>
        </a:xfrm>
        <a:prstGeom prst="rect">
          <a:avLst/>
        </a:prstGeom>
        <a:noFill/>
        <a:ln>
          <a:noFill/>
        </a:ln>
        <a:effectLst/>
      </dsp:spPr>
      <dsp:style>
        <a:lnRef idx="0">
          <a:scrgbClr r="0" g="0" b="0"/>
        </a:lnRef>
        <a:fillRef idx="0">
          <a:scrgbClr r="0" g="0" b="0"/>
        </a:fillRef>
        <a:effectRef idx="0">
          <a:scrgbClr r="0" g="0" b="0"/>
        </a:effectRef>
        <a:fontRef idx="minor"/>
      </dsp:style>
    </dsp:sp>
    <dsp:sp modelId="{899CDBC3-C63A-6D45-98A5-B62D0B7CF279}">
      <dsp:nvSpPr>
        <dsp:cNvPr id="0" name=""/>
        <dsp:cNvSpPr/>
      </dsp:nvSpPr>
      <dsp:spPr>
        <a:xfrm rot="5400000">
          <a:off x="3290346" y="2953437"/>
          <a:ext cx="780097" cy="888113"/>
        </a:xfrm>
        <a:prstGeom prst="bentUpArrow">
          <a:avLst>
            <a:gd name="adj1" fmla="val 32840"/>
            <a:gd name="adj2" fmla="val 25000"/>
            <a:gd name="adj3" fmla="val 35780"/>
          </a:avLst>
        </a:prstGeom>
        <a:gradFill rotWithShape="0">
          <a:gsLst>
            <a:gs pos="0">
              <a:schemeClr val="accent5">
                <a:tint val="50000"/>
                <a:hueOff val="-7344353"/>
                <a:satOff val="-15375"/>
                <a:lumOff val="10564"/>
                <a:alphaOff val="0"/>
                <a:satMod val="103000"/>
                <a:lumMod val="102000"/>
                <a:tint val="94000"/>
              </a:schemeClr>
            </a:gs>
            <a:gs pos="50000">
              <a:schemeClr val="accent5">
                <a:tint val="50000"/>
                <a:hueOff val="-7344353"/>
                <a:satOff val="-15375"/>
                <a:lumOff val="10564"/>
                <a:alphaOff val="0"/>
                <a:satMod val="110000"/>
                <a:lumMod val="100000"/>
                <a:shade val="100000"/>
              </a:schemeClr>
            </a:gs>
            <a:gs pos="100000">
              <a:schemeClr val="accent5">
                <a:tint val="50000"/>
                <a:hueOff val="-7344353"/>
                <a:satOff val="-15375"/>
                <a:lumOff val="10564"/>
                <a:alphaOff val="0"/>
                <a:lumMod val="99000"/>
                <a:satMod val="120000"/>
                <a:shade val="78000"/>
              </a:schemeClr>
            </a:gs>
          </a:gsLst>
          <a:lin ang="5400000" scaled="0"/>
        </a:gradFill>
        <a:ln>
          <a:noFill/>
        </a:ln>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122CD249-B657-DE45-A313-2F7CFB9D4AFB}">
      <dsp:nvSpPr>
        <dsp:cNvPr id="0" name=""/>
        <dsp:cNvSpPr/>
      </dsp:nvSpPr>
      <dsp:spPr>
        <a:xfrm>
          <a:off x="3083668" y="2088683"/>
          <a:ext cx="1313224" cy="919214"/>
        </a:xfrm>
        <a:prstGeom prst="roundRect">
          <a:avLst>
            <a:gd name="adj" fmla="val 16670"/>
          </a:avLst>
        </a:prstGeom>
        <a:gradFill rotWithShape="0">
          <a:gsLst>
            <a:gs pos="0">
              <a:schemeClr val="accent5">
                <a:hueOff val="-4902230"/>
                <a:satOff val="-6819"/>
                <a:lumOff val="-2615"/>
                <a:alphaOff val="0"/>
                <a:satMod val="103000"/>
                <a:lumMod val="102000"/>
                <a:tint val="94000"/>
              </a:schemeClr>
            </a:gs>
            <a:gs pos="50000">
              <a:schemeClr val="accent5">
                <a:hueOff val="-4902230"/>
                <a:satOff val="-6819"/>
                <a:lumOff val="-2615"/>
                <a:alphaOff val="0"/>
                <a:satMod val="110000"/>
                <a:lumMod val="100000"/>
                <a:shade val="100000"/>
              </a:schemeClr>
            </a:gs>
            <a:gs pos="100000">
              <a:schemeClr val="accent5">
                <a:hueOff val="-4902230"/>
                <a:satOff val="-6819"/>
                <a:lumOff val="-2615"/>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smtClean="0"/>
            <a:t>The multiple steps are then compressed mentally </a:t>
          </a:r>
          <a:endParaRPr lang="en-US" sz="900" kern="1200"/>
        </a:p>
      </dsp:txBody>
      <dsp:txXfrm>
        <a:off x="3128548" y="2133563"/>
        <a:ext cx="1223464" cy="829454"/>
      </dsp:txXfrm>
    </dsp:sp>
    <dsp:sp modelId="{7E678EED-5E1D-BD4E-9FF8-5A79CF44F66A}">
      <dsp:nvSpPr>
        <dsp:cNvPr id="0" name=""/>
        <dsp:cNvSpPr/>
      </dsp:nvSpPr>
      <dsp:spPr>
        <a:xfrm>
          <a:off x="4396893" y="2176351"/>
          <a:ext cx="955114" cy="742950"/>
        </a:xfrm>
        <a:prstGeom prst="rect">
          <a:avLst/>
        </a:prstGeom>
        <a:noFill/>
        <a:ln>
          <a:noFill/>
        </a:ln>
        <a:effectLst/>
      </dsp:spPr>
      <dsp:style>
        <a:lnRef idx="0">
          <a:scrgbClr r="0" g="0" b="0"/>
        </a:lnRef>
        <a:fillRef idx="0">
          <a:scrgbClr r="0" g="0" b="0"/>
        </a:fillRef>
        <a:effectRef idx="0">
          <a:scrgbClr r="0" g="0" b="0"/>
        </a:effectRef>
        <a:fontRef idx="minor"/>
      </dsp:style>
    </dsp:sp>
    <dsp:sp modelId="{FA293B1B-6E42-FD44-AE02-02C0028E8A42}">
      <dsp:nvSpPr>
        <dsp:cNvPr id="0" name=""/>
        <dsp:cNvSpPr/>
      </dsp:nvSpPr>
      <dsp:spPr>
        <a:xfrm>
          <a:off x="4468229" y="3121264"/>
          <a:ext cx="1313224" cy="919214"/>
        </a:xfrm>
        <a:prstGeom prst="roundRect">
          <a:avLst>
            <a:gd name="adj" fmla="val 16670"/>
          </a:avLst>
        </a:prstGeom>
        <a:gradFill rotWithShape="0">
          <a:gsLst>
            <a:gs pos="0">
              <a:schemeClr val="accent5">
                <a:hueOff val="-7353344"/>
                <a:satOff val="-10228"/>
                <a:lumOff val="-3922"/>
                <a:alphaOff val="0"/>
                <a:satMod val="103000"/>
                <a:lumMod val="102000"/>
                <a:tint val="94000"/>
              </a:schemeClr>
            </a:gs>
            <a:gs pos="50000">
              <a:schemeClr val="accent5">
                <a:hueOff val="-7353344"/>
                <a:satOff val="-10228"/>
                <a:lumOff val="-3922"/>
                <a:alphaOff val="0"/>
                <a:satMod val="110000"/>
                <a:lumMod val="100000"/>
                <a:shade val="100000"/>
              </a:schemeClr>
            </a:gs>
            <a:gs pos="100000">
              <a:schemeClr val="accent5">
                <a:hueOff val="-7353344"/>
                <a:satOff val="-10228"/>
                <a:lumOff val="-3922"/>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smtClean="0"/>
            <a:t>This knowledge is then stored into your memory banks for easy recall</a:t>
          </a:r>
          <a:endParaRPr lang="en-US" sz="900" kern="1200"/>
        </a:p>
      </dsp:txBody>
      <dsp:txXfrm>
        <a:off x="4513109" y="3166144"/>
        <a:ext cx="1223464" cy="829454"/>
      </dsp:txXfrm>
    </dsp:sp>
  </dsp:spTree>
</dsp:drawing>
</file>

<file path=ppt/diagrams/layout1.xml><?xml version="1.0" encoding="utf-8"?>
<dgm:layoutDef xmlns:dgm="http://schemas.openxmlformats.org/drawingml/2006/diagram" xmlns:a="http://schemas.openxmlformats.org/drawingml/2006/main" uniqueId="urn:microsoft.com/office/officeart/2009/3/layout/DescendingProcess">
  <dgm:title val=""/>
  <dgm:desc val=""/>
  <dgm:catLst>
    <dgm:cat type="process" pri="23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clrData>
  <dgm:layoutNode name="Name0">
    <dgm:varLst>
      <dgm:chMax val="7"/>
      <dgm:chPref val="5"/>
    </dgm:varLst>
    <dgm:alg type="composite">
      <dgm:param type="ar" val="1.1"/>
    </dgm:alg>
    <dgm:shape xmlns:r="http://schemas.openxmlformats.org/officeDocument/2006/relationships" r:blip="">
      <dgm:adjLst/>
    </dgm:shape>
    <dgm:choose name="Name1">
      <dgm:if name="Name2" axis="ch" ptType="node" func="cnt" op="equ" val="1">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Lst>
      </dgm:if>
      <dgm:if name="Name3" axis="ch" ptType="node" func="cnt" op="equ" val="2">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
          <dgm:constr type="b" for="ch" forName="txNode2" refType="h"/>
          <dgm:constr type="r" for="ch" forName="txNode2" refType="w"/>
          <dgm:constr type="h" for="ch" forName="txNode2" refType="h" fact="0.16"/>
        </dgm:constrLst>
      </dgm:if>
      <dgm:if name="Name4" axis="ch" ptType="node" func="cnt" op="equ" val="3">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6"/>
          <dgm:constr type="ctrY" for="ch" forName="txNode2" refType="h" fact="0.3992"/>
          <dgm:constr type="r" for="ch" forName="txNode2" refType="w"/>
          <dgm:constr type="h" for="ch" forName="txNode2" refType="h" fact="0.16"/>
          <dgm:constr type="l" for="ch" forName="txNode3" refType="w" fact="0.5"/>
          <dgm:constr type="b" for="ch" forName="txNode3" refType="h"/>
          <dgm:constr type="r" for="ch" forName="txNode3" refType="w"/>
          <dgm:constr type="h" for="ch" forName="txNode3" refType="h" fact="0.16"/>
          <dgm:constr type="ctrX" for="ch" forName="dotNode2" refType="w" fact="0.4782"/>
          <dgm:constr type="ctrY" for="ch" forName="dotNode2" refType="h" fact="0.3992"/>
          <dgm:constr type="h" for="ch" forName="dotNode2" refType="h" fact="0.0218"/>
          <dgm:constr type="w" for="ch" forName="dotNode2" refType="h" refFor="ch" refForName="dotNode2"/>
        </dgm:constrLst>
      </dgm:if>
      <dgm:if name="Name5" axis="ch" ptType="node" func="cnt" op="equ" val="4">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9"/>
          <dgm:constr type="ctrY" for="ch" forName="txNode2" refType="h" fact="0.3153"/>
          <dgm:constr type="r" for="ch" forName="txNode2" refType="w"/>
          <dgm:constr type="h" for="ch" forName="txNode2" refType="h" fact="0.16"/>
          <dgm:constr type="l" for="ch" forName="txNode3" refType="w" fact="0"/>
          <dgm:constr type="ctrY" for="ch" forName="txNode3" refType="h" fact="0.5004"/>
          <dgm:constr type="r" for="ch" forName="txNode3" refType="w" fact="0.5"/>
          <dgm:constr type="h" for="ch" forName="txNode3" refType="h" fact="0.16"/>
          <dgm:constr type="l" for="ch" forName="txNode4" refType="w" fact="0.5"/>
          <dgm:constr type="b" for="ch" forName="txNode4" refType="h"/>
          <dgm:constr type="r" for="ch" forName="txNode4" refType="w"/>
          <dgm:constr type="h" for="ch" forName="txNode4" refType="h" fact="0.16"/>
          <dgm:constr type="ctrX" for="ch" forName="dotNode2" refType="w" fact="0.39"/>
          <dgm:constr type="ctrY" for="ch" forName="dotNode2" refType="h" fact="0.3153"/>
          <dgm:constr type="h" for="ch" forName="dotNode2" refType="h" fact="0.0218"/>
          <dgm:constr type="w" for="ch" forName="dotNode2" refType="h" refFor="ch" refForName="dotNode2"/>
          <dgm:constr type="ctrX" for="ch" forName="dotNode3" refType="w" fact="0.5626"/>
          <dgm:constr type="ctrY" for="ch" forName="dotNode3" refType="h" fact="0.5004"/>
          <dgm:constr type="h" for="ch" forName="dotNode3" refType="h" fact="0.0218"/>
          <dgm:constr type="w" for="ch" forName="dotNode3" refType="h" refFor="ch" refForName="dotNode3"/>
        </dgm:constrLst>
      </dgm:if>
      <dgm:if name="Name6" axis="ch" ptType="node" func="cnt" op="equ" val="5">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6"/>
          <dgm:constr type="ctrY" for="ch" forName="txNode2" refType="h" fact="0.2885"/>
          <dgm:constr type="r" for="ch" forName="txNode2" refType="w"/>
          <dgm:constr type="h" for="ch" forName="txNode2" refType="h" fact="0.16"/>
          <dgm:constr type="l" for="ch" forName="txNode3" refType="w" fact="0"/>
          <dgm:constr type="ctrY" for="ch" forName="txNode3" refType="h" fact="0.4089"/>
          <dgm:constr type="r" for="ch" forName="txNode3" refType="w" fact="0.43"/>
          <dgm:constr type="h" for="ch" forName="txNode3" refType="h" fact="0.16"/>
          <dgm:constr type="l" for="ch" forName="txNode4" refType="w" fact="0.67"/>
          <dgm:constr type="ctrY" for="ch" forName="txNode4" refType="h" fact="0.5497"/>
          <dgm:constr type="r" for="ch" forName="txNode4" refType="w"/>
          <dgm:constr type="h" for="ch" forName="txNode4" refType="h" fact="0.16"/>
          <dgm:constr type="l" for="ch" forName="txNode5" refType="w" fact="0.5"/>
          <dgm:constr type="b" for="ch" forName="txNode5" refType="h"/>
          <dgm:constr type="r" for="ch" forName="txNode5" refType="w"/>
          <dgm:constr type="h" for="ch" forName="txNode5" refType="h" fact="0.16"/>
          <dgm:constr type="ctrX" for="ch" forName="dotNode2" refType="w" fact="0.3565"/>
          <dgm:constr type="ctrY" for="ch" forName="dotNode2" refType="h" fact="0.2885"/>
          <dgm:constr type="h" for="ch" forName="dotNode2" refType="h" fact="0.0218"/>
          <dgm:constr type="w" for="ch" forName="dotNode2" refType="h" refFor="ch" refForName="dotNode2"/>
          <dgm:constr type="ctrX" for="ch" forName="dotNode3" refType="w" fact="0.4922"/>
          <dgm:constr type="ctrY" for="ch" forName="dotNode3" refType="h" fact="0.4089"/>
          <dgm:constr type="h" for="ch" forName="dotNode3" refType="h" fact="0.0218"/>
          <dgm:constr type="w" for="ch" forName="dotNode3" refType="h" refFor="ch" refForName="dotNode3"/>
          <dgm:constr type="ctrX" for="ch" forName="dotNode4" refType="w" fact="0.5939"/>
          <dgm:constr type="ctrY" for="ch" forName="dotNode4" refType="h" fact="0.5497"/>
          <dgm:constr type="h" for="ch" forName="dotNode4" refType="h" fact="0.0218"/>
          <dgm:constr type="w" for="ch" forName="dotNode4" refType="h" refFor="ch" refForName="dotNode4"/>
        </dgm:constrLst>
      </dgm:if>
      <dgm:if name="Name7" axis="ch" ptType="node" func="cnt" op="equ" val="6">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5"/>
          <dgm:constr type="ctrY" for="ch" forName="txNode2" refType="h" fact="0.2693"/>
          <dgm:constr type="r" for="ch" forName="txNode2" refType="w"/>
          <dgm:constr type="h" for="ch" forName="txNode2" refType="h" fact="0.16"/>
          <dgm:constr type="l" for="ch" forName="txNode3" refType="w" fact="0"/>
          <dgm:constr type="ctrY" for="ch" forName="txNode3" refType="h" fact="0.3638"/>
          <dgm:constr type="r" for="ch" forName="txNode3" refType="w" fact="0.37"/>
          <dgm:constr type="h" for="ch" forName="txNode3" refType="h" fact="0.16"/>
          <dgm:constr type="l" for="ch" forName="txNode4" refType="w" fact="0.63"/>
          <dgm:constr type="ctrY" for="ch" forName="txNode4" refType="h" fact="0.4744"/>
          <dgm:constr type="r" for="ch" forName="txNode4" refType="w"/>
          <dgm:constr type="h" for="ch" forName="txNode4" refType="h" fact="0.16"/>
          <dgm:constr type="l" for="ch" forName="txNode5" refType="w" fact="0"/>
          <dgm:constr type="ctrY" for="ch" forName="txNode5" refType="h" fact="0.5961"/>
          <dgm:constr type="r" for="ch" forName="txNode5" refType="w" fact="0.55"/>
          <dgm:constr type="h" for="ch" forName="txNode5" refType="h" fact="0.16"/>
          <dgm:constr type="l" for="ch" forName="txNode6" refType="w" fact="0.5"/>
          <dgm:constr type="b" for="ch" forName="txNode6" refType="h"/>
          <dgm:constr type="r" for="ch" forName="txNode6" refType="w"/>
          <dgm:constr type="h" for="ch" forName="txNode6"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419"/>
          <dgm:constr type="ctrY" for="ch" forName="dotNode3" refType="h" fact="0.3638"/>
          <dgm:constr type="h" for="ch" forName="dotNode3" refType="h" fact="0.0218"/>
          <dgm:constr type="w" for="ch" forName="dotNode3" refType="h" refFor="ch" refForName="dotNode3"/>
          <dgm:constr type="ctrX" for="ch" forName="dotNode4" refType="w" fact="0.5425"/>
          <dgm:constr type="ctrY" for="ch" forName="dotNode4" refType="h" fact="0.4744"/>
          <dgm:constr type="h" for="ch" forName="dotNode4" refType="h" fact="0.0218"/>
          <dgm:constr type="w" for="ch" forName="dotNode4" refType="h" refFor="ch" refForName="dotNode4"/>
          <dgm:constr type="ctrX" for="ch" forName="dotNode5" refType="w" fact="0.6153"/>
          <dgm:constr type="ctrY" for="ch" forName="dotNode5" refType="h" fact="0.5961"/>
          <dgm:constr type="h" for="ch" forName="dotNode5" refType="h" fact="0.0218"/>
          <dgm:constr type="w" for="ch" forName="dotNode5" refType="h" refFor="ch" refForName="dotNode5"/>
        </dgm:constrLst>
      </dgm:if>
      <dgm:else name="Name8">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4"/>
          <dgm:constr type="ctrY" for="ch" forName="txNode2" refType="h" fact="0.2693"/>
          <dgm:constr type="r" for="ch" forName="txNode2" refType="w"/>
          <dgm:constr type="h" for="ch" forName="txNode2" refType="h" fact="0.16"/>
          <dgm:constr type="l" for="ch" forName="txNode3" refType="w" fact="0"/>
          <dgm:constr type="ctrY" for="ch" forName="txNode3" refType="h" fact="0.3424"/>
          <dgm:constr type="r" for="ch" forName="txNode3" refType="w" fact="0.33"/>
          <dgm:constr type="h" for="ch" forName="txNode3" refType="h" fact="0.16"/>
          <dgm:constr type="l" for="ch" forName="txNode4" refType="w" fact="0.61"/>
          <dgm:constr type="ctrY" for="ch" forName="txNode4" refType="h" fact="0.4276"/>
          <dgm:constr type="r" for="ch" forName="txNode4" refType="w"/>
          <dgm:constr type="h" for="ch" forName="txNode4" refType="h" fact="0.16"/>
          <dgm:constr type="l" for="ch" forName="txNode5" refType="w" fact="0"/>
          <dgm:constr type="ctrY" for="ch" forName="txNode5" refType="h" fact="0.5218"/>
          <dgm:constr type="r" for="ch" forName="txNode5" refType="w" fact="0.5"/>
          <dgm:constr type="h" for="ch" forName="txNode5" refType="h" fact="0.16"/>
          <dgm:constr type="l" for="ch" forName="txNode6" refType="w" fact="0.71"/>
          <dgm:constr type="ctrY" for="ch" forName="txNode6" refType="h" fact="0.6179"/>
          <dgm:constr type="r" for="ch" forName="txNode6" refType="w"/>
          <dgm:constr type="h" for="ch" forName="txNode6" refType="h" fact="0.16"/>
          <dgm:constr type="l" for="ch" forName="txNode7" refType="w" fact="0.5"/>
          <dgm:constr type="b" for="ch" forName="txNode7" refType="h"/>
          <dgm:constr type="r" for="ch" forName="txNode7" refType="w"/>
          <dgm:constr type="h" for="ch" forName="txNode7"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25"/>
          <dgm:constr type="ctrY" for="ch" forName="dotNode3" refType="h" fact="0.3424"/>
          <dgm:constr type="h" for="ch" forName="dotNode3" refType="h" fact="0.0218"/>
          <dgm:constr type="w" for="ch" forName="dotNode3" refType="h" refFor="ch" refForName="dotNode3"/>
          <dgm:constr type="ctrX" for="ch" forName="dotNode4" refType="w" fact="0.505"/>
          <dgm:constr type="ctrY" for="ch" forName="dotNode4" refType="h" fact="0.4276"/>
          <dgm:constr type="h" for="ch" forName="dotNode4" refType="h" fact="0.0218"/>
          <dgm:constr type="w" for="ch" forName="dotNode4" refType="h" refFor="ch" refForName="dotNode4"/>
          <dgm:constr type="ctrX" for="ch" forName="dotNode5" refType="w" fact="0.5742"/>
          <dgm:constr type="ctrY" for="ch" forName="dotNode5" refType="h" fact="0.5218"/>
          <dgm:constr type="h" for="ch" forName="dotNode5" refType="h" fact="0.0218"/>
          <dgm:constr type="w" for="ch" forName="dotNode5" refType="h" refFor="ch" refForName="dotNode5"/>
          <dgm:constr type="ctrX" for="ch" forName="dotNode6" refType="w" fact="0.63"/>
          <dgm:constr type="ctrY" for="ch" forName="dotNode6" refType="h" fact="0.6179"/>
          <dgm:constr type="h" for="ch" forName="dotNode6" refType="h" fact="0.0218"/>
          <dgm:constr type="w" for="ch" forName="dotNode6" refType="h" refFor="ch" refForName="dotNode6"/>
        </dgm:constrLst>
      </dgm:else>
    </dgm:choose>
    <dgm:forEach name="Name9" axis="self" ptType="parTrans">
      <dgm:forEach name="Name10" axis="self" ptType="sibTrans" st="2">
        <dgm:forEach name="dotRepeat" axis="self">
          <dgm:layoutNode name="dotRepeatNode" styleLbl="fgShp">
            <dgm:alg type="sp"/>
            <dgm:shape xmlns:r="http://schemas.openxmlformats.org/officeDocument/2006/relationships" type="ellipse" r:blip="">
              <dgm:adjLst/>
            </dgm:shape>
            <dgm:presOf axis="self"/>
          </dgm:layoutNode>
        </dgm:forEach>
      </dgm:forEach>
    </dgm:forEach>
    <dgm:choose name="Name11">
      <dgm:if name="Name12" axis="ch" ptType="node" func="cnt" op="gte" val="1">
        <dgm:layoutNode name="arrowNode" styleLbl="node1">
          <dgm:alg type="sp"/>
          <dgm:shape xmlns:r="http://schemas.openxmlformats.org/officeDocument/2006/relationships" rot="73.2729" type="swooshArrow" r:blip="">
            <dgm:adjLst>
              <dgm:adj idx="1" val="0.1631"/>
              <dgm:adj idx="2" val="0.3137"/>
            </dgm:adjLst>
          </dgm:shape>
          <dgm:presOf/>
        </dgm:layoutNode>
      </dgm:if>
      <dgm:else name="Name13"/>
    </dgm:choose>
    <dgm:forEach name="Name14" axis="ch" ptType="node" cnt="1">
      <dgm:layoutNode name="txNode1" styleLbl="revTx">
        <dgm:varLst>
          <dgm:bulletEnabled val="1"/>
        </dgm:varLst>
        <dgm:alg type="tx">
          <dgm:param type="txAnchorVert" val="b"/>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5" axis="ch" ptType="node" st="2" cnt="1">
      <dgm:layoutNode name="txNode2" styleLbl="revTx">
        <dgm:varLst>
          <dgm:bulletEnabled val="1"/>
        </dgm:varLst>
        <dgm:choose name="Name16">
          <dgm:if name="Name17" axis="self" ptType="node" func="revPos" op="equ" val="1">
            <dgm:alg type="tx">
              <dgm:param type="txAnchorVert" val="t"/>
            </dgm:alg>
          </dgm:if>
          <dgm:if name="Name18" axis="self" ptType="node" func="posOdd" op="equ" val="1">
            <dgm:alg type="tx">
              <dgm:param type="parTxLTRAlign" val="r"/>
              <dgm:param type="parTxRTLAlign" val="r"/>
            </dgm:alg>
          </dgm:if>
          <dgm:else name="Name1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0">
        <dgm:if name="Name21" axis="par ch" ptType="all node" func="cnt" op="neq" val="2">
          <dgm:forEach name="Name22" axis="follow" ptType="sibTrans" cnt="1">
            <dgm:layoutNode name="dotNode2">
              <dgm:alg type="sp"/>
              <dgm:shape xmlns:r="http://schemas.openxmlformats.org/officeDocument/2006/relationships" r:blip="">
                <dgm:adjLst/>
              </dgm:shape>
              <dgm:presOf/>
              <dgm:forEach name="Name23" ref="dotRepeat"/>
            </dgm:layoutNode>
          </dgm:forEach>
        </dgm:if>
        <dgm:else name="Name24"/>
      </dgm:choose>
    </dgm:forEach>
    <dgm:forEach name="Name25" axis="ch" ptType="node" st="3" cnt="1">
      <dgm:layoutNode name="txNode3" styleLbl="revTx">
        <dgm:varLst>
          <dgm:bulletEnabled val="1"/>
        </dgm:varLst>
        <dgm:choose name="Name26">
          <dgm:if name="Name27" axis="self" ptType="node" func="revPos" op="equ" val="1">
            <dgm:alg type="tx">
              <dgm:param type="txAnchorVert" val="t"/>
            </dgm:alg>
          </dgm:if>
          <dgm:if name="Name28" axis="self" ptType="node" func="posOdd" op="equ" val="1">
            <dgm:alg type="tx">
              <dgm:param type="parTxLTRAlign" val="r"/>
              <dgm:param type="parTxRTLAlign" val="r"/>
            </dgm:alg>
          </dgm:if>
          <dgm:else name="Name2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30">
        <dgm:if name="Name31" axis="par ch" ptType="all node" func="cnt" op="neq" val="3">
          <dgm:forEach name="Name32" axis="follow" ptType="sibTrans" cnt="1">
            <dgm:layoutNode name="dotNode3">
              <dgm:alg type="sp"/>
              <dgm:shape xmlns:r="http://schemas.openxmlformats.org/officeDocument/2006/relationships" r:blip="">
                <dgm:adjLst/>
              </dgm:shape>
              <dgm:presOf/>
              <dgm:forEach name="Name33" ref="dotRepeat"/>
            </dgm:layoutNode>
          </dgm:forEach>
        </dgm:if>
        <dgm:else name="Name34"/>
      </dgm:choose>
    </dgm:forEach>
    <dgm:forEach name="Name35" axis="ch" ptType="node" st="4" cnt="1">
      <dgm:layoutNode name="txNode4" styleLbl="revTx">
        <dgm:varLst>
          <dgm:bulletEnabled val="1"/>
        </dgm:varLst>
        <dgm:choose name="Name36">
          <dgm:if name="Name37" axis="self" ptType="node" func="revPos" op="equ" val="1">
            <dgm:alg type="tx">
              <dgm:param type="txAnchorVert" val="t"/>
            </dgm:alg>
          </dgm:if>
          <dgm:if name="Name38" axis="self" ptType="node" func="posOdd" op="equ" val="1">
            <dgm:alg type="tx">
              <dgm:param type="parTxLTRAlign" val="r"/>
              <dgm:param type="parTxRTLAlign" val="r"/>
            </dgm:alg>
          </dgm:if>
          <dgm:else name="Name3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40">
        <dgm:if name="Name41" axis="par ch" ptType="all node" func="cnt" op="neq" val="4">
          <dgm:forEach name="Name42" axis="follow" ptType="sibTrans" cnt="1">
            <dgm:layoutNode name="dotNode4">
              <dgm:alg type="sp"/>
              <dgm:shape xmlns:r="http://schemas.openxmlformats.org/officeDocument/2006/relationships" r:blip="">
                <dgm:adjLst/>
              </dgm:shape>
              <dgm:presOf/>
              <dgm:forEach name="Name43" ref="dotRepeat"/>
            </dgm:layoutNode>
          </dgm:forEach>
        </dgm:if>
        <dgm:else name="Name44"/>
      </dgm:choose>
    </dgm:forEach>
    <dgm:forEach name="Name45" axis="ch" ptType="node" st="5" cnt="1">
      <dgm:layoutNode name="txNode5" styleLbl="revTx">
        <dgm:varLst>
          <dgm:bulletEnabled val="1"/>
        </dgm:varLst>
        <dgm:choose name="Name46">
          <dgm:if name="Name47" axis="self" ptType="node" func="revPos" op="equ" val="1">
            <dgm:alg type="tx">
              <dgm:param type="txAnchorVert" val="t"/>
            </dgm:alg>
          </dgm:if>
          <dgm:if name="Name48" axis="self" ptType="node" func="posOdd" op="equ" val="1">
            <dgm:alg type="tx">
              <dgm:param type="parTxLTRAlign" val="r"/>
              <dgm:param type="parTxRTLAlign" val="r"/>
            </dgm:alg>
          </dgm:if>
          <dgm:else name="Name4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50">
        <dgm:if name="Name51" axis="par ch" ptType="all node" func="cnt" op="neq" val="5">
          <dgm:forEach name="Name52" axis="follow" ptType="sibTrans" cnt="1">
            <dgm:layoutNode name="dotNode5">
              <dgm:alg type="sp"/>
              <dgm:shape xmlns:r="http://schemas.openxmlformats.org/officeDocument/2006/relationships" r:blip="">
                <dgm:adjLst/>
              </dgm:shape>
              <dgm:presOf/>
              <dgm:forEach name="Name53" ref="dotRepeat"/>
            </dgm:layoutNode>
          </dgm:forEach>
        </dgm:if>
        <dgm:else name="Name54"/>
      </dgm:choose>
    </dgm:forEach>
    <dgm:forEach name="Name55" axis="ch" ptType="node" st="6" cnt="1">
      <dgm:layoutNode name="txNode6" styleLbl="revTx">
        <dgm:varLst>
          <dgm:bulletEnabled val="1"/>
        </dgm:varLst>
        <dgm:choose name="Name56">
          <dgm:if name="Name57" axis="self" ptType="node" func="revPos" op="equ" val="1">
            <dgm:alg type="tx">
              <dgm:param type="txAnchorVert" val="t"/>
            </dgm:alg>
          </dgm:if>
          <dgm:if name="Name58" axis="self" ptType="node" func="posOdd" op="equ" val="1">
            <dgm:alg type="tx">
              <dgm:param type="parTxLTRAlign" val="r"/>
              <dgm:param type="parTxRTLAlign" val="r"/>
            </dgm:alg>
          </dgm:if>
          <dgm:else name="Name5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60">
        <dgm:if name="Name61" axis="par ch" ptType="all node" func="cnt" op="neq" val="6">
          <dgm:forEach name="Name62" axis="follow" ptType="sibTrans" cnt="1">
            <dgm:layoutNode name="dotNode6">
              <dgm:alg type="sp"/>
              <dgm:shape xmlns:r="http://schemas.openxmlformats.org/officeDocument/2006/relationships" r:blip="">
                <dgm:adjLst/>
              </dgm:shape>
              <dgm:presOf/>
              <dgm:forEach name="Name63" ref="dotRepeat"/>
            </dgm:layoutNode>
          </dgm:forEach>
        </dgm:if>
        <dgm:else name="Name64"/>
      </dgm:choose>
    </dgm:forEach>
    <dgm:forEach name="Name65" axis="ch" ptType="node" st="7" cnt="1">
      <dgm:layoutNode name="txNode7" styleLbl="revTx">
        <dgm:varLst>
          <dgm:bulletEnabled val="1"/>
        </dgm:varLst>
        <dgm:alg type="tx">
          <dgm:param type="txAnchorVert" val="t"/>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3.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0FBAE22-BA42-E844-AF4D-3FC3DEF54B2D}" type="datetimeFigureOut">
              <a:rPr lang="en-US" smtClean="0"/>
              <a:pPr/>
              <a:t>9/12/17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01D9726-895E-5642-AF69-D29CC2681879}" type="slidenum">
              <a:rPr lang="en-US" smtClean="0"/>
              <a:pPr/>
              <a:t>‹#›</a:t>
            </a:fld>
            <a:endParaRPr lang="en-US"/>
          </a:p>
        </p:txBody>
      </p:sp>
    </p:spTree>
    <p:extLst>
      <p:ext uri="{BB962C8B-B14F-4D97-AF65-F5344CB8AC3E}">
        <p14:creationId xmlns:p14="http://schemas.microsoft.com/office/powerpoint/2010/main" val="12816617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9EDB789-A0E4-FC41-A88F-E0D29EABCBC2}" type="datetimeFigureOut">
              <a:rPr lang="en-US" smtClean="0"/>
              <a:pPr/>
              <a:t>9/12/17</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038FC2C-B79D-6546-A7CD-42435F8CEEE0}" type="slidenum">
              <a:rPr lang="en-US" smtClean="0"/>
              <a:pPr/>
              <a:t>‹#›</a:t>
            </a:fld>
            <a:endParaRPr lang="en-US"/>
          </a:p>
        </p:txBody>
      </p:sp>
    </p:spTree>
    <p:extLst>
      <p:ext uri="{BB962C8B-B14F-4D97-AF65-F5344CB8AC3E}">
        <p14:creationId xmlns:p14="http://schemas.microsoft.com/office/powerpoint/2010/main" val="215888102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E038FC2C-B79D-6546-A7CD-42435F8CEEE0}" type="slidenum">
              <a:rPr lang="en-US" smtClean="0"/>
              <a:pPr/>
              <a:t>1</a:t>
            </a:fld>
            <a:endParaRPr lang="en-US"/>
          </a:p>
        </p:txBody>
      </p:sp>
    </p:spTree>
    <p:extLst>
      <p:ext uri="{BB962C8B-B14F-4D97-AF65-F5344CB8AC3E}">
        <p14:creationId xmlns:p14="http://schemas.microsoft.com/office/powerpoint/2010/main" val="20709039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Link this back to the beliefs</a:t>
            </a:r>
            <a:r>
              <a:rPr lang="en-US" baseline="0" smtClean="0"/>
              <a:t> of what is mathematics as this will influence the language you use, the feedback </a:t>
            </a:r>
            <a:r>
              <a:rPr lang="en-US" baseline="0" err="1" smtClean="0"/>
              <a:t>tyou</a:t>
            </a:r>
            <a:r>
              <a:rPr lang="en-US" baseline="0" smtClean="0"/>
              <a:t> provide students the types of tasks you use in the classroom and the assessment you set .</a:t>
            </a:r>
            <a:endParaRPr lang="en-US"/>
          </a:p>
        </p:txBody>
      </p:sp>
      <p:sp>
        <p:nvSpPr>
          <p:cNvPr id="4" name="Slide Number Placeholder 3"/>
          <p:cNvSpPr>
            <a:spLocks noGrp="1"/>
          </p:cNvSpPr>
          <p:nvPr>
            <p:ph type="sldNum" sz="quarter" idx="10"/>
          </p:nvPr>
        </p:nvSpPr>
        <p:spPr/>
        <p:txBody>
          <a:bodyPr/>
          <a:lstStyle/>
          <a:p>
            <a:fld id="{E038FC2C-B79D-6546-A7CD-42435F8CEEE0}" type="slidenum">
              <a:rPr lang="en-US" smtClean="0"/>
              <a:pPr/>
              <a:t>16</a:t>
            </a:fld>
            <a:endParaRPr lang="en-US"/>
          </a:p>
        </p:txBody>
      </p:sp>
    </p:spTree>
    <p:extLst>
      <p:ext uri="{BB962C8B-B14F-4D97-AF65-F5344CB8AC3E}">
        <p14:creationId xmlns:p14="http://schemas.microsoft.com/office/powerpoint/2010/main" val="6453385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https://</a:t>
            </a:r>
            <a:r>
              <a:rPr lang="en-US" err="1" smtClean="0"/>
              <a:t>www.youcubed.org</a:t>
            </a:r>
            <a:r>
              <a:rPr lang="en-US" smtClean="0"/>
              <a:t>/new-person-workshops/</a:t>
            </a:r>
            <a:endParaRPr lang="en-US"/>
          </a:p>
        </p:txBody>
      </p:sp>
      <p:sp>
        <p:nvSpPr>
          <p:cNvPr id="4" name="Slide Number Placeholder 3"/>
          <p:cNvSpPr>
            <a:spLocks noGrp="1"/>
          </p:cNvSpPr>
          <p:nvPr>
            <p:ph type="sldNum" sz="quarter" idx="10"/>
          </p:nvPr>
        </p:nvSpPr>
        <p:spPr/>
        <p:txBody>
          <a:bodyPr/>
          <a:lstStyle/>
          <a:p>
            <a:fld id="{E038FC2C-B79D-6546-A7CD-42435F8CEEE0}" type="slidenum">
              <a:rPr lang="en-US" smtClean="0"/>
              <a:pPr/>
              <a:t>17</a:t>
            </a:fld>
            <a:endParaRPr lang="en-US"/>
          </a:p>
        </p:txBody>
      </p:sp>
    </p:spTree>
    <p:extLst>
      <p:ext uri="{BB962C8B-B14F-4D97-AF65-F5344CB8AC3E}">
        <p14:creationId xmlns:p14="http://schemas.microsoft.com/office/powerpoint/2010/main" val="17700851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https://</a:t>
            </a:r>
            <a:r>
              <a:rPr lang="en-US" err="1" smtClean="0"/>
              <a:t>www.youcubed.org</a:t>
            </a:r>
            <a:r>
              <a:rPr lang="en-US" smtClean="0"/>
              <a:t>/think-it-up/mistakes-grow-brain/   Professor</a:t>
            </a:r>
            <a:r>
              <a:rPr lang="en-US" baseline="0" smtClean="0"/>
              <a:t> Jo </a:t>
            </a:r>
            <a:r>
              <a:rPr lang="en-US" baseline="0" err="1" smtClean="0"/>
              <a:t>Boaler</a:t>
            </a:r>
            <a:r>
              <a:rPr lang="en-US" baseline="0" smtClean="0"/>
              <a:t> Stanford University</a:t>
            </a:r>
            <a:endParaRPr lang="en-US" smtClean="0"/>
          </a:p>
          <a:p>
            <a:endParaRPr lang="en-US"/>
          </a:p>
        </p:txBody>
      </p:sp>
      <p:sp>
        <p:nvSpPr>
          <p:cNvPr id="4" name="Slide Number Placeholder 3"/>
          <p:cNvSpPr>
            <a:spLocks noGrp="1"/>
          </p:cNvSpPr>
          <p:nvPr>
            <p:ph type="sldNum" sz="quarter" idx="10"/>
          </p:nvPr>
        </p:nvSpPr>
        <p:spPr/>
        <p:txBody>
          <a:bodyPr/>
          <a:lstStyle/>
          <a:p>
            <a:fld id="{E038FC2C-B79D-6546-A7CD-42435F8CEEE0}" type="slidenum">
              <a:rPr lang="en-US" smtClean="0"/>
              <a:pPr/>
              <a:t>18</a:t>
            </a:fld>
            <a:endParaRPr lang="en-US"/>
          </a:p>
        </p:txBody>
      </p:sp>
    </p:spTree>
    <p:extLst>
      <p:ext uri="{BB962C8B-B14F-4D97-AF65-F5344CB8AC3E}">
        <p14:creationId xmlns:p14="http://schemas.microsoft.com/office/powerpoint/2010/main" val="9849762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Discuss how each time you fall off you learn what not to do. It</a:t>
            </a:r>
            <a:r>
              <a:rPr lang="en-US" baseline="0" smtClean="0"/>
              <a:t> is the struggle that teaches you to ride not a set of instructions presented in a manual at the beginning. Pose questions such as , “If you only rode your bike on a straight flat road would you know what to do the first time you went down a hill or the first time you had to turn a corner?”</a:t>
            </a:r>
            <a:endParaRPr lang="en-US"/>
          </a:p>
        </p:txBody>
      </p:sp>
      <p:sp>
        <p:nvSpPr>
          <p:cNvPr id="4" name="Slide Number Placeholder 3"/>
          <p:cNvSpPr>
            <a:spLocks noGrp="1"/>
          </p:cNvSpPr>
          <p:nvPr>
            <p:ph type="sldNum" sz="quarter" idx="10"/>
          </p:nvPr>
        </p:nvSpPr>
        <p:spPr/>
        <p:txBody>
          <a:bodyPr/>
          <a:lstStyle/>
          <a:p>
            <a:fld id="{E038FC2C-B79D-6546-A7CD-42435F8CEEE0}" type="slidenum">
              <a:rPr lang="en-US" smtClean="0"/>
              <a:pPr/>
              <a:t>21</a:t>
            </a:fld>
            <a:endParaRPr lang="en-US"/>
          </a:p>
        </p:txBody>
      </p:sp>
    </p:spTree>
    <p:extLst>
      <p:ext uri="{BB962C8B-B14F-4D97-AF65-F5344CB8AC3E}">
        <p14:creationId xmlns:p14="http://schemas.microsoft.com/office/powerpoint/2010/main" val="18208423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http://</a:t>
            </a:r>
            <a:r>
              <a:rPr lang="en-US" err="1" smtClean="0"/>
              <a:t>www.cheri.com.au</a:t>
            </a:r>
            <a:r>
              <a:rPr lang="en-US" smtClean="0"/>
              <a:t>/documents/</a:t>
            </a:r>
            <a:r>
              <a:rPr lang="en-US" err="1" smtClean="0"/>
              <a:t>handout_maths_ld_John_Munro.pdf</a:t>
            </a:r>
            <a:r>
              <a:rPr lang="en-US" smtClean="0"/>
              <a:t> </a:t>
            </a:r>
            <a:endParaRPr lang="en-US"/>
          </a:p>
        </p:txBody>
      </p:sp>
      <p:sp>
        <p:nvSpPr>
          <p:cNvPr id="4" name="Slide Number Placeholder 3"/>
          <p:cNvSpPr>
            <a:spLocks noGrp="1"/>
          </p:cNvSpPr>
          <p:nvPr>
            <p:ph type="sldNum" sz="quarter" idx="10"/>
          </p:nvPr>
        </p:nvSpPr>
        <p:spPr/>
        <p:txBody>
          <a:bodyPr/>
          <a:lstStyle/>
          <a:p>
            <a:fld id="{E038FC2C-B79D-6546-A7CD-42435F8CEEE0}" type="slidenum">
              <a:rPr lang="en-US" smtClean="0"/>
              <a:pPr/>
              <a:t>22</a:t>
            </a:fld>
            <a:endParaRPr lang="en-US"/>
          </a:p>
        </p:txBody>
      </p:sp>
    </p:spTree>
    <p:extLst>
      <p:ext uri="{BB962C8B-B14F-4D97-AF65-F5344CB8AC3E}">
        <p14:creationId xmlns:p14="http://schemas.microsoft.com/office/powerpoint/2010/main" val="19068056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http://</a:t>
            </a:r>
            <a:r>
              <a:rPr lang="en-US" err="1" smtClean="0"/>
              <a:t>www.cogmed.com</a:t>
            </a:r>
            <a:r>
              <a:rPr lang="en-US" smtClean="0"/>
              <a:t>/working-memory-challenge      </a:t>
            </a:r>
          </a:p>
          <a:p>
            <a:endParaRPr lang="en-US" smtClean="0"/>
          </a:p>
          <a:p>
            <a:r>
              <a:rPr lang="en-US" smtClean="0"/>
              <a:t>It tests how many letters you can hold in your short-term memory at one time.</a:t>
            </a:r>
          </a:p>
          <a:p>
            <a:r>
              <a:rPr lang="en-US" smtClean="0"/>
              <a:t>This test starts off easy but gets hard fast.</a:t>
            </a:r>
          </a:p>
          <a:p>
            <a:endParaRPr lang="en-US"/>
          </a:p>
        </p:txBody>
      </p:sp>
      <p:sp>
        <p:nvSpPr>
          <p:cNvPr id="4" name="Slide Number Placeholder 3"/>
          <p:cNvSpPr>
            <a:spLocks noGrp="1"/>
          </p:cNvSpPr>
          <p:nvPr>
            <p:ph type="sldNum" sz="quarter" idx="10"/>
          </p:nvPr>
        </p:nvSpPr>
        <p:spPr/>
        <p:txBody>
          <a:bodyPr/>
          <a:lstStyle/>
          <a:p>
            <a:fld id="{E038FC2C-B79D-6546-A7CD-42435F8CEEE0}" type="slidenum">
              <a:rPr lang="en-US" smtClean="0"/>
              <a:pPr/>
              <a:t>23</a:t>
            </a:fld>
            <a:endParaRPr lang="en-US"/>
          </a:p>
        </p:txBody>
      </p:sp>
    </p:spTree>
    <p:extLst>
      <p:ext uri="{BB962C8B-B14F-4D97-AF65-F5344CB8AC3E}">
        <p14:creationId xmlns:p14="http://schemas.microsoft.com/office/powerpoint/2010/main" val="2442986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As with any complex idea or process, </a:t>
            </a:r>
            <a:r>
              <a:rPr lang="en-US" err="1" smtClean="0"/>
              <a:t>ie</a:t>
            </a:r>
            <a:r>
              <a:rPr lang="en-US" smtClean="0"/>
              <a:t>: reading </a:t>
            </a:r>
            <a:r>
              <a:rPr lang="en-US" err="1" smtClean="0"/>
              <a:t>rinding</a:t>
            </a:r>
            <a:r>
              <a:rPr lang="en-US" smtClean="0"/>
              <a:t> a bike driving a car playing an</a:t>
            </a:r>
            <a:r>
              <a:rPr lang="en-US" baseline="0" smtClean="0"/>
              <a:t> instrument</a:t>
            </a:r>
            <a:endParaRPr lang="en-US"/>
          </a:p>
        </p:txBody>
      </p:sp>
      <p:sp>
        <p:nvSpPr>
          <p:cNvPr id="4" name="Slide Number Placeholder 3"/>
          <p:cNvSpPr>
            <a:spLocks noGrp="1"/>
          </p:cNvSpPr>
          <p:nvPr>
            <p:ph type="sldNum" sz="quarter" idx="10"/>
          </p:nvPr>
        </p:nvSpPr>
        <p:spPr/>
        <p:txBody>
          <a:bodyPr/>
          <a:lstStyle/>
          <a:p>
            <a:fld id="{E038FC2C-B79D-6546-A7CD-42435F8CEEE0}" type="slidenum">
              <a:rPr lang="en-US" smtClean="0"/>
              <a:pPr/>
              <a:t>24</a:t>
            </a:fld>
            <a:endParaRPr lang="en-US"/>
          </a:p>
        </p:txBody>
      </p:sp>
    </p:spTree>
    <p:extLst>
      <p:ext uri="{BB962C8B-B14F-4D97-AF65-F5344CB8AC3E}">
        <p14:creationId xmlns:p14="http://schemas.microsoft.com/office/powerpoint/2010/main" val="2466215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Take teachers through the number talk activity. Ask teachers</a:t>
            </a:r>
            <a:r>
              <a:rPr lang="en-US" baseline="0" smtClean="0"/>
              <a:t> how many dots there are then before they can present their answer acknowledge that the answer is 7. Now focus on how they came up with the number seven. Go around the group and ask teachers to describe how they came up with the number 7 then draw a visual representation of this on a white board. Finally when you have many different visual representations convert them to numerical and conclude with the announcement that </a:t>
            </a:r>
            <a:r>
              <a:rPr lang="en-US" baseline="0" err="1" smtClean="0"/>
              <a:t>isnt</a:t>
            </a:r>
            <a:r>
              <a:rPr lang="en-US" baseline="0" smtClean="0"/>
              <a:t> mathematics wonderful that we all know the answer is 7 but look at how many different ways we can get the same answer.</a:t>
            </a:r>
            <a:endParaRPr lang="en-US"/>
          </a:p>
        </p:txBody>
      </p:sp>
      <p:sp>
        <p:nvSpPr>
          <p:cNvPr id="4" name="Slide Number Placeholder 3"/>
          <p:cNvSpPr>
            <a:spLocks noGrp="1"/>
          </p:cNvSpPr>
          <p:nvPr>
            <p:ph type="sldNum" sz="quarter" idx="10"/>
          </p:nvPr>
        </p:nvSpPr>
        <p:spPr/>
        <p:txBody>
          <a:bodyPr/>
          <a:lstStyle/>
          <a:p>
            <a:fld id="{E038FC2C-B79D-6546-A7CD-42435F8CEEE0}" type="slidenum">
              <a:rPr lang="en-US" smtClean="0"/>
              <a:pPr/>
              <a:t>29</a:t>
            </a:fld>
            <a:endParaRPr lang="en-US"/>
          </a:p>
        </p:txBody>
      </p:sp>
    </p:spTree>
    <p:extLst>
      <p:ext uri="{BB962C8B-B14F-4D97-AF65-F5344CB8AC3E}">
        <p14:creationId xmlns:p14="http://schemas.microsoft.com/office/powerpoint/2010/main" val="8356124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smtClean="0"/>
              <a:t>Ask </a:t>
            </a:r>
            <a:r>
              <a:rPr lang="en-US" baseline="0" err="1" smtClean="0"/>
              <a:t>particpants</a:t>
            </a:r>
            <a:r>
              <a:rPr lang="en-US" baseline="0" smtClean="0"/>
              <a:t> to come an draw how they visually counted the number of dots. U</a:t>
            </a:r>
            <a:endParaRPr lang="en-US" baseline="0"/>
          </a:p>
        </p:txBody>
      </p:sp>
      <p:sp>
        <p:nvSpPr>
          <p:cNvPr id="4" name="Slide Number Placeholder 3"/>
          <p:cNvSpPr>
            <a:spLocks noGrp="1"/>
          </p:cNvSpPr>
          <p:nvPr>
            <p:ph type="sldNum" sz="quarter" idx="10"/>
          </p:nvPr>
        </p:nvSpPr>
        <p:spPr/>
        <p:txBody>
          <a:bodyPr/>
          <a:lstStyle/>
          <a:p>
            <a:fld id="{E038FC2C-B79D-6546-A7CD-42435F8CEEE0}" type="slidenum">
              <a:rPr lang="en-US" smtClean="0"/>
              <a:pPr/>
              <a:t>30</a:t>
            </a:fld>
            <a:endParaRPr lang="en-US"/>
          </a:p>
        </p:txBody>
      </p:sp>
    </p:spTree>
    <p:extLst>
      <p:ext uri="{BB962C8B-B14F-4D97-AF65-F5344CB8AC3E}">
        <p14:creationId xmlns:p14="http://schemas.microsoft.com/office/powerpoint/2010/main" val="7990957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Ask the participants to provide explanations of when this statement might be true.</a:t>
            </a:r>
            <a:r>
              <a:rPr lang="en-US" baseline="0" smtClean="0"/>
              <a:t> The original question is referring to time 7pm – 11 hours is 8am.. Discuss the value in mathematical discussions as a lesson starter to encourage students to communicate their thinking. </a:t>
            </a:r>
            <a:endParaRPr lang="en-US"/>
          </a:p>
        </p:txBody>
      </p:sp>
      <p:sp>
        <p:nvSpPr>
          <p:cNvPr id="4" name="Slide Number Placeholder 3"/>
          <p:cNvSpPr>
            <a:spLocks noGrp="1"/>
          </p:cNvSpPr>
          <p:nvPr>
            <p:ph type="sldNum" sz="quarter" idx="10"/>
          </p:nvPr>
        </p:nvSpPr>
        <p:spPr/>
        <p:txBody>
          <a:bodyPr/>
          <a:lstStyle/>
          <a:p>
            <a:fld id="{E038FC2C-B79D-6546-A7CD-42435F8CEEE0}" type="slidenum">
              <a:rPr lang="en-US" smtClean="0"/>
              <a:pPr/>
              <a:t>31</a:t>
            </a:fld>
            <a:endParaRPr lang="en-US"/>
          </a:p>
        </p:txBody>
      </p:sp>
    </p:spTree>
    <p:extLst>
      <p:ext uri="{BB962C8B-B14F-4D97-AF65-F5344CB8AC3E}">
        <p14:creationId xmlns:p14="http://schemas.microsoft.com/office/powerpoint/2010/main" val="7520269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See Ernest (1980) and </a:t>
            </a:r>
            <a:r>
              <a:rPr lang="en-US" err="1" smtClean="0"/>
              <a:t>Beswick</a:t>
            </a:r>
            <a:r>
              <a:rPr lang="en-US" smtClean="0"/>
              <a:t> (2005:2012)</a:t>
            </a:r>
            <a:endParaRPr lang="en-US"/>
          </a:p>
        </p:txBody>
      </p:sp>
      <p:sp>
        <p:nvSpPr>
          <p:cNvPr id="4" name="Slide Number Placeholder 3"/>
          <p:cNvSpPr>
            <a:spLocks noGrp="1"/>
          </p:cNvSpPr>
          <p:nvPr>
            <p:ph type="sldNum" sz="quarter" idx="10"/>
          </p:nvPr>
        </p:nvSpPr>
        <p:spPr/>
        <p:txBody>
          <a:bodyPr/>
          <a:lstStyle/>
          <a:p>
            <a:fld id="{E038FC2C-B79D-6546-A7CD-42435F8CEEE0}" type="slidenum">
              <a:rPr lang="en-US" smtClean="0"/>
              <a:pPr/>
              <a:t>4</a:t>
            </a:fld>
            <a:endParaRPr lang="en-US"/>
          </a:p>
        </p:txBody>
      </p:sp>
    </p:spTree>
    <p:extLst>
      <p:ext uri="{BB962C8B-B14F-4D97-AF65-F5344CB8AC3E}">
        <p14:creationId xmlns:p14="http://schemas.microsoft.com/office/powerpoint/2010/main" val="6446416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https://bhi61nm2cr3mkdgk1dtaov18-wpengine.netdna-ssl.com/</a:t>
            </a:r>
            <a:r>
              <a:rPr lang="en-US" err="1" smtClean="0"/>
              <a:t>wp</a:t>
            </a:r>
            <a:r>
              <a:rPr lang="en-US" smtClean="0"/>
              <a:t>-content/uploads/2015/10/1439422682-AssessmentPaper.pdf</a:t>
            </a:r>
          </a:p>
          <a:p>
            <a:endParaRPr lang="en-US"/>
          </a:p>
        </p:txBody>
      </p:sp>
      <p:sp>
        <p:nvSpPr>
          <p:cNvPr id="4" name="Slide Number Placeholder 3"/>
          <p:cNvSpPr>
            <a:spLocks noGrp="1"/>
          </p:cNvSpPr>
          <p:nvPr>
            <p:ph type="sldNum" sz="quarter" idx="10"/>
          </p:nvPr>
        </p:nvSpPr>
        <p:spPr/>
        <p:txBody>
          <a:bodyPr/>
          <a:lstStyle/>
          <a:p>
            <a:fld id="{E038FC2C-B79D-6546-A7CD-42435F8CEEE0}" type="slidenum">
              <a:rPr lang="en-US" smtClean="0"/>
              <a:pPr/>
              <a:t>32</a:t>
            </a:fld>
            <a:endParaRPr lang="en-US"/>
          </a:p>
        </p:txBody>
      </p:sp>
    </p:spTree>
    <p:extLst>
      <p:ext uri="{BB962C8B-B14F-4D97-AF65-F5344CB8AC3E}">
        <p14:creationId xmlns:p14="http://schemas.microsoft.com/office/powerpoint/2010/main" val="9344261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http://</a:t>
            </a:r>
            <a:r>
              <a:rPr lang="en-US" err="1" smtClean="0"/>
              <a:t>map.mathshell.org</a:t>
            </a:r>
            <a:r>
              <a:rPr lang="en-US" smtClean="0"/>
              <a:t>/</a:t>
            </a:r>
            <a:r>
              <a:rPr lang="en-US" err="1" smtClean="0"/>
              <a:t>index.php</a:t>
            </a:r>
            <a:endParaRPr lang="en-US" smtClean="0"/>
          </a:p>
          <a:p>
            <a:r>
              <a:rPr lang="en-US" smtClean="0"/>
              <a:t>You could show some examples of assessments at</a:t>
            </a:r>
            <a:r>
              <a:rPr lang="en-US" baseline="0" smtClean="0"/>
              <a:t> this point. You may also ask </a:t>
            </a:r>
            <a:r>
              <a:rPr lang="en-US" baseline="0" err="1" smtClean="0"/>
              <a:t>particpants</a:t>
            </a:r>
            <a:r>
              <a:rPr lang="en-US" baseline="0" smtClean="0"/>
              <a:t> to bring in past assessments for reflection</a:t>
            </a:r>
          </a:p>
          <a:p>
            <a:endParaRPr lang="en-US" baseline="0" smtClean="0"/>
          </a:p>
          <a:p>
            <a:r>
              <a:rPr lang="en-US" smtClean="0"/>
              <a:t>https://</a:t>
            </a:r>
            <a:r>
              <a:rPr lang="en-US" err="1" smtClean="0"/>
              <a:t>www.mindsetkit.org</a:t>
            </a:r>
            <a:r>
              <a:rPr lang="en-US" smtClean="0"/>
              <a:t>/topics/assessments-growth-mindset-math/assessments-for-learning-encourage-growth-mindset</a:t>
            </a:r>
            <a:endParaRPr lang="en-US"/>
          </a:p>
        </p:txBody>
      </p:sp>
      <p:sp>
        <p:nvSpPr>
          <p:cNvPr id="4" name="Slide Number Placeholder 3"/>
          <p:cNvSpPr>
            <a:spLocks noGrp="1"/>
          </p:cNvSpPr>
          <p:nvPr>
            <p:ph type="sldNum" sz="quarter" idx="10"/>
          </p:nvPr>
        </p:nvSpPr>
        <p:spPr/>
        <p:txBody>
          <a:bodyPr/>
          <a:lstStyle/>
          <a:p>
            <a:fld id="{E038FC2C-B79D-6546-A7CD-42435F8CEEE0}" type="slidenum">
              <a:rPr lang="en-US" smtClean="0"/>
              <a:pPr/>
              <a:t>34</a:t>
            </a:fld>
            <a:endParaRPr lang="en-US"/>
          </a:p>
        </p:txBody>
      </p:sp>
    </p:spTree>
    <p:extLst>
      <p:ext uri="{BB962C8B-B14F-4D97-AF65-F5344CB8AC3E}">
        <p14:creationId xmlns:p14="http://schemas.microsoft.com/office/powerpoint/2010/main" val="11505968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https://</a:t>
            </a:r>
            <a:r>
              <a:rPr lang="en-US" err="1" smtClean="0"/>
              <a:t>www.acer.org</a:t>
            </a:r>
            <a:r>
              <a:rPr lang="en-US" smtClean="0"/>
              <a:t>/occasional-essays/deconstructing-maths-anxiety-helping-students-to-develop-a-positive-attitude by Sarah Buckley</a:t>
            </a:r>
          </a:p>
          <a:p>
            <a:r>
              <a:rPr lang="en-US" smtClean="0"/>
              <a:t>http://</a:t>
            </a:r>
            <a:r>
              <a:rPr lang="en-US" err="1" smtClean="0"/>
              <a:t>theconversation.com</a:t>
            </a:r>
            <a:r>
              <a:rPr lang="en-US" smtClean="0"/>
              <a:t>/maths-anxiety-is-creating-a-shortage-of-young-scientists-heres-a-solution-58889 </a:t>
            </a:r>
          </a:p>
          <a:p>
            <a:endParaRPr lang="en-US" smtClean="0"/>
          </a:p>
          <a:p>
            <a:endParaRPr lang="en-US" smtClean="0"/>
          </a:p>
          <a:p>
            <a:endParaRPr lang="en-US" smtClean="0"/>
          </a:p>
          <a:p>
            <a:r>
              <a:rPr lang="en-US" smtClean="0"/>
              <a:t>https://</a:t>
            </a:r>
            <a:r>
              <a:rPr lang="en-US" err="1" smtClean="0"/>
              <a:t>www.ncbi.nlm.nih.gov</a:t>
            </a:r>
            <a:r>
              <a:rPr lang="en-US" smtClean="0"/>
              <a:t>/</a:t>
            </a:r>
            <a:r>
              <a:rPr lang="en-US" err="1" smtClean="0"/>
              <a:t>pmc</a:t>
            </a:r>
            <a:r>
              <a:rPr lang="en-US" smtClean="0"/>
              <a:t>/articles/PMC2836676/</a:t>
            </a:r>
            <a:endParaRPr lang="en-US"/>
          </a:p>
        </p:txBody>
      </p:sp>
      <p:sp>
        <p:nvSpPr>
          <p:cNvPr id="4" name="Slide Number Placeholder 3"/>
          <p:cNvSpPr>
            <a:spLocks noGrp="1"/>
          </p:cNvSpPr>
          <p:nvPr>
            <p:ph type="sldNum" sz="quarter" idx="10"/>
          </p:nvPr>
        </p:nvSpPr>
        <p:spPr/>
        <p:txBody>
          <a:bodyPr/>
          <a:lstStyle/>
          <a:p>
            <a:fld id="{E038FC2C-B79D-6546-A7CD-42435F8CEEE0}" type="slidenum">
              <a:rPr lang="en-US" smtClean="0"/>
              <a:pPr/>
              <a:t>35</a:t>
            </a:fld>
            <a:endParaRPr lang="en-US"/>
          </a:p>
        </p:txBody>
      </p:sp>
    </p:spTree>
    <p:extLst>
      <p:ext uri="{BB962C8B-B14F-4D97-AF65-F5344CB8AC3E}">
        <p14:creationId xmlns:p14="http://schemas.microsoft.com/office/powerpoint/2010/main" val="1044015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Ask teachers to share their thoughts generated by this prompt. What do they find interesting? What</a:t>
            </a:r>
            <a:r>
              <a:rPr lang="en-US" baseline="0" smtClean="0"/>
              <a:t> thinking does it motivate?</a:t>
            </a:r>
            <a:endParaRPr lang="en-US"/>
          </a:p>
        </p:txBody>
      </p:sp>
      <p:sp>
        <p:nvSpPr>
          <p:cNvPr id="4" name="Slide Number Placeholder 3"/>
          <p:cNvSpPr>
            <a:spLocks noGrp="1"/>
          </p:cNvSpPr>
          <p:nvPr>
            <p:ph type="sldNum" sz="quarter" idx="10"/>
          </p:nvPr>
        </p:nvSpPr>
        <p:spPr/>
        <p:txBody>
          <a:bodyPr/>
          <a:lstStyle/>
          <a:p>
            <a:fld id="{E038FC2C-B79D-6546-A7CD-42435F8CEEE0}" type="slidenum">
              <a:rPr lang="en-US" smtClean="0"/>
              <a:pPr/>
              <a:t>6</a:t>
            </a:fld>
            <a:endParaRPr lang="en-US"/>
          </a:p>
        </p:txBody>
      </p:sp>
    </p:spTree>
    <p:extLst>
      <p:ext uri="{BB962C8B-B14F-4D97-AF65-F5344CB8AC3E}">
        <p14:creationId xmlns:p14="http://schemas.microsoft.com/office/powerpoint/2010/main" val="4782187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http://</a:t>
            </a:r>
            <a:r>
              <a:rPr lang="en-US" err="1" smtClean="0"/>
              <a:t>www.smh.com.au</a:t>
            </a:r>
            <a:r>
              <a:rPr lang="en-US" smtClean="0"/>
              <a:t>/national/education/the-toughest-question-of-all-why-is-australia-falling-behind-in-maths-20150706-gi5ztd.html</a:t>
            </a:r>
          </a:p>
          <a:p>
            <a:r>
              <a:rPr lang="en-US" smtClean="0"/>
              <a:t>http://</a:t>
            </a:r>
            <a:r>
              <a:rPr lang="en-US" err="1" smtClean="0"/>
              <a:t>www.abc.net.au</a:t>
            </a:r>
            <a:r>
              <a:rPr lang="en-US" smtClean="0"/>
              <a:t>/news/2016-11-30/</a:t>
            </a:r>
            <a:r>
              <a:rPr lang="en-US" err="1" smtClean="0"/>
              <a:t>timss</a:t>
            </a:r>
            <a:r>
              <a:rPr lang="en-US" smtClean="0"/>
              <a:t>-</a:t>
            </a:r>
            <a:r>
              <a:rPr lang="en-US" err="1" smtClean="0"/>
              <a:t>australian</a:t>
            </a:r>
            <a:r>
              <a:rPr lang="en-US" smtClean="0"/>
              <a:t>-schools-continue-to-fall-behind/8078060</a:t>
            </a:r>
          </a:p>
          <a:p>
            <a:r>
              <a:rPr lang="en-US" smtClean="0"/>
              <a:t>http://</a:t>
            </a:r>
            <a:r>
              <a:rPr lang="en-US" err="1" smtClean="0"/>
              <a:t>www.afr.com</a:t>
            </a:r>
            <a:r>
              <a:rPr lang="en-US" smtClean="0"/>
              <a:t>/news/policy/education/australias-maths-crisis-20140606-iwfn1</a:t>
            </a:r>
          </a:p>
          <a:p>
            <a:r>
              <a:rPr lang="en-US" smtClean="0"/>
              <a:t>https://</a:t>
            </a:r>
            <a:r>
              <a:rPr lang="en-US" err="1" smtClean="0"/>
              <a:t>www.acer.org</a:t>
            </a:r>
            <a:r>
              <a:rPr lang="en-US" smtClean="0"/>
              <a:t>/</a:t>
            </a:r>
            <a:r>
              <a:rPr lang="en-US" err="1" smtClean="0"/>
              <a:t>timss</a:t>
            </a:r>
            <a:r>
              <a:rPr lang="en-US" smtClean="0"/>
              <a:t>/australian-results-timss-2015-dec-2016</a:t>
            </a:r>
          </a:p>
          <a:p>
            <a:r>
              <a:rPr lang="en-US" smtClean="0"/>
              <a:t>http://</a:t>
            </a:r>
            <a:r>
              <a:rPr lang="en-US" err="1" smtClean="0"/>
              <a:t>research.acer.edu.au</a:t>
            </a:r>
            <a:r>
              <a:rPr lang="en-US" smtClean="0"/>
              <a:t>/</a:t>
            </a:r>
            <a:r>
              <a:rPr lang="en-US" err="1" smtClean="0"/>
              <a:t>cgi</a:t>
            </a:r>
            <a:r>
              <a:rPr lang="en-US" smtClean="0"/>
              <a:t>/</a:t>
            </a:r>
            <a:r>
              <a:rPr lang="en-US" err="1" smtClean="0"/>
              <a:t>viewcontent.cgi?article</a:t>
            </a:r>
            <a:r>
              <a:rPr lang="en-US" smtClean="0"/>
              <a:t>=1021&amp;context=</a:t>
            </a:r>
            <a:r>
              <a:rPr lang="en-US" err="1" smtClean="0"/>
              <a:t>ozpisa</a:t>
            </a:r>
            <a:endParaRPr lang="en-US" smtClean="0"/>
          </a:p>
          <a:p>
            <a:endParaRPr lang="en-US" smtClean="0"/>
          </a:p>
          <a:p>
            <a:endParaRPr lang="en-US" smtClean="0"/>
          </a:p>
          <a:p>
            <a:endParaRPr lang="en-US" smtClean="0"/>
          </a:p>
          <a:p>
            <a:endParaRPr lang="en-US"/>
          </a:p>
        </p:txBody>
      </p:sp>
      <p:sp>
        <p:nvSpPr>
          <p:cNvPr id="4" name="Slide Number Placeholder 3"/>
          <p:cNvSpPr>
            <a:spLocks noGrp="1"/>
          </p:cNvSpPr>
          <p:nvPr>
            <p:ph type="sldNum" sz="quarter" idx="10"/>
          </p:nvPr>
        </p:nvSpPr>
        <p:spPr/>
        <p:txBody>
          <a:bodyPr/>
          <a:lstStyle/>
          <a:p>
            <a:fld id="{E038FC2C-B79D-6546-A7CD-42435F8CEEE0}" type="slidenum">
              <a:rPr lang="en-US" smtClean="0"/>
              <a:pPr/>
              <a:t>8</a:t>
            </a:fld>
            <a:endParaRPr lang="en-US"/>
          </a:p>
        </p:txBody>
      </p:sp>
    </p:spTree>
    <p:extLst>
      <p:ext uri="{BB962C8B-B14F-4D97-AF65-F5344CB8AC3E}">
        <p14:creationId xmlns:p14="http://schemas.microsoft.com/office/powerpoint/2010/main" val="4607907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Think of your own experiences and those</a:t>
            </a:r>
            <a:r>
              <a:rPr lang="en-US" baseline="0" smtClean="0"/>
              <a:t> of past and present students. Same year level, same content, same delivery but some students are engaged and motivated whilst others seem not interested and completely disengaged and as hard as you try to real them in it seems near impossible.  Might be good to prompt them to think about a time when they had to learn something they were not motivated to learn and to compare to a time when they were motivated. What motivates you</a:t>
            </a:r>
            <a:r>
              <a:rPr lang="en-US" smtClean="0"/>
              <a:t> to learn? </a:t>
            </a:r>
            <a:endParaRPr lang="en-US"/>
          </a:p>
        </p:txBody>
      </p:sp>
      <p:sp>
        <p:nvSpPr>
          <p:cNvPr id="4" name="Slide Number Placeholder 3"/>
          <p:cNvSpPr>
            <a:spLocks noGrp="1"/>
          </p:cNvSpPr>
          <p:nvPr>
            <p:ph type="sldNum" sz="quarter" idx="10"/>
          </p:nvPr>
        </p:nvSpPr>
        <p:spPr/>
        <p:txBody>
          <a:bodyPr/>
          <a:lstStyle/>
          <a:p>
            <a:fld id="{E038FC2C-B79D-6546-A7CD-42435F8CEEE0}" type="slidenum">
              <a:rPr lang="en-US" smtClean="0"/>
              <a:pPr/>
              <a:t>9</a:t>
            </a:fld>
            <a:endParaRPr lang="en-US"/>
          </a:p>
        </p:txBody>
      </p:sp>
    </p:spTree>
    <p:extLst>
      <p:ext uri="{BB962C8B-B14F-4D97-AF65-F5344CB8AC3E}">
        <p14:creationId xmlns:p14="http://schemas.microsoft.com/office/powerpoint/2010/main" val="1106437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smtClean="0"/>
              <a:t>Litterature</a:t>
            </a:r>
            <a:r>
              <a:rPr lang="en-US" smtClean="0"/>
              <a:t> has used the word attitude .Do kids dislike </a:t>
            </a:r>
            <a:r>
              <a:rPr lang="en-US" err="1" smtClean="0"/>
              <a:t>maths</a:t>
            </a:r>
            <a:r>
              <a:rPr lang="en-US" smtClean="0"/>
              <a:t> because they do badly or do they do badly because they dislike </a:t>
            </a:r>
            <a:r>
              <a:rPr lang="en-US" err="1" smtClean="0"/>
              <a:t>maths</a:t>
            </a:r>
            <a:r>
              <a:rPr lang="en-US" smtClean="0"/>
              <a:t>?</a:t>
            </a:r>
            <a:endParaRPr lang="en-US"/>
          </a:p>
        </p:txBody>
      </p:sp>
      <p:sp>
        <p:nvSpPr>
          <p:cNvPr id="4" name="Slide Number Placeholder 3"/>
          <p:cNvSpPr>
            <a:spLocks noGrp="1"/>
          </p:cNvSpPr>
          <p:nvPr>
            <p:ph type="sldNum" sz="quarter" idx="10"/>
          </p:nvPr>
        </p:nvSpPr>
        <p:spPr/>
        <p:txBody>
          <a:bodyPr/>
          <a:lstStyle/>
          <a:p>
            <a:fld id="{E038FC2C-B79D-6546-A7CD-42435F8CEEE0}" type="slidenum">
              <a:rPr lang="en-US" smtClean="0"/>
              <a:pPr/>
              <a:t>11</a:t>
            </a:fld>
            <a:endParaRPr lang="en-US"/>
          </a:p>
        </p:txBody>
      </p:sp>
    </p:spTree>
    <p:extLst>
      <p:ext uri="{BB962C8B-B14F-4D97-AF65-F5344CB8AC3E}">
        <p14:creationId xmlns:p14="http://schemas.microsoft.com/office/powerpoint/2010/main" val="14230174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Most </a:t>
            </a:r>
            <a:r>
              <a:rPr lang="en-US" baseline="0" smtClean="0"/>
              <a:t> students will tell you that </a:t>
            </a:r>
            <a:r>
              <a:rPr lang="en-US" baseline="0" err="1" smtClean="0"/>
              <a:t>maths</a:t>
            </a:r>
            <a:r>
              <a:rPr lang="en-US" baseline="0" smtClean="0"/>
              <a:t> is </a:t>
            </a:r>
            <a:r>
              <a:rPr lang="en-US" baseline="0" err="1" smtClean="0"/>
              <a:t>useflu</a:t>
            </a:r>
            <a:r>
              <a:rPr lang="en-US" baseline="0" smtClean="0"/>
              <a:t> and important but this </a:t>
            </a:r>
            <a:r>
              <a:rPr lang="en-US" baseline="0" err="1" smtClean="0"/>
              <a:t>doesn</a:t>
            </a:r>
            <a:r>
              <a:rPr lang="uk-UA" baseline="0" smtClean="0"/>
              <a:t>’</a:t>
            </a:r>
            <a:r>
              <a:rPr lang="en-US" baseline="0" smtClean="0"/>
              <a:t>t impact heavily on their engagement.</a:t>
            </a:r>
            <a:endParaRPr lang="en-US"/>
          </a:p>
        </p:txBody>
      </p:sp>
      <p:sp>
        <p:nvSpPr>
          <p:cNvPr id="4" name="Slide Number Placeholder 3"/>
          <p:cNvSpPr>
            <a:spLocks noGrp="1"/>
          </p:cNvSpPr>
          <p:nvPr>
            <p:ph type="sldNum" sz="quarter" idx="10"/>
          </p:nvPr>
        </p:nvSpPr>
        <p:spPr/>
        <p:txBody>
          <a:bodyPr/>
          <a:lstStyle/>
          <a:p>
            <a:fld id="{E038FC2C-B79D-6546-A7CD-42435F8CEEE0}" type="slidenum">
              <a:rPr lang="en-US" smtClean="0"/>
              <a:pPr/>
              <a:t>12</a:t>
            </a:fld>
            <a:endParaRPr lang="en-US"/>
          </a:p>
        </p:txBody>
      </p:sp>
    </p:spTree>
    <p:extLst>
      <p:ext uri="{BB962C8B-B14F-4D97-AF65-F5344CB8AC3E}">
        <p14:creationId xmlns:p14="http://schemas.microsoft.com/office/powerpoint/2010/main" val="15542491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We may all start with a fixed mindset thinking success is a straight and path viewing</a:t>
            </a:r>
            <a:r>
              <a:rPr lang="en-US" baseline="0" smtClean="0"/>
              <a:t> growth as </a:t>
            </a:r>
            <a:r>
              <a:rPr lang="en-US" baseline="0" err="1" smtClean="0"/>
              <a:t>liinear</a:t>
            </a:r>
            <a:r>
              <a:rPr lang="en-US" baseline="0" smtClean="0"/>
              <a:t> when in fact it is not </a:t>
            </a:r>
            <a:r>
              <a:rPr lang="en-US" baseline="0" err="1" smtClean="0"/>
              <a:t>linera</a:t>
            </a:r>
            <a:r>
              <a:rPr lang="en-US" baseline="0" smtClean="0"/>
              <a:t> at all.</a:t>
            </a:r>
            <a:endParaRPr lang="en-US"/>
          </a:p>
        </p:txBody>
      </p:sp>
      <p:sp>
        <p:nvSpPr>
          <p:cNvPr id="4" name="Slide Number Placeholder 3"/>
          <p:cNvSpPr>
            <a:spLocks noGrp="1"/>
          </p:cNvSpPr>
          <p:nvPr>
            <p:ph type="sldNum" sz="quarter" idx="10"/>
          </p:nvPr>
        </p:nvSpPr>
        <p:spPr/>
        <p:txBody>
          <a:bodyPr/>
          <a:lstStyle/>
          <a:p>
            <a:fld id="{E038FC2C-B79D-6546-A7CD-42435F8CEEE0}" type="slidenum">
              <a:rPr lang="en-US" smtClean="0"/>
              <a:pPr/>
              <a:t>14</a:t>
            </a:fld>
            <a:endParaRPr lang="en-US"/>
          </a:p>
        </p:txBody>
      </p:sp>
    </p:spTree>
    <p:extLst>
      <p:ext uri="{BB962C8B-B14F-4D97-AF65-F5344CB8AC3E}">
        <p14:creationId xmlns:p14="http://schemas.microsoft.com/office/powerpoint/2010/main" val="1240645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This is not in fact what mathematics is all about. If we teach </a:t>
            </a:r>
            <a:r>
              <a:rPr lang="en-US" err="1" smtClean="0"/>
              <a:t>maths</a:t>
            </a:r>
            <a:r>
              <a:rPr lang="en-US" smtClean="0"/>
              <a:t> like this then what does it say about what teacher’s think it is?</a:t>
            </a:r>
            <a:endParaRPr lang="en-US"/>
          </a:p>
        </p:txBody>
      </p:sp>
      <p:sp>
        <p:nvSpPr>
          <p:cNvPr id="4" name="Slide Number Placeholder 3"/>
          <p:cNvSpPr>
            <a:spLocks noGrp="1"/>
          </p:cNvSpPr>
          <p:nvPr>
            <p:ph type="sldNum" sz="quarter" idx="10"/>
          </p:nvPr>
        </p:nvSpPr>
        <p:spPr/>
        <p:txBody>
          <a:bodyPr/>
          <a:lstStyle/>
          <a:p>
            <a:fld id="{E038FC2C-B79D-6546-A7CD-42435F8CEEE0}" type="slidenum">
              <a:rPr lang="en-US" smtClean="0"/>
              <a:pPr/>
              <a:t>15</a:t>
            </a:fld>
            <a:endParaRPr lang="en-US"/>
          </a:p>
        </p:txBody>
      </p:sp>
    </p:spTree>
    <p:extLst>
      <p:ext uri="{BB962C8B-B14F-4D97-AF65-F5344CB8AC3E}">
        <p14:creationId xmlns:p14="http://schemas.microsoft.com/office/powerpoint/2010/main" val="143373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33500" y="841772"/>
            <a:ext cx="6615000" cy="1790700"/>
          </a:xfrm>
        </p:spPr>
        <p:txBody>
          <a:bodyPr anchor="b"/>
          <a:lstStyle>
            <a:lvl1pPr algn="ctr">
              <a:defRPr sz="4500"/>
            </a:lvl1pPr>
          </a:lstStyle>
          <a:p>
            <a:r>
              <a:rPr lang="en-US" smtClean="0"/>
              <a:t>Click to edit Master title style</a:t>
            </a:r>
            <a:endParaRPr lang="en-US" dirty="0"/>
          </a:p>
        </p:txBody>
      </p:sp>
      <p:sp>
        <p:nvSpPr>
          <p:cNvPr id="3" name="Subtitle 2"/>
          <p:cNvSpPr>
            <a:spLocks noGrp="1"/>
          </p:cNvSpPr>
          <p:nvPr>
            <p:ph type="subTitle" idx="1"/>
          </p:nvPr>
        </p:nvSpPr>
        <p:spPr>
          <a:xfrm>
            <a:off x="1333500" y="2701529"/>
            <a:ext cx="6615000" cy="1755000"/>
          </a:xfrm>
        </p:spPr>
        <p:txBody>
          <a:bodyPr>
            <a:normAutofit/>
          </a:bodyPr>
          <a:lstStyle>
            <a:lvl1pPr marL="0" indent="0" algn="ctr">
              <a:buNone/>
              <a:defRPr sz="24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Tree>
    <p:extLst>
      <p:ext uri="{BB962C8B-B14F-4D97-AF65-F5344CB8AC3E}">
        <p14:creationId xmlns:p14="http://schemas.microsoft.com/office/powerpoint/2010/main" val="190992339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33500" y="273844"/>
            <a:ext cx="6615000" cy="945000"/>
          </a:xfrm>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sz="2400"/>
            </a:lvl1pPr>
            <a:lvl2pPr>
              <a:defRPr sz="2400"/>
            </a:lvl2pPr>
            <a:lvl3pPr>
              <a:defRPr sz="24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4441124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33500" y="1282304"/>
            <a:ext cx="6615000" cy="2139553"/>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1333500" y="3442098"/>
            <a:ext cx="6615000" cy="1125140"/>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165280870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708500" y="1441429"/>
            <a:ext cx="32400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Content Placeholder 2"/>
          <p:cNvSpPr>
            <a:spLocks noGrp="1"/>
          </p:cNvSpPr>
          <p:nvPr>
            <p:ph sz="half" idx="10"/>
          </p:nvPr>
        </p:nvSpPr>
        <p:spPr>
          <a:xfrm>
            <a:off x="1333500" y="1441429"/>
            <a:ext cx="32400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5484695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33526670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2331575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33501" y="336946"/>
            <a:ext cx="3170039" cy="1200150"/>
          </a:xfrm>
        </p:spPr>
        <p:txBody>
          <a:bodyPr anchor="b"/>
          <a:lstStyle>
            <a:lvl1pPr>
              <a:defRPr sz="2400"/>
            </a:lvl1pPr>
          </a:lstStyle>
          <a:p>
            <a:r>
              <a:rPr lang="en-US" smtClean="0"/>
              <a:t>Click to edit Master title style</a:t>
            </a:r>
            <a:endParaRPr lang="en-US" dirty="0"/>
          </a:p>
        </p:txBody>
      </p:sp>
      <p:sp>
        <p:nvSpPr>
          <p:cNvPr id="3" name="Content Placeholder 2"/>
          <p:cNvSpPr>
            <a:spLocks noGrp="1"/>
          </p:cNvSpPr>
          <p:nvPr>
            <p:ph idx="1"/>
          </p:nvPr>
        </p:nvSpPr>
        <p:spPr>
          <a:xfrm>
            <a:off x="4503538" y="740569"/>
            <a:ext cx="4013003"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333501" y="1537096"/>
            <a:ext cx="317003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Tree>
    <p:extLst>
      <p:ext uri="{BB962C8B-B14F-4D97-AF65-F5344CB8AC3E}">
        <p14:creationId xmlns:p14="http://schemas.microsoft.com/office/powerpoint/2010/main" val="64258018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33501" y="336946"/>
            <a:ext cx="3073823" cy="120015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4702628" y="740569"/>
            <a:ext cx="4052455"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a:p>
        </p:txBody>
      </p:sp>
      <p:sp>
        <p:nvSpPr>
          <p:cNvPr id="4" name="Text Placeholder 3"/>
          <p:cNvSpPr>
            <a:spLocks noGrp="1"/>
          </p:cNvSpPr>
          <p:nvPr>
            <p:ph type="body" sz="half" idx="2"/>
          </p:nvPr>
        </p:nvSpPr>
        <p:spPr>
          <a:xfrm>
            <a:off x="1333501" y="1537096"/>
            <a:ext cx="3073822"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Tree>
    <p:extLst>
      <p:ext uri="{BB962C8B-B14F-4D97-AF65-F5344CB8AC3E}">
        <p14:creationId xmlns:p14="http://schemas.microsoft.com/office/powerpoint/2010/main" val="14989172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047875" y="841773"/>
            <a:ext cx="6705600" cy="1168003"/>
          </a:xfrm>
          <a:prstGeom prst="rect">
            <a:avLst/>
          </a:prstGeom>
        </p:spPr>
        <p:txBody>
          <a:bodyPr anchor="b"/>
          <a:lstStyle>
            <a:lvl1pPr algn="ctr">
              <a:defRPr sz="4500"/>
            </a:lvl1pPr>
          </a:lstStyle>
          <a:p>
            <a:r>
              <a:rPr lang="en-US" smtClean="0"/>
              <a:t>Click to edit Master title style</a:t>
            </a:r>
            <a:endParaRPr lang="en-US" dirty="0"/>
          </a:p>
        </p:txBody>
      </p:sp>
      <p:sp>
        <p:nvSpPr>
          <p:cNvPr id="3" name="Subtitle 2"/>
          <p:cNvSpPr>
            <a:spLocks noGrp="1"/>
          </p:cNvSpPr>
          <p:nvPr>
            <p:ph type="subTitle" idx="1"/>
          </p:nvPr>
        </p:nvSpPr>
        <p:spPr>
          <a:xfrm>
            <a:off x="2047875" y="2085975"/>
            <a:ext cx="6705600" cy="342900"/>
          </a:xfrm>
          <a:prstGeom prst="rect">
            <a:avLst/>
          </a:prstGeom>
        </p:spPr>
        <p:txBody>
          <a:bodyPr/>
          <a:lstStyle>
            <a:lvl1pPr marL="0" indent="0" algn="ct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Tree>
    <p:extLst>
      <p:ext uri="{BB962C8B-B14F-4D97-AF65-F5344CB8AC3E}">
        <p14:creationId xmlns:p14="http://schemas.microsoft.com/office/powerpoint/2010/main" val="207761255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theme" Target="../theme/theme1.xml"/><Relationship Id="rId10"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png"/><Relationship Id="rId1" Type="http://schemas.openxmlformats.org/officeDocument/2006/relationships/slideLayout" Target="../slideLayouts/slideLayout9.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33500" y="273844"/>
            <a:ext cx="6615000" cy="945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333500" y="1369219"/>
            <a:ext cx="6615000" cy="33750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1" y="0"/>
            <a:ext cx="1080000" cy="5143500"/>
          </a:xfrm>
          <a:prstGeom prst="rect">
            <a:avLst/>
          </a:prstGeom>
          <a:gradFill flip="none" rotWithShape="1">
            <a:gsLst>
              <a:gs pos="0">
                <a:srgbClr val="406077"/>
              </a:gs>
              <a:gs pos="79000">
                <a:srgbClr val="FFFFFF"/>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350"/>
          </a:p>
        </p:txBody>
      </p:sp>
      <p:pic>
        <p:nvPicPr>
          <p:cNvPr id="8" name="Picture 8" descr="dimensions_logo_2.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4294" y="258367"/>
            <a:ext cx="945000" cy="750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1194123"/>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Lst>
  <p:timing>
    <p:tnLst>
      <p:par>
        <p:cTn id="1" dur="indefinite" restart="never" nodeType="tmRoot"/>
      </p:par>
    </p:tnLst>
  </p:timing>
  <p:txStyles>
    <p:titleStyle>
      <a:lvl1pPr algn="l" defTabSz="685800" rtl="0" eaLnBrk="1" latinLnBrk="0" hangingPunct="1">
        <a:lnSpc>
          <a:spcPct val="90000"/>
        </a:lnSpc>
        <a:spcBef>
          <a:spcPct val="0"/>
        </a:spcBef>
        <a:buNone/>
        <a:defRPr sz="3300" b="0" i="0" kern="1200">
          <a:solidFill>
            <a:srgbClr val="406077"/>
          </a:solidFill>
          <a:latin typeface="Arial" charset="0"/>
          <a:ea typeface="Arial" charset="0"/>
          <a:cs typeface="Arial" charset="0"/>
        </a:defRPr>
      </a:lvl1pPr>
    </p:titleStyle>
    <p:bodyStyle>
      <a:lvl1pPr marL="171450" indent="-171450" algn="l" defTabSz="685800" rtl="0" eaLnBrk="1" latinLnBrk="0" hangingPunct="1">
        <a:lnSpc>
          <a:spcPct val="90000"/>
        </a:lnSpc>
        <a:spcBef>
          <a:spcPts val="750"/>
        </a:spcBef>
        <a:buFont typeface="Arial"/>
        <a:buChar char="•"/>
        <a:defRPr sz="2100" b="0" i="0" kern="1200">
          <a:solidFill>
            <a:schemeClr val="tx1"/>
          </a:solidFill>
          <a:latin typeface="Arial" charset="0"/>
          <a:ea typeface="Arial" charset="0"/>
          <a:cs typeface="Arial" charset="0"/>
        </a:defRPr>
      </a:lvl1pPr>
      <a:lvl2pPr marL="514350" indent="-171450" algn="l" defTabSz="685800" rtl="0" eaLnBrk="1" latinLnBrk="0" hangingPunct="1">
        <a:lnSpc>
          <a:spcPct val="90000"/>
        </a:lnSpc>
        <a:spcBef>
          <a:spcPts val="375"/>
        </a:spcBef>
        <a:buFont typeface="Arial"/>
        <a:buChar char="•"/>
        <a:defRPr sz="1800" b="0" i="0" kern="1200">
          <a:solidFill>
            <a:schemeClr val="tx1"/>
          </a:solidFill>
          <a:latin typeface="Arial" charset="0"/>
          <a:ea typeface="Arial" charset="0"/>
          <a:cs typeface="Arial" charset="0"/>
        </a:defRPr>
      </a:lvl2pPr>
      <a:lvl3pPr marL="857250" indent="-171450" algn="l" defTabSz="685800" rtl="0" eaLnBrk="1" latinLnBrk="0" hangingPunct="1">
        <a:lnSpc>
          <a:spcPct val="90000"/>
        </a:lnSpc>
        <a:spcBef>
          <a:spcPts val="375"/>
        </a:spcBef>
        <a:buFont typeface="Arial"/>
        <a:buChar char="•"/>
        <a:defRPr sz="1500" b="0" i="0" kern="1200">
          <a:solidFill>
            <a:schemeClr val="tx1"/>
          </a:solidFill>
          <a:latin typeface="Arial" charset="0"/>
          <a:ea typeface="Arial" charset="0"/>
          <a:cs typeface="Arial" charset="0"/>
        </a:defRPr>
      </a:lvl3pPr>
      <a:lvl4pPr marL="1200150" indent="-171450" algn="l" defTabSz="685800" rtl="0" eaLnBrk="1" latinLnBrk="0" hangingPunct="1">
        <a:lnSpc>
          <a:spcPct val="90000"/>
        </a:lnSpc>
        <a:spcBef>
          <a:spcPts val="375"/>
        </a:spcBef>
        <a:buFont typeface="Arial"/>
        <a:buChar char="•"/>
        <a:defRPr sz="1350" b="0" i="0" kern="1200">
          <a:solidFill>
            <a:schemeClr val="tx1"/>
          </a:solidFill>
          <a:latin typeface="Arial" charset="0"/>
          <a:ea typeface="Arial" charset="0"/>
          <a:cs typeface="Arial" charset="0"/>
        </a:defRPr>
      </a:lvl4pPr>
      <a:lvl5pPr marL="1543050" indent="-171450" algn="l" defTabSz="685800" rtl="0" eaLnBrk="1" latinLnBrk="0" hangingPunct="1">
        <a:lnSpc>
          <a:spcPct val="90000"/>
        </a:lnSpc>
        <a:spcBef>
          <a:spcPts val="375"/>
        </a:spcBef>
        <a:buFont typeface="Arial"/>
        <a:buChar char="•"/>
        <a:defRPr sz="1350" b="0" i="0" kern="1200">
          <a:solidFill>
            <a:schemeClr val="tx1"/>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1666875" y="2463404"/>
            <a:ext cx="7477125" cy="2303859"/>
          </a:xfrm>
          <a:prstGeom prst="rect">
            <a:avLst/>
          </a:prstGeom>
          <a:gradFill flip="none" rotWithShape="1">
            <a:gsLst>
              <a:gs pos="91000">
                <a:srgbClr val="406077"/>
              </a:gs>
              <a:gs pos="9000">
                <a:schemeClr val="bg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350"/>
          </a:p>
        </p:txBody>
      </p:sp>
      <p:sp>
        <p:nvSpPr>
          <p:cNvPr id="11" name="Rectangle 10"/>
          <p:cNvSpPr/>
          <p:nvPr/>
        </p:nvSpPr>
        <p:spPr>
          <a:xfrm flipH="1">
            <a:off x="0" y="4767263"/>
            <a:ext cx="6858000" cy="384572"/>
          </a:xfrm>
          <a:prstGeom prst="rect">
            <a:avLst/>
          </a:prstGeom>
          <a:gradFill flip="none" rotWithShape="1">
            <a:gsLst>
              <a:gs pos="100000">
                <a:srgbClr val="406077"/>
              </a:gs>
              <a:gs pos="23000">
                <a:schemeClr val="bg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350"/>
          </a:p>
        </p:txBody>
      </p:sp>
      <p:sp>
        <p:nvSpPr>
          <p:cNvPr id="12" name="Rectangle 11"/>
          <p:cNvSpPr/>
          <p:nvPr/>
        </p:nvSpPr>
        <p:spPr>
          <a:xfrm flipV="1">
            <a:off x="2050257" y="2339579"/>
            <a:ext cx="7093744" cy="123825"/>
          </a:xfrm>
          <a:prstGeom prst="rect">
            <a:avLst/>
          </a:prstGeom>
          <a:solidFill>
            <a:srgbClr val="CE112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350"/>
          </a:p>
        </p:txBody>
      </p:sp>
      <p:pic>
        <p:nvPicPr>
          <p:cNvPr id="13" name="Picture 9" descr="dimensions_logo copy.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250" y="142875"/>
            <a:ext cx="1838325"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2050257" y="2019301"/>
            <a:ext cx="7093744" cy="402431"/>
          </a:xfrm>
          <a:prstGeom prst="rect">
            <a:avLst/>
          </a:prstGeom>
          <a:solidFill>
            <a:srgbClr val="40607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35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90905" y="3886201"/>
            <a:ext cx="715565" cy="715565"/>
          </a:xfrm>
          <a:prstGeom prst="rect">
            <a:avLst/>
          </a:prstGeom>
        </p:spPr>
      </p:pic>
    </p:spTree>
    <p:extLst>
      <p:ext uri="{BB962C8B-B14F-4D97-AF65-F5344CB8AC3E}">
        <p14:creationId xmlns:p14="http://schemas.microsoft.com/office/powerpoint/2010/main" val="231904144"/>
      </p:ext>
    </p:extLst>
  </p:cSld>
  <p:clrMap bg1="lt1" tx1="dk1" bg2="lt2" tx2="dk2" accent1="accent1" accent2="accent2" accent3="accent3" accent4="accent4" accent5="accent5" accent6="accent6" hlink="hlink" folHlink="folHlink"/>
  <p:sldLayoutIdLst>
    <p:sldLayoutId id="2147483817" r:id="rId1"/>
  </p:sldLayoutIdLst>
  <p:txStyles>
    <p:titleStyle>
      <a:lvl1pPr algn="ctr" defTabSz="685800" rtl="0" eaLnBrk="1" latinLnBrk="0" hangingPunct="1">
        <a:lnSpc>
          <a:spcPct val="90000"/>
        </a:lnSpc>
        <a:spcBef>
          <a:spcPct val="0"/>
        </a:spcBef>
        <a:buNone/>
        <a:defRPr sz="3300" b="0" i="0" kern="1200">
          <a:solidFill>
            <a:srgbClr val="406077"/>
          </a:solidFill>
          <a:latin typeface="Arial" charset="0"/>
          <a:ea typeface="Arial" charset="0"/>
          <a:cs typeface="Arial" charset="0"/>
        </a:defRPr>
      </a:lvl1pPr>
    </p:titleStyle>
    <p:bodyStyle>
      <a:lvl1pPr marL="171450" indent="-171450" algn="l" defTabSz="685800" rtl="0" eaLnBrk="1" latinLnBrk="0" hangingPunct="1">
        <a:lnSpc>
          <a:spcPct val="90000"/>
        </a:lnSpc>
        <a:spcBef>
          <a:spcPts val="750"/>
        </a:spcBef>
        <a:buFont typeface="Arial"/>
        <a:buChar char="•"/>
        <a:defRPr sz="2100" b="0" i="0" kern="1200">
          <a:solidFill>
            <a:schemeClr val="tx1"/>
          </a:solidFill>
          <a:latin typeface="Arial" charset="0"/>
          <a:ea typeface="Arial" charset="0"/>
          <a:cs typeface="Arial" charset="0"/>
        </a:defRPr>
      </a:lvl1pPr>
      <a:lvl2pPr marL="514350" indent="-171450" algn="l" defTabSz="685800" rtl="0" eaLnBrk="1" latinLnBrk="0" hangingPunct="1">
        <a:lnSpc>
          <a:spcPct val="90000"/>
        </a:lnSpc>
        <a:spcBef>
          <a:spcPts val="375"/>
        </a:spcBef>
        <a:buFont typeface="Arial"/>
        <a:buChar char="•"/>
        <a:defRPr sz="1800" b="0" i="0" kern="1200">
          <a:solidFill>
            <a:schemeClr val="tx1"/>
          </a:solidFill>
          <a:latin typeface="Arial" charset="0"/>
          <a:ea typeface="Arial" charset="0"/>
          <a:cs typeface="Arial" charset="0"/>
        </a:defRPr>
      </a:lvl2pPr>
      <a:lvl3pPr marL="857250" indent="-171450" algn="l" defTabSz="685800" rtl="0" eaLnBrk="1" latinLnBrk="0" hangingPunct="1">
        <a:lnSpc>
          <a:spcPct val="90000"/>
        </a:lnSpc>
        <a:spcBef>
          <a:spcPts val="375"/>
        </a:spcBef>
        <a:buFont typeface="Arial"/>
        <a:buChar char="•"/>
        <a:defRPr sz="1500" b="0" i="0" kern="1200">
          <a:solidFill>
            <a:schemeClr val="tx1"/>
          </a:solidFill>
          <a:latin typeface="Arial" charset="0"/>
          <a:ea typeface="Arial" charset="0"/>
          <a:cs typeface="Arial" charset="0"/>
        </a:defRPr>
      </a:lvl3pPr>
      <a:lvl4pPr marL="1200150" indent="-171450" algn="l" defTabSz="685800" rtl="0" eaLnBrk="1" latinLnBrk="0" hangingPunct="1">
        <a:lnSpc>
          <a:spcPct val="90000"/>
        </a:lnSpc>
        <a:spcBef>
          <a:spcPts val="375"/>
        </a:spcBef>
        <a:buFont typeface="Arial"/>
        <a:buChar char="•"/>
        <a:defRPr sz="1350" b="0" i="0" kern="1200">
          <a:solidFill>
            <a:schemeClr val="tx1"/>
          </a:solidFill>
          <a:latin typeface="Arial" charset="0"/>
          <a:ea typeface="Arial" charset="0"/>
          <a:cs typeface="Arial" charset="0"/>
        </a:defRPr>
      </a:lvl4pPr>
      <a:lvl5pPr marL="1543050" indent="-171450" algn="l" defTabSz="685800" rtl="0" eaLnBrk="1" latinLnBrk="0" hangingPunct="1">
        <a:lnSpc>
          <a:spcPct val="90000"/>
        </a:lnSpc>
        <a:spcBef>
          <a:spcPts val="375"/>
        </a:spcBef>
        <a:buFont typeface="Arial"/>
        <a:buChar char="•"/>
        <a:defRPr sz="1350" b="0" i="0" kern="1200">
          <a:solidFill>
            <a:schemeClr val="tx1"/>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diagramData" Target="../diagrams/data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hyperlink" Target="https://youtu.be/p6SNCvIN4EI"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hyperlink" Target="https://faculty.washington.edu/chudler/stm0.html" TargetMode="Externa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3.xml"/><Relationship Id="rId4" Type="http://schemas.openxmlformats.org/officeDocument/2006/relationships/diagramLayout" Target="../diagrams/layout3.xml"/><Relationship Id="rId5" Type="http://schemas.openxmlformats.org/officeDocument/2006/relationships/diagramQuickStyle" Target="../diagrams/quickStyle3.xml"/><Relationship Id="rId6" Type="http://schemas.openxmlformats.org/officeDocument/2006/relationships/diagramColors" Target="../diagrams/colors3.xml"/><Relationship Id="rId7" Type="http://schemas.microsoft.com/office/2007/relationships/diagramDrawing" Target="../diagrams/drawing3.xml"/><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5.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australiancurriculum.edu.au/studentdiversity/student-diversity-advice"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acer.org/files/TIMSS2015-Infographic_FirstLook.png" TargetMode="External"/><Relationship Id="rId4" Type="http://schemas.openxmlformats.org/officeDocument/2006/relationships/hyperlink" Target="https://www.acer.org/ozpisa/key-findings" TargetMode="External"/><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33274" y="332830"/>
            <a:ext cx="6705600" cy="1309853"/>
          </a:xfrm>
        </p:spPr>
        <p:txBody>
          <a:bodyPr/>
          <a:lstStyle/>
          <a:p>
            <a:pPr algn="l">
              <a:lnSpc>
                <a:spcPct val="100000"/>
              </a:lnSpc>
            </a:pPr>
            <a:r>
              <a:rPr lang="en-AU" sz="3200" b="1" dirty="0" smtClean="0">
                <a:solidFill>
                  <a:srgbClr val="171C41"/>
                </a:solidFill>
              </a:rPr>
              <a:t>Growth Mindset</a:t>
            </a:r>
            <a:r>
              <a:rPr lang="en-AU" sz="3200" dirty="0"/>
              <a:t/>
            </a:r>
            <a:br>
              <a:rPr lang="en-AU" sz="3200" dirty="0"/>
            </a:br>
            <a:endParaRPr lang="en-US" sz="3200" dirty="0"/>
          </a:p>
        </p:txBody>
      </p:sp>
      <p:sp>
        <p:nvSpPr>
          <p:cNvPr id="3" name="Subtitle 2"/>
          <p:cNvSpPr>
            <a:spLocks noGrp="1"/>
          </p:cNvSpPr>
          <p:nvPr>
            <p:ph type="subTitle" idx="1"/>
          </p:nvPr>
        </p:nvSpPr>
        <p:spPr>
          <a:xfrm>
            <a:off x="2022619" y="1340359"/>
            <a:ext cx="6705600" cy="932822"/>
          </a:xfrm>
        </p:spPr>
        <p:txBody>
          <a:bodyPr>
            <a:noAutofit/>
          </a:bodyPr>
          <a:lstStyle/>
          <a:p>
            <a:pPr algn="l">
              <a:lnSpc>
                <a:spcPct val="150000"/>
              </a:lnSpc>
              <a:spcAft>
                <a:spcPts val="600"/>
              </a:spcAft>
            </a:pPr>
            <a:r>
              <a:rPr lang="en-AU" sz="2000" dirty="0"/>
              <a:t>Module </a:t>
            </a:r>
            <a:r>
              <a:rPr lang="en-AU" sz="2000" dirty="0" smtClean="0"/>
              <a:t>2 of </a:t>
            </a:r>
            <a:r>
              <a:rPr lang="en-AU" sz="2000" dirty="0"/>
              <a:t>4: </a:t>
            </a:r>
            <a:r>
              <a:rPr lang="en-AU" sz="2000" dirty="0" smtClean="0"/>
              <a:t>The impact of Mindsets on Mathematical Learning</a:t>
            </a:r>
            <a:endParaRPr lang="en-AU" sz="2000" dirty="0"/>
          </a:p>
        </p:txBody>
      </p:sp>
      <p:sp>
        <p:nvSpPr>
          <p:cNvPr id="6" name="Subtitle 2"/>
          <p:cNvSpPr txBox="1">
            <a:spLocks/>
          </p:cNvSpPr>
          <p:nvPr/>
        </p:nvSpPr>
        <p:spPr>
          <a:xfrm>
            <a:off x="6678208" y="4835948"/>
            <a:ext cx="2429216" cy="257259"/>
          </a:xfrm>
          <a:prstGeom prst="rect">
            <a:avLst/>
          </a:prstGeom>
        </p:spPr>
        <p:txBody>
          <a:bodyPr vert="horz" lIns="91440" tIns="45720" rIns="91440" bIns="45720" rtlCol="0">
            <a:normAutofit fontScale="77500" lnSpcReduction="20000"/>
          </a:bodyPr>
          <a:lstStyle>
            <a:lvl1pPr marL="0" indent="0" algn="ctr" defTabSz="685800" rtl="0" eaLnBrk="1" latinLnBrk="0" hangingPunct="1">
              <a:lnSpc>
                <a:spcPct val="90000"/>
              </a:lnSpc>
              <a:spcBef>
                <a:spcPts val="750"/>
              </a:spcBef>
              <a:buFont typeface="Arial"/>
              <a:buNone/>
              <a:defRPr sz="2400" b="0" i="0" kern="1200">
                <a:solidFill>
                  <a:schemeClr val="tx1"/>
                </a:solidFill>
                <a:latin typeface="Arial" charset="0"/>
                <a:ea typeface="Arial" charset="0"/>
                <a:cs typeface="Arial" charset="0"/>
              </a:defRPr>
            </a:lvl1pPr>
            <a:lvl2pPr marL="342900" indent="0" algn="ctr" defTabSz="685800" rtl="0" eaLnBrk="1" latinLnBrk="0" hangingPunct="1">
              <a:lnSpc>
                <a:spcPct val="90000"/>
              </a:lnSpc>
              <a:spcBef>
                <a:spcPts val="375"/>
              </a:spcBef>
              <a:buFont typeface="Arial"/>
              <a:buNone/>
              <a:defRPr sz="1500" b="0" i="0" kern="1200">
                <a:solidFill>
                  <a:schemeClr val="tx1"/>
                </a:solidFill>
                <a:latin typeface="Arial" charset="0"/>
                <a:ea typeface="Arial" charset="0"/>
                <a:cs typeface="Arial" charset="0"/>
              </a:defRPr>
            </a:lvl2pPr>
            <a:lvl3pPr marL="685800" indent="0" algn="ctr" defTabSz="685800" rtl="0" eaLnBrk="1" latinLnBrk="0" hangingPunct="1">
              <a:lnSpc>
                <a:spcPct val="90000"/>
              </a:lnSpc>
              <a:spcBef>
                <a:spcPts val="375"/>
              </a:spcBef>
              <a:buFont typeface="Arial"/>
              <a:buNone/>
              <a:defRPr sz="1350" b="0" i="0" kern="1200">
                <a:solidFill>
                  <a:schemeClr val="tx1"/>
                </a:solidFill>
                <a:latin typeface="Arial" charset="0"/>
                <a:ea typeface="Arial" charset="0"/>
                <a:cs typeface="Arial" charset="0"/>
              </a:defRPr>
            </a:lvl3pPr>
            <a:lvl4pPr marL="1028700" indent="0" algn="ctr" defTabSz="685800" rtl="0" eaLnBrk="1" latinLnBrk="0" hangingPunct="1">
              <a:lnSpc>
                <a:spcPct val="90000"/>
              </a:lnSpc>
              <a:spcBef>
                <a:spcPts val="375"/>
              </a:spcBef>
              <a:buFont typeface="Arial"/>
              <a:buNone/>
              <a:defRPr sz="1200" b="0" i="0" kern="1200">
                <a:solidFill>
                  <a:schemeClr val="tx1"/>
                </a:solidFill>
                <a:latin typeface="Arial" charset="0"/>
                <a:ea typeface="Arial" charset="0"/>
                <a:cs typeface="Arial" charset="0"/>
              </a:defRPr>
            </a:lvl4pPr>
            <a:lvl5pPr marL="1371600" indent="0" algn="ctr" defTabSz="685800" rtl="0" eaLnBrk="1" latinLnBrk="0" hangingPunct="1">
              <a:lnSpc>
                <a:spcPct val="90000"/>
              </a:lnSpc>
              <a:spcBef>
                <a:spcPts val="375"/>
              </a:spcBef>
              <a:buFont typeface="Arial"/>
              <a:buNone/>
              <a:defRPr sz="1200" b="0" i="0" kern="1200">
                <a:solidFill>
                  <a:schemeClr val="tx1"/>
                </a:solidFill>
                <a:latin typeface="Arial" charset="0"/>
                <a:ea typeface="Arial" charset="0"/>
                <a:cs typeface="Arial" charset="0"/>
              </a:defRPr>
            </a:lvl5pPr>
            <a:lvl6pPr marL="17145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9pPr>
          </a:lstStyle>
          <a:p>
            <a:pPr algn="l"/>
            <a:r>
              <a:rPr lang="en-AU" sz="1000" dirty="0">
                <a:solidFill>
                  <a:srgbClr val="171C41"/>
                </a:solidFill>
              </a:rPr>
              <a:t>Designed and written by </a:t>
            </a:r>
            <a:r>
              <a:rPr lang="en-AU" sz="1000" dirty="0" smtClean="0">
                <a:solidFill>
                  <a:srgbClr val="171C41"/>
                </a:solidFill>
              </a:rPr>
              <a:t>Rachael Whitney-Smith</a:t>
            </a:r>
            <a:endParaRPr lang="en-AU" sz="1000" dirty="0">
              <a:solidFill>
                <a:srgbClr val="171C41"/>
              </a:solidFill>
            </a:endParaRPr>
          </a:p>
        </p:txBody>
      </p:sp>
      <p:sp>
        <p:nvSpPr>
          <p:cNvPr id="7" name="TextBox 6"/>
          <p:cNvSpPr txBox="1"/>
          <p:nvPr/>
        </p:nvSpPr>
        <p:spPr>
          <a:xfrm>
            <a:off x="2022619" y="2352370"/>
            <a:ext cx="3797065" cy="1477328"/>
          </a:xfrm>
          <a:prstGeom prst="rect">
            <a:avLst/>
          </a:prstGeom>
          <a:noFill/>
        </p:spPr>
        <p:txBody>
          <a:bodyPr wrap="none" rtlCol="0">
            <a:spAutoFit/>
          </a:bodyPr>
          <a:lstStyle/>
          <a:p>
            <a:pPr marL="342900" indent="-342900">
              <a:buFont typeface="Arial" charset="0"/>
              <a:buChar char="•"/>
            </a:pPr>
            <a:r>
              <a:rPr lang="en-US" dirty="0" smtClean="0"/>
              <a:t>What is mathematics?</a:t>
            </a:r>
            <a:endParaRPr lang="en-US" dirty="0"/>
          </a:p>
          <a:p>
            <a:pPr marL="342900" indent="-342900">
              <a:buFont typeface="Arial" charset="0"/>
              <a:buChar char="•"/>
            </a:pPr>
            <a:r>
              <a:rPr lang="en-US" dirty="0" smtClean="0"/>
              <a:t>Mindsets in mathematics</a:t>
            </a:r>
            <a:endParaRPr lang="en-US" dirty="0"/>
          </a:p>
          <a:p>
            <a:pPr marL="342900" indent="-342900">
              <a:buFont typeface="Arial" charset="0"/>
              <a:buChar char="•"/>
            </a:pPr>
            <a:r>
              <a:rPr lang="en-US" dirty="0" smtClean="0"/>
              <a:t>Impact of mindset on performance</a:t>
            </a:r>
          </a:p>
          <a:p>
            <a:pPr marL="342900" indent="-342900">
              <a:buFont typeface="Arial" charset="0"/>
              <a:buChar char="•"/>
            </a:pPr>
            <a:r>
              <a:rPr lang="en-US" dirty="0" err="1" smtClean="0"/>
              <a:t>Maths</a:t>
            </a:r>
            <a:r>
              <a:rPr lang="en-US" smtClean="0"/>
              <a:t> anxiety and assessment</a:t>
            </a:r>
            <a:endParaRPr lang="en-US"/>
          </a:p>
          <a:p>
            <a:endParaRPr lang="en-US"/>
          </a:p>
        </p:txBody>
      </p:sp>
    </p:spTree>
    <p:extLst>
      <p:ext uri="{BB962C8B-B14F-4D97-AF65-F5344CB8AC3E}">
        <p14:creationId xmlns:p14="http://schemas.microsoft.com/office/powerpoint/2010/main" val="563434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Mathematics motivation</a:t>
            </a:r>
            <a:endParaRPr lang="en-US"/>
          </a:p>
        </p:txBody>
      </p:sp>
      <p:sp>
        <p:nvSpPr>
          <p:cNvPr id="3" name="Content Placeholder 2"/>
          <p:cNvSpPr>
            <a:spLocks noGrp="1"/>
          </p:cNvSpPr>
          <p:nvPr>
            <p:ph idx="1"/>
          </p:nvPr>
        </p:nvSpPr>
        <p:spPr/>
        <p:txBody>
          <a:bodyPr/>
          <a:lstStyle/>
          <a:p>
            <a:r>
              <a:rPr lang="en-US" smtClean="0"/>
              <a:t>Insert video compilation of students perceptions on mathematics</a:t>
            </a:r>
          </a:p>
          <a:p>
            <a:endParaRPr lang="en-US"/>
          </a:p>
          <a:p>
            <a:r>
              <a:rPr lang="en-US" smtClean="0"/>
              <a:t>I intend making a short video asking </a:t>
            </a:r>
            <a:r>
              <a:rPr lang="en-US" smtClean="0"/>
              <a:t>students </a:t>
            </a:r>
            <a:r>
              <a:rPr lang="en-US" smtClean="0"/>
              <a:t>about their perceptions of mathematics around </a:t>
            </a:r>
            <a:r>
              <a:rPr lang="en-US" smtClean="0"/>
              <a:t>5 min </a:t>
            </a:r>
            <a:r>
              <a:rPr lang="en-US" smtClean="0"/>
              <a:t>duration</a:t>
            </a:r>
            <a:endParaRPr lang="en-US"/>
          </a:p>
        </p:txBody>
      </p:sp>
    </p:spTree>
    <p:extLst>
      <p:ext uri="{BB962C8B-B14F-4D97-AF65-F5344CB8AC3E}">
        <p14:creationId xmlns:p14="http://schemas.microsoft.com/office/powerpoint/2010/main" val="10566736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mtClean="0"/>
              <a:t>Impact of Mindsets on </a:t>
            </a:r>
            <a:r>
              <a:rPr lang="en-US" err="1" smtClean="0"/>
              <a:t>Maths</a:t>
            </a:r>
            <a:r>
              <a:rPr lang="en-US" smtClean="0"/>
              <a:t> </a:t>
            </a:r>
            <a:endParaRPr lang="en-US"/>
          </a:p>
        </p:txBody>
      </p:sp>
      <p:sp>
        <p:nvSpPr>
          <p:cNvPr id="3" name="Content Placeholder 2"/>
          <p:cNvSpPr>
            <a:spLocks noGrp="1"/>
          </p:cNvSpPr>
          <p:nvPr>
            <p:ph idx="1"/>
          </p:nvPr>
        </p:nvSpPr>
        <p:spPr/>
        <p:txBody>
          <a:bodyPr/>
          <a:lstStyle/>
          <a:p>
            <a:pPr marL="0" indent="0">
              <a:buNone/>
            </a:pPr>
            <a:r>
              <a:rPr lang="en-US" smtClean="0"/>
              <a:t>Decades of quality research has shown that there is a direct connection between;</a:t>
            </a:r>
          </a:p>
          <a:p>
            <a:endParaRPr lang="en-US"/>
          </a:p>
          <a:p>
            <a:pPr marL="0" indent="0" algn="ctr">
              <a:buNone/>
            </a:pPr>
            <a:r>
              <a:rPr lang="en-US" sz="2800" smtClean="0">
                <a:solidFill>
                  <a:srgbClr val="7030A0"/>
                </a:solidFill>
              </a:rPr>
              <a:t>MINDSET</a:t>
            </a:r>
            <a:r>
              <a:rPr lang="en-US" sz="2800" smtClean="0"/>
              <a:t> </a:t>
            </a:r>
            <a:r>
              <a:rPr lang="en-US" smtClean="0"/>
              <a:t>and</a:t>
            </a:r>
            <a:r>
              <a:rPr lang="en-US" sz="2800" smtClean="0"/>
              <a:t> </a:t>
            </a:r>
            <a:r>
              <a:rPr lang="en-US" sz="2800" smtClean="0">
                <a:solidFill>
                  <a:srgbClr val="7030A0"/>
                </a:solidFill>
              </a:rPr>
              <a:t>PERFORMANCE</a:t>
            </a:r>
            <a:r>
              <a:rPr lang="en-US" sz="2800" smtClean="0"/>
              <a:t> </a:t>
            </a:r>
          </a:p>
          <a:p>
            <a:pPr marL="0" indent="0" algn="ctr">
              <a:buNone/>
            </a:pPr>
            <a:r>
              <a:rPr lang="en-US" smtClean="0"/>
              <a:t>in Mathematics </a:t>
            </a:r>
            <a:endParaRPr lang="en-US"/>
          </a:p>
        </p:txBody>
      </p:sp>
    </p:spTree>
    <p:extLst>
      <p:ext uri="{BB962C8B-B14F-4D97-AF65-F5344CB8AC3E}">
        <p14:creationId xmlns:p14="http://schemas.microsoft.com/office/powerpoint/2010/main" val="19295750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Mathematics is hard &amp; boring</a:t>
            </a:r>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7450" y="1106938"/>
            <a:ext cx="6285053" cy="3231118"/>
          </a:xfrm>
          <a:prstGeom prst="rect">
            <a:avLst/>
          </a:prstGeom>
        </p:spPr>
      </p:pic>
      <p:sp>
        <p:nvSpPr>
          <p:cNvPr id="5" name="TextBox 4"/>
          <p:cNvSpPr txBox="1"/>
          <p:nvPr/>
        </p:nvSpPr>
        <p:spPr>
          <a:xfrm>
            <a:off x="1333500" y="4557132"/>
            <a:ext cx="6554906" cy="369332"/>
          </a:xfrm>
          <a:prstGeom prst="rect">
            <a:avLst/>
          </a:prstGeom>
          <a:noFill/>
        </p:spPr>
        <p:txBody>
          <a:bodyPr wrap="square" rtlCol="0">
            <a:spAutoFit/>
          </a:bodyPr>
          <a:lstStyle/>
          <a:p>
            <a:r>
              <a:rPr lang="en-US" smtClean="0"/>
              <a:t>Retrieved from Google Images when searching for Mathematics </a:t>
            </a:r>
            <a:endParaRPr lang="en-US"/>
          </a:p>
        </p:txBody>
      </p:sp>
    </p:spTree>
    <p:extLst>
      <p:ext uri="{BB962C8B-B14F-4D97-AF65-F5344CB8AC3E}">
        <p14:creationId xmlns:p14="http://schemas.microsoft.com/office/powerpoint/2010/main" val="55034790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Mathematical mindset</a:t>
            </a:r>
            <a:endParaRPr lang="en-US"/>
          </a:p>
        </p:txBody>
      </p:sp>
      <p:sp>
        <p:nvSpPr>
          <p:cNvPr id="3" name="Content Placeholder 2"/>
          <p:cNvSpPr>
            <a:spLocks noGrp="1"/>
          </p:cNvSpPr>
          <p:nvPr>
            <p:ph idx="1"/>
          </p:nvPr>
        </p:nvSpPr>
        <p:spPr/>
        <p:txBody>
          <a:bodyPr/>
          <a:lstStyle/>
          <a:p>
            <a:r>
              <a:rPr lang="en-US" smtClean="0"/>
              <a:t>Insert video of adults reflecting on their mathematical learning in school</a:t>
            </a:r>
          </a:p>
          <a:p>
            <a:endParaRPr lang="en-US"/>
          </a:p>
          <a:p>
            <a:r>
              <a:rPr lang="en-US" smtClean="0"/>
              <a:t>I intend making a short video </a:t>
            </a:r>
            <a:r>
              <a:rPr lang="en-US" smtClean="0"/>
              <a:t>5 min </a:t>
            </a:r>
            <a:r>
              <a:rPr lang="en-US" smtClean="0"/>
              <a:t>duration</a:t>
            </a:r>
            <a:endParaRPr lang="en-US"/>
          </a:p>
        </p:txBody>
      </p:sp>
    </p:spTree>
    <p:extLst>
      <p:ext uri="{BB962C8B-B14F-4D97-AF65-F5344CB8AC3E}">
        <p14:creationId xmlns:p14="http://schemas.microsoft.com/office/powerpoint/2010/main" val="205779565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Journey to success</a:t>
            </a:r>
            <a:endParaRPr lang="en-US"/>
          </a:p>
        </p:txBody>
      </p:sp>
      <p:sp>
        <p:nvSpPr>
          <p:cNvPr id="3" name="Content Placeholder 2"/>
          <p:cNvSpPr>
            <a:spLocks noGrp="1"/>
          </p:cNvSpPr>
          <p:nvPr>
            <p:ph idx="1"/>
          </p:nvPr>
        </p:nvSpPr>
        <p:spPr/>
        <p:txBody>
          <a:bodyPr/>
          <a:lstStyle/>
          <a:p>
            <a:r>
              <a:rPr lang="en-US" smtClean="0"/>
              <a:t>Fixed Mindset</a:t>
            </a:r>
          </a:p>
          <a:p>
            <a:endParaRPr lang="en-US"/>
          </a:p>
          <a:p>
            <a:endParaRPr lang="en-US" smtClean="0"/>
          </a:p>
          <a:p>
            <a:endParaRPr lang="en-US"/>
          </a:p>
          <a:p>
            <a:r>
              <a:rPr lang="en-US" smtClean="0"/>
              <a:t>Growth Mindset</a:t>
            </a:r>
            <a:endParaRPr lang="en-US"/>
          </a:p>
        </p:txBody>
      </p:sp>
      <p:sp>
        <p:nvSpPr>
          <p:cNvPr id="6" name="Right Arrow 5"/>
          <p:cNvSpPr/>
          <p:nvPr/>
        </p:nvSpPr>
        <p:spPr>
          <a:xfrm rot="18818994">
            <a:off x="5605254" y="1704050"/>
            <a:ext cx="2095838" cy="46054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5177143" y="2574516"/>
            <a:ext cx="752215" cy="369332"/>
          </a:xfrm>
          <a:prstGeom prst="rect">
            <a:avLst/>
          </a:prstGeom>
          <a:noFill/>
        </p:spPr>
        <p:txBody>
          <a:bodyPr wrap="square" rtlCol="0">
            <a:spAutoFit/>
          </a:bodyPr>
          <a:lstStyle/>
          <a:p>
            <a:r>
              <a:rPr lang="en-US" smtClean="0"/>
              <a:t>Start</a:t>
            </a:r>
            <a:endParaRPr lang="en-US"/>
          </a:p>
        </p:txBody>
      </p:sp>
      <p:sp>
        <p:nvSpPr>
          <p:cNvPr id="8" name="TextBox 7"/>
          <p:cNvSpPr txBox="1"/>
          <p:nvPr/>
        </p:nvSpPr>
        <p:spPr>
          <a:xfrm>
            <a:off x="7217345" y="800250"/>
            <a:ext cx="1117401" cy="369332"/>
          </a:xfrm>
          <a:prstGeom prst="rect">
            <a:avLst/>
          </a:prstGeom>
          <a:noFill/>
        </p:spPr>
        <p:txBody>
          <a:bodyPr wrap="square" rtlCol="0">
            <a:spAutoFit/>
          </a:bodyPr>
          <a:lstStyle/>
          <a:p>
            <a:r>
              <a:rPr lang="en-US" smtClean="0"/>
              <a:t>Finish</a:t>
            </a:r>
            <a:endParaRPr lang="en-US"/>
          </a:p>
        </p:txBody>
      </p:sp>
      <p:sp>
        <p:nvSpPr>
          <p:cNvPr id="12" name="Freeform 11"/>
          <p:cNvSpPr/>
          <p:nvPr/>
        </p:nvSpPr>
        <p:spPr>
          <a:xfrm>
            <a:off x="3609048" y="3414839"/>
            <a:ext cx="4945984" cy="1173345"/>
          </a:xfrm>
          <a:custGeom>
            <a:avLst/>
            <a:gdLst>
              <a:gd name="connsiteX0" fmla="*/ 0 w 4945984"/>
              <a:gd name="connsiteY0" fmla="*/ 1173345 h 1173345"/>
              <a:gd name="connsiteX1" fmla="*/ 404602 w 4945984"/>
              <a:gd name="connsiteY1" fmla="*/ 453154 h 1173345"/>
              <a:gd name="connsiteX2" fmla="*/ 971044 w 4945984"/>
              <a:gd name="connsiteY2" fmla="*/ 882032 h 1173345"/>
              <a:gd name="connsiteX3" fmla="*/ 1399922 w 4945984"/>
              <a:gd name="connsiteY3" fmla="*/ 639271 h 1173345"/>
              <a:gd name="connsiteX4" fmla="*/ 1586039 w 4945984"/>
              <a:gd name="connsiteY4" fmla="*/ 768743 h 1173345"/>
              <a:gd name="connsiteX5" fmla="*/ 1950180 w 4945984"/>
              <a:gd name="connsiteY5" fmla="*/ 582626 h 1173345"/>
              <a:gd name="connsiteX6" fmla="*/ 2427610 w 4945984"/>
              <a:gd name="connsiteY6" fmla="*/ 1043873 h 1173345"/>
              <a:gd name="connsiteX7" fmla="*/ 2945501 w 4945984"/>
              <a:gd name="connsiteY7" fmla="*/ 347957 h 1173345"/>
              <a:gd name="connsiteX8" fmla="*/ 3309642 w 4945984"/>
              <a:gd name="connsiteY8" fmla="*/ 364142 h 1173345"/>
              <a:gd name="connsiteX9" fmla="*/ 3876085 w 4945984"/>
              <a:gd name="connsiteY9" fmla="*/ 380326 h 1173345"/>
              <a:gd name="connsiteX10" fmla="*/ 4046017 w 4945984"/>
              <a:gd name="connsiteY10" fmla="*/ 178025 h 1173345"/>
              <a:gd name="connsiteX11" fmla="*/ 4224042 w 4945984"/>
              <a:gd name="connsiteY11" fmla="*/ 105196 h 1173345"/>
              <a:gd name="connsiteX12" fmla="*/ 4847129 w 4945984"/>
              <a:gd name="connsiteY12" fmla="*/ 24276 h 1173345"/>
              <a:gd name="connsiteX13" fmla="*/ 4944233 w 4945984"/>
              <a:gd name="connsiteY13" fmla="*/ 0 h 1173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45984" h="1173345">
                <a:moveTo>
                  <a:pt x="0" y="1173345"/>
                </a:moveTo>
                <a:cubicBezTo>
                  <a:pt x="121380" y="837525"/>
                  <a:pt x="242761" y="501706"/>
                  <a:pt x="404602" y="453154"/>
                </a:cubicBezTo>
                <a:cubicBezTo>
                  <a:pt x="566443" y="404602"/>
                  <a:pt x="805157" y="851013"/>
                  <a:pt x="971044" y="882032"/>
                </a:cubicBezTo>
                <a:cubicBezTo>
                  <a:pt x="1136931" y="913051"/>
                  <a:pt x="1297423" y="658152"/>
                  <a:pt x="1399922" y="639271"/>
                </a:cubicBezTo>
                <a:cubicBezTo>
                  <a:pt x="1502421" y="620389"/>
                  <a:pt x="1494329" y="778184"/>
                  <a:pt x="1586039" y="768743"/>
                </a:cubicBezTo>
                <a:cubicBezTo>
                  <a:pt x="1677749" y="759302"/>
                  <a:pt x="1809918" y="536771"/>
                  <a:pt x="1950180" y="582626"/>
                </a:cubicBezTo>
                <a:cubicBezTo>
                  <a:pt x="2090442" y="628481"/>
                  <a:pt x="2261723" y="1082984"/>
                  <a:pt x="2427610" y="1043873"/>
                </a:cubicBezTo>
                <a:cubicBezTo>
                  <a:pt x="2593497" y="1004761"/>
                  <a:pt x="2798496" y="461245"/>
                  <a:pt x="2945501" y="347957"/>
                </a:cubicBezTo>
                <a:cubicBezTo>
                  <a:pt x="3092506" y="234669"/>
                  <a:pt x="3309642" y="364142"/>
                  <a:pt x="3309642" y="364142"/>
                </a:cubicBezTo>
                <a:cubicBezTo>
                  <a:pt x="3464739" y="369537"/>
                  <a:pt x="3753356" y="411345"/>
                  <a:pt x="3876085" y="380326"/>
                </a:cubicBezTo>
                <a:cubicBezTo>
                  <a:pt x="3998814" y="349306"/>
                  <a:pt x="3988024" y="223880"/>
                  <a:pt x="4046017" y="178025"/>
                </a:cubicBezTo>
                <a:cubicBezTo>
                  <a:pt x="4104010" y="132170"/>
                  <a:pt x="4090523" y="130821"/>
                  <a:pt x="4224042" y="105196"/>
                </a:cubicBezTo>
                <a:cubicBezTo>
                  <a:pt x="4357561" y="79571"/>
                  <a:pt x="4727097" y="41809"/>
                  <a:pt x="4847129" y="24276"/>
                </a:cubicBezTo>
                <a:cubicBezTo>
                  <a:pt x="4967161" y="6743"/>
                  <a:pt x="4944233" y="0"/>
                  <a:pt x="4944233" y="0"/>
                </a:cubicBezTo>
              </a:path>
            </a:pathLst>
          </a:cu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832137" y="4559553"/>
            <a:ext cx="632353" cy="369332"/>
          </a:xfrm>
          <a:prstGeom prst="rect">
            <a:avLst/>
          </a:prstGeom>
        </p:spPr>
        <p:txBody>
          <a:bodyPr wrap="none">
            <a:spAutoFit/>
          </a:bodyPr>
          <a:lstStyle/>
          <a:p>
            <a:r>
              <a:rPr lang="en-US"/>
              <a:t>Start</a:t>
            </a:r>
          </a:p>
        </p:txBody>
      </p:sp>
      <p:sp>
        <p:nvSpPr>
          <p:cNvPr id="14" name="Rectangle 13"/>
          <p:cNvSpPr/>
          <p:nvPr/>
        </p:nvSpPr>
        <p:spPr>
          <a:xfrm>
            <a:off x="8334746" y="3532977"/>
            <a:ext cx="729687" cy="369332"/>
          </a:xfrm>
          <a:prstGeom prst="rect">
            <a:avLst/>
          </a:prstGeom>
        </p:spPr>
        <p:txBody>
          <a:bodyPr wrap="none">
            <a:spAutoFit/>
          </a:bodyPr>
          <a:lstStyle/>
          <a:p>
            <a:r>
              <a:rPr lang="en-US"/>
              <a:t>Finish</a:t>
            </a:r>
          </a:p>
        </p:txBody>
      </p:sp>
      <p:cxnSp>
        <p:nvCxnSpPr>
          <p:cNvPr id="5" name="Straight Arrow Connector 4"/>
          <p:cNvCxnSpPr>
            <a:stCxn id="12" idx="12"/>
          </p:cNvCxnSpPr>
          <p:nvPr/>
        </p:nvCxnSpPr>
        <p:spPr>
          <a:xfrm flipV="1">
            <a:off x="8456177" y="3384896"/>
            <a:ext cx="216189" cy="54219"/>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508293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3500" y="273844"/>
            <a:ext cx="7598960" cy="945000"/>
          </a:xfrm>
        </p:spPr>
        <p:txBody>
          <a:bodyPr>
            <a:normAutofit fontScale="90000"/>
          </a:bodyPr>
          <a:lstStyle/>
          <a:p>
            <a:r>
              <a:rPr lang="en-US" smtClean="0"/>
              <a:t>Why is Mathematics viewed negatively?</a:t>
            </a:r>
            <a:endParaRPr lang="en-US"/>
          </a:p>
        </p:txBody>
      </p:sp>
      <p:sp>
        <p:nvSpPr>
          <p:cNvPr id="3" name="Content Placeholder 2"/>
          <p:cNvSpPr>
            <a:spLocks noGrp="1"/>
          </p:cNvSpPr>
          <p:nvPr>
            <p:ph idx="1"/>
          </p:nvPr>
        </p:nvSpPr>
        <p:spPr/>
        <p:txBody>
          <a:bodyPr>
            <a:normAutofit/>
          </a:bodyPr>
          <a:lstStyle/>
          <a:p>
            <a:r>
              <a:rPr lang="en-US"/>
              <a:t>V</a:t>
            </a:r>
            <a:r>
              <a:rPr lang="en-US" smtClean="0"/>
              <a:t>iewed as a performance based subject </a:t>
            </a:r>
          </a:p>
          <a:p>
            <a:r>
              <a:rPr lang="en-US"/>
              <a:t>P</a:t>
            </a:r>
            <a:r>
              <a:rPr lang="en-US" smtClean="0"/>
              <a:t>erceived as being routine and not creative</a:t>
            </a:r>
          </a:p>
          <a:p>
            <a:r>
              <a:rPr lang="en-US"/>
              <a:t>Lack of relevance or realism</a:t>
            </a:r>
          </a:p>
          <a:p>
            <a:r>
              <a:rPr lang="en-US"/>
              <a:t>Notorious as being elitist </a:t>
            </a:r>
            <a:endParaRPr lang="en-US" smtClean="0"/>
          </a:p>
          <a:p>
            <a:r>
              <a:rPr lang="en-US" smtClean="0"/>
              <a:t>Pressure to perform and a fear of getting it wrong, leading to a fear of failure</a:t>
            </a:r>
          </a:p>
          <a:p>
            <a:r>
              <a:rPr lang="en-US" smtClean="0"/>
              <a:t>Having to memorize and execute multiple disconnected </a:t>
            </a:r>
            <a:r>
              <a:rPr lang="en-US" smtClean="0"/>
              <a:t>procedures. </a:t>
            </a:r>
            <a:endParaRPr lang="en-US" smtClean="0"/>
          </a:p>
          <a:p>
            <a:endParaRPr lang="en-US"/>
          </a:p>
        </p:txBody>
      </p:sp>
    </p:spTree>
    <p:extLst>
      <p:ext uri="{BB962C8B-B14F-4D97-AF65-F5344CB8AC3E}">
        <p14:creationId xmlns:p14="http://schemas.microsoft.com/office/powerpoint/2010/main" val="162883451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3499" y="273844"/>
            <a:ext cx="7762733" cy="945000"/>
          </a:xfrm>
        </p:spPr>
        <p:txBody>
          <a:bodyPr>
            <a:normAutofit fontScale="90000"/>
          </a:bodyPr>
          <a:lstStyle/>
          <a:p>
            <a:r>
              <a:rPr lang="en-US" smtClean="0"/>
              <a:t>Mindsets are shaped by everyday interactions</a:t>
            </a:r>
            <a:endParaRPr lang="en-US"/>
          </a:p>
        </p:txBody>
      </p:sp>
      <p:sp>
        <p:nvSpPr>
          <p:cNvPr id="3" name="Content Placeholder 2"/>
          <p:cNvSpPr>
            <a:spLocks noGrp="1"/>
          </p:cNvSpPr>
          <p:nvPr>
            <p:ph idx="1"/>
          </p:nvPr>
        </p:nvSpPr>
        <p:spPr>
          <a:xfrm>
            <a:off x="1333499" y="1676294"/>
            <a:ext cx="6615000" cy="3375000"/>
          </a:xfrm>
        </p:spPr>
        <p:txBody>
          <a:bodyPr/>
          <a:lstStyle/>
          <a:p>
            <a:r>
              <a:rPr lang="en-US" smtClean="0"/>
              <a:t>The </a:t>
            </a:r>
            <a:r>
              <a:rPr lang="en-US" smtClean="0">
                <a:solidFill>
                  <a:srgbClr val="7030A0"/>
                </a:solidFill>
              </a:rPr>
              <a:t>LANGUAGE</a:t>
            </a:r>
            <a:r>
              <a:rPr lang="en-US" smtClean="0"/>
              <a:t> we use as teachers</a:t>
            </a:r>
          </a:p>
          <a:p>
            <a:r>
              <a:rPr lang="en-US" smtClean="0"/>
              <a:t>The </a:t>
            </a:r>
            <a:r>
              <a:rPr lang="en-US" smtClean="0">
                <a:solidFill>
                  <a:srgbClr val="7030A0"/>
                </a:solidFill>
              </a:rPr>
              <a:t>FEEDBACK</a:t>
            </a:r>
            <a:r>
              <a:rPr lang="en-US" smtClean="0"/>
              <a:t> we give our students</a:t>
            </a:r>
          </a:p>
          <a:p>
            <a:r>
              <a:rPr lang="en-US" smtClean="0"/>
              <a:t>The </a:t>
            </a:r>
            <a:r>
              <a:rPr lang="en-US" smtClean="0">
                <a:solidFill>
                  <a:srgbClr val="7030A0"/>
                </a:solidFill>
              </a:rPr>
              <a:t>TASKS </a:t>
            </a:r>
            <a:r>
              <a:rPr lang="en-US" smtClean="0"/>
              <a:t>we set </a:t>
            </a:r>
          </a:p>
          <a:p>
            <a:r>
              <a:rPr lang="en-US" smtClean="0"/>
              <a:t>The </a:t>
            </a:r>
            <a:r>
              <a:rPr lang="en-US" smtClean="0">
                <a:solidFill>
                  <a:srgbClr val="7030A0"/>
                </a:solidFill>
              </a:rPr>
              <a:t>ASSESSMENT</a:t>
            </a:r>
            <a:r>
              <a:rPr lang="en-US" smtClean="0"/>
              <a:t> processes we use</a:t>
            </a:r>
            <a:endParaRPr lang="en-US"/>
          </a:p>
        </p:txBody>
      </p:sp>
    </p:spTree>
    <p:extLst>
      <p:ext uri="{BB962C8B-B14F-4D97-AF65-F5344CB8AC3E}">
        <p14:creationId xmlns:p14="http://schemas.microsoft.com/office/powerpoint/2010/main" val="132644318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Stanford University research</a:t>
            </a:r>
            <a:endParaRPr lang="en-US"/>
          </a:p>
        </p:txBody>
      </p:sp>
      <p:sp>
        <p:nvSpPr>
          <p:cNvPr id="3" name="Content Placeholder 2"/>
          <p:cNvSpPr>
            <a:spLocks noGrp="1"/>
          </p:cNvSpPr>
          <p:nvPr>
            <p:ph idx="1"/>
          </p:nvPr>
        </p:nvSpPr>
        <p:spPr/>
        <p:txBody>
          <a:bodyPr/>
          <a:lstStyle/>
          <a:p>
            <a:pPr marL="0" indent="0">
              <a:buNone/>
            </a:pPr>
            <a:r>
              <a:rPr lang="en-US" smtClean="0"/>
              <a:t>Professor Jo </a:t>
            </a:r>
            <a:r>
              <a:rPr lang="en-US" err="1" smtClean="0"/>
              <a:t>Boaler</a:t>
            </a:r>
            <a:r>
              <a:rPr lang="en-US" smtClean="0"/>
              <a:t> co-founder of </a:t>
            </a:r>
            <a:r>
              <a:rPr lang="en-US" err="1" smtClean="0"/>
              <a:t>YouCubed</a:t>
            </a:r>
            <a:r>
              <a:rPr lang="en-US" smtClean="0"/>
              <a:t> has applied Carol </a:t>
            </a:r>
            <a:r>
              <a:rPr lang="en-US" err="1" smtClean="0"/>
              <a:t>Dweck’s</a:t>
            </a:r>
            <a:r>
              <a:rPr lang="en-US" smtClean="0"/>
              <a:t> extensive work on Mindsets to mathematical learning. Her work on visual mathematics, mathematical talks and the importance of mistakes in mathematics support the development of a Growth Mindset in mathematics.</a:t>
            </a:r>
            <a:endParaRPr lang="en-US"/>
          </a:p>
        </p:txBody>
      </p:sp>
    </p:spTree>
    <p:extLst>
      <p:ext uri="{BB962C8B-B14F-4D97-AF65-F5344CB8AC3E}">
        <p14:creationId xmlns:p14="http://schemas.microsoft.com/office/powerpoint/2010/main" val="55194808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mtClean="0"/>
              <a:t>Mistakes are learning opportunities</a:t>
            </a:r>
            <a:endParaRPr lang="en-US"/>
          </a:p>
        </p:txBody>
      </p:sp>
      <p:sp>
        <p:nvSpPr>
          <p:cNvPr id="3" name="Content Placeholder 2"/>
          <p:cNvSpPr>
            <a:spLocks noGrp="1"/>
          </p:cNvSpPr>
          <p:nvPr>
            <p:ph idx="1"/>
          </p:nvPr>
        </p:nvSpPr>
        <p:spPr/>
        <p:txBody>
          <a:bodyPr/>
          <a:lstStyle/>
          <a:p>
            <a:r>
              <a:rPr lang="en-US" smtClean="0"/>
              <a:t>Mind shift needed to value mistakes</a:t>
            </a:r>
          </a:p>
          <a:p>
            <a:r>
              <a:rPr lang="en-US" smtClean="0"/>
              <a:t>Failure at a task should be instructive</a:t>
            </a:r>
          </a:p>
          <a:p>
            <a:r>
              <a:rPr lang="en-US" smtClean="0"/>
              <a:t>Identifying where you went wrong can demonstrate a deeper understanding of concepts</a:t>
            </a:r>
          </a:p>
          <a:p>
            <a:r>
              <a:rPr lang="en-US" smtClean="0"/>
              <a:t>Neuroscience supports that our brain grows when it is challenged</a:t>
            </a:r>
          </a:p>
          <a:p>
            <a:endParaRPr lang="en-US"/>
          </a:p>
        </p:txBody>
      </p:sp>
    </p:spTree>
    <p:extLst>
      <p:ext uri="{BB962C8B-B14F-4D97-AF65-F5344CB8AC3E}">
        <p14:creationId xmlns:p14="http://schemas.microsoft.com/office/powerpoint/2010/main" val="96691712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Fixed mindset view of mistakes</a:t>
            </a:r>
            <a:endParaRPr lang="en-US"/>
          </a:p>
        </p:txBody>
      </p:sp>
      <p:graphicFrame>
        <p:nvGraphicFramePr>
          <p:cNvPr id="4" name="Diagram 3"/>
          <p:cNvGraphicFramePr/>
          <p:nvPr>
            <p:extLst>
              <p:ext uri="{D42A27DB-BD31-4B8C-83A1-F6EECF244321}">
                <p14:modId xmlns:p14="http://schemas.microsoft.com/office/powerpoint/2010/main" val="99806531"/>
              </p:ext>
            </p:extLst>
          </p:nvPr>
        </p:nvGraphicFramePr>
        <p:xfrm>
          <a:off x="1732155" y="1000667"/>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421638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AITSL Proficiencies</a:t>
            </a:r>
            <a:endParaRPr lang="en-US"/>
          </a:p>
        </p:txBody>
      </p:sp>
      <p:sp>
        <p:nvSpPr>
          <p:cNvPr id="3" name="Content Placeholder 2"/>
          <p:cNvSpPr>
            <a:spLocks noGrp="1"/>
          </p:cNvSpPr>
          <p:nvPr>
            <p:ph idx="1"/>
          </p:nvPr>
        </p:nvSpPr>
        <p:spPr>
          <a:xfrm>
            <a:off x="1333500" y="1369219"/>
            <a:ext cx="7745700" cy="3375000"/>
          </a:xfrm>
        </p:spPr>
        <p:txBody>
          <a:bodyPr>
            <a:normAutofit/>
          </a:bodyPr>
          <a:lstStyle/>
          <a:p>
            <a:pPr marL="0" indent="0">
              <a:buNone/>
            </a:pPr>
            <a:r>
              <a:rPr lang="en-US"/>
              <a:t>Professional </a:t>
            </a:r>
            <a:r>
              <a:rPr lang="en-US" smtClean="0"/>
              <a:t>Knowledge </a:t>
            </a:r>
            <a:endParaRPr lang="en-US"/>
          </a:p>
          <a:p>
            <a:pPr marL="0" indent="0">
              <a:buNone/>
            </a:pPr>
            <a:r>
              <a:rPr lang="en-US" sz="2000"/>
              <a:t>1.   Know students and how they learn</a:t>
            </a:r>
          </a:p>
          <a:p>
            <a:pPr marL="0" indent="0">
              <a:buNone/>
            </a:pPr>
            <a:r>
              <a:rPr lang="en-US" sz="2000" smtClean="0"/>
              <a:t>3</a:t>
            </a:r>
            <a:r>
              <a:rPr lang="en-US" sz="2000"/>
              <a:t>.   Plan for and implement effective teaching and learning</a:t>
            </a:r>
          </a:p>
          <a:p>
            <a:pPr marL="0" indent="0">
              <a:buNone/>
            </a:pPr>
            <a:r>
              <a:rPr lang="en-US" sz="2000" smtClean="0"/>
              <a:t>5</a:t>
            </a:r>
            <a:r>
              <a:rPr lang="en-US" sz="2000"/>
              <a:t>.   Assess, provide feedback and report on student learning</a:t>
            </a:r>
          </a:p>
          <a:p>
            <a:pPr marL="0" indent="0">
              <a:buNone/>
            </a:pPr>
            <a:r>
              <a:rPr lang="en-US" smtClean="0"/>
              <a:t>Professional Engagement </a:t>
            </a:r>
            <a:endParaRPr lang="en-US"/>
          </a:p>
          <a:p>
            <a:pPr marL="0" indent="0">
              <a:buNone/>
            </a:pPr>
            <a:r>
              <a:rPr lang="en-US" sz="2000" smtClean="0"/>
              <a:t>6.</a:t>
            </a:r>
            <a:r>
              <a:rPr lang="en-US" sz="2000"/>
              <a:t>  Engage in professional learning</a:t>
            </a:r>
          </a:p>
          <a:p>
            <a:endParaRPr lang="en-US"/>
          </a:p>
        </p:txBody>
      </p:sp>
    </p:spTree>
    <p:extLst>
      <p:ext uri="{BB962C8B-B14F-4D97-AF65-F5344CB8AC3E}">
        <p14:creationId xmlns:p14="http://schemas.microsoft.com/office/powerpoint/2010/main" val="32773998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mtClean="0"/>
              <a:t>Growth mindset view of mistakes</a:t>
            </a:r>
            <a:endParaRPr lang="en-US"/>
          </a:p>
        </p:txBody>
      </p:sp>
      <p:sp>
        <p:nvSpPr>
          <p:cNvPr id="3" name="Content Placeholder 2"/>
          <p:cNvSpPr>
            <a:spLocks noGrp="1"/>
          </p:cNvSpPr>
          <p:nvPr>
            <p:ph idx="1"/>
          </p:nvPr>
        </p:nvSpPr>
        <p:spPr/>
        <p:txBody>
          <a:bodyPr>
            <a:normAutofit/>
          </a:bodyPr>
          <a:lstStyle/>
          <a:p>
            <a:endParaRPr lang="en-US" smtClean="0"/>
          </a:p>
          <a:p>
            <a:endParaRPr lang="en-US"/>
          </a:p>
        </p:txBody>
      </p:sp>
      <p:graphicFrame>
        <p:nvGraphicFramePr>
          <p:cNvPr id="4" name="Diagram 3"/>
          <p:cNvGraphicFramePr/>
          <p:nvPr>
            <p:extLst>
              <p:ext uri="{D42A27DB-BD31-4B8C-83A1-F6EECF244321}">
                <p14:modId xmlns:p14="http://schemas.microsoft.com/office/powerpoint/2010/main" val="687351938"/>
              </p:ext>
            </p:extLst>
          </p:nvPr>
        </p:nvGraphicFramePr>
        <p:xfrm>
          <a:off x="1593000" y="880722"/>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8798652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Learning to ride a bike</a:t>
            </a:r>
            <a:endParaRPr lang="en-US"/>
          </a:p>
        </p:txBody>
      </p:sp>
      <p:sp>
        <p:nvSpPr>
          <p:cNvPr id="3" name="Content Placeholder 2"/>
          <p:cNvSpPr>
            <a:spLocks noGrp="1"/>
          </p:cNvSpPr>
          <p:nvPr>
            <p:ph idx="1"/>
          </p:nvPr>
        </p:nvSpPr>
        <p:spPr/>
        <p:txBody>
          <a:bodyPr/>
          <a:lstStyle/>
          <a:p>
            <a:endParaRPr lang="en-US"/>
          </a:p>
          <a:p>
            <a:r>
              <a:rPr lang="en-US">
                <a:hlinkClick r:id="rId3"/>
              </a:rPr>
              <a:t>https://</a:t>
            </a:r>
            <a:r>
              <a:rPr lang="en-US" smtClean="0">
                <a:hlinkClick r:id="rId3"/>
              </a:rPr>
              <a:t>youtu.be/p6SNCvIN4EI</a:t>
            </a:r>
            <a:endParaRPr lang="en-US" smtClean="0"/>
          </a:p>
          <a:p>
            <a:endParaRPr lang="en-US" smtClean="0"/>
          </a:p>
          <a:p>
            <a:endParaRPr lang="en-US"/>
          </a:p>
          <a:p>
            <a:endParaRPr lang="en-US" smtClean="0"/>
          </a:p>
        </p:txBody>
      </p:sp>
    </p:spTree>
    <p:extLst>
      <p:ext uri="{BB962C8B-B14F-4D97-AF65-F5344CB8AC3E}">
        <p14:creationId xmlns:p14="http://schemas.microsoft.com/office/powerpoint/2010/main" val="169543250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Working memory</a:t>
            </a:r>
            <a:endParaRPr lang="en-US"/>
          </a:p>
        </p:txBody>
      </p:sp>
      <p:sp>
        <p:nvSpPr>
          <p:cNvPr id="3" name="Content Placeholder 2"/>
          <p:cNvSpPr>
            <a:spLocks noGrp="1"/>
          </p:cNvSpPr>
          <p:nvPr>
            <p:ph idx="1"/>
          </p:nvPr>
        </p:nvSpPr>
        <p:spPr/>
        <p:txBody>
          <a:bodyPr/>
          <a:lstStyle/>
          <a:p>
            <a:pPr marL="0" indent="0">
              <a:buNone/>
            </a:pPr>
            <a:r>
              <a:rPr lang="en-US" smtClean="0"/>
              <a:t>We know that the working memory;</a:t>
            </a:r>
          </a:p>
          <a:p>
            <a:r>
              <a:rPr lang="en-US"/>
              <a:t>c</a:t>
            </a:r>
            <a:r>
              <a:rPr lang="en-US" smtClean="0"/>
              <a:t>onsists of two parts, auditory memory and visual-spatial memory</a:t>
            </a:r>
          </a:p>
          <a:p>
            <a:r>
              <a:rPr lang="en-US"/>
              <a:t>h</a:t>
            </a:r>
            <a:r>
              <a:rPr lang="en-US" smtClean="0"/>
              <a:t>as a limited capacity (max of 7 chunks info.)</a:t>
            </a:r>
          </a:p>
          <a:p>
            <a:r>
              <a:rPr lang="en-US"/>
              <a:t>r</a:t>
            </a:r>
            <a:r>
              <a:rPr lang="en-US" smtClean="0"/>
              <a:t>esponsible for recalling information from your long term memory for real time action</a:t>
            </a:r>
            <a:endParaRPr lang="en-US"/>
          </a:p>
        </p:txBody>
      </p:sp>
    </p:spTree>
    <p:extLst>
      <p:ext uri="{BB962C8B-B14F-4D97-AF65-F5344CB8AC3E}">
        <p14:creationId xmlns:p14="http://schemas.microsoft.com/office/powerpoint/2010/main" val="196761184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Working Memory Activity</a:t>
            </a:r>
            <a:endParaRPr lang="en-US"/>
          </a:p>
        </p:txBody>
      </p:sp>
      <p:sp>
        <p:nvSpPr>
          <p:cNvPr id="3" name="Content Placeholder 2"/>
          <p:cNvSpPr>
            <a:spLocks noGrp="1"/>
          </p:cNvSpPr>
          <p:nvPr>
            <p:ph idx="1"/>
          </p:nvPr>
        </p:nvSpPr>
        <p:spPr/>
        <p:txBody>
          <a:bodyPr>
            <a:normAutofit fontScale="92500" lnSpcReduction="10000"/>
          </a:bodyPr>
          <a:lstStyle/>
          <a:p>
            <a:pPr marL="0" indent="0">
              <a:buNone/>
            </a:pPr>
            <a:r>
              <a:rPr lang="en-US" smtClean="0"/>
              <a:t>University of Washington have designed a test to demonstrate your working memory.</a:t>
            </a:r>
          </a:p>
          <a:p>
            <a:pPr marL="0" indent="0">
              <a:buNone/>
            </a:pPr>
            <a:r>
              <a:rPr lang="en-US" smtClean="0"/>
              <a:t>You are to use the worksheet entitled  </a:t>
            </a:r>
          </a:p>
          <a:p>
            <a:pPr marL="0" indent="0">
              <a:buNone/>
            </a:pPr>
            <a:r>
              <a:rPr lang="en-US"/>
              <a:t>	</a:t>
            </a:r>
            <a:r>
              <a:rPr lang="en-US" smtClean="0"/>
              <a:t>	</a:t>
            </a:r>
            <a:r>
              <a:rPr lang="en-US" smtClean="0">
                <a:hlinkClick r:id="rId3"/>
              </a:rPr>
              <a:t>short term memory test</a:t>
            </a:r>
            <a:endParaRPr lang="en-US" smtClean="0"/>
          </a:p>
          <a:p>
            <a:pPr marL="0" indent="0">
              <a:buNone/>
            </a:pPr>
            <a:endParaRPr lang="en-US"/>
          </a:p>
          <a:p>
            <a:pPr marL="0" indent="0">
              <a:buNone/>
            </a:pPr>
            <a:r>
              <a:rPr lang="en-US" smtClean="0"/>
              <a:t>Note: You only write down the letters you can remember in order after they have disappeared from the screen as it is designed to test your working memory.</a:t>
            </a:r>
          </a:p>
          <a:p>
            <a:pPr marL="0" indent="0">
              <a:buNone/>
            </a:pPr>
            <a:r>
              <a:rPr lang="en-US">
                <a:hlinkClick r:id="rId3"/>
              </a:rPr>
              <a:t> </a:t>
            </a:r>
            <a:r>
              <a:rPr lang="en-US" smtClean="0">
                <a:hlinkClick r:id="rId3"/>
              </a:rPr>
              <a:t>   </a:t>
            </a:r>
            <a:endParaRPr lang="en-US" u="sng">
              <a:hlinkClick r:id="rId3"/>
            </a:endParaRPr>
          </a:p>
        </p:txBody>
      </p:sp>
    </p:spTree>
    <p:extLst>
      <p:ext uri="{BB962C8B-B14F-4D97-AF65-F5344CB8AC3E}">
        <p14:creationId xmlns:p14="http://schemas.microsoft.com/office/powerpoint/2010/main" val="88005472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Mathematics is compressible</a:t>
            </a:r>
            <a:endParaRPr lang="en-US"/>
          </a:p>
        </p:txBody>
      </p:sp>
      <p:graphicFrame>
        <p:nvGraphicFramePr>
          <p:cNvPr id="4" name="Diagram 3"/>
          <p:cNvGraphicFramePr/>
          <p:nvPr>
            <p:extLst>
              <p:ext uri="{D42A27DB-BD31-4B8C-83A1-F6EECF244321}">
                <p14:modId xmlns:p14="http://schemas.microsoft.com/office/powerpoint/2010/main" val="1842536305"/>
              </p:ext>
            </p:extLst>
          </p:nvPr>
        </p:nvGraphicFramePr>
        <p:xfrm>
          <a:off x="916675" y="928712"/>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4046561" y="2210170"/>
            <a:ext cx="2156345" cy="338554"/>
          </a:xfrm>
          <a:prstGeom prst="rect">
            <a:avLst/>
          </a:prstGeom>
          <a:noFill/>
        </p:spPr>
        <p:txBody>
          <a:bodyPr wrap="square" rtlCol="0">
            <a:spAutoFit/>
          </a:bodyPr>
          <a:lstStyle/>
          <a:p>
            <a:r>
              <a:rPr lang="en-US" sz="800" smtClean="0"/>
              <a:t>Using multiple representations in a multimodal approach increases the level of fluency</a:t>
            </a:r>
            <a:endParaRPr lang="en-US" sz="800"/>
          </a:p>
        </p:txBody>
      </p:sp>
      <p:sp>
        <p:nvSpPr>
          <p:cNvPr id="7" name="TextBox 6"/>
          <p:cNvSpPr txBox="1"/>
          <p:nvPr/>
        </p:nvSpPr>
        <p:spPr>
          <a:xfrm>
            <a:off x="5554640" y="3276773"/>
            <a:ext cx="1746913" cy="338554"/>
          </a:xfrm>
          <a:prstGeom prst="rect">
            <a:avLst/>
          </a:prstGeom>
          <a:noFill/>
        </p:spPr>
        <p:txBody>
          <a:bodyPr wrap="square" rtlCol="0">
            <a:spAutoFit/>
          </a:bodyPr>
          <a:lstStyle/>
          <a:p>
            <a:r>
              <a:rPr lang="en-US" sz="800" smtClean="0"/>
              <a:t>The conceptual understanding is learned and compacted to a concept  </a:t>
            </a:r>
            <a:endParaRPr lang="en-US" sz="800"/>
          </a:p>
        </p:txBody>
      </p:sp>
      <p:sp>
        <p:nvSpPr>
          <p:cNvPr id="8" name="TextBox 7"/>
          <p:cNvSpPr txBox="1"/>
          <p:nvPr/>
        </p:nvSpPr>
        <p:spPr>
          <a:xfrm>
            <a:off x="6762466" y="4217158"/>
            <a:ext cx="1903863" cy="584775"/>
          </a:xfrm>
          <a:prstGeom prst="rect">
            <a:avLst/>
          </a:prstGeom>
          <a:noFill/>
        </p:spPr>
        <p:txBody>
          <a:bodyPr wrap="square" rtlCol="0">
            <a:spAutoFit/>
          </a:bodyPr>
          <a:lstStyle/>
          <a:p>
            <a:r>
              <a:rPr lang="en-US" sz="800" smtClean="0"/>
              <a:t>Working memory has a limited capacity so compressing mathematical learning allows for more knowledge to be accessed in the working memory</a:t>
            </a:r>
            <a:endParaRPr lang="en-US" sz="800"/>
          </a:p>
        </p:txBody>
      </p:sp>
    </p:spTree>
    <p:extLst>
      <p:ext uri="{BB962C8B-B14F-4D97-AF65-F5344CB8AC3E}">
        <p14:creationId xmlns:p14="http://schemas.microsoft.com/office/powerpoint/2010/main" val="59781196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Example:</a:t>
            </a:r>
            <a:endParaRPr lang="en-US"/>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92500" lnSpcReduction="20000"/>
              </a:bodyPr>
              <a:lstStyle/>
              <a:p>
                <a:pPr marL="0" indent="0">
                  <a:buNone/>
                </a:pPr>
                <a:r>
                  <a:rPr lang="en-US" smtClean="0"/>
                  <a:t>Think of a content area such as Fractions. Everything you know about fractions is connected in your brain as consolidated knowledge. When you are asked to solve ;</a:t>
                </a:r>
              </a:p>
              <a:p>
                <a:endParaRPr lang="en-US"/>
              </a:p>
              <a:p>
                <a:pPr marL="0" indent="0">
                  <a:buNone/>
                </a:pPr>
                <a:r>
                  <a:rPr lang="en-AU" smtClean="0"/>
                  <a:t>				</a:t>
                </a:r>
                <a14:m>
                  <m:oMath xmlns:m="http://schemas.openxmlformats.org/officeDocument/2006/math">
                    <m:f>
                      <m:fPr>
                        <m:ctrlPr>
                          <a:rPr lang="bg-BG" i="1" smtClean="0">
                            <a:latin typeface="Cambria Math" charset="0"/>
                          </a:rPr>
                        </m:ctrlPr>
                      </m:fPr>
                      <m:num>
                        <m:r>
                          <a:rPr lang="en-AU" b="0" i="1" smtClean="0">
                            <a:latin typeface="Cambria Math" charset="0"/>
                          </a:rPr>
                          <m:t>𝑥</m:t>
                        </m:r>
                      </m:num>
                      <m:den>
                        <m:r>
                          <a:rPr lang="en-AU" b="0" i="1" smtClean="0">
                            <a:latin typeface="Cambria Math" charset="0"/>
                          </a:rPr>
                          <m:t>6</m:t>
                        </m:r>
                      </m:den>
                    </m:f>
                  </m:oMath>
                </a14:m>
                <a:r>
                  <a:rPr lang="en-US" smtClean="0"/>
                  <a:t> = </a:t>
                </a:r>
                <a14:m>
                  <m:oMath xmlns:m="http://schemas.openxmlformats.org/officeDocument/2006/math">
                    <m:f>
                      <m:fPr>
                        <m:ctrlPr>
                          <a:rPr lang="bg-BG" i="1" smtClean="0">
                            <a:latin typeface="Cambria Math" charset="0"/>
                          </a:rPr>
                        </m:ctrlPr>
                      </m:fPr>
                      <m:num>
                        <m:r>
                          <a:rPr lang="en-AU" b="0" i="1" smtClean="0">
                            <a:latin typeface="Cambria Math" charset="0"/>
                          </a:rPr>
                          <m:t>1</m:t>
                        </m:r>
                      </m:num>
                      <m:den>
                        <m:r>
                          <a:rPr lang="en-AU" b="0" i="1" smtClean="0">
                            <a:latin typeface="Cambria Math" charset="0"/>
                          </a:rPr>
                          <m:t>12</m:t>
                        </m:r>
                      </m:den>
                    </m:f>
                  </m:oMath>
                </a14:m>
                <a:r>
                  <a:rPr lang="en-US" smtClean="0"/>
                  <a:t> + </a:t>
                </a:r>
                <a14:m>
                  <m:oMath xmlns:m="http://schemas.openxmlformats.org/officeDocument/2006/math">
                    <m:f>
                      <m:fPr>
                        <m:ctrlPr>
                          <a:rPr lang="bg-BG" i="1" smtClean="0">
                            <a:latin typeface="Cambria Math" charset="0"/>
                          </a:rPr>
                        </m:ctrlPr>
                      </m:fPr>
                      <m:num>
                        <m:r>
                          <a:rPr lang="en-AU" b="0" i="1" smtClean="0">
                            <a:latin typeface="Cambria Math" charset="0"/>
                          </a:rPr>
                          <m:t>𝑥</m:t>
                        </m:r>
                      </m:num>
                      <m:den>
                        <m:r>
                          <a:rPr lang="en-AU" b="0" i="1" smtClean="0">
                            <a:latin typeface="Cambria Math" charset="0"/>
                          </a:rPr>
                          <m:t>8</m:t>
                        </m:r>
                      </m:den>
                    </m:f>
                  </m:oMath>
                </a14:m>
                <a:endParaRPr lang="en-US" smtClean="0"/>
              </a:p>
              <a:p>
                <a:pPr marL="0" indent="0">
                  <a:buNone/>
                </a:pPr>
                <a:endParaRPr lang="en-US"/>
              </a:p>
              <a:p>
                <a:pPr marL="0" indent="0">
                  <a:buNone/>
                </a:pPr>
                <a:r>
                  <a:rPr lang="en-US" smtClean="0"/>
                  <a:t>You draw upon all of your knowledge about fractions, algebra and number in one chunk and then you can apply what you know, like opening a tool box and selecting the right tool.</a:t>
                </a:r>
                <a:endParaRPr lang="en-US"/>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198" t="-3978" r="-1751"/>
                </a:stretch>
              </a:blipFill>
            </p:spPr>
            <p:txBody>
              <a:bodyPr/>
              <a:lstStyle/>
              <a:p>
                <a:r>
                  <a:rPr lang="en-US">
                    <a:noFill/>
                  </a:rPr>
                  <a:t> </a:t>
                </a:r>
              </a:p>
            </p:txBody>
          </p:sp>
        </mc:Fallback>
      </mc:AlternateContent>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5894" y="2476162"/>
            <a:ext cx="1611033" cy="1124794"/>
          </a:xfrm>
          <a:prstGeom prst="rect">
            <a:avLst/>
          </a:prstGeom>
        </p:spPr>
      </p:pic>
    </p:spTree>
    <p:extLst>
      <p:ext uri="{BB962C8B-B14F-4D97-AF65-F5344CB8AC3E}">
        <p14:creationId xmlns:p14="http://schemas.microsoft.com/office/powerpoint/2010/main" val="188467555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Teacher task</a:t>
            </a:r>
            <a:endParaRPr lang="en-US"/>
          </a:p>
        </p:txBody>
      </p:sp>
      <p:sp>
        <p:nvSpPr>
          <p:cNvPr id="3" name="Content Placeholder 2"/>
          <p:cNvSpPr>
            <a:spLocks noGrp="1"/>
          </p:cNvSpPr>
          <p:nvPr>
            <p:ph idx="1"/>
          </p:nvPr>
        </p:nvSpPr>
        <p:spPr/>
        <p:txBody>
          <a:bodyPr/>
          <a:lstStyle/>
          <a:p>
            <a:pPr marL="0" indent="0">
              <a:buNone/>
            </a:pPr>
            <a:r>
              <a:rPr lang="en-US" smtClean="0"/>
              <a:t>Complete the “chunking” worksheet in pairs</a:t>
            </a:r>
            <a:r>
              <a:rPr lang="en-US"/>
              <a:t> </a:t>
            </a:r>
            <a:r>
              <a:rPr lang="en-US" smtClean="0"/>
              <a:t>and then share your thoughts amongst the group.</a:t>
            </a:r>
          </a:p>
        </p:txBody>
      </p:sp>
    </p:spTree>
    <p:extLst>
      <p:ext uri="{BB962C8B-B14F-4D97-AF65-F5344CB8AC3E}">
        <p14:creationId xmlns:p14="http://schemas.microsoft.com/office/powerpoint/2010/main" val="43560755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Mathematical talks</a:t>
            </a:r>
            <a:endParaRPr lang="en-US"/>
          </a:p>
        </p:txBody>
      </p:sp>
      <p:sp>
        <p:nvSpPr>
          <p:cNvPr id="3" name="Content Placeholder 2"/>
          <p:cNvSpPr>
            <a:spLocks noGrp="1"/>
          </p:cNvSpPr>
          <p:nvPr>
            <p:ph idx="1"/>
          </p:nvPr>
        </p:nvSpPr>
        <p:spPr/>
        <p:txBody>
          <a:bodyPr/>
          <a:lstStyle/>
          <a:p>
            <a:r>
              <a:rPr lang="en-US" smtClean="0"/>
              <a:t>Students explain, describe, reflect and constructively critique</a:t>
            </a:r>
          </a:p>
          <a:p>
            <a:r>
              <a:rPr lang="en-US" smtClean="0"/>
              <a:t>Importance of dialogue as well as discussion</a:t>
            </a:r>
          </a:p>
          <a:p>
            <a:r>
              <a:rPr lang="en-US" smtClean="0"/>
              <a:t>Improves </a:t>
            </a:r>
            <a:r>
              <a:rPr lang="en-US" smtClean="0"/>
              <a:t>students’ </a:t>
            </a:r>
            <a:r>
              <a:rPr lang="en-US" smtClean="0"/>
              <a:t>thinking and reasoning skills in mathematics </a:t>
            </a:r>
            <a:endParaRPr lang="en-US"/>
          </a:p>
        </p:txBody>
      </p:sp>
    </p:spTree>
    <p:extLst>
      <p:ext uri="{BB962C8B-B14F-4D97-AF65-F5344CB8AC3E}">
        <p14:creationId xmlns:p14="http://schemas.microsoft.com/office/powerpoint/2010/main" val="2206944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Mathematical talks</a:t>
            </a:r>
            <a:endParaRPr lang="en-US"/>
          </a:p>
        </p:txBody>
      </p:sp>
      <p:sp>
        <p:nvSpPr>
          <p:cNvPr id="3" name="Content Placeholder 2"/>
          <p:cNvSpPr>
            <a:spLocks noGrp="1"/>
          </p:cNvSpPr>
          <p:nvPr>
            <p:ph idx="1"/>
          </p:nvPr>
        </p:nvSpPr>
        <p:spPr/>
        <p:txBody>
          <a:bodyPr/>
          <a:lstStyle/>
          <a:p>
            <a:r>
              <a:rPr lang="en-US" smtClean="0"/>
              <a:t>Need to </a:t>
            </a:r>
            <a:r>
              <a:rPr lang="en-US" err="1" smtClean="0"/>
              <a:t>emphasise</a:t>
            </a:r>
            <a:r>
              <a:rPr lang="en-US" smtClean="0"/>
              <a:t> </a:t>
            </a:r>
            <a:r>
              <a:rPr lang="en-US"/>
              <a:t>the importance of listening not just </a:t>
            </a:r>
            <a:r>
              <a:rPr lang="en-US" smtClean="0"/>
              <a:t>talking</a:t>
            </a:r>
          </a:p>
          <a:p>
            <a:r>
              <a:rPr lang="en-US" smtClean="0"/>
              <a:t>Need to create a supportive culture where participation in discussions is safe and rewarding</a:t>
            </a:r>
            <a:endParaRPr lang="en-US"/>
          </a:p>
          <a:p>
            <a:r>
              <a:rPr lang="en-US"/>
              <a:t>Teacher </a:t>
            </a:r>
            <a:r>
              <a:rPr lang="en-US" smtClean="0"/>
              <a:t>initiated questions </a:t>
            </a:r>
            <a:r>
              <a:rPr lang="en-US"/>
              <a:t>can close down discussions </a:t>
            </a:r>
            <a:r>
              <a:rPr lang="en-US" smtClean="0"/>
              <a:t>whereas </a:t>
            </a:r>
            <a:r>
              <a:rPr lang="en-US" smtClean="0"/>
              <a:t>open statements </a:t>
            </a:r>
            <a:r>
              <a:rPr lang="en-US"/>
              <a:t>can encourage </a:t>
            </a:r>
            <a:r>
              <a:rPr lang="en-US" smtClean="0"/>
              <a:t>participation</a:t>
            </a:r>
            <a:endParaRPr lang="en-US"/>
          </a:p>
        </p:txBody>
      </p:sp>
    </p:spTree>
    <p:extLst>
      <p:ext uri="{BB962C8B-B14F-4D97-AF65-F5344CB8AC3E}">
        <p14:creationId xmlns:p14="http://schemas.microsoft.com/office/powerpoint/2010/main" val="166066483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How many dots do you see?</a:t>
            </a:r>
            <a:endParaRPr lang="en-US"/>
          </a:p>
        </p:txBody>
      </p:sp>
      <p:sp>
        <p:nvSpPr>
          <p:cNvPr id="4" name="Oval 3"/>
          <p:cNvSpPr/>
          <p:nvPr/>
        </p:nvSpPr>
        <p:spPr>
          <a:xfrm>
            <a:off x="4253713" y="2366919"/>
            <a:ext cx="525982" cy="550259"/>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5" name="Oval 4"/>
          <p:cNvSpPr/>
          <p:nvPr/>
        </p:nvSpPr>
        <p:spPr>
          <a:xfrm>
            <a:off x="3061486" y="2366919"/>
            <a:ext cx="525982" cy="550259"/>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6" name="Oval 5"/>
          <p:cNvSpPr/>
          <p:nvPr/>
        </p:nvSpPr>
        <p:spPr>
          <a:xfrm>
            <a:off x="3770888" y="1942087"/>
            <a:ext cx="525982" cy="550259"/>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 name="Oval 6"/>
          <p:cNvSpPr/>
          <p:nvPr/>
        </p:nvSpPr>
        <p:spPr>
          <a:xfrm>
            <a:off x="3770888" y="2797147"/>
            <a:ext cx="525982" cy="550259"/>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8" name="Oval 7"/>
          <p:cNvSpPr/>
          <p:nvPr/>
        </p:nvSpPr>
        <p:spPr>
          <a:xfrm>
            <a:off x="5489097" y="2366920"/>
            <a:ext cx="525982" cy="550259"/>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9" name="Oval 8"/>
          <p:cNvSpPr/>
          <p:nvPr/>
        </p:nvSpPr>
        <p:spPr>
          <a:xfrm>
            <a:off x="4814761" y="2826817"/>
            <a:ext cx="525982" cy="550259"/>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0" name="Oval 9"/>
          <p:cNvSpPr/>
          <p:nvPr/>
        </p:nvSpPr>
        <p:spPr>
          <a:xfrm>
            <a:off x="4814761" y="1942088"/>
            <a:ext cx="525982" cy="550259"/>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875621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Module Objectives</a:t>
            </a:r>
            <a:endParaRPr lang="en-US"/>
          </a:p>
        </p:txBody>
      </p:sp>
      <p:sp>
        <p:nvSpPr>
          <p:cNvPr id="3" name="Content Placeholder 2"/>
          <p:cNvSpPr>
            <a:spLocks noGrp="1"/>
          </p:cNvSpPr>
          <p:nvPr>
            <p:ph idx="1"/>
          </p:nvPr>
        </p:nvSpPr>
        <p:spPr/>
        <p:txBody>
          <a:bodyPr>
            <a:normAutofit/>
          </a:bodyPr>
          <a:lstStyle/>
          <a:p>
            <a:r>
              <a:rPr lang="en-US" sz="2200" smtClean="0"/>
              <a:t>Define mathematics and identify </a:t>
            </a:r>
            <a:r>
              <a:rPr lang="en-US" sz="2200" smtClean="0"/>
              <a:t>its </a:t>
            </a:r>
            <a:r>
              <a:rPr lang="en-US" sz="2200" smtClean="0"/>
              <a:t>purpose </a:t>
            </a:r>
          </a:p>
          <a:p>
            <a:r>
              <a:rPr lang="en-US" sz="2200" smtClean="0"/>
              <a:t>Provide the research behind mindsets from a mathematical perspective</a:t>
            </a:r>
          </a:p>
          <a:p>
            <a:r>
              <a:rPr lang="en-US" sz="2200"/>
              <a:t>I</a:t>
            </a:r>
            <a:r>
              <a:rPr lang="en-US" sz="2200" smtClean="0"/>
              <a:t>dentify the link between mindset and </a:t>
            </a:r>
            <a:r>
              <a:rPr lang="en-US" sz="2200" err="1" smtClean="0"/>
              <a:t>maths</a:t>
            </a:r>
            <a:r>
              <a:rPr lang="en-US" sz="2200" smtClean="0"/>
              <a:t> </a:t>
            </a:r>
            <a:r>
              <a:rPr lang="en-US" sz="2200" smtClean="0"/>
              <a:t>anxiety</a:t>
            </a:r>
          </a:p>
          <a:p>
            <a:r>
              <a:rPr lang="en-US" sz="2200" smtClean="0"/>
              <a:t>Identify the factors that influence mindsets in mathematics</a:t>
            </a:r>
          </a:p>
          <a:p>
            <a:endParaRPr lang="en-US" sz="2200" smtClean="0"/>
          </a:p>
          <a:p>
            <a:endParaRPr lang="en-US" sz="2200"/>
          </a:p>
        </p:txBody>
      </p:sp>
    </p:spTree>
    <p:extLst>
      <p:ext uri="{BB962C8B-B14F-4D97-AF65-F5344CB8AC3E}">
        <p14:creationId xmlns:p14="http://schemas.microsoft.com/office/powerpoint/2010/main" val="11807286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Visual representations</a:t>
            </a:r>
            <a:endParaRPr lang="en-US"/>
          </a:p>
        </p:txBody>
      </p:sp>
    </p:spTree>
    <p:extLst>
      <p:ext uri="{BB962C8B-B14F-4D97-AF65-F5344CB8AC3E}">
        <p14:creationId xmlns:p14="http://schemas.microsoft.com/office/powerpoint/2010/main" val="79111676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When is this statement true?</a:t>
            </a:r>
            <a:endParaRPr lang="en-US"/>
          </a:p>
        </p:txBody>
      </p:sp>
      <p:sp>
        <p:nvSpPr>
          <p:cNvPr id="3" name="Content Placeholder 2"/>
          <p:cNvSpPr>
            <a:spLocks noGrp="1"/>
          </p:cNvSpPr>
          <p:nvPr>
            <p:ph idx="1"/>
          </p:nvPr>
        </p:nvSpPr>
        <p:spPr>
          <a:ln w="28575">
            <a:solidFill>
              <a:schemeClr val="accent1"/>
            </a:solidFill>
          </a:ln>
        </p:spPr>
        <p:txBody>
          <a:bodyPr>
            <a:normAutofit/>
          </a:bodyPr>
          <a:lstStyle/>
          <a:p>
            <a:pPr marL="0" indent="0" algn="ctr">
              <a:buNone/>
            </a:pPr>
            <a:endParaRPr lang="en-US" sz="4000" smtClean="0"/>
          </a:p>
          <a:p>
            <a:pPr marL="0" indent="0" algn="ctr">
              <a:buNone/>
            </a:pPr>
            <a:endParaRPr lang="en-US" sz="4000"/>
          </a:p>
          <a:p>
            <a:pPr marL="0" indent="0" algn="ctr">
              <a:buNone/>
            </a:pPr>
            <a:r>
              <a:rPr lang="en-US" sz="4000" smtClean="0"/>
              <a:t>7 – 11 = 8</a:t>
            </a:r>
            <a:endParaRPr lang="en-US" sz="4000"/>
          </a:p>
        </p:txBody>
      </p:sp>
    </p:spTree>
    <p:extLst>
      <p:ext uri="{BB962C8B-B14F-4D97-AF65-F5344CB8AC3E}">
        <p14:creationId xmlns:p14="http://schemas.microsoft.com/office/powerpoint/2010/main" val="104639690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Assessment and mindsets</a:t>
            </a:r>
            <a:endParaRPr lang="en-US"/>
          </a:p>
        </p:txBody>
      </p:sp>
      <p:sp>
        <p:nvSpPr>
          <p:cNvPr id="3" name="Content Placeholder 2"/>
          <p:cNvSpPr>
            <a:spLocks noGrp="1"/>
          </p:cNvSpPr>
          <p:nvPr>
            <p:ph idx="1"/>
          </p:nvPr>
        </p:nvSpPr>
        <p:spPr/>
        <p:txBody>
          <a:bodyPr/>
          <a:lstStyle/>
          <a:p>
            <a:r>
              <a:rPr lang="en-US" smtClean="0"/>
              <a:t>Using only summative assessment perpetuates a fixed mindset in students</a:t>
            </a:r>
          </a:p>
          <a:p>
            <a:r>
              <a:rPr lang="en-US" smtClean="0"/>
              <a:t>Formative assessment measures with positive feedback like, “you are not quite there yet” can assist students in developing a growth mindset in mathematics</a:t>
            </a:r>
          </a:p>
          <a:p>
            <a:r>
              <a:rPr lang="en-US" smtClean="0"/>
              <a:t>Neurologically, formative assessment can assist in the development of synapses and increase students capacity to learn</a:t>
            </a:r>
            <a:endParaRPr lang="en-US"/>
          </a:p>
        </p:txBody>
      </p:sp>
    </p:spTree>
    <p:extLst>
      <p:ext uri="{BB962C8B-B14F-4D97-AF65-F5344CB8AC3E}">
        <p14:creationId xmlns:p14="http://schemas.microsoft.com/office/powerpoint/2010/main" val="76177900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Mathematics assessment</a:t>
            </a:r>
            <a:endParaRPr lang="en-US"/>
          </a:p>
        </p:txBody>
      </p:sp>
      <p:sp>
        <p:nvSpPr>
          <p:cNvPr id="3" name="Content Placeholder 2"/>
          <p:cNvSpPr>
            <a:spLocks noGrp="1"/>
          </p:cNvSpPr>
          <p:nvPr>
            <p:ph idx="1"/>
          </p:nvPr>
        </p:nvSpPr>
        <p:spPr/>
        <p:txBody>
          <a:bodyPr>
            <a:normAutofit/>
          </a:bodyPr>
          <a:lstStyle/>
          <a:p>
            <a:r>
              <a:rPr lang="en-US" smtClean="0"/>
              <a:t>Placing value on the mathematical thinking processes rather then focusing on the solution improves </a:t>
            </a:r>
            <a:r>
              <a:rPr lang="en-US" smtClean="0"/>
              <a:t>students’ </a:t>
            </a:r>
            <a:r>
              <a:rPr lang="en-US" smtClean="0"/>
              <a:t>mindsets</a:t>
            </a:r>
          </a:p>
          <a:p>
            <a:r>
              <a:rPr lang="en-US" smtClean="0"/>
              <a:t>Timed assessment can impact negatively on students mathematical mindsets</a:t>
            </a:r>
          </a:p>
          <a:p>
            <a:r>
              <a:rPr lang="en-US" smtClean="0"/>
              <a:t>Addressing the process errors in mistakes and allowing students to re-do assessment questions to demonstrate their learning can assist the development of a growth mindset</a:t>
            </a:r>
          </a:p>
        </p:txBody>
      </p:sp>
    </p:spTree>
    <p:extLst>
      <p:ext uri="{BB962C8B-B14F-4D97-AF65-F5344CB8AC3E}">
        <p14:creationId xmlns:p14="http://schemas.microsoft.com/office/powerpoint/2010/main" val="110094325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mtClean="0"/>
              <a:t>Assessments that encourage a growth mindset in mathematics</a:t>
            </a:r>
            <a:endParaRPr lang="en-US"/>
          </a:p>
        </p:txBody>
      </p:sp>
      <p:sp>
        <p:nvSpPr>
          <p:cNvPr id="3" name="Content Placeholder 2"/>
          <p:cNvSpPr>
            <a:spLocks noGrp="1"/>
          </p:cNvSpPr>
          <p:nvPr>
            <p:ph idx="1"/>
          </p:nvPr>
        </p:nvSpPr>
        <p:spPr>
          <a:xfrm>
            <a:off x="1333500" y="1369219"/>
            <a:ext cx="7460122" cy="3375000"/>
          </a:xfrm>
        </p:spPr>
        <p:txBody>
          <a:bodyPr/>
          <a:lstStyle/>
          <a:p>
            <a:r>
              <a:rPr lang="en-US" smtClean="0"/>
              <a:t>Using self and peer assessments</a:t>
            </a:r>
          </a:p>
          <a:p>
            <a:r>
              <a:rPr lang="en-US" smtClean="0"/>
              <a:t>Diagnostic assessment with quality feedback encourages growth (without a grade attachment)</a:t>
            </a:r>
          </a:p>
          <a:p>
            <a:r>
              <a:rPr lang="en-US" smtClean="0"/>
              <a:t>Using rubrics or flowcharts for assessment focusing on the processes rather than the final answer</a:t>
            </a:r>
          </a:p>
          <a:p>
            <a:r>
              <a:rPr lang="en-US" smtClean="0"/>
              <a:t>Providing positive feedback on what they can </a:t>
            </a:r>
            <a:r>
              <a:rPr lang="en-US" smtClean="0"/>
              <a:t>do, </a:t>
            </a:r>
            <a:r>
              <a:rPr lang="en-US" smtClean="0"/>
              <a:t>not just on what they can’t do</a:t>
            </a:r>
          </a:p>
          <a:p>
            <a:endParaRPr lang="en-US"/>
          </a:p>
        </p:txBody>
      </p:sp>
    </p:spTree>
    <p:extLst>
      <p:ext uri="{BB962C8B-B14F-4D97-AF65-F5344CB8AC3E}">
        <p14:creationId xmlns:p14="http://schemas.microsoft.com/office/powerpoint/2010/main" val="4381812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Mathematics anxiety</a:t>
            </a:r>
            <a:endParaRPr lang="en-US"/>
          </a:p>
        </p:txBody>
      </p:sp>
      <p:sp>
        <p:nvSpPr>
          <p:cNvPr id="3" name="Content Placeholder 2"/>
          <p:cNvSpPr>
            <a:spLocks noGrp="1"/>
          </p:cNvSpPr>
          <p:nvPr>
            <p:ph idx="1"/>
          </p:nvPr>
        </p:nvSpPr>
        <p:spPr/>
        <p:txBody>
          <a:bodyPr>
            <a:normAutofit fontScale="92500" lnSpcReduction="10000"/>
          </a:bodyPr>
          <a:lstStyle/>
          <a:p>
            <a:r>
              <a:rPr lang="en-US" smtClean="0"/>
              <a:t>Fear or nervousness that arises from the pressure to perform in mathematics</a:t>
            </a:r>
          </a:p>
          <a:p>
            <a:r>
              <a:rPr lang="en-US" smtClean="0"/>
              <a:t>Can negatively impact upon mathematical attainment</a:t>
            </a:r>
          </a:p>
          <a:p>
            <a:r>
              <a:rPr lang="en-US"/>
              <a:t>International PISA data supports that in Western societies more females suffer from </a:t>
            </a:r>
            <a:r>
              <a:rPr lang="en-US" err="1" smtClean="0"/>
              <a:t>maths</a:t>
            </a:r>
            <a:r>
              <a:rPr lang="en-US" smtClean="0"/>
              <a:t> </a:t>
            </a:r>
            <a:r>
              <a:rPr lang="en-US"/>
              <a:t>anxiety then </a:t>
            </a:r>
            <a:r>
              <a:rPr lang="en-US" smtClean="0"/>
              <a:t>do male students</a:t>
            </a:r>
          </a:p>
          <a:p>
            <a:r>
              <a:rPr lang="en-US" smtClean="0"/>
              <a:t>Can be perpetuated by a fixed mindset pertaining to mathematical ability where failure is viewed as a lack of intelligence and visa versa </a:t>
            </a:r>
            <a:r>
              <a:rPr lang="en-US" err="1" smtClean="0"/>
              <a:t>maths</a:t>
            </a:r>
            <a:r>
              <a:rPr lang="en-US" smtClean="0"/>
              <a:t> anxiety can result in students developing a fixed mindset</a:t>
            </a:r>
            <a:endParaRPr lang="en-US"/>
          </a:p>
        </p:txBody>
      </p:sp>
    </p:spTree>
    <p:extLst>
      <p:ext uri="{BB962C8B-B14F-4D97-AF65-F5344CB8AC3E}">
        <p14:creationId xmlns:p14="http://schemas.microsoft.com/office/powerpoint/2010/main" val="199958131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Strategies to reduce </a:t>
            </a:r>
            <a:r>
              <a:rPr lang="en-US" dirty="0" err="1" smtClean="0"/>
              <a:t>maths</a:t>
            </a:r>
            <a:r>
              <a:rPr lang="en-US" dirty="0" smtClean="0"/>
              <a:t> </a:t>
            </a:r>
            <a:r>
              <a:rPr lang="en-US" dirty="0" smtClean="0"/>
              <a:t>anxiety</a:t>
            </a:r>
            <a:endParaRPr lang="en-US" dirty="0"/>
          </a:p>
        </p:txBody>
      </p:sp>
      <p:sp>
        <p:nvSpPr>
          <p:cNvPr id="3" name="Content Placeholder 2"/>
          <p:cNvSpPr>
            <a:spLocks noGrp="1"/>
          </p:cNvSpPr>
          <p:nvPr>
            <p:ph idx="1"/>
          </p:nvPr>
        </p:nvSpPr>
        <p:spPr/>
        <p:txBody>
          <a:bodyPr>
            <a:normAutofit fontScale="92500" lnSpcReduction="10000"/>
          </a:bodyPr>
          <a:lstStyle/>
          <a:p>
            <a:r>
              <a:rPr lang="en-US" smtClean="0"/>
              <a:t>Avoid placing the emphasis on the test but rather the learning </a:t>
            </a:r>
            <a:r>
              <a:rPr lang="en-US" err="1" smtClean="0"/>
              <a:t>ie</a:t>
            </a:r>
            <a:r>
              <a:rPr lang="en-US" smtClean="0"/>
              <a:t>: mastery goals vs performance goals</a:t>
            </a:r>
          </a:p>
          <a:p>
            <a:r>
              <a:rPr lang="en-US" smtClean="0"/>
              <a:t>Provide students with ample time to complete assessment tasks noting stress can increase the time needed to think effectively </a:t>
            </a:r>
          </a:p>
          <a:p>
            <a:r>
              <a:rPr lang="en-US" smtClean="0"/>
              <a:t>Develop a culture that making mistakes can be a valuable learning experience if used appropriately</a:t>
            </a:r>
          </a:p>
          <a:p>
            <a:r>
              <a:rPr lang="en-US" smtClean="0"/>
              <a:t>Provide more formative assessment and valuable feedback to students to inform their learning</a:t>
            </a:r>
          </a:p>
          <a:p>
            <a:endParaRPr lang="en-US"/>
          </a:p>
        </p:txBody>
      </p:sp>
    </p:spTree>
    <p:extLst>
      <p:ext uri="{BB962C8B-B14F-4D97-AF65-F5344CB8AC3E}">
        <p14:creationId xmlns:p14="http://schemas.microsoft.com/office/powerpoint/2010/main" val="111531025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Summary</a:t>
            </a:r>
            <a:endParaRPr lang="en-US"/>
          </a:p>
        </p:txBody>
      </p:sp>
      <p:sp>
        <p:nvSpPr>
          <p:cNvPr id="3" name="Content Placeholder 2"/>
          <p:cNvSpPr>
            <a:spLocks noGrp="1"/>
          </p:cNvSpPr>
          <p:nvPr>
            <p:ph idx="1"/>
          </p:nvPr>
        </p:nvSpPr>
        <p:spPr/>
        <p:txBody>
          <a:bodyPr>
            <a:normAutofit lnSpcReduction="10000"/>
          </a:bodyPr>
          <a:lstStyle/>
          <a:p>
            <a:r>
              <a:rPr lang="en-US" dirty="0" smtClean="0"/>
              <a:t>Having a growth mindset can improve student outcomes in mathematics</a:t>
            </a:r>
          </a:p>
          <a:p>
            <a:r>
              <a:rPr lang="en-US" dirty="0" smtClean="0"/>
              <a:t>Fixed mindsets are perpetuated by placing emphasis on summative assessments and mathematical answers rather </a:t>
            </a:r>
            <a:r>
              <a:rPr lang="en-US" dirty="0" smtClean="0"/>
              <a:t>than </a:t>
            </a:r>
            <a:r>
              <a:rPr lang="en-US" dirty="0" smtClean="0"/>
              <a:t>the mathematical thinking processes</a:t>
            </a:r>
          </a:p>
          <a:p>
            <a:r>
              <a:rPr lang="en-US" dirty="0" smtClean="0"/>
              <a:t>Fixed mindset can lead to </a:t>
            </a:r>
            <a:r>
              <a:rPr lang="en-US" dirty="0" err="1" smtClean="0"/>
              <a:t>maths</a:t>
            </a:r>
            <a:r>
              <a:rPr lang="en-US" dirty="0" smtClean="0"/>
              <a:t> </a:t>
            </a:r>
            <a:r>
              <a:rPr lang="en-US" dirty="0" smtClean="0"/>
              <a:t>anxiety in students</a:t>
            </a:r>
          </a:p>
          <a:p>
            <a:r>
              <a:rPr lang="en-US" dirty="0" smtClean="0"/>
              <a:t>Female students are more likely to suffer from </a:t>
            </a:r>
            <a:r>
              <a:rPr lang="en-US" dirty="0" err="1" smtClean="0"/>
              <a:t>maths</a:t>
            </a:r>
            <a:r>
              <a:rPr lang="en-US" dirty="0" smtClean="0"/>
              <a:t> </a:t>
            </a:r>
            <a:r>
              <a:rPr lang="en-US" dirty="0" smtClean="0"/>
              <a:t>anxiety</a:t>
            </a:r>
          </a:p>
          <a:p>
            <a:endParaRPr lang="en-US" dirty="0"/>
          </a:p>
        </p:txBody>
      </p:sp>
    </p:spTree>
    <p:extLst>
      <p:ext uri="{BB962C8B-B14F-4D97-AF65-F5344CB8AC3E}">
        <p14:creationId xmlns:p14="http://schemas.microsoft.com/office/powerpoint/2010/main" val="96908898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Other </a:t>
            </a:r>
            <a:r>
              <a:rPr lang="en-US" dirty="0" smtClean="0"/>
              <a:t>modules in this series</a:t>
            </a:r>
            <a:endParaRPr lang="en-US" dirty="0"/>
          </a:p>
        </p:txBody>
      </p:sp>
      <p:sp>
        <p:nvSpPr>
          <p:cNvPr id="3" name="Content Placeholder 2"/>
          <p:cNvSpPr>
            <a:spLocks noGrp="1"/>
          </p:cNvSpPr>
          <p:nvPr>
            <p:ph idx="1"/>
          </p:nvPr>
        </p:nvSpPr>
        <p:spPr/>
        <p:txBody>
          <a:bodyPr/>
          <a:lstStyle/>
          <a:p>
            <a:r>
              <a:rPr lang="en-US" dirty="0" smtClean="0"/>
              <a:t>Module </a:t>
            </a:r>
            <a:r>
              <a:rPr lang="en-US" dirty="0" smtClean="0"/>
              <a:t>1: What is a mindset?</a:t>
            </a:r>
            <a:endParaRPr lang="en-US" dirty="0" smtClean="0"/>
          </a:p>
          <a:p>
            <a:r>
              <a:rPr lang="en-US" dirty="0" smtClean="0"/>
              <a:t>Module </a:t>
            </a:r>
            <a:r>
              <a:rPr lang="en-US" dirty="0" smtClean="0"/>
              <a:t>3: The impact of mindsets on mathematics pedagogy</a:t>
            </a:r>
            <a:endParaRPr lang="en-US" dirty="0" smtClean="0"/>
          </a:p>
          <a:p>
            <a:r>
              <a:rPr lang="en-US" dirty="0" smtClean="0"/>
              <a:t>Module </a:t>
            </a:r>
            <a:r>
              <a:rPr lang="en-US" dirty="0" smtClean="0"/>
              <a:t>4: </a:t>
            </a:r>
            <a:r>
              <a:rPr lang="en-AU" dirty="0" smtClean="0"/>
              <a:t>Classroom </a:t>
            </a:r>
            <a:r>
              <a:rPr lang="en-AU" dirty="0"/>
              <a:t>activities and strategies to promote a growth mindset in mathematics</a:t>
            </a:r>
          </a:p>
          <a:p>
            <a:endParaRPr lang="en-US" dirty="0"/>
          </a:p>
        </p:txBody>
      </p:sp>
    </p:spTree>
    <p:extLst>
      <p:ext uri="{BB962C8B-B14F-4D97-AF65-F5344CB8AC3E}">
        <p14:creationId xmlns:p14="http://schemas.microsoft.com/office/powerpoint/2010/main" val="494038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Mathematics: What is it?</a:t>
            </a:r>
            <a:endParaRPr lang="en-US"/>
          </a:p>
        </p:txBody>
      </p:sp>
      <p:sp>
        <p:nvSpPr>
          <p:cNvPr id="3" name="Content Placeholder 2"/>
          <p:cNvSpPr>
            <a:spLocks noGrp="1"/>
          </p:cNvSpPr>
          <p:nvPr>
            <p:ph idx="1"/>
          </p:nvPr>
        </p:nvSpPr>
        <p:spPr>
          <a:xfrm>
            <a:off x="1333500" y="1369219"/>
            <a:ext cx="7155300" cy="3375000"/>
          </a:xfrm>
        </p:spPr>
        <p:txBody>
          <a:bodyPr/>
          <a:lstStyle/>
          <a:p>
            <a:pPr marL="0" indent="0">
              <a:buNone/>
            </a:pPr>
            <a:r>
              <a:rPr lang="en-US" smtClean="0"/>
              <a:t>Mathematics is a human </a:t>
            </a:r>
            <a:r>
              <a:rPr lang="en-US" err="1" smtClean="0"/>
              <a:t>endeavour</a:t>
            </a:r>
            <a:r>
              <a:rPr lang="en-US" smtClean="0"/>
              <a:t>, a discipline and an interdisciplinary language or tool by which problems are identified, relationships are formed and solutions are derived. How we teach mathematics will vary due to how we view it. Some view the subject of mathematics taught in schools as being different to the field of </a:t>
            </a:r>
            <a:r>
              <a:rPr lang="en-US" smtClean="0"/>
              <a:t>mathematics </a:t>
            </a:r>
            <a:r>
              <a:rPr lang="en-US" smtClean="0"/>
              <a:t>used in industry. </a:t>
            </a:r>
            <a:endParaRPr lang="en-US"/>
          </a:p>
        </p:txBody>
      </p:sp>
    </p:spTree>
    <p:extLst>
      <p:ext uri="{BB962C8B-B14F-4D97-AF65-F5344CB8AC3E}">
        <p14:creationId xmlns:p14="http://schemas.microsoft.com/office/powerpoint/2010/main" val="4371482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Mathematics: What is it?</a:t>
            </a:r>
            <a:endParaRPr lang="en-US"/>
          </a:p>
        </p:txBody>
      </p:sp>
      <p:sp>
        <p:nvSpPr>
          <p:cNvPr id="3" name="Content Placeholder 2"/>
          <p:cNvSpPr>
            <a:spLocks noGrp="1"/>
          </p:cNvSpPr>
          <p:nvPr>
            <p:ph idx="1"/>
          </p:nvPr>
        </p:nvSpPr>
        <p:spPr/>
        <p:txBody>
          <a:bodyPr/>
          <a:lstStyle/>
          <a:p>
            <a:r>
              <a:rPr lang="en-US" smtClean="0"/>
              <a:t>Mathematics </a:t>
            </a:r>
            <a:r>
              <a:rPr lang="en-US"/>
              <a:t>is the study of patterns and </a:t>
            </a:r>
            <a:r>
              <a:rPr lang="en-US" smtClean="0"/>
              <a:t>relationships</a:t>
            </a:r>
          </a:p>
          <a:p>
            <a:r>
              <a:rPr lang="en-US"/>
              <a:t>Mathematics is the science of </a:t>
            </a:r>
            <a:r>
              <a:rPr lang="en-US" smtClean="0"/>
              <a:t>abstractions</a:t>
            </a:r>
          </a:p>
          <a:p>
            <a:r>
              <a:rPr lang="en-US" smtClean="0"/>
              <a:t>Mathematics is a thinking process involving problem solving, reasoning, communicating and connection making</a:t>
            </a:r>
            <a:endParaRPr lang="en-US"/>
          </a:p>
        </p:txBody>
      </p:sp>
    </p:spTree>
    <p:extLst>
      <p:ext uri="{BB962C8B-B14F-4D97-AF65-F5344CB8AC3E}">
        <p14:creationId xmlns:p14="http://schemas.microsoft.com/office/powerpoint/2010/main" val="5332355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What do you notice?</a:t>
            </a:r>
            <a:endParaRPr lang="en-US"/>
          </a:p>
        </p:txBody>
      </p:sp>
      <p:sp>
        <p:nvSpPr>
          <p:cNvPr id="3" name="Content Placeholder 2"/>
          <p:cNvSpPr>
            <a:spLocks noGrp="1"/>
          </p:cNvSpPr>
          <p:nvPr>
            <p:ph idx="1"/>
          </p:nvPr>
        </p:nvSpPr>
        <p:spPr>
          <a:ln w="19050">
            <a:solidFill>
              <a:schemeClr val="accent1"/>
            </a:solidFill>
          </a:ln>
        </p:spPr>
        <p:txBody>
          <a:bodyPr/>
          <a:lstStyle/>
          <a:p>
            <a:pPr marL="0" indent="0" algn="ctr">
              <a:buNone/>
            </a:pPr>
            <a:endParaRPr lang="en-US" smtClean="0"/>
          </a:p>
          <a:p>
            <a:pPr marL="0" indent="0" algn="ctr">
              <a:buNone/>
            </a:pPr>
            <a:endParaRPr lang="en-US"/>
          </a:p>
          <a:p>
            <a:pPr marL="0" indent="0" algn="ctr">
              <a:buNone/>
            </a:pPr>
            <a:endParaRPr lang="en-US" sz="2800" smtClean="0"/>
          </a:p>
          <a:p>
            <a:pPr marL="0" indent="0" algn="ctr">
              <a:buNone/>
            </a:pPr>
            <a:r>
              <a:rPr lang="en-US" sz="4000" smtClean="0"/>
              <a:t>24 x 21 = 42 x 12</a:t>
            </a:r>
            <a:endParaRPr lang="en-US" sz="4000"/>
          </a:p>
        </p:txBody>
      </p:sp>
    </p:spTree>
    <p:extLst>
      <p:ext uri="{BB962C8B-B14F-4D97-AF65-F5344CB8AC3E}">
        <p14:creationId xmlns:p14="http://schemas.microsoft.com/office/powerpoint/2010/main" val="20248202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mtClean="0"/>
              <a:t>Australian Mathematics Curriculum</a:t>
            </a:r>
            <a:endParaRPr lang="en-US"/>
          </a:p>
        </p:txBody>
      </p:sp>
      <p:sp>
        <p:nvSpPr>
          <p:cNvPr id="3" name="Content Placeholder 2"/>
          <p:cNvSpPr>
            <a:spLocks noGrp="1"/>
          </p:cNvSpPr>
          <p:nvPr>
            <p:ph idx="1"/>
          </p:nvPr>
        </p:nvSpPr>
        <p:spPr>
          <a:xfrm>
            <a:off x="1333499" y="1369219"/>
            <a:ext cx="7535371" cy="3375000"/>
          </a:xfrm>
        </p:spPr>
        <p:txBody>
          <a:bodyPr>
            <a:normAutofit/>
          </a:bodyPr>
          <a:lstStyle/>
          <a:p>
            <a:pPr marL="0" indent="0">
              <a:buNone/>
            </a:pPr>
            <a:r>
              <a:rPr lang="en-US" smtClean="0"/>
              <a:t>Australian Curriculum caters for student </a:t>
            </a:r>
            <a:r>
              <a:rPr lang="en-US" smtClean="0">
                <a:hlinkClick r:id="rId2"/>
              </a:rPr>
              <a:t>diversity</a:t>
            </a:r>
            <a:r>
              <a:rPr lang="en-US" smtClean="0"/>
              <a:t>.</a:t>
            </a:r>
          </a:p>
          <a:p>
            <a:pPr marL="0" indent="0">
              <a:buNone/>
            </a:pPr>
            <a:endParaRPr lang="en-US"/>
          </a:p>
          <a:p>
            <a:pPr marL="0" indent="0">
              <a:buNone/>
            </a:pPr>
            <a:r>
              <a:rPr lang="en-US" smtClean="0"/>
              <a:t> “All </a:t>
            </a:r>
            <a:r>
              <a:rPr lang="en-US"/>
              <a:t>students are entitled to rigorous, relevant and engaging learning programs drawn from a challenging curriculum that addresses their individual learning needs</a:t>
            </a:r>
            <a:r>
              <a:rPr lang="en-US" smtClean="0"/>
              <a:t>.”</a:t>
            </a:r>
          </a:p>
          <a:p>
            <a:pPr marL="0" indent="0">
              <a:buNone/>
            </a:pPr>
            <a:endParaRPr lang="en-US"/>
          </a:p>
        </p:txBody>
      </p:sp>
    </p:spTree>
    <p:extLst>
      <p:ext uri="{BB962C8B-B14F-4D97-AF65-F5344CB8AC3E}">
        <p14:creationId xmlns:p14="http://schemas.microsoft.com/office/powerpoint/2010/main" val="18083468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mtClean="0"/>
              <a:t>Australian trends in Mathematics</a:t>
            </a:r>
            <a:endParaRPr lang="en-US"/>
          </a:p>
        </p:txBody>
      </p:sp>
      <p:sp>
        <p:nvSpPr>
          <p:cNvPr id="3" name="Content Placeholder 2"/>
          <p:cNvSpPr>
            <a:spLocks noGrp="1"/>
          </p:cNvSpPr>
          <p:nvPr>
            <p:ph idx="1"/>
          </p:nvPr>
        </p:nvSpPr>
        <p:spPr/>
        <p:txBody>
          <a:bodyPr/>
          <a:lstStyle/>
          <a:p>
            <a:pPr marL="0" indent="0">
              <a:buNone/>
            </a:pPr>
            <a:r>
              <a:rPr lang="en-US"/>
              <a:t>ACER </a:t>
            </a:r>
            <a:r>
              <a:rPr lang="en-US" smtClean="0"/>
              <a:t>TIMMS and PISA infographics</a:t>
            </a:r>
          </a:p>
          <a:p>
            <a:r>
              <a:rPr lang="en-US" smtClean="0">
                <a:hlinkClick r:id="rId3"/>
              </a:rPr>
              <a:t>First look at Australia’s results</a:t>
            </a:r>
            <a:endParaRPr lang="en-US" smtClean="0"/>
          </a:p>
          <a:p>
            <a:r>
              <a:rPr lang="en-US" smtClean="0">
                <a:hlinkClick r:id="rId4"/>
              </a:rPr>
              <a:t>PISA Findings</a:t>
            </a:r>
            <a:endParaRPr lang="en-US"/>
          </a:p>
        </p:txBody>
      </p:sp>
    </p:spTree>
    <p:extLst>
      <p:ext uri="{BB962C8B-B14F-4D97-AF65-F5344CB8AC3E}">
        <p14:creationId xmlns:p14="http://schemas.microsoft.com/office/powerpoint/2010/main" val="165851411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Student motivation</a:t>
            </a:r>
            <a:endParaRPr lang="en-US"/>
          </a:p>
        </p:txBody>
      </p:sp>
      <p:sp>
        <p:nvSpPr>
          <p:cNvPr id="3" name="Content Placeholder 2"/>
          <p:cNvSpPr>
            <a:spLocks noGrp="1"/>
          </p:cNvSpPr>
          <p:nvPr>
            <p:ph idx="1"/>
          </p:nvPr>
        </p:nvSpPr>
        <p:spPr/>
        <p:txBody>
          <a:bodyPr/>
          <a:lstStyle/>
          <a:p>
            <a:pPr marL="0" indent="0">
              <a:buNone/>
            </a:pPr>
            <a:r>
              <a:rPr lang="en-US" smtClean="0"/>
              <a:t>Why are some students highly motivated when it comes to learning and others struggle to get out a pen?</a:t>
            </a:r>
          </a:p>
          <a:p>
            <a:pPr marL="0" indent="0">
              <a:buNone/>
            </a:pPr>
            <a:endParaRPr lang="en-US"/>
          </a:p>
          <a:p>
            <a:pPr marL="0" indent="0">
              <a:buNone/>
            </a:pPr>
            <a:r>
              <a:rPr lang="en-US" smtClean="0"/>
              <a:t>Think about your own experiences as both a student and a teacher and take a minute to discuss this with the people around you.</a:t>
            </a:r>
            <a:endParaRPr lang="en-US"/>
          </a:p>
        </p:txBody>
      </p:sp>
    </p:spTree>
    <p:extLst>
      <p:ext uri="{BB962C8B-B14F-4D97-AF65-F5344CB8AC3E}">
        <p14:creationId xmlns:p14="http://schemas.microsoft.com/office/powerpoint/2010/main" val="1581193199"/>
      </p:ext>
    </p:extLst>
  </p:cSld>
  <p:clrMapOvr>
    <a:masterClrMapping/>
  </p:clrMapOvr>
  <p:timing>
    <p:tnLst>
      <p:par>
        <p:cTn id="1" dur="indefinite" restart="never" nodeType="tmRoot"/>
      </p:par>
    </p:tnLst>
  </p:timing>
</p:sld>
</file>

<file path=ppt/theme/theme1.xml><?xml version="1.0" encoding="utf-8"?>
<a:theme xmlns:a="http://schemas.openxmlformats.org/drawingml/2006/main" name="dimension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8CAE7F7B-3CF3-7E40-848B-D62562E8E138}" vid="{0E66B630-02C8-6240-9E9C-3A1289DBE543}"/>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8CAE7F7B-3CF3-7E40-848B-D62562E8E138}" vid="{B89A2B07-E34D-A94A-A128-B3F449E79BE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dimensions_blank</Template>
  <TotalTime>1899</TotalTime>
  <Words>2003</Words>
  <Application>Microsoft Macintosh PowerPoint</Application>
  <PresentationFormat>On-screen Show (16:9)</PresentationFormat>
  <Paragraphs>237</Paragraphs>
  <Slides>38</Slides>
  <Notes>22</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38</vt:i4>
      </vt:variant>
    </vt:vector>
  </HeadingPairs>
  <TitlesOfParts>
    <vt:vector size="43" baseType="lpstr">
      <vt:lpstr>Calibri</vt:lpstr>
      <vt:lpstr>Cambria Math</vt:lpstr>
      <vt:lpstr>Arial</vt:lpstr>
      <vt:lpstr>dimensions</vt:lpstr>
      <vt:lpstr>1_Office Theme</vt:lpstr>
      <vt:lpstr>Growth Mindset </vt:lpstr>
      <vt:lpstr>AITSL Proficiencies</vt:lpstr>
      <vt:lpstr>Module Objectives</vt:lpstr>
      <vt:lpstr>Mathematics: What is it?</vt:lpstr>
      <vt:lpstr>Mathematics: What is it?</vt:lpstr>
      <vt:lpstr>What do you notice?</vt:lpstr>
      <vt:lpstr>Australian Mathematics Curriculum</vt:lpstr>
      <vt:lpstr>Australian trends in Mathematics</vt:lpstr>
      <vt:lpstr>Student motivation</vt:lpstr>
      <vt:lpstr>Mathematics motivation</vt:lpstr>
      <vt:lpstr>Impact of Mindsets on Maths </vt:lpstr>
      <vt:lpstr>Mathematics is hard &amp; boring</vt:lpstr>
      <vt:lpstr>Mathematical mindset</vt:lpstr>
      <vt:lpstr>Journey to success</vt:lpstr>
      <vt:lpstr>Why is Mathematics viewed negatively?</vt:lpstr>
      <vt:lpstr>Mindsets are shaped by everyday interactions</vt:lpstr>
      <vt:lpstr>Stanford University research</vt:lpstr>
      <vt:lpstr>Mistakes are learning opportunities</vt:lpstr>
      <vt:lpstr>Fixed mindset view of mistakes</vt:lpstr>
      <vt:lpstr>Growth mindset view of mistakes</vt:lpstr>
      <vt:lpstr>Learning to ride a bike</vt:lpstr>
      <vt:lpstr>Working memory</vt:lpstr>
      <vt:lpstr>Working Memory Activity</vt:lpstr>
      <vt:lpstr>Mathematics is compressible</vt:lpstr>
      <vt:lpstr>Example:</vt:lpstr>
      <vt:lpstr>Teacher task</vt:lpstr>
      <vt:lpstr>Mathematical talks</vt:lpstr>
      <vt:lpstr>Mathematical talks</vt:lpstr>
      <vt:lpstr>How many dots do you see?</vt:lpstr>
      <vt:lpstr>Visual representations</vt:lpstr>
      <vt:lpstr>When is this statement true?</vt:lpstr>
      <vt:lpstr>Assessment and mindsets</vt:lpstr>
      <vt:lpstr>Mathematics assessment</vt:lpstr>
      <vt:lpstr>Assessments that encourage a growth mindset in mathematics</vt:lpstr>
      <vt:lpstr>Mathematics anxiety</vt:lpstr>
      <vt:lpstr>Strategies to reduce maths anxiety</vt:lpstr>
      <vt:lpstr>Summary</vt:lpstr>
      <vt:lpstr>Other modules in this series</vt:lpstr>
    </vt:vector>
  </TitlesOfParts>
  <Company>University of Tasmania</Company>
  <LinksUpToDate>false</LinksUpToDate>
  <SharedDoc>false</SharedDoc>
  <HyperlinksChanged>false</HyperlinksChanged>
  <AppVersion>15.0029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Elizabeth Spohn</dc:creator>
  <cp:lastModifiedBy>Microsoft Office User</cp:lastModifiedBy>
  <cp:revision>90</cp:revision>
  <cp:lastPrinted>2015-01-29T03:23:13Z</cp:lastPrinted>
  <dcterms:created xsi:type="dcterms:W3CDTF">2016-09-07T00:22:54Z</dcterms:created>
  <dcterms:modified xsi:type="dcterms:W3CDTF">2017-09-12T01:23:59Z</dcterms:modified>
</cp:coreProperties>
</file>