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16" r:id="rId2"/>
  </p:sldMasterIdLst>
  <p:notesMasterIdLst>
    <p:notesMasterId r:id="rId35"/>
  </p:notesMasterIdLst>
  <p:handoutMasterIdLst>
    <p:handoutMasterId r:id="rId36"/>
  </p:handoutMasterIdLst>
  <p:sldIdLst>
    <p:sldId id="351" r:id="rId3"/>
    <p:sldId id="320" r:id="rId4"/>
    <p:sldId id="321" r:id="rId5"/>
    <p:sldId id="322" r:id="rId6"/>
    <p:sldId id="325" r:id="rId7"/>
    <p:sldId id="326" r:id="rId8"/>
    <p:sldId id="323" r:id="rId9"/>
    <p:sldId id="324" r:id="rId10"/>
    <p:sldId id="350" r:id="rId11"/>
    <p:sldId id="327" r:id="rId12"/>
    <p:sldId id="328" r:id="rId13"/>
    <p:sldId id="329" r:id="rId14"/>
    <p:sldId id="330" r:id="rId15"/>
    <p:sldId id="331" r:id="rId16"/>
    <p:sldId id="332" r:id="rId17"/>
    <p:sldId id="333" r:id="rId18"/>
    <p:sldId id="334" r:id="rId19"/>
    <p:sldId id="335" r:id="rId20"/>
    <p:sldId id="336" r:id="rId21"/>
    <p:sldId id="338" r:id="rId22"/>
    <p:sldId id="339" r:id="rId23"/>
    <p:sldId id="340" r:id="rId24"/>
    <p:sldId id="341" r:id="rId25"/>
    <p:sldId id="342" r:id="rId26"/>
    <p:sldId id="343" r:id="rId27"/>
    <p:sldId id="344" r:id="rId28"/>
    <p:sldId id="345" r:id="rId29"/>
    <p:sldId id="346" r:id="rId30"/>
    <p:sldId id="347" r:id="rId31"/>
    <p:sldId id="348" r:id="rId32"/>
    <p:sldId id="349" r:id="rId33"/>
    <p:sldId id="352" r:id="rId3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0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02" autoAdjust="0"/>
    <p:restoredTop sz="91345" autoAdjust="0"/>
  </p:normalViewPr>
  <p:slideViewPr>
    <p:cSldViewPr snapToGrid="0" snapToObjects="1">
      <p:cViewPr>
        <p:scale>
          <a:sx n="168" d="100"/>
          <a:sy n="168" d="100"/>
        </p:scale>
        <p:origin x="272" y="-56"/>
      </p:cViewPr>
      <p:guideLst>
        <p:guide orient="horz" pos="1620"/>
        <p:guide pos="2880"/>
      </p:guideLst>
    </p:cSldViewPr>
  </p:slideViewPr>
  <p:outlineViewPr>
    <p:cViewPr>
      <p:scale>
        <a:sx n="33" d="100"/>
        <a:sy n="33" d="100"/>
      </p:scale>
      <p:origin x="0" y="5288"/>
    </p:cViewPr>
  </p:outlineViewPr>
  <p:notesTextViewPr>
    <p:cViewPr>
      <p:scale>
        <a:sx n="20" d="100"/>
        <a:sy n="20" d="100"/>
      </p:scale>
      <p:origin x="0" y="0"/>
    </p:cViewPr>
  </p:notesTextViewPr>
  <p:sorterViewPr>
    <p:cViewPr>
      <p:scale>
        <a:sx n="66" d="100"/>
        <a:sy n="66" d="100"/>
      </p:scale>
      <p:origin x="0" y="0"/>
    </p:cViewPr>
  </p:sorterViewPr>
  <p:notesViewPr>
    <p:cSldViewPr snapToGrid="0" snapToObjects="1">
      <p:cViewPr varScale="1">
        <p:scale>
          <a:sx n="130" d="100"/>
          <a:sy n="130" d="100"/>
        </p:scale>
        <p:origin x="3608" y="184"/>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2273E5-B51D-7543-8D6C-8CBA54C3AAB7}" type="doc">
      <dgm:prSet loTypeId="urn:microsoft.com/office/officeart/2009/layout/CircleArrowProcess" loCatId="" qsTypeId="urn:microsoft.com/office/officeart/2005/8/quickstyle/3D7" qsCatId="3D" csTypeId="urn:microsoft.com/office/officeart/2005/8/colors/colorful5" csCatId="colorful" phldr="1"/>
      <dgm:spPr/>
      <dgm:t>
        <a:bodyPr/>
        <a:lstStyle/>
        <a:p>
          <a:endParaRPr lang="en-US"/>
        </a:p>
      </dgm:t>
    </dgm:pt>
    <dgm:pt modelId="{1F88BCBA-53C1-8641-948C-5359951DE55A}">
      <dgm:prSet phldrT="[Text]" custT="1"/>
      <dgm:spPr/>
      <dgm:t>
        <a:bodyPr/>
        <a:lstStyle/>
        <a:p>
          <a:r>
            <a:rPr lang="en-US" sz="1800"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FIXED Mindset</a:t>
          </a:r>
          <a:endParaRPr lang="en-US" sz="18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0BA75C5D-548A-384C-91AC-E2F9C7059782}" type="parTrans" cxnId="{50174354-7C06-534E-8F96-6D2670CC6A9E}">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9F4D0436-1266-194B-81FF-A14A4D6DE5AE}" type="sibTrans" cxnId="{50174354-7C06-534E-8F96-6D2670CC6A9E}">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5F670977-7FBF-CB4F-9C92-0729E3CFB1F7}">
      <dgm:prSet phldrT="[Text]"/>
      <dgm:spPr/>
      <dgm:t>
        <a:bodyPr/>
        <a:lstStyle/>
        <a:p>
          <a:r>
            <a:rPr lang="en-US"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Intelligence is pre determined at birth</a:t>
          </a:r>
          <a:endPar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1457E2C0-AE92-C74B-A39E-17D966905A3F}" type="parTrans" cxnId="{8EAC6244-950D-8042-A350-9D785BAB7AED}">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00DE764A-B514-E548-8ECF-685825D78848}" type="sibTrans" cxnId="{8EAC6244-950D-8042-A350-9D785BAB7AED}">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1213B1D4-2626-6145-991F-9616E8C53B33}">
      <dgm:prSet phldrT="[Text]"/>
      <dgm:spPr/>
      <dgm:t>
        <a:bodyPr/>
        <a:lstStyle/>
        <a:p>
          <a:r>
            <a:rPr lang="en-US"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You</a:t>
          </a:r>
          <a:r>
            <a:rPr lang="en-US" b="1" cap="none" spc="0" baseline="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cant change how smart you are.</a:t>
          </a:r>
          <a:endPar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610518D1-4D8E-8C42-9D2B-82ECA3C3E3F6}" type="parTrans" cxnId="{4FDCCF78-59BA-004C-A464-0AD63D09BA77}">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A9DA96E9-2AF1-B147-8292-EB2DE8FFA46B}" type="sibTrans" cxnId="{4FDCCF78-59BA-004C-A464-0AD63D09BA77}">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8C04F3C0-897D-4542-87E7-35292935AB56}" type="pres">
      <dgm:prSet presAssocID="{8F2273E5-B51D-7543-8D6C-8CBA54C3AAB7}" presName="Name0" presStyleCnt="0">
        <dgm:presLayoutVars>
          <dgm:chMax val="7"/>
          <dgm:chPref val="7"/>
          <dgm:dir/>
          <dgm:animLvl val="lvl"/>
        </dgm:presLayoutVars>
      </dgm:prSet>
      <dgm:spPr/>
      <dgm:t>
        <a:bodyPr/>
        <a:lstStyle/>
        <a:p>
          <a:endParaRPr lang="en-US"/>
        </a:p>
      </dgm:t>
    </dgm:pt>
    <dgm:pt modelId="{518FA7EB-1FED-C74C-B50A-680E4EAA4B55}" type="pres">
      <dgm:prSet presAssocID="{1F88BCBA-53C1-8641-948C-5359951DE55A}" presName="Accent1" presStyleCnt="0"/>
      <dgm:spPr/>
    </dgm:pt>
    <dgm:pt modelId="{81FD8868-7730-3E4F-870D-FC555386C130}" type="pres">
      <dgm:prSet presAssocID="{1F88BCBA-53C1-8641-948C-5359951DE55A}" presName="Accent" presStyleLbl="node1" presStyleIdx="0" presStyleCnt="3"/>
      <dgm:spPr/>
    </dgm:pt>
    <dgm:pt modelId="{84F3E1C9-BA02-224E-8E8F-E4AF3545860D}" type="pres">
      <dgm:prSet presAssocID="{1F88BCBA-53C1-8641-948C-5359951DE55A}" presName="Parent1" presStyleLbl="revTx" presStyleIdx="0" presStyleCnt="3">
        <dgm:presLayoutVars>
          <dgm:chMax val="1"/>
          <dgm:chPref val="1"/>
          <dgm:bulletEnabled val="1"/>
        </dgm:presLayoutVars>
      </dgm:prSet>
      <dgm:spPr/>
      <dgm:t>
        <a:bodyPr/>
        <a:lstStyle/>
        <a:p>
          <a:endParaRPr lang="en-US"/>
        </a:p>
      </dgm:t>
    </dgm:pt>
    <dgm:pt modelId="{89BA4FB8-4D31-1847-BE88-1C66ABE365F5}" type="pres">
      <dgm:prSet presAssocID="{5F670977-7FBF-CB4F-9C92-0729E3CFB1F7}" presName="Accent2" presStyleCnt="0"/>
      <dgm:spPr/>
    </dgm:pt>
    <dgm:pt modelId="{17738D09-EC6B-884D-81AB-DB72A7006F5B}" type="pres">
      <dgm:prSet presAssocID="{5F670977-7FBF-CB4F-9C92-0729E3CFB1F7}" presName="Accent" presStyleLbl="node1" presStyleIdx="1" presStyleCnt="3"/>
      <dgm:spPr/>
    </dgm:pt>
    <dgm:pt modelId="{02D8E862-27FA-C943-A919-24588683ABF5}" type="pres">
      <dgm:prSet presAssocID="{5F670977-7FBF-CB4F-9C92-0729E3CFB1F7}" presName="Parent2" presStyleLbl="revTx" presStyleIdx="1" presStyleCnt="3">
        <dgm:presLayoutVars>
          <dgm:chMax val="1"/>
          <dgm:chPref val="1"/>
          <dgm:bulletEnabled val="1"/>
        </dgm:presLayoutVars>
      </dgm:prSet>
      <dgm:spPr/>
      <dgm:t>
        <a:bodyPr/>
        <a:lstStyle/>
        <a:p>
          <a:endParaRPr lang="en-US"/>
        </a:p>
      </dgm:t>
    </dgm:pt>
    <dgm:pt modelId="{0C5C082E-08E3-754C-9CAB-9BF046B4EDD3}" type="pres">
      <dgm:prSet presAssocID="{1213B1D4-2626-6145-991F-9616E8C53B33}" presName="Accent3" presStyleCnt="0"/>
      <dgm:spPr/>
    </dgm:pt>
    <dgm:pt modelId="{5F089ED0-501F-1D44-8E8F-A77084F2CC2A}" type="pres">
      <dgm:prSet presAssocID="{1213B1D4-2626-6145-991F-9616E8C53B33}" presName="Accent" presStyleLbl="node1" presStyleIdx="2" presStyleCnt="3"/>
      <dgm:spPr/>
    </dgm:pt>
    <dgm:pt modelId="{5F619C55-6432-0449-B3DB-F5761C852E63}" type="pres">
      <dgm:prSet presAssocID="{1213B1D4-2626-6145-991F-9616E8C53B33}" presName="Parent3" presStyleLbl="revTx" presStyleIdx="2" presStyleCnt="3">
        <dgm:presLayoutVars>
          <dgm:chMax val="1"/>
          <dgm:chPref val="1"/>
          <dgm:bulletEnabled val="1"/>
        </dgm:presLayoutVars>
      </dgm:prSet>
      <dgm:spPr/>
      <dgm:t>
        <a:bodyPr/>
        <a:lstStyle/>
        <a:p>
          <a:endParaRPr lang="en-US"/>
        </a:p>
      </dgm:t>
    </dgm:pt>
  </dgm:ptLst>
  <dgm:cxnLst>
    <dgm:cxn modelId="{37181A8F-A44A-124D-BD78-CCD8A557CD1E}" type="presOf" srcId="{1F88BCBA-53C1-8641-948C-5359951DE55A}" destId="{84F3E1C9-BA02-224E-8E8F-E4AF3545860D}" srcOrd="0" destOrd="0" presId="urn:microsoft.com/office/officeart/2009/layout/CircleArrowProcess"/>
    <dgm:cxn modelId="{50174354-7C06-534E-8F96-6D2670CC6A9E}" srcId="{8F2273E5-B51D-7543-8D6C-8CBA54C3AAB7}" destId="{1F88BCBA-53C1-8641-948C-5359951DE55A}" srcOrd="0" destOrd="0" parTransId="{0BA75C5D-548A-384C-91AC-E2F9C7059782}" sibTransId="{9F4D0436-1266-194B-81FF-A14A4D6DE5AE}"/>
    <dgm:cxn modelId="{84D88BCE-05DC-E44D-BC13-7645151DF830}" type="presOf" srcId="{8F2273E5-B51D-7543-8D6C-8CBA54C3AAB7}" destId="{8C04F3C0-897D-4542-87E7-35292935AB56}" srcOrd="0" destOrd="0" presId="urn:microsoft.com/office/officeart/2009/layout/CircleArrowProcess"/>
    <dgm:cxn modelId="{4FDCCF78-59BA-004C-A464-0AD63D09BA77}" srcId="{8F2273E5-B51D-7543-8D6C-8CBA54C3AAB7}" destId="{1213B1D4-2626-6145-991F-9616E8C53B33}" srcOrd="2" destOrd="0" parTransId="{610518D1-4D8E-8C42-9D2B-82ECA3C3E3F6}" sibTransId="{A9DA96E9-2AF1-B147-8292-EB2DE8FFA46B}"/>
    <dgm:cxn modelId="{6F738196-3311-3A4B-A255-2DA989C03E72}" type="presOf" srcId="{5F670977-7FBF-CB4F-9C92-0729E3CFB1F7}" destId="{02D8E862-27FA-C943-A919-24588683ABF5}" srcOrd="0" destOrd="0" presId="urn:microsoft.com/office/officeart/2009/layout/CircleArrowProcess"/>
    <dgm:cxn modelId="{8EAC6244-950D-8042-A350-9D785BAB7AED}" srcId="{8F2273E5-B51D-7543-8D6C-8CBA54C3AAB7}" destId="{5F670977-7FBF-CB4F-9C92-0729E3CFB1F7}" srcOrd="1" destOrd="0" parTransId="{1457E2C0-AE92-C74B-A39E-17D966905A3F}" sibTransId="{00DE764A-B514-E548-8ECF-685825D78848}"/>
    <dgm:cxn modelId="{EABE8460-203F-294A-B4C3-D02DC91A246D}" type="presOf" srcId="{1213B1D4-2626-6145-991F-9616E8C53B33}" destId="{5F619C55-6432-0449-B3DB-F5761C852E63}" srcOrd="0" destOrd="0" presId="urn:microsoft.com/office/officeart/2009/layout/CircleArrowProcess"/>
    <dgm:cxn modelId="{5E0C4E5F-D6A5-A243-8712-D22884C25DEB}" type="presParOf" srcId="{8C04F3C0-897D-4542-87E7-35292935AB56}" destId="{518FA7EB-1FED-C74C-B50A-680E4EAA4B55}" srcOrd="0" destOrd="0" presId="urn:microsoft.com/office/officeart/2009/layout/CircleArrowProcess"/>
    <dgm:cxn modelId="{F5B9383A-C29B-624B-AF4F-20C6DF37E461}" type="presParOf" srcId="{518FA7EB-1FED-C74C-B50A-680E4EAA4B55}" destId="{81FD8868-7730-3E4F-870D-FC555386C130}" srcOrd="0" destOrd="0" presId="urn:microsoft.com/office/officeart/2009/layout/CircleArrowProcess"/>
    <dgm:cxn modelId="{1BCB856A-D07B-0C4A-8BDD-C47882CAEEFA}" type="presParOf" srcId="{8C04F3C0-897D-4542-87E7-35292935AB56}" destId="{84F3E1C9-BA02-224E-8E8F-E4AF3545860D}" srcOrd="1" destOrd="0" presId="urn:microsoft.com/office/officeart/2009/layout/CircleArrowProcess"/>
    <dgm:cxn modelId="{2B37BC6D-F215-C64D-99FF-8C61DDCE4DE2}" type="presParOf" srcId="{8C04F3C0-897D-4542-87E7-35292935AB56}" destId="{89BA4FB8-4D31-1847-BE88-1C66ABE365F5}" srcOrd="2" destOrd="0" presId="urn:microsoft.com/office/officeart/2009/layout/CircleArrowProcess"/>
    <dgm:cxn modelId="{104CBC76-DD7C-D349-AE9B-122FDD7663E7}" type="presParOf" srcId="{89BA4FB8-4D31-1847-BE88-1C66ABE365F5}" destId="{17738D09-EC6B-884D-81AB-DB72A7006F5B}" srcOrd="0" destOrd="0" presId="urn:microsoft.com/office/officeart/2009/layout/CircleArrowProcess"/>
    <dgm:cxn modelId="{0F011314-662F-4549-A6FA-C8765344523B}" type="presParOf" srcId="{8C04F3C0-897D-4542-87E7-35292935AB56}" destId="{02D8E862-27FA-C943-A919-24588683ABF5}" srcOrd="3" destOrd="0" presId="urn:microsoft.com/office/officeart/2009/layout/CircleArrowProcess"/>
    <dgm:cxn modelId="{8AA3A41B-F474-1541-B3DF-59B0A43DF240}" type="presParOf" srcId="{8C04F3C0-897D-4542-87E7-35292935AB56}" destId="{0C5C082E-08E3-754C-9CAB-9BF046B4EDD3}" srcOrd="4" destOrd="0" presId="urn:microsoft.com/office/officeart/2009/layout/CircleArrowProcess"/>
    <dgm:cxn modelId="{45FE1554-53A3-4848-8A85-5E110C0EA2CD}" type="presParOf" srcId="{0C5C082E-08E3-754C-9CAB-9BF046B4EDD3}" destId="{5F089ED0-501F-1D44-8E8F-A77084F2CC2A}" srcOrd="0" destOrd="0" presId="urn:microsoft.com/office/officeart/2009/layout/CircleArrowProcess"/>
    <dgm:cxn modelId="{61BBC192-A481-BE47-A37B-BA62BE2E77BD}" type="presParOf" srcId="{8C04F3C0-897D-4542-87E7-35292935AB56}" destId="{5F619C55-6432-0449-B3DB-F5761C852E63}"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91B52F-CBE5-D544-A1B0-3C88AD9F7275}" type="doc">
      <dgm:prSet loTypeId="urn:microsoft.com/office/officeart/2005/8/layout/gear1" loCatId="" qsTypeId="urn:microsoft.com/office/officeart/2005/8/quickstyle/3D5" qsCatId="3D" csTypeId="urn:microsoft.com/office/officeart/2005/8/colors/colorful5" csCatId="colorful" phldr="1"/>
      <dgm:spPr/>
    </dgm:pt>
    <dgm:pt modelId="{1064E199-F61F-804F-9167-FA901844B89D}">
      <dgm:prSet phldrT="[Text]" custT="1"/>
      <dgm:spPr/>
      <dgm:t>
        <a:bodyPr/>
        <a:lstStyle/>
        <a:p>
          <a:r>
            <a:rPr lang="en-US" sz="2800"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Growth Mindset</a:t>
          </a:r>
          <a:endParaRPr lang="en-US" sz="28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E6ED9F82-2C99-E84F-9C2D-F6B34AD336A0}" type="parTrans" cxnId="{CFC432BD-0AD1-2041-8532-B17F98B23CE4}">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FE8473CF-8386-4443-A194-C3E563A5312C}" type="sibTrans" cxnId="{CFC432BD-0AD1-2041-8532-B17F98B23CE4}">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3D5E13E0-BAAC-7341-81A7-42E919B2B888}">
      <dgm:prSet phldrT="[Text]"/>
      <dgm:spPr/>
      <dgm:t>
        <a:bodyPr/>
        <a:lstStyle/>
        <a:p>
          <a:r>
            <a:rPr lang="en-US"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You can grow your intelligence</a:t>
          </a:r>
          <a:endPar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0621B6BA-B4C5-C245-9CAA-EF411E78BEE1}" type="parTrans" cxnId="{7BAFEABF-B5CF-BB42-8D7D-FBC6C0BBC179}">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E1D913FF-17EC-F641-8D80-B043E4352314}" type="sibTrans" cxnId="{7BAFEABF-B5CF-BB42-8D7D-FBC6C0BBC179}">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C1A37F6C-756A-714C-AC44-D76710F0CCE3}">
      <dgm:prSet phldrT="[Text]"/>
      <dgm:spPr/>
      <dgm:t>
        <a:bodyPr/>
        <a:lstStyle/>
        <a:p>
          <a:r>
            <a:rPr lang="en-US" b="1"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All students can become smarter and more capable</a:t>
          </a:r>
          <a:endPar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F4F0DE4B-9AC4-F54B-9169-68603CB32131}" type="parTrans" cxnId="{58359D67-DB83-8D42-B970-9D65EF7CFD94}">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3DB50221-4E7B-4940-BE96-A9525258DDCE}" type="sibTrans" cxnId="{58359D67-DB83-8D42-B970-9D65EF7CFD94}">
      <dgm:prSet/>
      <dgm:spPr/>
      <dgm:t>
        <a:bodyPr/>
        <a:lstStyle/>
        <a:p>
          <a:endParaRPr lang="en-US" b="1" cap="none" spc="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gm:t>
    </dgm:pt>
    <dgm:pt modelId="{DE2F3203-67DB-0A48-9E0E-747CA4B51C46}" type="pres">
      <dgm:prSet presAssocID="{7491B52F-CBE5-D544-A1B0-3C88AD9F7275}" presName="composite" presStyleCnt="0">
        <dgm:presLayoutVars>
          <dgm:chMax val="3"/>
          <dgm:animLvl val="lvl"/>
          <dgm:resizeHandles val="exact"/>
        </dgm:presLayoutVars>
      </dgm:prSet>
      <dgm:spPr/>
    </dgm:pt>
    <dgm:pt modelId="{A2A8E929-7D6C-444D-A7FD-007E27D5F081}" type="pres">
      <dgm:prSet presAssocID="{1064E199-F61F-804F-9167-FA901844B89D}" presName="gear1" presStyleLbl="node1" presStyleIdx="0" presStyleCnt="3">
        <dgm:presLayoutVars>
          <dgm:chMax val="1"/>
          <dgm:bulletEnabled val="1"/>
        </dgm:presLayoutVars>
      </dgm:prSet>
      <dgm:spPr/>
      <dgm:t>
        <a:bodyPr/>
        <a:lstStyle/>
        <a:p>
          <a:endParaRPr lang="en-US"/>
        </a:p>
      </dgm:t>
    </dgm:pt>
    <dgm:pt modelId="{17E2DFC2-188A-6843-BF0C-68D110BBEEBF}" type="pres">
      <dgm:prSet presAssocID="{1064E199-F61F-804F-9167-FA901844B89D}" presName="gear1srcNode" presStyleLbl="node1" presStyleIdx="0" presStyleCnt="3"/>
      <dgm:spPr/>
      <dgm:t>
        <a:bodyPr/>
        <a:lstStyle/>
        <a:p>
          <a:endParaRPr lang="en-US"/>
        </a:p>
      </dgm:t>
    </dgm:pt>
    <dgm:pt modelId="{76B457D2-37EF-144B-9462-A827745D76A3}" type="pres">
      <dgm:prSet presAssocID="{1064E199-F61F-804F-9167-FA901844B89D}" presName="gear1dstNode" presStyleLbl="node1" presStyleIdx="0" presStyleCnt="3"/>
      <dgm:spPr/>
      <dgm:t>
        <a:bodyPr/>
        <a:lstStyle/>
        <a:p>
          <a:endParaRPr lang="en-US"/>
        </a:p>
      </dgm:t>
    </dgm:pt>
    <dgm:pt modelId="{C15B8C07-7B48-EC43-839D-58BC3433F809}" type="pres">
      <dgm:prSet presAssocID="{3D5E13E0-BAAC-7341-81A7-42E919B2B888}" presName="gear2" presStyleLbl="node1" presStyleIdx="1" presStyleCnt="3">
        <dgm:presLayoutVars>
          <dgm:chMax val="1"/>
          <dgm:bulletEnabled val="1"/>
        </dgm:presLayoutVars>
      </dgm:prSet>
      <dgm:spPr/>
      <dgm:t>
        <a:bodyPr/>
        <a:lstStyle/>
        <a:p>
          <a:endParaRPr lang="en-US"/>
        </a:p>
      </dgm:t>
    </dgm:pt>
    <dgm:pt modelId="{2AA35998-EE51-4B42-B9A3-A765298BA1C9}" type="pres">
      <dgm:prSet presAssocID="{3D5E13E0-BAAC-7341-81A7-42E919B2B888}" presName="gear2srcNode" presStyleLbl="node1" presStyleIdx="1" presStyleCnt="3"/>
      <dgm:spPr/>
      <dgm:t>
        <a:bodyPr/>
        <a:lstStyle/>
        <a:p>
          <a:endParaRPr lang="en-US"/>
        </a:p>
      </dgm:t>
    </dgm:pt>
    <dgm:pt modelId="{D751B1CC-1607-B648-8BBD-F4433C311999}" type="pres">
      <dgm:prSet presAssocID="{3D5E13E0-BAAC-7341-81A7-42E919B2B888}" presName="gear2dstNode" presStyleLbl="node1" presStyleIdx="1" presStyleCnt="3"/>
      <dgm:spPr/>
      <dgm:t>
        <a:bodyPr/>
        <a:lstStyle/>
        <a:p>
          <a:endParaRPr lang="en-US"/>
        </a:p>
      </dgm:t>
    </dgm:pt>
    <dgm:pt modelId="{C4A850F8-823A-8747-A045-F442B86625C2}" type="pres">
      <dgm:prSet presAssocID="{C1A37F6C-756A-714C-AC44-D76710F0CCE3}" presName="gear3" presStyleLbl="node1" presStyleIdx="2" presStyleCnt="3"/>
      <dgm:spPr/>
      <dgm:t>
        <a:bodyPr/>
        <a:lstStyle/>
        <a:p>
          <a:endParaRPr lang="en-US"/>
        </a:p>
      </dgm:t>
    </dgm:pt>
    <dgm:pt modelId="{A26B959E-8CAB-0049-A56A-0432A5B8C19C}" type="pres">
      <dgm:prSet presAssocID="{C1A37F6C-756A-714C-AC44-D76710F0CCE3}" presName="gear3tx" presStyleLbl="node1" presStyleIdx="2" presStyleCnt="3">
        <dgm:presLayoutVars>
          <dgm:chMax val="1"/>
          <dgm:bulletEnabled val="1"/>
        </dgm:presLayoutVars>
      </dgm:prSet>
      <dgm:spPr/>
      <dgm:t>
        <a:bodyPr/>
        <a:lstStyle/>
        <a:p>
          <a:endParaRPr lang="en-US"/>
        </a:p>
      </dgm:t>
    </dgm:pt>
    <dgm:pt modelId="{23D192B1-D64F-364C-95C4-8F5923C38ACB}" type="pres">
      <dgm:prSet presAssocID="{C1A37F6C-756A-714C-AC44-D76710F0CCE3}" presName="gear3srcNode" presStyleLbl="node1" presStyleIdx="2" presStyleCnt="3"/>
      <dgm:spPr/>
      <dgm:t>
        <a:bodyPr/>
        <a:lstStyle/>
        <a:p>
          <a:endParaRPr lang="en-US"/>
        </a:p>
      </dgm:t>
    </dgm:pt>
    <dgm:pt modelId="{CCB6E8FB-7AD4-1641-9014-E2CA59DE5A41}" type="pres">
      <dgm:prSet presAssocID="{C1A37F6C-756A-714C-AC44-D76710F0CCE3}" presName="gear3dstNode" presStyleLbl="node1" presStyleIdx="2" presStyleCnt="3"/>
      <dgm:spPr/>
      <dgm:t>
        <a:bodyPr/>
        <a:lstStyle/>
        <a:p>
          <a:endParaRPr lang="en-US"/>
        </a:p>
      </dgm:t>
    </dgm:pt>
    <dgm:pt modelId="{F794032A-72A1-6241-A2CA-32A422CA3465}" type="pres">
      <dgm:prSet presAssocID="{FE8473CF-8386-4443-A194-C3E563A5312C}" presName="connector1" presStyleLbl="sibTrans2D1" presStyleIdx="0" presStyleCnt="3"/>
      <dgm:spPr/>
      <dgm:t>
        <a:bodyPr/>
        <a:lstStyle/>
        <a:p>
          <a:endParaRPr lang="en-US"/>
        </a:p>
      </dgm:t>
    </dgm:pt>
    <dgm:pt modelId="{0E08EB0D-BAB5-1040-B54B-F51FC95A50A0}" type="pres">
      <dgm:prSet presAssocID="{E1D913FF-17EC-F641-8D80-B043E4352314}" presName="connector2" presStyleLbl="sibTrans2D1" presStyleIdx="1" presStyleCnt="3"/>
      <dgm:spPr/>
      <dgm:t>
        <a:bodyPr/>
        <a:lstStyle/>
        <a:p>
          <a:endParaRPr lang="en-US"/>
        </a:p>
      </dgm:t>
    </dgm:pt>
    <dgm:pt modelId="{728380E5-7242-434D-B673-C121690F7CA9}" type="pres">
      <dgm:prSet presAssocID="{3DB50221-4E7B-4940-BE96-A9525258DDCE}" presName="connector3" presStyleLbl="sibTrans2D1" presStyleIdx="2" presStyleCnt="3"/>
      <dgm:spPr/>
      <dgm:t>
        <a:bodyPr/>
        <a:lstStyle/>
        <a:p>
          <a:endParaRPr lang="en-US"/>
        </a:p>
      </dgm:t>
    </dgm:pt>
  </dgm:ptLst>
  <dgm:cxnLst>
    <dgm:cxn modelId="{D8421DBE-875F-2645-8B7E-288C57262953}" type="presOf" srcId="{C1A37F6C-756A-714C-AC44-D76710F0CCE3}" destId="{A26B959E-8CAB-0049-A56A-0432A5B8C19C}" srcOrd="1" destOrd="0" presId="urn:microsoft.com/office/officeart/2005/8/layout/gear1"/>
    <dgm:cxn modelId="{952EDDFD-3588-F449-9E1D-094EE1D32F68}" type="presOf" srcId="{E1D913FF-17EC-F641-8D80-B043E4352314}" destId="{0E08EB0D-BAB5-1040-B54B-F51FC95A50A0}" srcOrd="0" destOrd="0" presId="urn:microsoft.com/office/officeart/2005/8/layout/gear1"/>
    <dgm:cxn modelId="{ACB4382D-D073-0245-B1C0-F4D6B098D75A}" type="presOf" srcId="{FE8473CF-8386-4443-A194-C3E563A5312C}" destId="{F794032A-72A1-6241-A2CA-32A422CA3465}" srcOrd="0" destOrd="0" presId="urn:microsoft.com/office/officeart/2005/8/layout/gear1"/>
    <dgm:cxn modelId="{88B03D57-3C4C-BA49-BA33-5C7E3EF482BB}" type="presOf" srcId="{3D5E13E0-BAAC-7341-81A7-42E919B2B888}" destId="{C15B8C07-7B48-EC43-839D-58BC3433F809}" srcOrd="0" destOrd="0" presId="urn:microsoft.com/office/officeart/2005/8/layout/gear1"/>
    <dgm:cxn modelId="{D0C464BF-F22F-C641-A826-8E1CDED47777}" type="presOf" srcId="{1064E199-F61F-804F-9167-FA901844B89D}" destId="{A2A8E929-7D6C-444D-A7FD-007E27D5F081}" srcOrd="0" destOrd="0" presId="urn:microsoft.com/office/officeart/2005/8/layout/gear1"/>
    <dgm:cxn modelId="{6B6D2C38-E360-DA46-869E-8038AD5B2BDA}" type="presOf" srcId="{C1A37F6C-756A-714C-AC44-D76710F0CCE3}" destId="{23D192B1-D64F-364C-95C4-8F5923C38ACB}" srcOrd="2" destOrd="0" presId="urn:microsoft.com/office/officeart/2005/8/layout/gear1"/>
    <dgm:cxn modelId="{4BD2EB25-B81C-C845-85CA-5707463F4D48}" type="presOf" srcId="{3D5E13E0-BAAC-7341-81A7-42E919B2B888}" destId="{D751B1CC-1607-B648-8BBD-F4433C311999}" srcOrd="2" destOrd="0" presId="urn:microsoft.com/office/officeart/2005/8/layout/gear1"/>
    <dgm:cxn modelId="{C6BD53F2-9B6A-6349-9E0A-E0CD4D26B9B4}" type="presOf" srcId="{C1A37F6C-756A-714C-AC44-D76710F0CCE3}" destId="{C4A850F8-823A-8747-A045-F442B86625C2}" srcOrd="0" destOrd="0" presId="urn:microsoft.com/office/officeart/2005/8/layout/gear1"/>
    <dgm:cxn modelId="{85267AEC-25F5-354A-94F5-448A23177DA5}" type="presOf" srcId="{C1A37F6C-756A-714C-AC44-D76710F0CCE3}" destId="{CCB6E8FB-7AD4-1641-9014-E2CA59DE5A41}" srcOrd="3" destOrd="0" presId="urn:microsoft.com/office/officeart/2005/8/layout/gear1"/>
    <dgm:cxn modelId="{4E19E844-DD7E-0448-A00C-6BE55B692F4E}" type="presOf" srcId="{3D5E13E0-BAAC-7341-81A7-42E919B2B888}" destId="{2AA35998-EE51-4B42-B9A3-A765298BA1C9}" srcOrd="1" destOrd="0" presId="urn:microsoft.com/office/officeart/2005/8/layout/gear1"/>
    <dgm:cxn modelId="{58359D67-DB83-8D42-B970-9D65EF7CFD94}" srcId="{7491B52F-CBE5-D544-A1B0-3C88AD9F7275}" destId="{C1A37F6C-756A-714C-AC44-D76710F0CCE3}" srcOrd="2" destOrd="0" parTransId="{F4F0DE4B-9AC4-F54B-9169-68603CB32131}" sibTransId="{3DB50221-4E7B-4940-BE96-A9525258DDCE}"/>
    <dgm:cxn modelId="{24BCE71C-C3B8-9E4C-ACEB-A37BACBD54E2}" type="presOf" srcId="{7491B52F-CBE5-D544-A1B0-3C88AD9F7275}" destId="{DE2F3203-67DB-0A48-9E0E-747CA4B51C46}" srcOrd="0" destOrd="0" presId="urn:microsoft.com/office/officeart/2005/8/layout/gear1"/>
    <dgm:cxn modelId="{CFC432BD-0AD1-2041-8532-B17F98B23CE4}" srcId="{7491B52F-CBE5-D544-A1B0-3C88AD9F7275}" destId="{1064E199-F61F-804F-9167-FA901844B89D}" srcOrd="0" destOrd="0" parTransId="{E6ED9F82-2C99-E84F-9C2D-F6B34AD336A0}" sibTransId="{FE8473CF-8386-4443-A194-C3E563A5312C}"/>
    <dgm:cxn modelId="{807A7926-8BEE-2641-9F28-CC1988B5D3C9}" type="presOf" srcId="{3DB50221-4E7B-4940-BE96-A9525258DDCE}" destId="{728380E5-7242-434D-B673-C121690F7CA9}" srcOrd="0" destOrd="0" presId="urn:microsoft.com/office/officeart/2005/8/layout/gear1"/>
    <dgm:cxn modelId="{7D54196B-903B-5D47-B7E9-91D944858A1E}" type="presOf" srcId="{1064E199-F61F-804F-9167-FA901844B89D}" destId="{17E2DFC2-188A-6843-BF0C-68D110BBEEBF}" srcOrd="1" destOrd="0" presId="urn:microsoft.com/office/officeart/2005/8/layout/gear1"/>
    <dgm:cxn modelId="{7BAFEABF-B5CF-BB42-8D7D-FBC6C0BBC179}" srcId="{7491B52F-CBE5-D544-A1B0-3C88AD9F7275}" destId="{3D5E13E0-BAAC-7341-81A7-42E919B2B888}" srcOrd="1" destOrd="0" parTransId="{0621B6BA-B4C5-C245-9CAA-EF411E78BEE1}" sibTransId="{E1D913FF-17EC-F641-8D80-B043E4352314}"/>
    <dgm:cxn modelId="{2B0251EF-866B-2540-8197-5B6A5BE9EB1D}" type="presOf" srcId="{1064E199-F61F-804F-9167-FA901844B89D}" destId="{76B457D2-37EF-144B-9462-A827745D76A3}" srcOrd="2" destOrd="0" presId="urn:microsoft.com/office/officeart/2005/8/layout/gear1"/>
    <dgm:cxn modelId="{6413FDF0-ECD8-804C-A2F2-2DF193462B9D}" type="presParOf" srcId="{DE2F3203-67DB-0A48-9E0E-747CA4B51C46}" destId="{A2A8E929-7D6C-444D-A7FD-007E27D5F081}" srcOrd="0" destOrd="0" presId="urn:microsoft.com/office/officeart/2005/8/layout/gear1"/>
    <dgm:cxn modelId="{FFE4991D-10D7-5D4C-8511-2A605ED85475}" type="presParOf" srcId="{DE2F3203-67DB-0A48-9E0E-747CA4B51C46}" destId="{17E2DFC2-188A-6843-BF0C-68D110BBEEBF}" srcOrd="1" destOrd="0" presId="urn:microsoft.com/office/officeart/2005/8/layout/gear1"/>
    <dgm:cxn modelId="{FBFB619D-4CDD-044B-99ED-44D061929289}" type="presParOf" srcId="{DE2F3203-67DB-0A48-9E0E-747CA4B51C46}" destId="{76B457D2-37EF-144B-9462-A827745D76A3}" srcOrd="2" destOrd="0" presId="urn:microsoft.com/office/officeart/2005/8/layout/gear1"/>
    <dgm:cxn modelId="{12A64E0E-F654-6541-980A-FA53E50DAF7A}" type="presParOf" srcId="{DE2F3203-67DB-0A48-9E0E-747CA4B51C46}" destId="{C15B8C07-7B48-EC43-839D-58BC3433F809}" srcOrd="3" destOrd="0" presId="urn:microsoft.com/office/officeart/2005/8/layout/gear1"/>
    <dgm:cxn modelId="{7FF792E7-FD7D-FA49-8CED-21978AAC6AC9}" type="presParOf" srcId="{DE2F3203-67DB-0A48-9E0E-747CA4B51C46}" destId="{2AA35998-EE51-4B42-B9A3-A765298BA1C9}" srcOrd="4" destOrd="0" presId="urn:microsoft.com/office/officeart/2005/8/layout/gear1"/>
    <dgm:cxn modelId="{42A95D00-6DD8-9B46-A728-C20095D820B5}" type="presParOf" srcId="{DE2F3203-67DB-0A48-9E0E-747CA4B51C46}" destId="{D751B1CC-1607-B648-8BBD-F4433C311999}" srcOrd="5" destOrd="0" presId="urn:microsoft.com/office/officeart/2005/8/layout/gear1"/>
    <dgm:cxn modelId="{C4E311E8-7C71-6240-B473-8BDE63E76459}" type="presParOf" srcId="{DE2F3203-67DB-0A48-9E0E-747CA4B51C46}" destId="{C4A850F8-823A-8747-A045-F442B86625C2}" srcOrd="6" destOrd="0" presId="urn:microsoft.com/office/officeart/2005/8/layout/gear1"/>
    <dgm:cxn modelId="{42A60C70-FA87-A344-804E-113369D20369}" type="presParOf" srcId="{DE2F3203-67DB-0A48-9E0E-747CA4B51C46}" destId="{A26B959E-8CAB-0049-A56A-0432A5B8C19C}" srcOrd="7" destOrd="0" presId="urn:microsoft.com/office/officeart/2005/8/layout/gear1"/>
    <dgm:cxn modelId="{CEFCB8E6-5DA6-B948-921A-26F500C261FD}" type="presParOf" srcId="{DE2F3203-67DB-0A48-9E0E-747CA4B51C46}" destId="{23D192B1-D64F-364C-95C4-8F5923C38ACB}" srcOrd="8" destOrd="0" presId="urn:microsoft.com/office/officeart/2005/8/layout/gear1"/>
    <dgm:cxn modelId="{3534FBF8-1051-4346-8E95-90AB7AB29C2F}" type="presParOf" srcId="{DE2F3203-67DB-0A48-9E0E-747CA4B51C46}" destId="{CCB6E8FB-7AD4-1641-9014-E2CA59DE5A41}" srcOrd="9" destOrd="0" presId="urn:microsoft.com/office/officeart/2005/8/layout/gear1"/>
    <dgm:cxn modelId="{2E29A3D9-6E2D-3846-A06B-8C2D02252398}" type="presParOf" srcId="{DE2F3203-67DB-0A48-9E0E-747CA4B51C46}" destId="{F794032A-72A1-6241-A2CA-32A422CA3465}" srcOrd="10" destOrd="0" presId="urn:microsoft.com/office/officeart/2005/8/layout/gear1"/>
    <dgm:cxn modelId="{60C2643A-CE63-DA40-906C-BB6598E27B2B}" type="presParOf" srcId="{DE2F3203-67DB-0A48-9E0E-747CA4B51C46}" destId="{0E08EB0D-BAB5-1040-B54B-F51FC95A50A0}" srcOrd="11" destOrd="0" presId="urn:microsoft.com/office/officeart/2005/8/layout/gear1"/>
    <dgm:cxn modelId="{F7560D70-E865-3E42-8C75-66977B8392FB}" type="presParOf" srcId="{DE2F3203-67DB-0A48-9E0E-747CA4B51C46}" destId="{728380E5-7242-434D-B673-C121690F7CA9}"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AD922A-D778-2B42-A6B7-FFA02B96C62C}" type="doc">
      <dgm:prSet loTypeId="urn:microsoft.com/office/officeart/2005/8/layout/StepDownProcess" loCatId="" qsTypeId="urn:microsoft.com/office/officeart/2005/8/quickstyle/3d3" qsCatId="3D" csTypeId="urn:microsoft.com/office/officeart/2005/8/colors/colorful3" csCatId="colorful" phldr="1"/>
      <dgm:spPr/>
      <dgm:t>
        <a:bodyPr/>
        <a:lstStyle/>
        <a:p>
          <a:endParaRPr lang="en-US"/>
        </a:p>
      </dgm:t>
    </dgm:pt>
    <dgm:pt modelId="{746CF33B-14A7-3B45-987B-19463F4034C8}">
      <dgm:prSet phldrT="[Text]"/>
      <dgm:spPr/>
      <dgm:t>
        <a:bodyPr/>
        <a:lstStyle/>
        <a:p>
          <a:r>
            <a:rPr lang="en-US" b="0" cap="none" spc="0" dirty="0" smtClean="0">
              <a:ln w="0"/>
              <a:effectLst>
                <a:outerShdw blurRad="38100" dist="19050" dir="2700000" algn="tl" rotWithShape="0">
                  <a:schemeClr val="dk1">
                    <a:alpha val="40000"/>
                  </a:schemeClr>
                </a:outerShdw>
              </a:effectLst>
            </a:rPr>
            <a:t>They</a:t>
          </a:r>
          <a:r>
            <a:rPr lang="en-US" b="0" cap="none" spc="0" baseline="0" dirty="0" smtClean="0">
              <a:ln w="0"/>
              <a:effectLst>
                <a:outerShdw blurRad="38100" dist="19050" dir="2700000" algn="tl" rotWithShape="0">
                  <a:schemeClr val="dk1">
                    <a:alpha val="40000"/>
                  </a:schemeClr>
                </a:outerShdw>
              </a:effectLst>
            </a:rPr>
            <a:t> always perform badly on exams</a:t>
          </a:r>
        </a:p>
        <a:p>
          <a:r>
            <a:rPr lang="en-US" b="0" cap="none" spc="0" baseline="0" dirty="0" smtClean="0">
              <a:ln w="0"/>
              <a:effectLst>
                <a:outerShdw blurRad="38100" dist="19050" dir="2700000" algn="tl" rotWithShape="0">
                  <a:schemeClr val="dk1">
                    <a:alpha val="40000"/>
                  </a:schemeClr>
                </a:outerShdw>
              </a:effectLst>
            </a:rPr>
            <a:t>They don</a:t>
          </a:r>
          <a:r>
            <a:rPr lang="uk-UA" b="0" cap="none" spc="0" baseline="0" dirty="0" smtClean="0">
              <a:ln w="0"/>
              <a:effectLst>
                <a:outerShdw blurRad="38100" dist="19050" dir="2700000" algn="tl" rotWithShape="0">
                  <a:schemeClr val="dk1">
                    <a:alpha val="40000"/>
                  </a:schemeClr>
                </a:outerShdw>
              </a:effectLst>
            </a:rPr>
            <a:t>’</a:t>
          </a:r>
          <a:r>
            <a:rPr lang="en-US" b="0" cap="none" spc="0" baseline="0" dirty="0" smtClean="0">
              <a:ln w="0"/>
              <a:effectLst>
                <a:outerShdw blurRad="38100" dist="19050" dir="2700000" algn="tl" rotWithShape="0">
                  <a:schemeClr val="dk1">
                    <a:alpha val="40000"/>
                  </a:schemeClr>
                </a:outerShdw>
              </a:effectLst>
            </a:rPr>
            <a:t>t retain anything</a:t>
          </a:r>
        </a:p>
        <a:p>
          <a:r>
            <a:rPr lang="en-US" b="0" cap="none" spc="0" baseline="0" dirty="0" smtClean="0">
              <a:ln w="0"/>
              <a:effectLst>
                <a:outerShdw blurRad="38100" dist="19050" dir="2700000" algn="tl" rotWithShape="0">
                  <a:schemeClr val="dk1">
                    <a:alpha val="40000"/>
                  </a:schemeClr>
                </a:outerShdw>
              </a:effectLst>
            </a:rPr>
            <a:t>The exam was too hard for our kids</a:t>
          </a:r>
          <a:endParaRPr lang="en-US" b="0" cap="none" spc="0" dirty="0">
            <a:ln w="0"/>
            <a:effectLst>
              <a:outerShdw blurRad="38100" dist="19050" dir="2700000" algn="tl" rotWithShape="0">
                <a:schemeClr val="dk1">
                  <a:alpha val="40000"/>
                </a:schemeClr>
              </a:outerShdw>
            </a:effectLst>
          </a:endParaRPr>
        </a:p>
      </dgm:t>
    </dgm:pt>
    <dgm:pt modelId="{756779A2-CD99-4F44-8381-9C1E2BBC329D}" type="parTrans" cxnId="{27BC3C3F-4DB6-1847-A7F2-C6EA2480970F}">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CDCC0D6-2683-874F-9262-DCEF6EF63767}" type="sibTrans" cxnId="{27BC3C3F-4DB6-1847-A7F2-C6EA2480970F}">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8628C5AC-AC51-574D-AB27-B41F7BF997EA}">
      <dgm:prSet phldrT="[Text]"/>
      <dgm:spPr/>
      <dgm:t>
        <a:bodyPr/>
        <a:lstStyle/>
        <a:p>
          <a:r>
            <a:rPr lang="en-US" b="0" cap="none" spc="0" smtClean="0">
              <a:ln w="0"/>
              <a:effectLst>
                <a:outerShdw blurRad="38100" dist="19050" dir="2700000" algn="tl" rotWithShape="0">
                  <a:schemeClr val="dk1">
                    <a:alpha val="40000"/>
                  </a:schemeClr>
                </a:outerShdw>
              </a:effectLst>
            </a:rPr>
            <a:t>Fixed Mindset Belief</a:t>
          </a:r>
          <a:endParaRPr lang="en-US" b="0" cap="none" spc="0" dirty="0">
            <a:ln w="0"/>
            <a:effectLst>
              <a:outerShdw blurRad="38100" dist="19050" dir="2700000" algn="tl" rotWithShape="0">
                <a:schemeClr val="dk1">
                  <a:alpha val="40000"/>
                </a:schemeClr>
              </a:outerShdw>
            </a:effectLst>
          </a:endParaRPr>
        </a:p>
      </dgm:t>
    </dgm:pt>
    <dgm:pt modelId="{19956B10-78B6-E549-A756-F9A07D81F9D9}" type="parTrans" cxnId="{B5B0781B-B26A-0B4A-B03E-AF573404E54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3DE68DE-B948-D44A-9650-44A49A876D00}" type="sibTrans" cxnId="{B5B0781B-B26A-0B4A-B03E-AF573404E54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EA01E45-A92B-F94E-84D2-4173403228C6}">
      <dgm:prSet phldrT="[Text]"/>
      <dgm:spPr/>
      <dgm:t>
        <a:bodyPr/>
        <a:lstStyle/>
        <a:p>
          <a:r>
            <a:rPr lang="en-US" b="0" cap="none" spc="0" smtClean="0">
              <a:ln w="0"/>
              <a:effectLst>
                <a:outerShdw blurRad="38100" dist="19050" dir="2700000" algn="tl" rotWithShape="0">
                  <a:schemeClr val="dk1">
                    <a:alpha val="40000"/>
                  </a:schemeClr>
                </a:outerShdw>
              </a:effectLst>
            </a:rPr>
            <a:t>Making excuses</a:t>
          </a:r>
        </a:p>
        <a:p>
          <a:r>
            <a:rPr lang="en-US" b="0" cap="none" spc="0" smtClean="0">
              <a:ln w="0"/>
              <a:effectLst>
                <a:outerShdw blurRad="38100" dist="19050" dir="2700000" algn="tl" rotWithShape="0">
                  <a:schemeClr val="dk1">
                    <a:alpha val="40000"/>
                  </a:schemeClr>
                </a:outerShdw>
              </a:effectLst>
            </a:rPr>
            <a:t>Lowering</a:t>
          </a:r>
          <a:r>
            <a:rPr lang="en-US" b="0" cap="none" spc="0" baseline="0" smtClean="0">
              <a:ln w="0"/>
              <a:effectLst>
                <a:outerShdw blurRad="38100" dist="19050" dir="2700000" algn="tl" rotWithShape="0">
                  <a:schemeClr val="dk1">
                    <a:alpha val="40000"/>
                  </a:schemeClr>
                </a:outerShdw>
              </a:effectLst>
            </a:rPr>
            <a:t> of expectations</a:t>
          </a:r>
        </a:p>
        <a:p>
          <a:r>
            <a:rPr lang="en-US" b="0" cap="none" spc="0" baseline="0" smtClean="0">
              <a:ln w="0"/>
              <a:effectLst>
                <a:outerShdw blurRad="38100" dist="19050" dir="2700000" algn="tl" rotWithShape="0">
                  <a:schemeClr val="dk1">
                    <a:alpha val="40000"/>
                  </a:schemeClr>
                </a:outerShdw>
              </a:effectLst>
            </a:rPr>
            <a:t>Blaming the difficulty of questions</a:t>
          </a:r>
          <a:endParaRPr lang="en-US" b="0" cap="none" spc="0" dirty="0">
            <a:ln w="0"/>
            <a:effectLst>
              <a:outerShdw blurRad="38100" dist="19050" dir="2700000" algn="tl" rotWithShape="0">
                <a:schemeClr val="dk1">
                  <a:alpha val="40000"/>
                </a:schemeClr>
              </a:outerShdw>
            </a:effectLst>
          </a:endParaRPr>
        </a:p>
      </dgm:t>
    </dgm:pt>
    <dgm:pt modelId="{990962DF-8CCF-9843-A19C-5BC1F1245BCE}" type="parTrans" cxnId="{6974BEFD-DAA6-664F-875C-A0A2D748C1A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187A37A5-9B05-794D-BFF6-3A633E7DD67F}" type="sibTrans" cxnId="{6974BEFD-DAA6-664F-875C-A0A2D748C1A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2DADCE3F-5E0B-7648-BE48-53927042E5B0}">
      <dgm:prSet phldrT="[Text]"/>
      <dgm:spPr/>
      <dgm:t>
        <a:bodyPr/>
        <a:lstStyle/>
        <a:p>
          <a:r>
            <a:rPr lang="en-US" b="0" cap="none" spc="0" smtClean="0">
              <a:ln w="0"/>
              <a:effectLst>
                <a:outerShdw blurRad="38100" dist="19050" dir="2700000" algn="tl" rotWithShape="0">
                  <a:schemeClr val="dk1">
                    <a:alpha val="40000"/>
                  </a:schemeClr>
                </a:outerShdw>
              </a:effectLst>
            </a:rPr>
            <a:t>Fixed Mindset Behaviour</a:t>
          </a:r>
          <a:endParaRPr lang="en-US" b="0" cap="none" spc="0" dirty="0">
            <a:ln w="0"/>
            <a:effectLst>
              <a:outerShdw blurRad="38100" dist="19050" dir="2700000" algn="tl" rotWithShape="0">
                <a:schemeClr val="dk1">
                  <a:alpha val="40000"/>
                </a:schemeClr>
              </a:outerShdw>
            </a:effectLst>
          </a:endParaRPr>
        </a:p>
      </dgm:t>
    </dgm:pt>
    <dgm:pt modelId="{30D4DF5B-8C22-5143-8972-697056399C96}" type="parTrans" cxnId="{C23A9407-07AB-0B45-AC16-E9BBC3910836}">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7881DA1-8537-5746-9DAF-F404E2E4AD05}" type="sibTrans" cxnId="{C23A9407-07AB-0B45-AC16-E9BBC3910836}">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1F7A679E-C44C-1242-842C-9C8600AF1D24}">
      <dgm:prSet phldrT="[Text]"/>
      <dgm:spPr/>
      <dgm:t>
        <a:bodyPr/>
        <a:lstStyle/>
        <a:p>
          <a:r>
            <a:rPr lang="en-US" b="0" cap="none" spc="0" dirty="0" smtClean="0">
              <a:ln w="0"/>
              <a:effectLst>
                <a:outerShdw blurRad="38100" dist="19050" dir="2700000" algn="tl" rotWithShape="0">
                  <a:schemeClr val="dk1">
                    <a:alpha val="40000"/>
                  </a:schemeClr>
                </a:outerShdw>
              </a:effectLst>
            </a:rPr>
            <a:t>Perpetuating the myth that</a:t>
          </a:r>
          <a:r>
            <a:rPr lang="en-US" b="0" cap="none" spc="0" baseline="0" dirty="0" smtClean="0">
              <a:ln w="0"/>
              <a:effectLst>
                <a:outerShdw blurRad="38100" dist="19050" dir="2700000" algn="tl" rotWithShape="0">
                  <a:schemeClr val="dk1">
                    <a:alpha val="40000"/>
                  </a:schemeClr>
                </a:outerShdw>
              </a:effectLst>
            </a:rPr>
            <a:t> intelligence is fixed</a:t>
          </a:r>
          <a:endParaRPr lang="en-US" b="0" cap="none" spc="0" dirty="0" smtClean="0">
            <a:ln w="0"/>
            <a:effectLst>
              <a:outerShdw blurRad="38100" dist="19050" dir="2700000" algn="tl" rotWithShape="0">
                <a:schemeClr val="dk1">
                  <a:alpha val="40000"/>
                </a:schemeClr>
              </a:outerShdw>
            </a:effectLst>
          </a:endParaRPr>
        </a:p>
        <a:p>
          <a:r>
            <a:rPr lang="en-US" b="0" cap="none" spc="0" dirty="0" smtClean="0">
              <a:ln w="0"/>
              <a:effectLst>
                <a:outerShdw blurRad="38100" dist="19050" dir="2700000" algn="tl" rotWithShape="0">
                  <a:schemeClr val="dk1">
                    <a:alpha val="40000"/>
                  </a:schemeClr>
                </a:outerShdw>
              </a:effectLst>
            </a:rPr>
            <a:t>Continuation of poor performance</a:t>
          </a:r>
        </a:p>
        <a:p>
          <a:r>
            <a:rPr lang="en-US" b="0" cap="none" spc="0" dirty="0" smtClean="0">
              <a:ln w="0"/>
              <a:effectLst>
                <a:outerShdw blurRad="38100" dist="19050" dir="2700000" algn="tl" rotWithShape="0">
                  <a:schemeClr val="dk1">
                    <a:alpha val="40000"/>
                  </a:schemeClr>
                </a:outerShdw>
              </a:effectLst>
            </a:rPr>
            <a:t>Tell students to move</a:t>
          </a:r>
          <a:r>
            <a:rPr lang="en-US" b="0" cap="none" spc="0" baseline="0" dirty="0" smtClean="0">
              <a:ln w="0"/>
              <a:effectLst>
                <a:outerShdw blurRad="38100" dist="19050" dir="2700000" algn="tl" rotWithShape="0">
                  <a:schemeClr val="dk1">
                    <a:alpha val="40000"/>
                  </a:schemeClr>
                </a:outerShdw>
              </a:effectLst>
            </a:rPr>
            <a:t> on and don</a:t>
          </a:r>
          <a:r>
            <a:rPr lang="uk-UA" b="0" cap="none" spc="0" baseline="0" dirty="0" smtClean="0">
              <a:ln w="0"/>
              <a:effectLst>
                <a:outerShdw blurRad="38100" dist="19050" dir="2700000" algn="tl" rotWithShape="0">
                  <a:schemeClr val="dk1">
                    <a:alpha val="40000"/>
                  </a:schemeClr>
                </a:outerShdw>
              </a:effectLst>
            </a:rPr>
            <a:t>’</a:t>
          </a:r>
          <a:r>
            <a:rPr lang="en-US" b="0" cap="none" spc="0" baseline="0" dirty="0" smtClean="0">
              <a:ln w="0"/>
              <a:effectLst>
                <a:outerShdw blurRad="38100" dist="19050" dir="2700000" algn="tl" rotWithShape="0">
                  <a:schemeClr val="dk1">
                    <a:alpha val="40000"/>
                  </a:schemeClr>
                </a:outerShdw>
              </a:effectLst>
            </a:rPr>
            <a:t>t dwell on the exam</a:t>
          </a:r>
          <a:endParaRPr lang="en-US" b="0" cap="none" spc="0" dirty="0">
            <a:ln w="0"/>
            <a:effectLst>
              <a:outerShdw blurRad="38100" dist="19050" dir="2700000" algn="tl" rotWithShape="0">
                <a:schemeClr val="dk1">
                  <a:alpha val="40000"/>
                </a:schemeClr>
              </a:outerShdw>
            </a:effectLst>
          </a:endParaRPr>
        </a:p>
      </dgm:t>
    </dgm:pt>
    <dgm:pt modelId="{2493F4EB-CB36-5445-9C28-E48FC680C8C7}" type="parTrans" cxnId="{29761167-C064-8D44-A66A-A5E24E81F2B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6AFE829-D6E6-4148-B196-744904319788}" type="sibTrans" cxnId="{29761167-C064-8D44-A66A-A5E24E81F2B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E304FB45-9F2D-8B4A-8095-0790C4ADF5E4}">
      <dgm:prSet phldrT="[Text]" custT="1"/>
      <dgm:spPr/>
      <dgm:t>
        <a:bodyPr/>
        <a:lstStyle/>
        <a:p>
          <a:r>
            <a:rPr lang="en-US" sz="900" b="0" cap="none" spc="0" smtClean="0">
              <a:ln w="0"/>
              <a:effectLst>
                <a:outerShdw blurRad="38100" dist="19050" dir="2700000" algn="tl" rotWithShape="0">
                  <a:schemeClr val="dk1">
                    <a:alpha val="40000"/>
                  </a:schemeClr>
                </a:outerShdw>
              </a:effectLst>
            </a:rPr>
            <a:t>Fixed Mindset consequences</a:t>
          </a:r>
          <a:endParaRPr lang="en-US" sz="900" b="0" cap="none" spc="0" dirty="0">
            <a:ln w="0"/>
            <a:effectLst>
              <a:outerShdw blurRad="38100" dist="19050" dir="2700000" algn="tl" rotWithShape="0">
                <a:schemeClr val="dk1">
                  <a:alpha val="40000"/>
                </a:schemeClr>
              </a:outerShdw>
            </a:effectLst>
          </a:endParaRPr>
        </a:p>
      </dgm:t>
    </dgm:pt>
    <dgm:pt modelId="{C3A82CB7-5387-504D-8F98-0F3F04F747C7}" type="parTrans" cxnId="{C415BDD4-C52E-2047-A24F-221374641D62}">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B21469C-A32A-F347-9F15-550B7ACAF2F3}" type="sibTrans" cxnId="{C415BDD4-C52E-2047-A24F-221374641D62}">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402270C-FBFB-2746-9FA0-5F5543D4BBE8}" type="pres">
      <dgm:prSet presAssocID="{42AD922A-D778-2B42-A6B7-FFA02B96C62C}" presName="rootnode" presStyleCnt="0">
        <dgm:presLayoutVars>
          <dgm:chMax/>
          <dgm:chPref/>
          <dgm:dir/>
          <dgm:animLvl val="lvl"/>
        </dgm:presLayoutVars>
      </dgm:prSet>
      <dgm:spPr/>
      <dgm:t>
        <a:bodyPr/>
        <a:lstStyle/>
        <a:p>
          <a:endParaRPr lang="en-US"/>
        </a:p>
      </dgm:t>
    </dgm:pt>
    <dgm:pt modelId="{0BC80976-143E-9543-95A2-55A6187E26F9}" type="pres">
      <dgm:prSet presAssocID="{746CF33B-14A7-3B45-987B-19463F4034C8}" presName="composite" presStyleCnt="0"/>
      <dgm:spPr/>
      <dgm:t>
        <a:bodyPr/>
        <a:lstStyle/>
        <a:p>
          <a:endParaRPr lang="en-US"/>
        </a:p>
      </dgm:t>
    </dgm:pt>
    <dgm:pt modelId="{AAF0BEA7-2016-D248-B031-70CC009B5146}" type="pres">
      <dgm:prSet presAssocID="{746CF33B-14A7-3B45-987B-19463F4034C8}" presName="bentUpArrow1" presStyleLbl="alignImgPlace1" presStyleIdx="0" presStyleCnt="2"/>
      <dgm:spPr/>
      <dgm:t>
        <a:bodyPr/>
        <a:lstStyle/>
        <a:p>
          <a:endParaRPr lang="en-US"/>
        </a:p>
      </dgm:t>
    </dgm:pt>
    <dgm:pt modelId="{BE6BB0F1-3593-B046-9043-43B9649AF3C3}" type="pres">
      <dgm:prSet presAssocID="{746CF33B-14A7-3B45-987B-19463F4034C8}" presName="ParentText" presStyleLbl="node1" presStyleIdx="0" presStyleCnt="3">
        <dgm:presLayoutVars>
          <dgm:chMax val="1"/>
          <dgm:chPref val="1"/>
          <dgm:bulletEnabled val="1"/>
        </dgm:presLayoutVars>
      </dgm:prSet>
      <dgm:spPr/>
      <dgm:t>
        <a:bodyPr/>
        <a:lstStyle/>
        <a:p>
          <a:endParaRPr lang="en-US"/>
        </a:p>
      </dgm:t>
    </dgm:pt>
    <dgm:pt modelId="{71D60DCB-0F3A-1F47-90F0-113F074B3F00}" type="pres">
      <dgm:prSet presAssocID="{746CF33B-14A7-3B45-987B-19463F4034C8}" presName="ChildText" presStyleLbl="revTx" presStyleIdx="0" presStyleCnt="3">
        <dgm:presLayoutVars>
          <dgm:chMax val="0"/>
          <dgm:chPref val="0"/>
          <dgm:bulletEnabled val="1"/>
        </dgm:presLayoutVars>
      </dgm:prSet>
      <dgm:spPr/>
      <dgm:t>
        <a:bodyPr/>
        <a:lstStyle/>
        <a:p>
          <a:endParaRPr lang="en-US"/>
        </a:p>
      </dgm:t>
    </dgm:pt>
    <dgm:pt modelId="{B084AEA8-FC91-2141-A322-E7C750768C73}" type="pres">
      <dgm:prSet presAssocID="{6CDCC0D6-2683-874F-9262-DCEF6EF63767}" presName="sibTrans" presStyleCnt="0"/>
      <dgm:spPr/>
      <dgm:t>
        <a:bodyPr/>
        <a:lstStyle/>
        <a:p>
          <a:endParaRPr lang="en-US"/>
        </a:p>
      </dgm:t>
    </dgm:pt>
    <dgm:pt modelId="{E310765D-9DC1-5B40-956E-471C208626E4}" type="pres">
      <dgm:prSet presAssocID="{FEA01E45-A92B-F94E-84D2-4173403228C6}" presName="composite" presStyleCnt="0"/>
      <dgm:spPr/>
      <dgm:t>
        <a:bodyPr/>
        <a:lstStyle/>
        <a:p>
          <a:endParaRPr lang="en-US"/>
        </a:p>
      </dgm:t>
    </dgm:pt>
    <dgm:pt modelId="{57E76468-B634-B647-A99E-77BD82B645E5}" type="pres">
      <dgm:prSet presAssocID="{FEA01E45-A92B-F94E-84D2-4173403228C6}" presName="bentUpArrow1" presStyleLbl="alignImgPlace1" presStyleIdx="1" presStyleCnt="2"/>
      <dgm:spPr/>
      <dgm:t>
        <a:bodyPr/>
        <a:lstStyle/>
        <a:p>
          <a:endParaRPr lang="en-US"/>
        </a:p>
      </dgm:t>
    </dgm:pt>
    <dgm:pt modelId="{363429D0-C361-0147-B492-8B32E6934DC2}" type="pres">
      <dgm:prSet presAssocID="{FEA01E45-A92B-F94E-84D2-4173403228C6}" presName="ParentText" presStyleLbl="node1" presStyleIdx="1" presStyleCnt="3">
        <dgm:presLayoutVars>
          <dgm:chMax val="1"/>
          <dgm:chPref val="1"/>
          <dgm:bulletEnabled val="1"/>
        </dgm:presLayoutVars>
      </dgm:prSet>
      <dgm:spPr/>
      <dgm:t>
        <a:bodyPr/>
        <a:lstStyle/>
        <a:p>
          <a:endParaRPr lang="en-US"/>
        </a:p>
      </dgm:t>
    </dgm:pt>
    <dgm:pt modelId="{220BBF4C-538D-0846-A807-F99EABED7270}" type="pres">
      <dgm:prSet presAssocID="{FEA01E45-A92B-F94E-84D2-4173403228C6}" presName="ChildText" presStyleLbl="revTx" presStyleIdx="1" presStyleCnt="3" custScaleX="170899" custLinFactNeighborX="40280" custLinFactNeighborY="4855">
        <dgm:presLayoutVars>
          <dgm:chMax val="0"/>
          <dgm:chPref val="0"/>
          <dgm:bulletEnabled val="1"/>
        </dgm:presLayoutVars>
      </dgm:prSet>
      <dgm:spPr/>
      <dgm:t>
        <a:bodyPr/>
        <a:lstStyle/>
        <a:p>
          <a:endParaRPr lang="en-US"/>
        </a:p>
      </dgm:t>
    </dgm:pt>
    <dgm:pt modelId="{69984CC1-6DA6-FA47-9208-834E5E408785}" type="pres">
      <dgm:prSet presAssocID="{187A37A5-9B05-794D-BFF6-3A633E7DD67F}" presName="sibTrans" presStyleCnt="0"/>
      <dgm:spPr/>
      <dgm:t>
        <a:bodyPr/>
        <a:lstStyle/>
        <a:p>
          <a:endParaRPr lang="en-US"/>
        </a:p>
      </dgm:t>
    </dgm:pt>
    <dgm:pt modelId="{49D21C30-998D-5B49-BDB2-27B6217B565F}" type="pres">
      <dgm:prSet presAssocID="{1F7A679E-C44C-1242-842C-9C8600AF1D24}" presName="composite" presStyleCnt="0"/>
      <dgm:spPr/>
      <dgm:t>
        <a:bodyPr/>
        <a:lstStyle/>
        <a:p>
          <a:endParaRPr lang="en-US"/>
        </a:p>
      </dgm:t>
    </dgm:pt>
    <dgm:pt modelId="{74B46D7E-4863-624D-B327-007A0C2FCA99}" type="pres">
      <dgm:prSet presAssocID="{1F7A679E-C44C-1242-842C-9C8600AF1D24}" presName="ParentText" presStyleLbl="node1" presStyleIdx="2" presStyleCnt="3">
        <dgm:presLayoutVars>
          <dgm:chMax val="1"/>
          <dgm:chPref val="1"/>
          <dgm:bulletEnabled val="1"/>
        </dgm:presLayoutVars>
      </dgm:prSet>
      <dgm:spPr/>
      <dgm:t>
        <a:bodyPr/>
        <a:lstStyle/>
        <a:p>
          <a:endParaRPr lang="en-US"/>
        </a:p>
      </dgm:t>
    </dgm:pt>
    <dgm:pt modelId="{B2B17ACE-A2F6-D044-8503-C2148FE410D4}" type="pres">
      <dgm:prSet presAssocID="{1F7A679E-C44C-1242-842C-9C8600AF1D24}" presName="FinalChildText" presStyleLbl="revTx" presStyleIdx="2" presStyleCnt="3" custScaleX="132047" custLinFactNeighborX="23791" custLinFactNeighborY="-564">
        <dgm:presLayoutVars>
          <dgm:chMax val="0"/>
          <dgm:chPref val="0"/>
          <dgm:bulletEnabled val="1"/>
        </dgm:presLayoutVars>
      </dgm:prSet>
      <dgm:spPr/>
      <dgm:t>
        <a:bodyPr/>
        <a:lstStyle/>
        <a:p>
          <a:endParaRPr lang="en-US"/>
        </a:p>
      </dgm:t>
    </dgm:pt>
  </dgm:ptLst>
  <dgm:cxnLst>
    <dgm:cxn modelId="{A445828F-148C-5B42-A5AA-6B2F4373379F}" type="presOf" srcId="{1F7A679E-C44C-1242-842C-9C8600AF1D24}" destId="{74B46D7E-4863-624D-B327-007A0C2FCA99}" srcOrd="0" destOrd="0" presId="urn:microsoft.com/office/officeart/2005/8/layout/StepDownProcess"/>
    <dgm:cxn modelId="{6974BEFD-DAA6-664F-875C-A0A2D748C1AE}" srcId="{42AD922A-D778-2B42-A6B7-FFA02B96C62C}" destId="{FEA01E45-A92B-F94E-84D2-4173403228C6}" srcOrd="1" destOrd="0" parTransId="{990962DF-8CCF-9843-A19C-5BC1F1245BCE}" sibTransId="{187A37A5-9B05-794D-BFF6-3A633E7DD67F}"/>
    <dgm:cxn modelId="{4BD34800-4556-7140-AF58-44E633F802FB}" type="presOf" srcId="{FEA01E45-A92B-F94E-84D2-4173403228C6}" destId="{363429D0-C361-0147-B492-8B32E6934DC2}" srcOrd="0" destOrd="0" presId="urn:microsoft.com/office/officeart/2005/8/layout/StepDownProcess"/>
    <dgm:cxn modelId="{FC8C4A1E-CA77-BF4B-B3C5-757F995A5155}" type="presOf" srcId="{746CF33B-14A7-3B45-987B-19463F4034C8}" destId="{BE6BB0F1-3593-B046-9043-43B9649AF3C3}" srcOrd="0" destOrd="0" presId="urn:microsoft.com/office/officeart/2005/8/layout/StepDownProcess"/>
    <dgm:cxn modelId="{C23A9407-07AB-0B45-AC16-E9BBC3910836}" srcId="{FEA01E45-A92B-F94E-84D2-4173403228C6}" destId="{2DADCE3F-5E0B-7648-BE48-53927042E5B0}" srcOrd="0" destOrd="0" parTransId="{30D4DF5B-8C22-5143-8972-697056399C96}" sibTransId="{D7881DA1-8537-5746-9DAF-F404E2E4AD05}"/>
    <dgm:cxn modelId="{C415BDD4-C52E-2047-A24F-221374641D62}" srcId="{1F7A679E-C44C-1242-842C-9C8600AF1D24}" destId="{E304FB45-9F2D-8B4A-8095-0790C4ADF5E4}" srcOrd="0" destOrd="0" parTransId="{C3A82CB7-5387-504D-8F98-0F3F04F747C7}" sibTransId="{CB21469C-A32A-F347-9F15-550B7ACAF2F3}"/>
    <dgm:cxn modelId="{FF0859C2-1C58-264A-AD9F-928FD665F159}" type="presOf" srcId="{8628C5AC-AC51-574D-AB27-B41F7BF997EA}" destId="{71D60DCB-0F3A-1F47-90F0-113F074B3F00}" srcOrd="0" destOrd="0" presId="urn:microsoft.com/office/officeart/2005/8/layout/StepDownProcess"/>
    <dgm:cxn modelId="{2403B646-F8EC-EA41-90E3-C30CC41ED09B}" type="presOf" srcId="{2DADCE3F-5E0B-7648-BE48-53927042E5B0}" destId="{220BBF4C-538D-0846-A807-F99EABED7270}" srcOrd="0" destOrd="0" presId="urn:microsoft.com/office/officeart/2005/8/layout/StepDownProcess"/>
    <dgm:cxn modelId="{B5B0781B-B26A-0B4A-B03E-AF573404E54B}" srcId="{746CF33B-14A7-3B45-987B-19463F4034C8}" destId="{8628C5AC-AC51-574D-AB27-B41F7BF997EA}" srcOrd="0" destOrd="0" parTransId="{19956B10-78B6-E549-A756-F9A07D81F9D9}" sibTransId="{73DE68DE-B948-D44A-9650-44A49A876D00}"/>
    <dgm:cxn modelId="{579F70EA-94A1-3E41-A30F-9EE2D5A13046}" type="presOf" srcId="{E304FB45-9F2D-8B4A-8095-0790C4ADF5E4}" destId="{B2B17ACE-A2F6-D044-8503-C2148FE410D4}" srcOrd="0" destOrd="0" presId="urn:microsoft.com/office/officeart/2005/8/layout/StepDownProcess"/>
    <dgm:cxn modelId="{3BAC3004-B5AA-B14C-8100-1E20B6AFB673}" type="presOf" srcId="{42AD922A-D778-2B42-A6B7-FFA02B96C62C}" destId="{9402270C-FBFB-2746-9FA0-5F5543D4BBE8}" srcOrd="0" destOrd="0" presId="urn:microsoft.com/office/officeart/2005/8/layout/StepDownProcess"/>
    <dgm:cxn modelId="{27BC3C3F-4DB6-1847-A7F2-C6EA2480970F}" srcId="{42AD922A-D778-2B42-A6B7-FFA02B96C62C}" destId="{746CF33B-14A7-3B45-987B-19463F4034C8}" srcOrd="0" destOrd="0" parTransId="{756779A2-CD99-4F44-8381-9C1E2BBC329D}" sibTransId="{6CDCC0D6-2683-874F-9262-DCEF6EF63767}"/>
    <dgm:cxn modelId="{29761167-C064-8D44-A66A-A5E24E81F2BD}" srcId="{42AD922A-D778-2B42-A6B7-FFA02B96C62C}" destId="{1F7A679E-C44C-1242-842C-9C8600AF1D24}" srcOrd="2" destOrd="0" parTransId="{2493F4EB-CB36-5445-9C28-E48FC680C8C7}" sibTransId="{96AFE829-D6E6-4148-B196-744904319788}"/>
    <dgm:cxn modelId="{5AFF912C-1E5B-0B47-9FD8-10A2AA2F5B4E}" type="presParOf" srcId="{9402270C-FBFB-2746-9FA0-5F5543D4BBE8}" destId="{0BC80976-143E-9543-95A2-55A6187E26F9}" srcOrd="0" destOrd="0" presId="urn:microsoft.com/office/officeart/2005/8/layout/StepDownProcess"/>
    <dgm:cxn modelId="{F5995D2C-1E41-0D48-9369-2D8667BC225C}" type="presParOf" srcId="{0BC80976-143E-9543-95A2-55A6187E26F9}" destId="{AAF0BEA7-2016-D248-B031-70CC009B5146}" srcOrd="0" destOrd="0" presId="urn:microsoft.com/office/officeart/2005/8/layout/StepDownProcess"/>
    <dgm:cxn modelId="{336549E4-68C5-9F42-BB9D-7BCE4F72A5E3}" type="presParOf" srcId="{0BC80976-143E-9543-95A2-55A6187E26F9}" destId="{BE6BB0F1-3593-B046-9043-43B9649AF3C3}" srcOrd="1" destOrd="0" presId="urn:microsoft.com/office/officeart/2005/8/layout/StepDownProcess"/>
    <dgm:cxn modelId="{5449BC1F-791C-B641-9BE3-D86F65566C0D}" type="presParOf" srcId="{0BC80976-143E-9543-95A2-55A6187E26F9}" destId="{71D60DCB-0F3A-1F47-90F0-113F074B3F00}" srcOrd="2" destOrd="0" presId="urn:microsoft.com/office/officeart/2005/8/layout/StepDownProcess"/>
    <dgm:cxn modelId="{5CB373AE-E3F6-6643-B6AD-CDD69591C508}" type="presParOf" srcId="{9402270C-FBFB-2746-9FA0-5F5543D4BBE8}" destId="{B084AEA8-FC91-2141-A322-E7C750768C73}" srcOrd="1" destOrd="0" presId="urn:microsoft.com/office/officeart/2005/8/layout/StepDownProcess"/>
    <dgm:cxn modelId="{30B9C6AF-9CBC-D542-B63D-8DD988D5BD90}" type="presParOf" srcId="{9402270C-FBFB-2746-9FA0-5F5543D4BBE8}" destId="{E310765D-9DC1-5B40-956E-471C208626E4}" srcOrd="2" destOrd="0" presId="urn:microsoft.com/office/officeart/2005/8/layout/StepDownProcess"/>
    <dgm:cxn modelId="{ED7694D7-D1C6-254E-870D-865972BBF1E5}" type="presParOf" srcId="{E310765D-9DC1-5B40-956E-471C208626E4}" destId="{57E76468-B634-B647-A99E-77BD82B645E5}" srcOrd="0" destOrd="0" presId="urn:microsoft.com/office/officeart/2005/8/layout/StepDownProcess"/>
    <dgm:cxn modelId="{BBAC4E1E-B09B-AB41-8216-C0B29EE8B7A7}" type="presParOf" srcId="{E310765D-9DC1-5B40-956E-471C208626E4}" destId="{363429D0-C361-0147-B492-8B32E6934DC2}" srcOrd="1" destOrd="0" presId="urn:microsoft.com/office/officeart/2005/8/layout/StepDownProcess"/>
    <dgm:cxn modelId="{117B2D4F-3B8C-9247-9C8D-CF1FD274FC29}" type="presParOf" srcId="{E310765D-9DC1-5B40-956E-471C208626E4}" destId="{220BBF4C-538D-0846-A807-F99EABED7270}" srcOrd="2" destOrd="0" presId="urn:microsoft.com/office/officeart/2005/8/layout/StepDownProcess"/>
    <dgm:cxn modelId="{8E6461CB-EF3D-944D-8D04-86EA7CFDB04F}" type="presParOf" srcId="{9402270C-FBFB-2746-9FA0-5F5543D4BBE8}" destId="{69984CC1-6DA6-FA47-9208-834E5E408785}" srcOrd="3" destOrd="0" presId="urn:microsoft.com/office/officeart/2005/8/layout/StepDownProcess"/>
    <dgm:cxn modelId="{2E555B0C-D50F-6B4C-85FE-9F7CC03F39E3}" type="presParOf" srcId="{9402270C-FBFB-2746-9FA0-5F5543D4BBE8}" destId="{49D21C30-998D-5B49-BDB2-27B6217B565F}" srcOrd="4" destOrd="0" presId="urn:microsoft.com/office/officeart/2005/8/layout/StepDownProcess"/>
    <dgm:cxn modelId="{E9E25546-8953-5447-B25A-33C13A72F20D}" type="presParOf" srcId="{49D21C30-998D-5B49-BDB2-27B6217B565F}" destId="{74B46D7E-4863-624D-B327-007A0C2FCA99}" srcOrd="0" destOrd="0" presId="urn:microsoft.com/office/officeart/2005/8/layout/StepDownProcess"/>
    <dgm:cxn modelId="{CD07E0D5-C5A5-2946-93A5-D98D475020B5}" type="presParOf" srcId="{49D21C30-998D-5B49-BDB2-27B6217B565F}" destId="{B2B17ACE-A2F6-D044-8503-C2148FE410D4}"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D7166E-92AB-DC4F-8A5D-0E6B8F2C748C}" type="doc">
      <dgm:prSet loTypeId="urn:microsoft.com/office/officeart/2005/8/layout/StepDownProcess" loCatId="" qsTypeId="urn:microsoft.com/office/officeart/2005/8/quickstyle/3d3" qsCatId="3D" csTypeId="urn:microsoft.com/office/officeart/2005/8/colors/colorful5" csCatId="colorful" phldr="1"/>
      <dgm:spPr/>
      <dgm:t>
        <a:bodyPr/>
        <a:lstStyle/>
        <a:p>
          <a:endParaRPr lang="en-US"/>
        </a:p>
      </dgm:t>
    </dgm:pt>
    <dgm:pt modelId="{D4F5118B-D68A-FE4E-BB8C-97D9C0B148DE}">
      <dgm:prSet phldrT="[Text]"/>
      <dgm:spPr/>
      <dgm:t>
        <a:bodyPr/>
        <a:lstStyle/>
        <a:p>
          <a:r>
            <a:rPr lang="en-US" b="0" cap="none" spc="0" smtClean="0">
              <a:ln w="0"/>
              <a:effectLst>
                <a:outerShdw blurRad="38100" dist="19050" dir="2700000" algn="tl" rotWithShape="0">
                  <a:schemeClr val="dk1">
                    <a:alpha val="40000"/>
                  </a:schemeClr>
                </a:outerShdw>
              </a:effectLst>
            </a:rPr>
            <a:t>Did we support</a:t>
          </a:r>
          <a:r>
            <a:rPr lang="en-US" b="0" cap="none" spc="0" baseline="0" smtClean="0">
              <a:ln w="0"/>
              <a:effectLst>
                <a:outerShdw blurRad="38100" dist="19050" dir="2700000" algn="tl" rotWithShape="0">
                  <a:schemeClr val="dk1">
                    <a:alpha val="40000"/>
                  </a:schemeClr>
                </a:outerShdw>
              </a:effectLst>
            </a:rPr>
            <a:t> the students enough in exam preparation</a:t>
          </a:r>
        </a:p>
        <a:p>
          <a:r>
            <a:rPr lang="en-US" b="0" cap="none" spc="0" baseline="0" smtClean="0">
              <a:ln w="0"/>
              <a:effectLst>
                <a:outerShdw blurRad="38100" dist="19050" dir="2700000" algn="tl" rotWithShape="0">
                  <a:schemeClr val="dk1">
                    <a:alpha val="40000"/>
                  </a:schemeClr>
                </a:outerShdw>
              </a:effectLst>
            </a:rPr>
            <a:t>They didn</a:t>
          </a:r>
          <a:r>
            <a:rPr lang="uk-UA" b="0" cap="none" spc="0" baseline="0" smtClean="0">
              <a:ln w="0"/>
              <a:effectLst>
                <a:outerShdw blurRad="38100" dist="19050" dir="2700000" algn="tl" rotWithShape="0">
                  <a:schemeClr val="dk1">
                    <a:alpha val="40000"/>
                  </a:schemeClr>
                </a:outerShdw>
              </a:effectLst>
            </a:rPr>
            <a:t>’</a:t>
          </a:r>
          <a:r>
            <a:rPr lang="en-US" b="0" cap="none" spc="0" baseline="0" smtClean="0">
              <a:ln w="0"/>
              <a:effectLst>
                <a:outerShdw blurRad="38100" dist="19050" dir="2700000" algn="tl" rotWithShape="0">
                  <a:schemeClr val="dk1">
                    <a:alpha val="40000"/>
                  </a:schemeClr>
                </a:outerShdw>
              </a:effectLst>
            </a:rPr>
            <a:t>t fully learn the concepts </a:t>
          </a:r>
        </a:p>
        <a:p>
          <a:r>
            <a:rPr lang="en-US" b="0" cap="none" spc="0" baseline="0" smtClean="0">
              <a:ln w="0"/>
              <a:effectLst>
                <a:outerShdw blurRad="38100" dist="19050" dir="2700000" algn="tl" rotWithShape="0">
                  <a:schemeClr val="dk1">
                    <a:alpha val="40000"/>
                  </a:schemeClr>
                </a:outerShdw>
              </a:effectLst>
            </a:rPr>
            <a:t>We need to revise our teaching pedagogies to provide richer learning opportunities </a:t>
          </a:r>
        </a:p>
        <a:p>
          <a:endParaRPr lang="en-US" b="0" cap="none" spc="0" dirty="0">
            <a:ln w="0"/>
            <a:effectLst>
              <a:outerShdw blurRad="38100" dist="19050" dir="2700000" algn="tl" rotWithShape="0">
                <a:schemeClr val="dk1">
                  <a:alpha val="40000"/>
                </a:schemeClr>
              </a:outerShdw>
            </a:effectLst>
          </a:endParaRPr>
        </a:p>
      </dgm:t>
    </dgm:pt>
    <dgm:pt modelId="{B710A93B-EC34-1347-8ABD-45B66B0C8E5D}" type="parTrans" cxnId="{3C5DA049-5D28-6842-85AD-4B21D9E7308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2E56186-308E-9A4A-B337-3BC3A8E86EAE}" type="sibTrans" cxnId="{3C5DA049-5D28-6842-85AD-4B21D9E7308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1ED660C5-0299-F34D-822E-1E5990ADBD15}">
      <dgm:prSet phldrT="[Text]" custT="1"/>
      <dgm:spPr/>
      <dgm:t>
        <a:bodyPr/>
        <a:lstStyle/>
        <a:p>
          <a:r>
            <a:rPr lang="en-US" sz="900" b="0" cap="none" spc="0" smtClean="0">
              <a:ln w="0"/>
              <a:effectLst>
                <a:outerShdw blurRad="38100" dist="19050" dir="2700000" algn="tl" rotWithShape="0">
                  <a:schemeClr val="dk1">
                    <a:alpha val="40000"/>
                  </a:schemeClr>
                </a:outerShdw>
              </a:effectLst>
            </a:rPr>
            <a:t>Growth Mindset Beliefs</a:t>
          </a:r>
          <a:endParaRPr lang="en-US" sz="900" b="0" cap="none" spc="0" dirty="0">
            <a:ln w="0"/>
            <a:effectLst>
              <a:outerShdw blurRad="38100" dist="19050" dir="2700000" algn="tl" rotWithShape="0">
                <a:schemeClr val="dk1">
                  <a:alpha val="40000"/>
                </a:schemeClr>
              </a:outerShdw>
            </a:effectLst>
          </a:endParaRPr>
        </a:p>
      </dgm:t>
    </dgm:pt>
    <dgm:pt modelId="{65B34CF0-9615-2449-8986-195E938F4F1E}" type="parTrans" cxnId="{28D0A69F-F5F0-C747-86F4-84312B9DA4F2}">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60C36C0-25B3-9C44-922B-DE5EF6E8952E}" type="sibTrans" cxnId="{28D0A69F-F5F0-C747-86F4-84312B9DA4F2}">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CD0E2E6-431C-2842-96AB-2B99CD4D8B58}">
      <dgm:prSet phldrT="[Text]"/>
      <dgm:spPr/>
      <dgm:t>
        <a:bodyPr/>
        <a:lstStyle/>
        <a:p>
          <a:r>
            <a:rPr lang="en-US" b="0" cap="none" spc="0" smtClean="0">
              <a:ln w="0"/>
              <a:effectLst>
                <a:outerShdw blurRad="38100" dist="19050" dir="2700000" algn="tl" rotWithShape="0">
                  <a:schemeClr val="dk1">
                    <a:alpha val="40000"/>
                  </a:schemeClr>
                </a:outerShdw>
              </a:effectLst>
            </a:rPr>
            <a:t>Analysis</a:t>
          </a:r>
          <a:r>
            <a:rPr lang="en-US" b="0" cap="none" spc="0" baseline="0" smtClean="0">
              <a:ln w="0"/>
              <a:effectLst>
                <a:outerShdw blurRad="38100" dist="19050" dir="2700000" algn="tl" rotWithShape="0">
                  <a:schemeClr val="dk1">
                    <a:alpha val="40000"/>
                  </a:schemeClr>
                </a:outerShdw>
              </a:effectLst>
            </a:rPr>
            <a:t> of students errors to inform future teaching</a:t>
          </a:r>
        </a:p>
        <a:p>
          <a:r>
            <a:rPr lang="en-US" b="0" cap="none" spc="0" baseline="0" smtClean="0">
              <a:ln w="0"/>
              <a:effectLst>
                <a:outerShdw blurRad="38100" dist="19050" dir="2700000" algn="tl" rotWithShape="0">
                  <a:schemeClr val="dk1">
                    <a:alpha val="40000"/>
                  </a:schemeClr>
                </a:outerShdw>
              </a:effectLst>
            </a:rPr>
            <a:t>Help students to identify their errors and understand where they went wrong</a:t>
          </a:r>
          <a:endParaRPr lang="en-US" b="0" cap="none" spc="0" baseline="0" dirty="0" smtClean="0">
            <a:ln w="0"/>
            <a:effectLst>
              <a:outerShdw blurRad="38100" dist="19050" dir="2700000" algn="tl" rotWithShape="0">
                <a:schemeClr val="dk1">
                  <a:alpha val="40000"/>
                </a:schemeClr>
              </a:outerShdw>
            </a:effectLst>
          </a:endParaRPr>
        </a:p>
      </dgm:t>
    </dgm:pt>
    <dgm:pt modelId="{95D48846-E042-544D-9F62-AE09E16A1471}" type="parTrans" cxnId="{3CA3F2BC-0072-6C42-AC3A-C8DAFB069E7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BA0786CD-2580-A942-A0B1-39C2C057178B}" type="sibTrans" cxnId="{3CA3F2BC-0072-6C42-AC3A-C8DAFB069E7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B1CE1BD-0115-9E43-B9AE-7B231C08B754}">
      <dgm:prSet phldrT="[Text]" custT="1"/>
      <dgm:spPr/>
      <dgm:t>
        <a:bodyPr/>
        <a:lstStyle/>
        <a:p>
          <a:r>
            <a:rPr lang="en-US" sz="900" b="0" cap="none" spc="0" smtClean="0">
              <a:ln w="0"/>
              <a:effectLst>
                <a:outerShdw blurRad="38100" dist="19050" dir="2700000" algn="tl" rotWithShape="0">
                  <a:schemeClr val="dk1">
                    <a:alpha val="40000"/>
                  </a:schemeClr>
                </a:outerShdw>
              </a:effectLst>
            </a:rPr>
            <a:t>Growth</a:t>
          </a:r>
          <a:r>
            <a:rPr lang="en-US" sz="900" b="0" cap="none" spc="0" baseline="0" smtClean="0">
              <a:ln w="0"/>
              <a:effectLst>
                <a:outerShdw blurRad="38100" dist="19050" dir="2700000" algn="tl" rotWithShape="0">
                  <a:schemeClr val="dk1">
                    <a:alpha val="40000"/>
                  </a:schemeClr>
                </a:outerShdw>
              </a:effectLst>
            </a:rPr>
            <a:t> Mindset Behaviour</a:t>
          </a:r>
          <a:endParaRPr lang="en-US" sz="900" b="0" cap="none" spc="0" dirty="0">
            <a:ln w="0"/>
            <a:effectLst>
              <a:outerShdw blurRad="38100" dist="19050" dir="2700000" algn="tl" rotWithShape="0">
                <a:schemeClr val="dk1">
                  <a:alpha val="40000"/>
                </a:schemeClr>
              </a:outerShdw>
            </a:effectLst>
          </a:endParaRPr>
        </a:p>
      </dgm:t>
    </dgm:pt>
    <dgm:pt modelId="{52EC5EDA-8487-7342-B70E-264D8BD4E5E3}" type="parTrans" cxnId="{299BC40E-1750-F44A-B97B-283126898C8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C4D466A-2E86-8E4E-A06C-184A5CC8871D}" type="sibTrans" cxnId="{299BC40E-1750-F44A-B97B-283126898C8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2C21AF92-CA83-D14C-8BA7-EC83FC53FC2D}">
      <dgm:prSet phldrT="[Text]"/>
      <dgm:spPr/>
      <dgm:t>
        <a:bodyPr/>
        <a:lstStyle/>
        <a:p>
          <a:r>
            <a:rPr lang="en-US" b="0" cap="none" spc="0" smtClean="0">
              <a:ln w="0"/>
              <a:effectLst>
                <a:outerShdw blurRad="38100" dist="19050" dir="2700000" algn="tl" rotWithShape="0">
                  <a:schemeClr val="dk1">
                    <a:alpha val="40000"/>
                  </a:schemeClr>
                </a:outerShdw>
              </a:effectLst>
            </a:rPr>
            <a:t>Review of the course structure</a:t>
          </a:r>
        </a:p>
        <a:p>
          <a:r>
            <a:rPr lang="en-US" b="0" cap="none" spc="0" smtClean="0">
              <a:ln w="0"/>
              <a:effectLst>
                <a:outerShdw blurRad="38100" dist="19050" dir="2700000" algn="tl" rotWithShape="0">
                  <a:schemeClr val="dk1">
                    <a:alpha val="40000"/>
                  </a:schemeClr>
                </a:outerShdw>
              </a:effectLst>
            </a:rPr>
            <a:t>Assist students to </a:t>
          </a:r>
          <a:r>
            <a:rPr lang="en-US" b="0" cap="none" spc="0" baseline="0" smtClean="0">
              <a:ln w="0"/>
              <a:effectLst>
                <a:outerShdw blurRad="38100" dist="19050" dir="2700000" algn="tl" rotWithShape="0">
                  <a:schemeClr val="dk1">
                    <a:alpha val="40000"/>
                  </a:schemeClr>
                </a:outerShdw>
              </a:effectLst>
            </a:rPr>
            <a:t> identify their areas of weakness and provide them with opportunities to address these.  Encourage students   to redo questions they got wrong after addressing the errors to show they are capable</a:t>
          </a:r>
          <a:endParaRPr lang="en-US" b="0" cap="none" spc="0" dirty="0">
            <a:ln w="0"/>
            <a:effectLst>
              <a:outerShdw blurRad="38100" dist="19050" dir="2700000" algn="tl" rotWithShape="0">
                <a:schemeClr val="dk1">
                  <a:alpha val="40000"/>
                </a:schemeClr>
              </a:outerShdw>
            </a:effectLst>
          </a:endParaRPr>
        </a:p>
      </dgm:t>
    </dgm:pt>
    <dgm:pt modelId="{4891BA26-1E30-824D-AD47-D0142022F3FE}" type="parTrans" cxnId="{9221408A-07AC-1146-9956-05BEE5B887B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2A0E990C-6A58-754B-82E4-C4015CCB127D}" type="sibTrans" cxnId="{9221408A-07AC-1146-9956-05BEE5B887B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81C5318-5C9F-4740-A323-6840528FC4C3}">
      <dgm:prSet phldrT="[Text]" custT="1"/>
      <dgm:spPr/>
      <dgm:t>
        <a:bodyPr/>
        <a:lstStyle/>
        <a:p>
          <a:r>
            <a:rPr lang="en-US" sz="900" b="0" cap="none" spc="0" smtClean="0">
              <a:ln w="0"/>
              <a:effectLst>
                <a:outerShdw blurRad="38100" dist="19050" dir="2700000" algn="tl" rotWithShape="0">
                  <a:schemeClr val="dk1">
                    <a:alpha val="40000"/>
                  </a:schemeClr>
                </a:outerShdw>
              </a:effectLst>
            </a:rPr>
            <a:t>Growth Mindset Consequences</a:t>
          </a:r>
          <a:endParaRPr lang="en-US" sz="900" b="0" cap="none" spc="0" dirty="0">
            <a:ln w="0"/>
            <a:effectLst>
              <a:outerShdw blurRad="38100" dist="19050" dir="2700000" algn="tl" rotWithShape="0">
                <a:schemeClr val="dk1">
                  <a:alpha val="40000"/>
                </a:schemeClr>
              </a:outerShdw>
            </a:effectLst>
          </a:endParaRPr>
        </a:p>
      </dgm:t>
    </dgm:pt>
    <dgm:pt modelId="{9608A6F2-580E-1F4F-ABC1-A816D86EAC54}" type="parTrans" cxnId="{37EEC83C-159A-E644-B42D-F8A556010BE4}">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5F59A864-1FAA-E843-94FA-018F796DD859}" type="sibTrans" cxnId="{37EEC83C-159A-E644-B42D-F8A556010BE4}">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F800C16-233D-6A49-B3A9-14BB8DB19573}" type="pres">
      <dgm:prSet presAssocID="{6CD7166E-92AB-DC4F-8A5D-0E6B8F2C748C}" presName="rootnode" presStyleCnt="0">
        <dgm:presLayoutVars>
          <dgm:chMax/>
          <dgm:chPref/>
          <dgm:dir/>
          <dgm:animLvl val="lvl"/>
        </dgm:presLayoutVars>
      </dgm:prSet>
      <dgm:spPr/>
      <dgm:t>
        <a:bodyPr/>
        <a:lstStyle/>
        <a:p>
          <a:endParaRPr lang="en-US"/>
        </a:p>
      </dgm:t>
    </dgm:pt>
    <dgm:pt modelId="{D3F1CB6D-3238-5F42-9FC0-B1D06D63FBF1}" type="pres">
      <dgm:prSet presAssocID="{D4F5118B-D68A-FE4E-BB8C-97D9C0B148DE}" presName="composite" presStyleCnt="0"/>
      <dgm:spPr/>
      <dgm:t>
        <a:bodyPr/>
        <a:lstStyle/>
        <a:p>
          <a:endParaRPr lang="en-US"/>
        </a:p>
      </dgm:t>
    </dgm:pt>
    <dgm:pt modelId="{23CF3151-A792-C942-BD0B-AF1585847148}" type="pres">
      <dgm:prSet presAssocID="{D4F5118B-D68A-FE4E-BB8C-97D9C0B148DE}" presName="bentUpArrow1" presStyleLbl="alignImgPlace1" presStyleIdx="0" presStyleCnt="2"/>
      <dgm:spPr/>
      <dgm:t>
        <a:bodyPr/>
        <a:lstStyle/>
        <a:p>
          <a:endParaRPr lang="en-US"/>
        </a:p>
      </dgm:t>
    </dgm:pt>
    <dgm:pt modelId="{C904BB6A-87C9-984B-9DAA-F155425173A1}" type="pres">
      <dgm:prSet presAssocID="{D4F5118B-D68A-FE4E-BB8C-97D9C0B148DE}" presName="ParentText" presStyleLbl="node1" presStyleIdx="0" presStyleCnt="3">
        <dgm:presLayoutVars>
          <dgm:chMax val="1"/>
          <dgm:chPref val="1"/>
          <dgm:bulletEnabled val="1"/>
        </dgm:presLayoutVars>
      </dgm:prSet>
      <dgm:spPr/>
      <dgm:t>
        <a:bodyPr/>
        <a:lstStyle/>
        <a:p>
          <a:endParaRPr lang="en-US"/>
        </a:p>
      </dgm:t>
    </dgm:pt>
    <dgm:pt modelId="{81575CB9-A6C5-124B-ABC7-09D74F57098E}" type="pres">
      <dgm:prSet presAssocID="{D4F5118B-D68A-FE4E-BB8C-97D9C0B148DE}" presName="ChildText" presStyleLbl="revTx" presStyleIdx="0" presStyleCnt="3">
        <dgm:presLayoutVars>
          <dgm:chMax val="0"/>
          <dgm:chPref val="0"/>
          <dgm:bulletEnabled val="1"/>
        </dgm:presLayoutVars>
      </dgm:prSet>
      <dgm:spPr/>
      <dgm:t>
        <a:bodyPr/>
        <a:lstStyle/>
        <a:p>
          <a:endParaRPr lang="en-US"/>
        </a:p>
      </dgm:t>
    </dgm:pt>
    <dgm:pt modelId="{9CB1A8A3-BF47-DE46-8565-2100B0BA81BA}" type="pres">
      <dgm:prSet presAssocID="{02E56186-308E-9A4A-B337-3BC3A8E86EAE}" presName="sibTrans" presStyleCnt="0"/>
      <dgm:spPr/>
      <dgm:t>
        <a:bodyPr/>
        <a:lstStyle/>
        <a:p>
          <a:endParaRPr lang="en-US"/>
        </a:p>
      </dgm:t>
    </dgm:pt>
    <dgm:pt modelId="{F914AF0B-D58B-094C-8C8E-3EA8116ECEA8}" type="pres">
      <dgm:prSet presAssocID="{FCD0E2E6-431C-2842-96AB-2B99CD4D8B58}" presName="composite" presStyleCnt="0"/>
      <dgm:spPr/>
      <dgm:t>
        <a:bodyPr/>
        <a:lstStyle/>
        <a:p>
          <a:endParaRPr lang="en-US"/>
        </a:p>
      </dgm:t>
    </dgm:pt>
    <dgm:pt modelId="{423ABF0F-61AE-7742-A40D-C345526C4564}" type="pres">
      <dgm:prSet presAssocID="{FCD0E2E6-431C-2842-96AB-2B99CD4D8B58}" presName="bentUpArrow1" presStyleLbl="alignImgPlace1" presStyleIdx="1" presStyleCnt="2"/>
      <dgm:spPr/>
      <dgm:t>
        <a:bodyPr/>
        <a:lstStyle/>
        <a:p>
          <a:endParaRPr lang="en-US"/>
        </a:p>
      </dgm:t>
    </dgm:pt>
    <dgm:pt modelId="{C33B3739-34E5-824B-9BA6-435A99FC8888}" type="pres">
      <dgm:prSet presAssocID="{FCD0E2E6-431C-2842-96AB-2B99CD4D8B58}" presName="ParentText" presStyleLbl="node1" presStyleIdx="1" presStyleCnt="3">
        <dgm:presLayoutVars>
          <dgm:chMax val="1"/>
          <dgm:chPref val="1"/>
          <dgm:bulletEnabled val="1"/>
        </dgm:presLayoutVars>
      </dgm:prSet>
      <dgm:spPr/>
      <dgm:t>
        <a:bodyPr/>
        <a:lstStyle/>
        <a:p>
          <a:endParaRPr lang="en-US"/>
        </a:p>
      </dgm:t>
    </dgm:pt>
    <dgm:pt modelId="{21685607-B5A7-8240-9EF2-5157ACEE3E8F}" type="pres">
      <dgm:prSet presAssocID="{FCD0E2E6-431C-2842-96AB-2B99CD4D8B58}" presName="ChildText" presStyleLbl="revTx" presStyleIdx="1" presStyleCnt="3" custScaleX="184586" custLinFactNeighborX="45778" custLinFactNeighborY="1051">
        <dgm:presLayoutVars>
          <dgm:chMax val="0"/>
          <dgm:chPref val="0"/>
          <dgm:bulletEnabled val="1"/>
        </dgm:presLayoutVars>
      </dgm:prSet>
      <dgm:spPr/>
      <dgm:t>
        <a:bodyPr/>
        <a:lstStyle/>
        <a:p>
          <a:endParaRPr lang="en-US"/>
        </a:p>
      </dgm:t>
    </dgm:pt>
    <dgm:pt modelId="{59FB5F85-0380-554E-B726-A4D6D5B01134}" type="pres">
      <dgm:prSet presAssocID="{BA0786CD-2580-A942-A0B1-39C2C057178B}" presName="sibTrans" presStyleCnt="0"/>
      <dgm:spPr/>
      <dgm:t>
        <a:bodyPr/>
        <a:lstStyle/>
        <a:p>
          <a:endParaRPr lang="en-US"/>
        </a:p>
      </dgm:t>
    </dgm:pt>
    <dgm:pt modelId="{CD730721-F71F-6B47-A137-F2B8B3691516}" type="pres">
      <dgm:prSet presAssocID="{2C21AF92-CA83-D14C-8BA7-EC83FC53FC2D}" presName="composite" presStyleCnt="0"/>
      <dgm:spPr/>
      <dgm:t>
        <a:bodyPr/>
        <a:lstStyle/>
        <a:p>
          <a:endParaRPr lang="en-US"/>
        </a:p>
      </dgm:t>
    </dgm:pt>
    <dgm:pt modelId="{78F02C21-676D-C947-A31F-C07F2F40ED57}" type="pres">
      <dgm:prSet presAssocID="{2C21AF92-CA83-D14C-8BA7-EC83FC53FC2D}" presName="ParentText" presStyleLbl="node1" presStyleIdx="2" presStyleCnt="3">
        <dgm:presLayoutVars>
          <dgm:chMax val="1"/>
          <dgm:chPref val="1"/>
          <dgm:bulletEnabled val="1"/>
        </dgm:presLayoutVars>
      </dgm:prSet>
      <dgm:spPr/>
      <dgm:t>
        <a:bodyPr/>
        <a:lstStyle/>
        <a:p>
          <a:endParaRPr lang="en-US"/>
        </a:p>
      </dgm:t>
    </dgm:pt>
    <dgm:pt modelId="{02F72531-6F4F-F24E-9D3C-DDA67916DD0C}" type="pres">
      <dgm:prSet presAssocID="{2C21AF92-CA83-D14C-8BA7-EC83FC53FC2D}" presName="FinalChildText" presStyleLbl="revTx" presStyleIdx="2" presStyleCnt="3" custScaleX="152782" custLinFactNeighborX="34449" custLinFactNeighborY="-1051">
        <dgm:presLayoutVars>
          <dgm:chMax val="0"/>
          <dgm:chPref val="0"/>
          <dgm:bulletEnabled val="1"/>
        </dgm:presLayoutVars>
      </dgm:prSet>
      <dgm:spPr/>
      <dgm:t>
        <a:bodyPr/>
        <a:lstStyle/>
        <a:p>
          <a:endParaRPr lang="en-US"/>
        </a:p>
      </dgm:t>
    </dgm:pt>
  </dgm:ptLst>
  <dgm:cxnLst>
    <dgm:cxn modelId="{299BC40E-1750-F44A-B97B-283126898C8D}" srcId="{FCD0E2E6-431C-2842-96AB-2B99CD4D8B58}" destId="{9B1CE1BD-0115-9E43-B9AE-7B231C08B754}" srcOrd="0" destOrd="0" parTransId="{52EC5EDA-8487-7342-B70E-264D8BD4E5E3}" sibTransId="{9C4D466A-2E86-8E4E-A06C-184A5CC8871D}"/>
    <dgm:cxn modelId="{37EEC83C-159A-E644-B42D-F8A556010BE4}" srcId="{2C21AF92-CA83-D14C-8BA7-EC83FC53FC2D}" destId="{781C5318-5C9F-4740-A323-6840528FC4C3}" srcOrd="0" destOrd="0" parTransId="{9608A6F2-580E-1F4F-ABC1-A816D86EAC54}" sibTransId="{5F59A864-1FAA-E843-94FA-018F796DD859}"/>
    <dgm:cxn modelId="{8E1B60BE-75BE-C04E-8CF7-033A69EEED82}" type="presOf" srcId="{D4F5118B-D68A-FE4E-BB8C-97D9C0B148DE}" destId="{C904BB6A-87C9-984B-9DAA-F155425173A1}" srcOrd="0" destOrd="0" presId="urn:microsoft.com/office/officeart/2005/8/layout/StepDownProcess"/>
    <dgm:cxn modelId="{3CA3F2BC-0072-6C42-AC3A-C8DAFB069E70}" srcId="{6CD7166E-92AB-DC4F-8A5D-0E6B8F2C748C}" destId="{FCD0E2E6-431C-2842-96AB-2B99CD4D8B58}" srcOrd="1" destOrd="0" parTransId="{95D48846-E042-544D-9F62-AE09E16A1471}" sibTransId="{BA0786CD-2580-A942-A0B1-39C2C057178B}"/>
    <dgm:cxn modelId="{9221408A-07AC-1146-9956-05BEE5B887BB}" srcId="{6CD7166E-92AB-DC4F-8A5D-0E6B8F2C748C}" destId="{2C21AF92-CA83-D14C-8BA7-EC83FC53FC2D}" srcOrd="2" destOrd="0" parTransId="{4891BA26-1E30-824D-AD47-D0142022F3FE}" sibTransId="{2A0E990C-6A58-754B-82E4-C4015CCB127D}"/>
    <dgm:cxn modelId="{D3D2DDE0-1ED4-4B4C-8D2D-7E982B5816D7}" type="presOf" srcId="{FCD0E2E6-431C-2842-96AB-2B99CD4D8B58}" destId="{C33B3739-34E5-824B-9BA6-435A99FC8888}" srcOrd="0" destOrd="0" presId="urn:microsoft.com/office/officeart/2005/8/layout/StepDownProcess"/>
    <dgm:cxn modelId="{AEF63969-A344-054B-BF8F-A0EF0E08CD49}" type="presOf" srcId="{6CD7166E-92AB-DC4F-8A5D-0E6B8F2C748C}" destId="{FF800C16-233D-6A49-B3A9-14BB8DB19573}" srcOrd="0" destOrd="0" presId="urn:microsoft.com/office/officeart/2005/8/layout/StepDownProcess"/>
    <dgm:cxn modelId="{64D5BEB2-252A-AB4D-8FE5-5208632B0B58}" type="presOf" srcId="{781C5318-5C9F-4740-A323-6840528FC4C3}" destId="{02F72531-6F4F-F24E-9D3C-DDA67916DD0C}" srcOrd="0" destOrd="0" presId="urn:microsoft.com/office/officeart/2005/8/layout/StepDownProcess"/>
    <dgm:cxn modelId="{F738EF19-5F70-D641-87D9-1F1FE92CDB5E}" type="presOf" srcId="{9B1CE1BD-0115-9E43-B9AE-7B231C08B754}" destId="{21685607-B5A7-8240-9EF2-5157ACEE3E8F}" srcOrd="0" destOrd="0" presId="urn:microsoft.com/office/officeart/2005/8/layout/StepDownProcess"/>
    <dgm:cxn modelId="{F9A5F153-7108-F345-8E72-5D4ACA285983}" type="presOf" srcId="{2C21AF92-CA83-D14C-8BA7-EC83FC53FC2D}" destId="{78F02C21-676D-C947-A31F-C07F2F40ED57}" srcOrd="0" destOrd="0" presId="urn:microsoft.com/office/officeart/2005/8/layout/StepDownProcess"/>
    <dgm:cxn modelId="{3C5DA049-5D28-6842-85AD-4B21D9E7308E}" srcId="{6CD7166E-92AB-DC4F-8A5D-0E6B8F2C748C}" destId="{D4F5118B-D68A-FE4E-BB8C-97D9C0B148DE}" srcOrd="0" destOrd="0" parTransId="{B710A93B-EC34-1347-8ABD-45B66B0C8E5D}" sibTransId="{02E56186-308E-9A4A-B337-3BC3A8E86EAE}"/>
    <dgm:cxn modelId="{28D0A69F-F5F0-C747-86F4-84312B9DA4F2}" srcId="{D4F5118B-D68A-FE4E-BB8C-97D9C0B148DE}" destId="{1ED660C5-0299-F34D-822E-1E5990ADBD15}" srcOrd="0" destOrd="0" parTransId="{65B34CF0-9615-2449-8986-195E938F4F1E}" sibTransId="{060C36C0-25B3-9C44-922B-DE5EF6E8952E}"/>
    <dgm:cxn modelId="{16D73770-24FE-E345-9234-6CF43177BDF2}" type="presOf" srcId="{1ED660C5-0299-F34D-822E-1E5990ADBD15}" destId="{81575CB9-A6C5-124B-ABC7-09D74F57098E}" srcOrd="0" destOrd="0" presId="urn:microsoft.com/office/officeart/2005/8/layout/StepDownProcess"/>
    <dgm:cxn modelId="{1B973FC4-7E2D-4F4E-9FFD-6FC0BAF12836}" type="presParOf" srcId="{FF800C16-233D-6A49-B3A9-14BB8DB19573}" destId="{D3F1CB6D-3238-5F42-9FC0-B1D06D63FBF1}" srcOrd="0" destOrd="0" presId="urn:microsoft.com/office/officeart/2005/8/layout/StepDownProcess"/>
    <dgm:cxn modelId="{415ED7FB-1AD5-0641-975E-17D4F395D494}" type="presParOf" srcId="{D3F1CB6D-3238-5F42-9FC0-B1D06D63FBF1}" destId="{23CF3151-A792-C942-BD0B-AF1585847148}" srcOrd="0" destOrd="0" presId="urn:microsoft.com/office/officeart/2005/8/layout/StepDownProcess"/>
    <dgm:cxn modelId="{49EB6A9F-6253-5F45-AE9E-C2BF19C39A3F}" type="presParOf" srcId="{D3F1CB6D-3238-5F42-9FC0-B1D06D63FBF1}" destId="{C904BB6A-87C9-984B-9DAA-F155425173A1}" srcOrd="1" destOrd="0" presId="urn:microsoft.com/office/officeart/2005/8/layout/StepDownProcess"/>
    <dgm:cxn modelId="{1DEFE62C-C46E-914F-8F12-F569A61B767E}" type="presParOf" srcId="{D3F1CB6D-3238-5F42-9FC0-B1D06D63FBF1}" destId="{81575CB9-A6C5-124B-ABC7-09D74F57098E}" srcOrd="2" destOrd="0" presId="urn:microsoft.com/office/officeart/2005/8/layout/StepDownProcess"/>
    <dgm:cxn modelId="{A2EBBE48-C1B5-934A-83C1-E598D77387CE}" type="presParOf" srcId="{FF800C16-233D-6A49-B3A9-14BB8DB19573}" destId="{9CB1A8A3-BF47-DE46-8565-2100B0BA81BA}" srcOrd="1" destOrd="0" presId="urn:microsoft.com/office/officeart/2005/8/layout/StepDownProcess"/>
    <dgm:cxn modelId="{B17C09D3-D65E-2D48-93DC-2246EB0A02D4}" type="presParOf" srcId="{FF800C16-233D-6A49-B3A9-14BB8DB19573}" destId="{F914AF0B-D58B-094C-8C8E-3EA8116ECEA8}" srcOrd="2" destOrd="0" presId="urn:microsoft.com/office/officeart/2005/8/layout/StepDownProcess"/>
    <dgm:cxn modelId="{35F9F35B-DC8E-A547-9C70-1563DBBE873B}" type="presParOf" srcId="{F914AF0B-D58B-094C-8C8E-3EA8116ECEA8}" destId="{423ABF0F-61AE-7742-A40D-C345526C4564}" srcOrd="0" destOrd="0" presId="urn:microsoft.com/office/officeart/2005/8/layout/StepDownProcess"/>
    <dgm:cxn modelId="{792E4ABD-F21C-FA44-AEE5-2829AE90504C}" type="presParOf" srcId="{F914AF0B-D58B-094C-8C8E-3EA8116ECEA8}" destId="{C33B3739-34E5-824B-9BA6-435A99FC8888}" srcOrd="1" destOrd="0" presId="urn:microsoft.com/office/officeart/2005/8/layout/StepDownProcess"/>
    <dgm:cxn modelId="{B19A40CC-36DD-5540-B259-6C40AED6FF19}" type="presParOf" srcId="{F914AF0B-D58B-094C-8C8E-3EA8116ECEA8}" destId="{21685607-B5A7-8240-9EF2-5157ACEE3E8F}" srcOrd="2" destOrd="0" presId="urn:microsoft.com/office/officeart/2005/8/layout/StepDownProcess"/>
    <dgm:cxn modelId="{55974B2E-E8F1-FA48-B776-66233A6A31A4}" type="presParOf" srcId="{FF800C16-233D-6A49-B3A9-14BB8DB19573}" destId="{59FB5F85-0380-554E-B726-A4D6D5B01134}" srcOrd="3" destOrd="0" presId="urn:microsoft.com/office/officeart/2005/8/layout/StepDownProcess"/>
    <dgm:cxn modelId="{96D01A7B-727B-154C-B585-7F4EBE965767}" type="presParOf" srcId="{FF800C16-233D-6A49-B3A9-14BB8DB19573}" destId="{CD730721-F71F-6B47-A137-F2B8B3691516}" srcOrd="4" destOrd="0" presId="urn:microsoft.com/office/officeart/2005/8/layout/StepDownProcess"/>
    <dgm:cxn modelId="{DDFC8F14-AE72-F541-9D3E-A1C4D068B1F0}" type="presParOf" srcId="{CD730721-F71F-6B47-A137-F2B8B3691516}" destId="{78F02C21-676D-C947-A31F-C07F2F40ED57}" srcOrd="0" destOrd="0" presId="urn:microsoft.com/office/officeart/2005/8/layout/StepDownProcess"/>
    <dgm:cxn modelId="{A8213248-6841-E64E-8EF6-E8380F14716D}" type="presParOf" srcId="{CD730721-F71F-6B47-A137-F2B8B3691516}" destId="{02F72531-6F4F-F24E-9D3C-DDA67916DD0C}"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F8860F-E848-0745-8228-0F4E6230450C}" type="doc">
      <dgm:prSet loTypeId="urn:microsoft.com/office/officeart/2005/8/layout/funnel1" loCatId="" qsTypeId="urn:microsoft.com/office/officeart/2005/8/quickstyle/3D7" qsCatId="3D" csTypeId="urn:microsoft.com/office/officeart/2005/8/colors/colorful5" csCatId="colorful" phldr="1"/>
      <dgm:spPr/>
      <dgm:t>
        <a:bodyPr/>
        <a:lstStyle/>
        <a:p>
          <a:endParaRPr lang="en-US"/>
        </a:p>
      </dgm:t>
    </dgm:pt>
    <dgm:pt modelId="{377450B2-3F81-8244-B36C-267310192237}">
      <dgm:prSet phldrT="[Text]"/>
      <dgm:spPr/>
      <dgm:t>
        <a:bodyPr/>
        <a:lstStyle/>
        <a:p>
          <a:r>
            <a:rPr lang="en-US" dirty="0" smtClean="0"/>
            <a:t>Setting student learning goals based on progression with high expectations</a:t>
          </a:r>
          <a:endParaRPr lang="en-US" dirty="0"/>
        </a:p>
      </dgm:t>
    </dgm:pt>
    <dgm:pt modelId="{9911D4B0-A0B3-614A-A45F-7AA7135513EE}" type="parTrans" cxnId="{7C711CD8-3793-1543-95C3-A7A14C10C2E0}">
      <dgm:prSet/>
      <dgm:spPr/>
      <dgm:t>
        <a:bodyPr/>
        <a:lstStyle/>
        <a:p>
          <a:endParaRPr lang="en-US"/>
        </a:p>
      </dgm:t>
    </dgm:pt>
    <dgm:pt modelId="{BFD991FB-ABA3-3C4C-B675-BC2F66BACBCD}" type="sibTrans" cxnId="{7C711CD8-3793-1543-95C3-A7A14C10C2E0}">
      <dgm:prSet/>
      <dgm:spPr/>
      <dgm:t>
        <a:bodyPr/>
        <a:lstStyle/>
        <a:p>
          <a:endParaRPr lang="en-US"/>
        </a:p>
      </dgm:t>
    </dgm:pt>
    <dgm:pt modelId="{4EB963C3-7B72-6B48-A3DD-BEE516F827F4}">
      <dgm:prSet phldrT="[Text]"/>
      <dgm:spPr/>
      <dgm:t>
        <a:bodyPr/>
        <a:lstStyle/>
        <a:p>
          <a:r>
            <a:rPr lang="en-US" dirty="0" smtClean="0"/>
            <a:t>Using formative assessment strategies to inform planning and provide quality feedback to students </a:t>
          </a:r>
          <a:endParaRPr lang="en-US" dirty="0"/>
        </a:p>
      </dgm:t>
    </dgm:pt>
    <dgm:pt modelId="{B7F98797-6049-CD44-A5E7-910DE505AE69}" type="parTrans" cxnId="{E7FF6C54-E486-C347-BCE0-F5EEC43203DA}">
      <dgm:prSet/>
      <dgm:spPr/>
      <dgm:t>
        <a:bodyPr/>
        <a:lstStyle/>
        <a:p>
          <a:endParaRPr lang="en-US"/>
        </a:p>
      </dgm:t>
    </dgm:pt>
    <dgm:pt modelId="{812BD771-9DE8-8340-8515-9CCF7EFE5C69}" type="sibTrans" cxnId="{E7FF6C54-E486-C347-BCE0-F5EEC43203DA}">
      <dgm:prSet/>
      <dgm:spPr/>
      <dgm:t>
        <a:bodyPr/>
        <a:lstStyle/>
        <a:p>
          <a:endParaRPr lang="en-US"/>
        </a:p>
      </dgm:t>
    </dgm:pt>
    <dgm:pt modelId="{D91F1961-F330-E34D-B6B7-CE07C801B179}">
      <dgm:prSet phldrT="[Text]"/>
      <dgm:spPr/>
      <dgm:t>
        <a:bodyPr/>
        <a:lstStyle/>
        <a:p>
          <a:r>
            <a:rPr lang="en-US" dirty="0" smtClean="0"/>
            <a:t>Praising progress and effort encouraging perseverance </a:t>
          </a:r>
          <a:endParaRPr lang="en-US" dirty="0"/>
        </a:p>
      </dgm:t>
    </dgm:pt>
    <dgm:pt modelId="{7A311713-E025-F04F-B9DE-9D86A1D0EC2E}" type="parTrans" cxnId="{03A20B08-2842-E74B-BCF2-D94D475D1477}">
      <dgm:prSet/>
      <dgm:spPr/>
      <dgm:t>
        <a:bodyPr/>
        <a:lstStyle/>
        <a:p>
          <a:endParaRPr lang="en-US"/>
        </a:p>
      </dgm:t>
    </dgm:pt>
    <dgm:pt modelId="{33033934-3A7E-4245-BE91-21AA95707504}" type="sibTrans" cxnId="{03A20B08-2842-E74B-BCF2-D94D475D1477}">
      <dgm:prSet/>
      <dgm:spPr/>
      <dgm:t>
        <a:bodyPr/>
        <a:lstStyle/>
        <a:p>
          <a:endParaRPr lang="en-US"/>
        </a:p>
      </dgm:t>
    </dgm:pt>
    <dgm:pt modelId="{F6FC3F95-9329-404A-82DF-BF9412CFD761}">
      <dgm:prSet phldrT="[Text]"/>
      <dgm:spPr/>
      <dgm:t>
        <a:bodyPr/>
        <a:lstStyle/>
        <a:p>
          <a:r>
            <a:rPr lang="en-US" dirty="0" smtClean="0"/>
            <a:t>Using open ended rich tasks with low entry and high ceiling opportunities allowing for differentiation and productive struggle</a:t>
          </a:r>
          <a:endParaRPr lang="en-US" dirty="0"/>
        </a:p>
      </dgm:t>
    </dgm:pt>
    <dgm:pt modelId="{5BE12F80-6012-B34F-B019-B6B949543E38}" type="parTrans" cxnId="{4D84944D-B761-1F46-A5AA-C4A3E4D1DDC7}">
      <dgm:prSet/>
      <dgm:spPr/>
      <dgm:t>
        <a:bodyPr/>
        <a:lstStyle/>
        <a:p>
          <a:endParaRPr lang="en-US"/>
        </a:p>
      </dgm:t>
    </dgm:pt>
    <dgm:pt modelId="{28179241-D84E-8A4B-BF4B-EAD19EF9C14B}" type="sibTrans" cxnId="{4D84944D-B761-1F46-A5AA-C4A3E4D1DDC7}">
      <dgm:prSet/>
      <dgm:spPr/>
      <dgm:t>
        <a:bodyPr/>
        <a:lstStyle/>
        <a:p>
          <a:endParaRPr lang="en-US"/>
        </a:p>
      </dgm:t>
    </dgm:pt>
    <dgm:pt modelId="{738C45AB-965A-7641-AB71-AC9CB4C2DB9F}" type="pres">
      <dgm:prSet presAssocID="{1BF8860F-E848-0745-8228-0F4E6230450C}" presName="Name0" presStyleCnt="0">
        <dgm:presLayoutVars>
          <dgm:chMax val="4"/>
          <dgm:resizeHandles val="exact"/>
        </dgm:presLayoutVars>
      </dgm:prSet>
      <dgm:spPr/>
      <dgm:t>
        <a:bodyPr/>
        <a:lstStyle/>
        <a:p>
          <a:endParaRPr lang="en-US"/>
        </a:p>
      </dgm:t>
    </dgm:pt>
    <dgm:pt modelId="{BDE0A398-0895-0A43-8384-BF7BC084902B}" type="pres">
      <dgm:prSet presAssocID="{1BF8860F-E848-0745-8228-0F4E6230450C}" presName="ellipse" presStyleLbl="trBgShp" presStyleIdx="0" presStyleCnt="1"/>
      <dgm:spPr/>
    </dgm:pt>
    <dgm:pt modelId="{B4C82C53-A2C1-7448-A881-087FF63EC3C3}" type="pres">
      <dgm:prSet presAssocID="{1BF8860F-E848-0745-8228-0F4E6230450C}" presName="arrow1" presStyleLbl="fgShp" presStyleIdx="0" presStyleCnt="1"/>
      <dgm:spPr/>
    </dgm:pt>
    <dgm:pt modelId="{91D21DEF-AA47-4E40-8A18-972A033271A6}" type="pres">
      <dgm:prSet presAssocID="{1BF8860F-E848-0745-8228-0F4E6230450C}" presName="rectangle" presStyleLbl="revTx" presStyleIdx="0" presStyleCnt="1">
        <dgm:presLayoutVars>
          <dgm:bulletEnabled val="1"/>
        </dgm:presLayoutVars>
      </dgm:prSet>
      <dgm:spPr/>
      <dgm:t>
        <a:bodyPr/>
        <a:lstStyle/>
        <a:p>
          <a:endParaRPr lang="en-US"/>
        </a:p>
      </dgm:t>
    </dgm:pt>
    <dgm:pt modelId="{B65D1635-6ED5-8D49-BB87-854495F282DA}" type="pres">
      <dgm:prSet presAssocID="{4EB963C3-7B72-6B48-A3DD-BEE516F827F4}" presName="item1" presStyleLbl="node1" presStyleIdx="0" presStyleCnt="3">
        <dgm:presLayoutVars>
          <dgm:bulletEnabled val="1"/>
        </dgm:presLayoutVars>
      </dgm:prSet>
      <dgm:spPr/>
      <dgm:t>
        <a:bodyPr/>
        <a:lstStyle/>
        <a:p>
          <a:endParaRPr lang="en-US"/>
        </a:p>
      </dgm:t>
    </dgm:pt>
    <dgm:pt modelId="{F89CDA73-2083-C545-888F-54F2A9FDBACD}" type="pres">
      <dgm:prSet presAssocID="{D91F1961-F330-E34D-B6B7-CE07C801B179}" presName="item2" presStyleLbl="node1" presStyleIdx="1" presStyleCnt="3">
        <dgm:presLayoutVars>
          <dgm:bulletEnabled val="1"/>
        </dgm:presLayoutVars>
      </dgm:prSet>
      <dgm:spPr/>
      <dgm:t>
        <a:bodyPr/>
        <a:lstStyle/>
        <a:p>
          <a:endParaRPr lang="en-US"/>
        </a:p>
      </dgm:t>
    </dgm:pt>
    <dgm:pt modelId="{E68F6CFC-5DF1-0B42-A5D6-E4F84C262D48}" type="pres">
      <dgm:prSet presAssocID="{F6FC3F95-9329-404A-82DF-BF9412CFD761}" presName="item3" presStyleLbl="node1" presStyleIdx="2" presStyleCnt="3">
        <dgm:presLayoutVars>
          <dgm:bulletEnabled val="1"/>
        </dgm:presLayoutVars>
      </dgm:prSet>
      <dgm:spPr/>
      <dgm:t>
        <a:bodyPr/>
        <a:lstStyle/>
        <a:p>
          <a:endParaRPr lang="en-US"/>
        </a:p>
      </dgm:t>
    </dgm:pt>
    <dgm:pt modelId="{C715E711-F140-DB4A-98CE-B2DAEFCDE5B6}" type="pres">
      <dgm:prSet presAssocID="{1BF8860F-E848-0745-8228-0F4E6230450C}" presName="funnel" presStyleLbl="trAlignAcc1" presStyleIdx="0" presStyleCnt="1"/>
      <dgm:spPr/>
    </dgm:pt>
  </dgm:ptLst>
  <dgm:cxnLst>
    <dgm:cxn modelId="{4D84944D-B761-1F46-A5AA-C4A3E4D1DDC7}" srcId="{1BF8860F-E848-0745-8228-0F4E6230450C}" destId="{F6FC3F95-9329-404A-82DF-BF9412CFD761}" srcOrd="3" destOrd="0" parTransId="{5BE12F80-6012-B34F-B019-B6B949543E38}" sibTransId="{28179241-D84E-8A4B-BF4B-EAD19EF9C14B}"/>
    <dgm:cxn modelId="{03A20B08-2842-E74B-BCF2-D94D475D1477}" srcId="{1BF8860F-E848-0745-8228-0F4E6230450C}" destId="{D91F1961-F330-E34D-B6B7-CE07C801B179}" srcOrd="2" destOrd="0" parTransId="{7A311713-E025-F04F-B9DE-9D86A1D0EC2E}" sibTransId="{33033934-3A7E-4245-BE91-21AA95707504}"/>
    <dgm:cxn modelId="{E7FF6C54-E486-C347-BCE0-F5EEC43203DA}" srcId="{1BF8860F-E848-0745-8228-0F4E6230450C}" destId="{4EB963C3-7B72-6B48-A3DD-BEE516F827F4}" srcOrd="1" destOrd="0" parTransId="{B7F98797-6049-CD44-A5E7-910DE505AE69}" sibTransId="{812BD771-9DE8-8340-8515-9CCF7EFE5C69}"/>
    <dgm:cxn modelId="{C2C5EFCE-7401-354A-9FDF-6B60A4C2822E}" type="presOf" srcId="{377450B2-3F81-8244-B36C-267310192237}" destId="{E68F6CFC-5DF1-0B42-A5D6-E4F84C262D48}" srcOrd="0" destOrd="0" presId="urn:microsoft.com/office/officeart/2005/8/layout/funnel1"/>
    <dgm:cxn modelId="{7C711CD8-3793-1543-95C3-A7A14C10C2E0}" srcId="{1BF8860F-E848-0745-8228-0F4E6230450C}" destId="{377450B2-3F81-8244-B36C-267310192237}" srcOrd="0" destOrd="0" parTransId="{9911D4B0-A0B3-614A-A45F-7AA7135513EE}" sibTransId="{BFD991FB-ABA3-3C4C-B675-BC2F66BACBCD}"/>
    <dgm:cxn modelId="{28321B87-35E6-5F48-B086-4C314B670A53}" type="presOf" srcId="{1BF8860F-E848-0745-8228-0F4E6230450C}" destId="{738C45AB-965A-7641-AB71-AC9CB4C2DB9F}" srcOrd="0" destOrd="0" presId="urn:microsoft.com/office/officeart/2005/8/layout/funnel1"/>
    <dgm:cxn modelId="{6AFF22C4-FB30-3845-86AC-BD0836C5D547}" type="presOf" srcId="{4EB963C3-7B72-6B48-A3DD-BEE516F827F4}" destId="{F89CDA73-2083-C545-888F-54F2A9FDBACD}" srcOrd="0" destOrd="0" presId="urn:microsoft.com/office/officeart/2005/8/layout/funnel1"/>
    <dgm:cxn modelId="{FF1F6FBA-5DD6-254B-BE29-41C24F24888E}" type="presOf" srcId="{D91F1961-F330-E34D-B6B7-CE07C801B179}" destId="{B65D1635-6ED5-8D49-BB87-854495F282DA}" srcOrd="0" destOrd="0" presId="urn:microsoft.com/office/officeart/2005/8/layout/funnel1"/>
    <dgm:cxn modelId="{E1B7E3EC-F103-3442-A35B-D81B78585F66}" type="presOf" srcId="{F6FC3F95-9329-404A-82DF-BF9412CFD761}" destId="{91D21DEF-AA47-4E40-8A18-972A033271A6}" srcOrd="0" destOrd="0" presId="urn:microsoft.com/office/officeart/2005/8/layout/funnel1"/>
    <dgm:cxn modelId="{D125351C-A070-C842-933F-2F945B5AF74F}" type="presParOf" srcId="{738C45AB-965A-7641-AB71-AC9CB4C2DB9F}" destId="{BDE0A398-0895-0A43-8384-BF7BC084902B}" srcOrd="0" destOrd="0" presId="urn:microsoft.com/office/officeart/2005/8/layout/funnel1"/>
    <dgm:cxn modelId="{94671095-E203-C346-9E5C-9087B597A341}" type="presParOf" srcId="{738C45AB-965A-7641-AB71-AC9CB4C2DB9F}" destId="{B4C82C53-A2C1-7448-A881-087FF63EC3C3}" srcOrd="1" destOrd="0" presId="urn:microsoft.com/office/officeart/2005/8/layout/funnel1"/>
    <dgm:cxn modelId="{6B31F87A-6620-B248-ADA7-69736006C6F2}" type="presParOf" srcId="{738C45AB-965A-7641-AB71-AC9CB4C2DB9F}" destId="{91D21DEF-AA47-4E40-8A18-972A033271A6}" srcOrd="2" destOrd="0" presId="urn:microsoft.com/office/officeart/2005/8/layout/funnel1"/>
    <dgm:cxn modelId="{DC5E4999-C1BA-0144-8AD8-73CE4D7B9ADB}" type="presParOf" srcId="{738C45AB-965A-7641-AB71-AC9CB4C2DB9F}" destId="{B65D1635-6ED5-8D49-BB87-854495F282DA}" srcOrd="3" destOrd="0" presId="urn:microsoft.com/office/officeart/2005/8/layout/funnel1"/>
    <dgm:cxn modelId="{4469F5AB-89C9-5D4B-9347-4E27D5119E62}" type="presParOf" srcId="{738C45AB-965A-7641-AB71-AC9CB4C2DB9F}" destId="{F89CDA73-2083-C545-888F-54F2A9FDBACD}" srcOrd="4" destOrd="0" presId="urn:microsoft.com/office/officeart/2005/8/layout/funnel1"/>
    <dgm:cxn modelId="{A80106AF-577E-8D47-905A-D94B79DDA48B}" type="presParOf" srcId="{738C45AB-965A-7641-AB71-AC9CB4C2DB9F}" destId="{E68F6CFC-5DF1-0B42-A5D6-E4F84C262D48}" srcOrd="5" destOrd="0" presId="urn:microsoft.com/office/officeart/2005/8/layout/funnel1"/>
    <dgm:cxn modelId="{6D4BA921-2942-A34C-9095-76DF6E92641B}" type="presParOf" srcId="{738C45AB-965A-7641-AB71-AC9CB4C2DB9F}" destId="{C715E711-F140-DB4A-98CE-B2DAEFCDE5B6}"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FD8868-7730-3E4F-870D-FC555386C130}">
      <dsp:nvSpPr>
        <dsp:cNvPr id="0" name=""/>
        <dsp:cNvSpPr/>
      </dsp:nvSpPr>
      <dsp:spPr>
        <a:xfrm>
          <a:off x="2341595" y="0"/>
          <a:ext cx="1956111" cy="1956409"/>
        </a:xfrm>
        <a:prstGeom prst="circularArrow">
          <a:avLst>
            <a:gd name="adj1" fmla="val 10980"/>
            <a:gd name="adj2" fmla="val 1142322"/>
            <a:gd name="adj3" fmla="val 4500000"/>
            <a:gd name="adj4" fmla="val 10800000"/>
            <a:gd name="adj5" fmla="val 12500"/>
          </a:avLst>
        </a:prstGeom>
        <a:solidFill>
          <a:schemeClr val="accent5">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84F3E1C9-BA02-224E-8E8F-E4AF3545860D}">
      <dsp:nvSpPr>
        <dsp:cNvPr id="0" name=""/>
        <dsp:cNvSpPr/>
      </dsp:nvSpPr>
      <dsp:spPr>
        <a:xfrm>
          <a:off x="2773960" y="706323"/>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FIXED Mindset</a:t>
          </a:r>
          <a:endParaRPr lang="en-US" sz="18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a:off x="2773960" y="706323"/>
        <a:ext cx="1086973" cy="543356"/>
      </dsp:txXfrm>
    </dsp:sp>
    <dsp:sp modelId="{17738D09-EC6B-884D-81AB-DB72A7006F5B}">
      <dsp:nvSpPr>
        <dsp:cNvPr id="0" name=""/>
        <dsp:cNvSpPr/>
      </dsp:nvSpPr>
      <dsp:spPr>
        <a:xfrm>
          <a:off x="1798292" y="1124102"/>
          <a:ext cx="1956111" cy="1956409"/>
        </a:xfrm>
        <a:prstGeom prst="leftCircularArrow">
          <a:avLst>
            <a:gd name="adj1" fmla="val 10980"/>
            <a:gd name="adj2" fmla="val 1142322"/>
            <a:gd name="adj3" fmla="val 6300000"/>
            <a:gd name="adj4" fmla="val 18900000"/>
            <a:gd name="adj5" fmla="val 12500"/>
          </a:avLst>
        </a:prstGeom>
        <a:solidFill>
          <a:schemeClr val="accent5">
            <a:hueOff val="-3676672"/>
            <a:satOff val="-5114"/>
            <a:lumOff val="-1961"/>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2D8E862-27FA-C943-A919-24588683ABF5}">
      <dsp:nvSpPr>
        <dsp:cNvPr id="0" name=""/>
        <dsp:cNvSpPr/>
      </dsp:nvSpPr>
      <dsp:spPr>
        <a:xfrm>
          <a:off x="2232861" y="1836927"/>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Intelligence is pre determined at birth</a:t>
          </a:r>
          <a:endParaRPr lang="en-US" sz="12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a:off x="2232861" y="1836927"/>
        <a:ext cx="1086973" cy="543356"/>
      </dsp:txXfrm>
    </dsp:sp>
    <dsp:sp modelId="{5F089ED0-501F-1D44-8E8F-A77084F2CC2A}">
      <dsp:nvSpPr>
        <dsp:cNvPr id="0" name=""/>
        <dsp:cNvSpPr/>
      </dsp:nvSpPr>
      <dsp:spPr>
        <a:xfrm>
          <a:off x="2480819" y="2382723"/>
          <a:ext cx="1680603" cy="1681276"/>
        </a:xfrm>
        <a:prstGeom prst="blockArc">
          <a:avLst>
            <a:gd name="adj1" fmla="val 13500000"/>
            <a:gd name="adj2" fmla="val 10800000"/>
            <a:gd name="adj3" fmla="val 12740"/>
          </a:avLst>
        </a:prstGeom>
        <a:solidFill>
          <a:schemeClr val="accent5">
            <a:hueOff val="-7353344"/>
            <a:satOff val="-10228"/>
            <a:lumOff val="-3922"/>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5F619C55-6432-0449-B3DB-F5761C852E63}">
      <dsp:nvSpPr>
        <dsp:cNvPr id="0" name=""/>
        <dsp:cNvSpPr/>
      </dsp:nvSpPr>
      <dsp:spPr>
        <a:xfrm>
          <a:off x="2776532" y="2969158"/>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You</a:t>
          </a:r>
          <a:r>
            <a:rPr lang="en-US" sz="1200" b="1" kern="1200" cap="none" spc="0" baseline="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cant change how smart you are.</a:t>
          </a:r>
          <a:endParaRPr lang="en-US" sz="12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a:off x="2776532" y="2969158"/>
        <a:ext cx="1086973" cy="5433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8E929-7D6C-444D-A7FD-007E27D5F081}">
      <dsp:nvSpPr>
        <dsp:cNvPr id="0" name=""/>
        <dsp:cNvSpPr/>
      </dsp:nvSpPr>
      <dsp:spPr>
        <a:xfrm>
          <a:off x="2844800" y="1828800"/>
          <a:ext cx="2235200" cy="2235200"/>
        </a:xfrm>
        <a:prstGeom prst="gear9">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Growth Mindset</a:t>
          </a:r>
          <a:endParaRPr lang="en-US" sz="28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a:off x="3294175" y="2352385"/>
        <a:ext cx="1336450" cy="1148939"/>
      </dsp:txXfrm>
    </dsp:sp>
    <dsp:sp modelId="{C15B8C07-7B48-EC43-839D-58BC3433F809}">
      <dsp:nvSpPr>
        <dsp:cNvPr id="0" name=""/>
        <dsp:cNvSpPr/>
      </dsp:nvSpPr>
      <dsp:spPr>
        <a:xfrm>
          <a:off x="1544320" y="1300480"/>
          <a:ext cx="1625600" cy="1625600"/>
        </a:xfrm>
        <a:prstGeom prst="gear6">
          <a:avLst/>
        </a:prstGeom>
        <a:solidFill>
          <a:schemeClr val="accent5">
            <a:hueOff val="-3676672"/>
            <a:satOff val="-5114"/>
            <a:lumOff val="-1961"/>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You can grow your intelligence</a:t>
          </a:r>
          <a:endParaRPr lang="en-US" sz="12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a:off x="1953570" y="1712203"/>
        <a:ext cx="807100" cy="802154"/>
      </dsp:txXfrm>
    </dsp:sp>
    <dsp:sp modelId="{C4A850F8-823A-8747-A045-F442B86625C2}">
      <dsp:nvSpPr>
        <dsp:cNvPr id="0" name=""/>
        <dsp:cNvSpPr/>
      </dsp:nvSpPr>
      <dsp:spPr>
        <a:xfrm rot="20700000">
          <a:off x="2454821" y="178981"/>
          <a:ext cx="1592756" cy="1592756"/>
        </a:xfrm>
        <a:prstGeom prst="gear6">
          <a:avLst/>
        </a:prstGeom>
        <a:solidFill>
          <a:schemeClr val="accent5">
            <a:hueOff val="-7353344"/>
            <a:satOff val="-10228"/>
            <a:lumOff val="-3922"/>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cap="none" spc="0"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All students can become smarter and more capable</a:t>
          </a:r>
          <a:endParaRPr lang="en-US" sz="1200" b="1" kern="1200"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dsp:txBody>
      <dsp:txXfrm rot="-20700000">
        <a:off x="2804160" y="528320"/>
        <a:ext cx="894080" cy="894080"/>
      </dsp:txXfrm>
    </dsp:sp>
    <dsp:sp modelId="{F794032A-72A1-6241-A2CA-32A422CA3465}">
      <dsp:nvSpPr>
        <dsp:cNvPr id="0" name=""/>
        <dsp:cNvSpPr/>
      </dsp:nvSpPr>
      <dsp:spPr>
        <a:xfrm>
          <a:off x="2671505" y="1492320"/>
          <a:ext cx="2861056" cy="2861056"/>
        </a:xfrm>
        <a:prstGeom prst="circularArrow">
          <a:avLst>
            <a:gd name="adj1" fmla="val 4687"/>
            <a:gd name="adj2" fmla="val 299029"/>
            <a:gd name="adj3" fmla="val 2513083"/>
            <a:gd name="adj4" fmla="val 15867933"/>
            <a:gd name="adj5" fmla="val 5469"/>
          </a:avLst>
        </a:prstGeom>
        <a:solidFill>
          <a:schemeClr val="accent5">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0E08EB0D-BAB5-1040-B54B-F51FC95A50A0}">
      <dsp:nvSpPr>
        <dsp:cNvPr id="0" name=""/>
        <dsp:cNvSpPr/>
      </dsp:nvSpPr>
      <dsp:spPr>
        <a:xfrm>
          <a:off x="1256429" y="941355"/>
          <a:ext cx="2078736" cy="2078736"/>
        </a:xfrm>
        <a:prstGeom prst="leftCircularArrow">
          <a:avLst>
            <a:gd name="adj1" fmla="val 6452"/>
            <a:gd name="adj2" fmla="val 429999"/>
            <a:gd name="adj3" fmla="val 10489124"/>
            <a:gd name="adj4" fmla="val 14837806"/>
            <a:gd name="adj5" fmla="val 7527"/>
          </a:avLst>
        </a:prstGeom>
        <a:solidFill>
          <a:schemeClr val="accent5">
            <a:hueOff val="-3676672"/>
            <a:satOff val="-5114"/>
            <a:lumOff val="-1961"/>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728380E5-7242-434D-B673-C121690F7CA9}">
      <dsp:nvSpPr>
        <dsp:cNvPr id="0" name=""/>
        <dsp:cNvSpPr/>
      </dsp:nvSpPr>
      <dsp:spPr>
        <a:xfrm>
          <a:off x="2086400" y="-169332"/>
          <a:ext cx="2241296" cy="2241296"/>
        </a:xfrm>
        <a:prstGeom prst="circularArrow">
          <a:avLst>
            <a:gd name="adj1" fmla="val 5984"/>
            <a:gd name="adj2" fmla="val 394124"/>
            <a:gd name="adj3" fmla="val 13313824"/>
            <a:gd name="adj4" fmla="val 10508221"/>
            <a:gd name="adj5" fmla="val 6981"/>
          </a:avLst>
        </a:prstGeom>
        <a:solidFill>
          <a:schemeClr val="accent5">
            <a:hueOff val="-7353344"/>
            <a:satOff val="-10228"/>
            <a:lumOff val="-3922"/>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0BEA7-2016-D248-B031-70CC009B5146}">
      <dsp:nvSpPr>
        <dsp:cNvPr id="0" name=""/>
        <dsp:cNvSpPr/>
      </dsp:nvSpPr>
      <dsp:spPr>
        <a:xfrm rot="5400000">
          <a:off x="770216" y="1187375"/>
          <a:ext cx="1050131" cy="1195537"/>
        </a:xfrm>
        <a:prstGeom prst="bentUpArrow">
          <a:avLst>
            <a:gd name="adj1" fmla="val 32840"/>
            <a:gd name="adj2" fmla="val 25000"/>
            <a:gd name="adj3" fmla="val 35780"/>
          </a:avLst>
        </a:prstGeom>
        <a:solidFill>
          <a:schemeClr val="accent3">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BE6BB0F1-3593-B046-9043-43B9649AF3C3}">
      <dsp:nvSpPr>
        <dsp:cNvPr id="0" name=""/>
        <dsp:cNvSpPr/>
      </dsp:nvSpPr>
      <dsp:spPr>
        <a:xfrm>
          <a:off x="491995" y="23283"/>
          <a:ext cx="1767802" cy="1237404"/>
        </a:xfrm>
        <a:prstGeom prst="roundRect">
          <a:avLst>
            <a:gd name="adj" fmla="val 1667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cap="none" spc="0" dirty="0" smtClean="0">
              <a:ln w="0"/>
              <a:effectLst>
                <a:outerShdw blurRad="38100" dist="19050" dir="2700000" algn="tl" rotWithShape="0">
                  <a:schemeClr val="dk1">
                    <a:alpha val="40000"/>
                  </a:schemeClr>
                </a:outerShdw>
              </a:effectLst>
            </a:rPr>
            <a:t>They</a:t>
          </a:r>
          <a:r>
            <a:rPr lang="en-US" sz="1000" b="0" kern="1200" cap="none" spc="0" baseline="0" dirty="0" smtClean="0">
              <a:ln w="0"/>
              <a:effectLst>
                <a:outerShdw blurRad="38100" dist="19050" dir="2700000" algn="tl" rotWithShape="0">
                  <a:schemeClr val="dk1">
                    <a:alpha val="40000"/>
                  </a:schemeClr>
                </a:outerShdw>
              </a:effectLst>
            </a:rPr>
            <a:t> always perform badly on exams</a:t>
          </a:r>
        </a:p>
        <a:p>
          <a:pPr lvl="0" algn="ctr" defTabSz="444500">
            <a:lnSpc>
              <a:spcPct val="90000"/>
            </a:lnSpc>
            <a:spcBef>
              <a:spcPct val="0"/>
            </a:spcBef>
            <a:spcAft>
              <a:spcPct val="35000"/>
            </a:spcAft>
          </a:pPr>
          <a:r>
            <a:rPr lang="en-US" sz="1000" b="0" kern="1200" cap="none" spc="0" baseline="0" dirty="0" smtClean="0">
              <a:ln w="0"/>
              <a:effectLst>
                <a:outerShdw blurRad="38100" dist="19050" dir="2700000" algn="tl" rotWithShape="0">
                  <a:schemeClr val="dk1">
                    <a:alpha val="40000"/>
                  </a:schemeClr>
                </a:outerShdw>
              </a:effectLst>
            </a:rPr>
            <a:t>They don</a:t>
          </a:r>
          <a:r>
            <a:rPr lang="uk-UA" sz="1000" b="0" kern="1200" cap="none" spc="0" baseline="0" dirty="0" smtClean="0">
              <a:ln w="0"/>
              <a:effectLst>
                <a:outerShdw blurRad="38100" dist="19050" dir="2700000" algn="tl" rotWithShape="0">
                  <a:schemeClr val="dk1">
                    <a:alpha val="40000"/>
                  </a:schemeClr>
                </a:outerShdw>
              </a:effectLst>
            </a:rPr>
            <a:t>’</a:t>
          </a:r>
          <a:r>
            <a:rPr lang="en-US" sz="1000" b="0" kern="1200" cap="none" spc="0" baseline="0" dirty="0" smtClean="0">
              <a:ln w="0"/>
              <a:effectLst>
                <a:outerShdw blurRad="38100" dist="19050" dir="2700000" algn="tl" rotWithShape="0">
                  <a:schemeClr val="dk1">
                    <a:alpha val="40000"/>
                  </a:schemeClr>
                </a:outerShdw>
              </a:effectLst>
            </a:rPr>
            <a:t>t retain anything</a:t>
          </a:r>
        </a:p>
        <a:p>
          <a:pPr lvl="0" algn="ctr" defTabSz="444500">
            <a:lnSpc>
              <a:spcPct val="90000"/>
            </a:lnSpc>
            <a:spcBef>
              <a:spcPct val="0"/>
            </a:spcBef>
            <a:spcAft>
              <a:spcPct val="35000"/>
            </a:spcAft>
          </a:pPr>
          <a:r>
            <a:rPr lang="en-US" sz="1000" b="0" kern="1200" cap="none" spc="0" baseline="0" dirty="0" smtClean="0">
              <a:ln w="0"/>
              <a:effectLst>
                <a:outerShdw blurRad="38100" dist="19050" dir="2700000" algn="tl" rotWithShape="0">
                  <a:schemeClr val="dk1">
                    <a:alpha val="40000"/>
                  </a:schemeClr>
                </a:outerShdw>
              </a:effectLst>
            </a:rPr>
            <a:t>The exam was too hard for our kids</a:t>
          </a:r>
          <a:endParaRPr lang="en-US" sz="1000" b="0" kern="1200" cap="none" spc="0" dirty="0">
            <a:ln w="0"/>
            <a:effectLst>
              <a:outerShdw blurRad="38100" dist="19050" dir="2700000" algn="tl" rotWithShape="0">
                <a:schemeClr val="dk1">
                  <a:alpha val="40000"/>
                </a:schemeClr>
              </a:outerShdw>
            </a:effectLst>
          </a:endParaRPr>
        </a:p>
      </dsp:txBody>
      <dsp:txXfrm>
        <a:off x="552411" y="83699"/>
        <a:ext cx="1646970" cy="1116572"/>
      </dsp:txXfrm>
    </dsp:sp>
    <dsp:sp modelId="{71D60DCB-0F3A-1F47-90F0-113F074B3F00}">
      <dsp:nvSpPr>
        <dsp:cNvPr id="0" name=""/>
        <dsp:cNvSpPr/>
      </dsp:nvSpPr>
      <dsp:spPr>
        <a:xfrm>
          <a:off x="2259798" y="141298"/>
          <a:ext cx="1285731"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355600">
            <a:lnSpc>
              <a:spcPct val="90000"/>
            </a:lnSpc>
            <a:spcBef>
              <a:spcPct val="0"/>
            </a:spcBef>
            <a:spcAft>
              <a:spcPct val="15000"/>
            </a:spcAft>
            <a:buChar char="•"/>
          </a:pPr>
          <a:r>
            <a:rPr lang="en-US" sz="800" b="0" kern="1200" cap="none" spc="0" smtClean="0">
              <a:ln w="0"/>
              <a:effectLst>
                <a:outerShdw blurRad="38100" dist="19050" dir="2700000" algn="tl" rotWithShape="0">
                  <a:schemeClr val="dk1">
                    <a:alpha val="40000"/>
                  </a:schemeClr>
                </a:outerShdw>
              </a:effectLst>
            </a:rPr>
            <a:t>Fixed Mindset Belief</a:t>
          </a:r>
          <a:endParaRPr lang="en-US" sz="800" b="0" kern="1200" cap="none" spc="0" dirty="0">
            <a:ln w="0"/>
            <a:effectLst>
              <a:outerShdw blurRad="38100" dist="19050" dir="2700000" algn="tl" rotWithShape="0">
                <a:schemeClr val="dk1">
                  <a:alpha val="40000"/>
                </a:schemeClr>
              </a:outerShdw>
            </a:effectLst>
          </a:endParaRPr>
        </a:p>
      </dsp:txBody>
      <dsp:txXfrm>
        <a:off x="2259798" y="141298"/>
        <a:ext cx="1285731" cy="1000125"/>
      </dsp:txXfrm>
    </dsp:sp>
    <dsp:sp modelId="{57E76468-B634-B647-A99E-77BD82B645E5}">
      <dsp:nvSpPr>
        <dsp:cNvPr id="0" name=""/>
        <dsp:cNvSpPr/>
      </dsp:nvSpPr>
      <dsp:spPr>
        <a:xfrm rot="5400000">
          <a:off x="2235913" y="2577389"/>
          <a:ext cx="1050131" cy="1195537"/>
        </a:xfrm>
        <a:prstGeom prst="bentUpArrow">
          <a:avLst>
            <a:gd name="adj1" fmla="val 32840"/>
            <a:gd name="adj2" fmla="val 25000"/>
            <a:gd name="adj3" fmla="val 35780"/>
          </a:avLst>
        </a:prstGeom>
        <a:solidFill>
          <a:schemeClr val="accent3">
            <a:tint val="50000"/>
            <a:hueOff val="1955671"/>
            <a:satOff val="100000"/>
            <a:lumOff val="10532"/>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363429D0-C361-0147-B492-8B32E6934DC2}">
      <dsp:nvSpPr>
        <dsp:cNvPr id="0" name=""/>
        <dsp:cNvSpPr/>
      </dsp:nvSpPr>
      <dsp:spPr>
        <a:xfrm>
          <a:off x="1957692" y="1413297"/>
          <a:ext cx="1767802" cy="1237404"/>
        </a:xfrm>
        <a:prstGeom prst="roundRect">
          <a:avLst>
            <a:gd name="adj" fmla="val 16670"/>
          </a:avLst>
        </a:prstGeom>
        <a:solidFill>
          <a:schemeClr val="accent3">
            <a:hueOff val="1355300"/>
            <a:satOff val="50000"/>
            <a:lumOff val="-735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cap="none" spc="0" smtClean="0">
              <a:ln w="0"/>
              <a:effectLst>
                <a:outerShdw blurRad="38100" dist="19050" dir="2700000" algn="tl" rotWithShape="0">
                  <a:schemeClr val="dk1">
                    <a:alpha val="40000"/>
                  </a:schemeClr>
                </a:outerShdw>
              </a:effectLst>
            </a:rPr>
            <a:t>Making excuses</a:t>
          </a:r>
        </a:p>
        <a:p>
          <a:pPr lvl="0" algn="ctr" defTabSz="444500">
            <a:lnSpc>
              <a:spcPct val="90000"/>
            </a:lnSpc>
            <a:spcBef>
              <a:spcPct val="0"/>
            </a:spcBef>
            <a:spcAft>
              <a:spcPct val="35000"/>
            </a:spcAft>
          </a:pPr>
          <a:r>
            <a:rPr lang="en-US" sz="1000" b="0" kern="1200" cap="none" spc="0" smtClean="0">
              <a:ln w="0"/>
              <a:effectLst>
                <a:outerShdw blurRad="38100" dist="19050" dir="2700000" algn="tl" rotWithShape="0">
                  <a:schemeClr val="dk1">
                    <a:alpha val="40000"/>
                  </a:schemeClr>
                </a:outerShdw>
              </a:effectLst>
            </a:rPr>
            <a:t>Lowering</a:t>
          </a:r>
          <a:r>
            <a:rPr lang="en-US" sz="1000" b="0" kern="1200" cap="none" spc="0" baseline="0" smtClean="0">
              <a:ln w="0"/>
              <a:effectLst>
                <a:outerShdw blurRad="38100" dist="19050" dir="2700000" algn="tl" rotWithShape="0">
                  <a:schemeClr val="dk1">
                    <a:alpha val="40000"/>
                  </a:schemeClr>
                </a:outerShdw>
              </a:effectLst>
            </a:rPr>
            <a:t> of expectations</a:t>
          </a:r>
        </a:p>
        <a:p>
          <a:pPr lvl="0" algn="ctr" defTabSz="444500">
            <a:lnSpc>
              <a:spcPct val="90000"/>
            </a:lnSpc>
            <a:spcBef>
              <a:spcPct val="0"/>
            </a:spcBef>
            <a:spcAft>
              <a:spcPct val="35000"/>
            </a:spcAft>
          </a:pPr>
          <a:r>
            <a:rPr lang="en-US" sz="1000" b="0" kern="1200" cap="none" spc="0" baseline="0" smtClean="0">
              <a:ln w="0"/>
              <a:effectLst>
                <a:outerShdw blurRad="38100" dist="19050" dir="2700000" algn="tl" rotWithShape="0">
                  <a:schemeClr val="dk1">
                    <a:alpha val="40000"/>
                  </a:schemeClr>
                </a:outerShdw>
              </a:effectLst>
            </a:rPr>
            <a:t>Blaming the difficulty of questions</a:t>
          </a:r>
          <a:endParaRPr lang="en-US" sz="1000" b="0" kern="1200" cap="none" spc="0" dirty="0">
            <a:ln w="0"/>
            <a:effectLst>
              <a:outerShdw blurRad="38100" dist="19050" dir="2700000" algn="tl" rotWithShape="0">
                <a:schemeClr val="dk1">
                  <a:alpha val="40000"/>
                </a:schemeClr>
              </a:outerShdw>
            </a:effectLst>
          </a:endParaRPr>
        </a:p>
      </dsp:txBody>
      <dsp:txXfrm>
        <a:off x="2018108" y="1473713"/>
        <a:ext cx="1646970" cy="1116572"/>
      </dsp:txXfrm>
    </dsp:sp>
    <dsp:sp modelId="{220BBF4C-538D-0846-A807-F99EABED7270}">
      <dsp:nvSpPr>
        <dsp:cNvPr id="0" name=""/>
        <dsp:cNvSpPr/>
      </dsp:nvSpPr>
      <dsp:spPr>
        <a:xfrm>
          <a:off x="3787602" y="1579868"/>
          <a:ext cx="2197302"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355600">
            <a:lnSpc>
              <a:spcPct val="90000"/>
            </a:lnSpc>
            <a:spcBef>
              <a:spcPct val="0"/>
            </a:spcBef>
            <a:spcAft>
              <a:spcPct val="15000"/>
            </a:spcAft>
            <a:buChar char="•"/>
          </a:pPr>
          <a:r>
            <a:rPr lang="en-US" sz="800" b="0" kern="1200" cap="none" spc="0" smtClean="0">
              <a:ln w="0"/>
              <a:effectLst>
                <a:outerShdw blurRad="38100" dist="19050" dir="2700000" algn="tl" rotWithShape="0">
                  <a:schemeClr val="dk1">
                    <a:alpha val="40000"/>
                  </a:schemeClr>
                </a:outerShdw>
              </a:effectLst>
            </a:rPr>
            <a:t>Fixed Mindset Behaviour</a:t>
          </a:r>
          <a:endParaRPr lang="en-US" sz="800" b="0" kern="1200" cap="none" spc="0" dirty="0">
            <a:ln w="0"/>
            <a:effectLst>
              <a:outerShdw blurRad="38100" dist="19050" dir="2700000" algn="tl" rotWithShape="0">
                <a:schemeClr val="dk1">
                  <a:alpha val="40000"/>
                </a:schemeClr>
              </a:outerShdw>
            </a:effectLst>
          </a:endParaRPr>
        </a:p>
      </dsp:txBody>
      <dsp:txXfrm>
        <a:off x="3787602" y="1579868"/>
        <a:ext cx="2197302" cy="1000125"/>
      </dsp:txXfrm>
    </dsp:sp>
    <dsp:sp modelId="{74B46D7E-4863-624D-B327-007A0C2FCA99}">
      <dsp:nvSpPr>
        <dsp:cNvPr id="0" name=""/>
        <dsp:cNvSpPr/>
      </dsp:nvSpPr>
      <dsp:spPr>
        <a:xfrm>
          <a:off x="3423388" y="2803311"/>
          <a:ext cx="1767802" cy="1237404"/>
        </a:xfrm>
        <a:prstGeom prst="roundRect">
          <a:avLst>
            <a:gd name="adj" fmla="val 16670"/>
          </a:avLst>
        </a:prstGeom>
        <a:solidFill>
          <a:schemeClr val="accent3">
            <a:hueOff val="2710599"/>
            <a:satOff val="100000"/>
            <a:lumOff val="-1470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cap="none" spc="0" dirty="0" smtClean="0">
              <a:ln w="0"/>
              <a:effectLst>
                <a:outerShdw blurRad="38100" dist="19050" dir="2700000" algn="tl" rotWithShape="0">
                  <a:schemeClr val="dk1">
                    <a:alpha val="40000"/>
                  </a:schemeClr>
                </a:outerShdw>
              </a:effectLst>
            </a:rPr>
            <a:t>Perpetuating the myth that</a:t>
          </a:r>
          <a:r>
            <a:rPr lang="en-US" sz="1000" b="0" kern="1200" cap="none" spc="0" baseline="0" dirty="0" smtClean="0">
              <a:ln w="0"/>
              <a:effectLst>
                <a:outerShdw blurRad="38100" dist="19050" dir="2700000" algn="tl" rotWithShape="0">
                  <a:schemeClr val="dk1">
                    <a:alpha val="40000"/>
                  </a:schemeClr>
                </a:outerShdw>
              </a:effectLst>
            </a:rPr>
            <a:t> intelligence is fixed</a:t>
          </a:r>
          <a:endParaRPr lang="en-US" sz="1000" b="0" kern="1200" cap="none" spc="0" dirty="0" smtClean="0">
            <a:ln w="0"/>
            <a:effectLst>
              <a:outerShdw blurRad="38100" dist="19050" dir="2700000" algn="tl" rotWithShape="0">
                <a:schemeClr val="dk1">
                  <a:alpha val="40000"/>
                </a:schemeClr>
              </a:outerShdw>
            </a:effectLst>
          </a:endParaRPr>
        </a:p>
        <a:p>
          <a:pPr lvl="0" algn="ctr" defTabSz="444500">
            <a:lnSpc>
              <a:spcPct val="90000"/>
            </a:lnSpc>
            <a:spcBef>
              <a:spcPct val="0"/>
            </a:spcBef>
            <a:spcAft>
              <a:spcPct val="35000"/>
            </a:spcAft>
          </a:pPr>
          <a:r>
            <a:rPr lang="en-US" sz="1000" b="0" kern="1200" cap="none" spc="0" dirty="0" smtClean="0">
              <a:ln w="0"/>
              <a:effectLst>
                <a:outerShdw blurRad="38100" dist="19050" dir="2700000" algn="tl" rotWithShape="0">
                  <a:schemeClr val="dk1">
                    <a:alpha val="40000"/>
                  </a:schemeClr>
                </a:outerShdw>
              </a:effectLst>
            </a:rPr>
            <a:t>Continuation of poor performance</a:t>
          </a:r>
        </a:p>
        <a:p>
          <a:pPr lvl="0" algn="ctr" defTabSz="444500">
            <a:lnSpc>
              <a:spcPct val="90000"/>
            </a:lnSpc>
            <a:spcBef>
              <a:spcPct val="0"/>
            </a:spcBef>
            <a:spcAft>
              <a:spcPct val="35000"/>
            </a:spcAft>
          </a:pPr>
          <a:r>
            <a:rPr lang="en-US" sz="1000" b="0" kern="1200" cap="none" spc="0" dirty="0" smtClean="0">
              <a:ln w="0"/>
              <a:effectLst>
                <a:outerShdw blurRad="38100" dist="19050" dir="2700000" algn="tl" rotWithShape="0">
                  <a:schemeClr val="dk1">
                    <a:alpha val="40000"/>
                  </a:schemeClr>
                </a:outerShdw>
              </a:effectLst>
            </a:rPr>
            <a:t>Tell students to move</a:t>
          </a:r>
          <a:r>
            <a:rPr lang="en-US" sz="1000" b="0" kern="1200" cap="none" spc="0" baseline="0" dirty="0" smtClean="0">
              <a:ln w="0"/>
              <a:effectLst>
                <a:outerShdw blurRad="38100" dist="19050" dir="2700000" algn="tl" rotWithShape="0">
                  <a:schemeClr val="dk1">
                    <a:alpha val="40000"/>
                  </a:schemeClr>
                </a:outerShdw>
              </a:effectLst>
            </a:rPr>
            <a:t> on and don</a:t>
          </a:r>
          <a:r>
            <a:rPr lang="uk-UA" sz="1000" b="0" kern="1200" cap="none" spc="0" baseline="0" dirty="0" smtClean="0">
              <a:ln w="0"/>
              <a:effectLst>
                <a:outerShdw blurRad="38100" dist="19050" dir="2700000" algn="tl" rotWithShape="0">
                  <a:schemeClr val="dk1">
                    <a:alpha val="40000"/>
                  </a:schemeClr>
                </a:outerShdw>
              </a:effectLst>
            </a:rPr>
            <a:t>’</a:t>
          </a:r>
          <a:r>
            <a:rPr lang="en-US" sz="1000" b="0" kern="1200" cap="none" spc="0" baseline="0" dirty="0" smtClean="0">
              <a:ln w="0"/>
              <a:effectLst>
                <a:outerShdw blurRad="38100" dist="19050" dir="2700000" algn="tl" rotWithShape="0">
                  <a:schemeClr val="dk1">
                    <a:alpha val="40000"/>
                  </a:schemeClr>
                </a:outerShdw>
              </a:effectLst>
            </a:rPr>
            <a:t>t dwell on the exam</a:t>
          </a:r>
          <a:endParaRPr lang="en-US" sz="1000" b="0" kern="1200" cap="none" spc="0" dirty="0">
            <a:ln w="0"/>
            <a:effectLst>
              <a:outerShdw blurRad="38100" dist="19050" dir="2700000" algn="tl" rotWithShape="0">
                <a:schemeClr val="dk1">
                  <a:alpha val="40000"/>
                </a:schemeClr>
              </a:outerShdw>
            </a:effectLst>
          </a:endParaRPr>
        </a:p>
      </dsp:txBody>
      <dsp:txXfrm>
        <a:off x="3483804" y="2863727"/>
        <a:ext cx="1646970" cy="1116572"/>
      </dsp:txXfrm>
    </dsp:sp>
    <dsp:sp modelId="{B2B17ACE-A2F6-D044-8503-C2148FE410D4}">
      <dsp:nvSpPr>
        <dsp:cNvPr id="0" name=""/>
        <dsp:cNvSpPr/>
      </dsp:nvSpPr>
      <dsp:spPr>
        <a:xfrm>
          <a:off x="5291060" y="2915685"/>
          <a:ext cx="1697769"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marL="57150" lvl="1" indent="-57150" algn="l" defTabSz="400050">
            <a:lnSpc>
              <a:spcPct val="90000"/>
            </a:lnSpc>
            <a:spcBef>
              <a:spcPct val="0"/>
            </a:spcBef>
            <a:spcAft>
              <a:spcPct val="15000"/>
            </a:spcAft>
            <a:buChar char="•"/>
          </a:pPr>
          <a:r>
            <a:rPr lang="en-US" sz="900" b="0" kern="1200" cap="none" spc="0" smtClean="0">
              <a:ln w="0"/>
              <a:effectLst>
                <a:outerShdw blurRad="38100" dist="19050" dir="2700000" algn="tl" rotWithShape="0">
                  <a:schemeClr val="dk1">
                    <a:alpha val="40000"/>
                  </a:schemeClr>
                </a:outerShdw>
              </a:effectLst>
            </a:rPr>
            <a:t>Fixed Mindset consequences</a:t>
          </a:r>
          <a:endParaRPr lang="en-US" sz="900" b="0" kern="1200" cap="none" spc="0" dirty="0">
            <a:ln w="0"/>
            <a:effectLst>
              <a:outerShdw blurRad="38100" dist="19050" dir="2700000" algn="tl" rotWithShape="0">
                <a:schemeClr val="dk1">
                  <a:alpha val="40000"/>
                </a:schemeClr>
              </a:outerShdw>
            </a:effectLst>
          </a:endParaRPr>
        </a:p>
      </dsp:txBody>
      <dsp:txXfrm>
        <a:off x="5291060" y="2915685"/>
        <a:ext cx="1697769" cy="10001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F3151-A792-C942-BD0B-AF1585847148}">
      <dsp:nvSpPr>
        <dsp:cNvPr id="0" name=""/>
        <dsp:cNvSpPr/>
      </dsp:nvSpPr>
      <dsp:spPr>
        <a:xfrm rot="5400000">
          <a:off x="815740" y="1187375"/>
          <a:ext cx="1050131" cy="1195537"/>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C904BB6A-87C9-984B-9DAA-F155425173A1}">
      <dsp:nvSpPr>
        <dsp:cNvPr id="0" name=""/>
        <dsp:cNvSpPr/>
      </dsp:nvSpPr>
      <dsp:spPr>
        <a:xfrm>
          <a:off x="537519" y="23283"/>
          <a:ext cx="1767802" cy="1237404"/>
        </a:xfrm>
        <a:prstGeom prst="roundRect">
          <a:avLst>
            <a:gd name="adj" fmla="val 1667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0" kern="1200" cap="none" spc="0" smtClean="0">
              <a:ln w="0"/>
              <a:effectLst>
                <a:outerShdw blurRad="38100" dist="19050" dir="2700000" algn="tl" rotWithShape="0">
                  <a:schemeClr val="dk1">
                    <a:alpha val="40000"/>
                  </a:schemeClr>
                </a:outerShdw>
              </a:effectLst>
            </a:rPr>
            <a:t>Did we support</a:t>
          </a:r>
          <a:r>
            <a:rPr lang="en-US" sz="800" b="0" kern="1200" cap="none" spc="0" baseline="0" smtClean="0">
              <a:ln w="0"/>
              <a:effectLst>
                <a:outerShdw blurRad="38100" dist="19050" dir="2700000" algn="tl" rotWithShape="0">
                  <a:schemeClr val="dk1">
                    <a:alpha val="40000"/>
                  </a:schemeClr>
                </a:outerShdw>
              </a:effectLst>
            </a:rPr>
            <a:t> the students enough in exam preparation</a:t>
          </a:r>
        </a:p>
        <a:p>
          <a:pPr lvl="0" algn="ctr" defTabSz="355600">
            <a:lnSpc>
              <a:spcPct val="90000"/>
            </a:lnSpc>
            <a:spcBef>
              <a:spcPct val="0"/>
            </a:spcBef>
            <a:spcAft>
              <a:spcPct val="35000"/>
            </a:spcAft>
          </a:pPr>
          <a:r>
            <a:rPr lang="en-US" sz="800" b="0" kern="1200" cap="none" spc="0" baseline="0" smtClean="0">
              <a:ln w="0"/>
              <a:effectLst>
                <a:outerShdw blurRad="38100" dist="19050" dir="2700000" algn="tl" rotWithShape="0">
                  <a:schemeClr val="dk1">
                    <a:alpha val="40000"/>
                  </a:schemeClr>
                </a:outerShdw>
              </a:effectLst>
            </a:rPr>
            <a:t>They didn</a:t>
          </a:r>
          <a:r>
            <a:rPr lang="uk-UA" sz="800" b="0" kern="1200" cap="none" spc="0" baseline="0" smtClean="0">
              <a:ln w="0"/>
              <a:effectLst>
                <a:outerShdw blurRad="38100" dist="19050" dir="2700000" algn="tl" rotWithShape="0">
                  <a:schemeClr val="dk1">
                    <a:alpha val="40000"/>
                  </a:schemeClr>
                </a:outerShdw>
              </a:effectLst>
            </a:rPr>
            <a:t>’</a:t>
          </a:r>
          <a:r>
            <a:rPr lang="en-US" sz="800" b="0" kern="1200" cap="none" spc="0" baseline="0" smtClean="0">
              <a:ln w="0"/>
              <a:effectLst>
                <a:outerShdw blurRad="38100" dist="19050" dir="2700000" algn="tl" rotWithShape="0">
                  <a:schemeClr val="dk1">
                    <a:alpha val="40000"/>
                  </a:schemeClr>
                </a:outerShdw>
              </a:effectLst>
            </a:rPr>
            <a:t>t fully learn the concepts </a:t>
          </a:r>
        </a:p>
        <a:p>
          <a:pPr lvl="0" algn="ctr" defTabSz="355600">
            <a:lnSpc>
              <a:spcPct val="90000"/>
            </a:lnSpc>
            <a:spcBef>
              <a:spcPct val="0"/>
            </a:spcBef>
            <a:spcAft>
              <a:spcPct val="35000"/>
            </a:spcAft>
          </a:pPr>
          <a:r>
            <a:rPr lang="en-US" sz="800" b="0" kern="1200" cap="none" spc="0" baseline="0" smtClean="0">
              <a:ln w="0"/>
              <a:effectLst>
                <a:outerShdw blurRad="38100" dist="19050" dir="2700000" algn="tl" rotWithShape="0">
                  <a:schemeClr val="dk1">
                    <a:alpha val="40000"/>
                  </a:schemeClr>
                </a:outerShdw>
              </a:effectLst>
            </a:rPr>
            <a:t>We need to revise our teaching pedagogies to provide richer learning opportunities </a:t>
          </a:r>
        </a:p>
        <a:p>
          <a:pPr lvl="0" algn="ctr" defTabSz="355600">
            <a:lnSpc>
              <a:spcPct val="90000"/>
            </a:lnSpc>
            <a:spcBef>
              <a:spcPct val="0"/>
            </a:spcBef>
            <a:spcAft>
              <a:spcPct val="35000"/>
            </a:spcAft>
          </a:pPr>
          <a:endParaRPr lang="en-US" sz="800" b="0" kern="1200" cap="none" spc="0" dirty="0">
            <a:ln w="0"/>
            <a:effectLst>
              <a:outerShdw blurRad="38100" dist="19050" dir="2700000" algn="tl" rotWithShape="0">
                <a:schemeClr val="dk1">
                  <a:alpha val="40000"/>
                </a:schemeClr>
              </a:outerShdw>
            </a:effectLst>
          </a:endParaRPr>
        </a:p>
      </dsp:txBody>
      <dsp:txXfrm>
        <a:off x="597935" y="83699"/>
        <a:ext cx="1646970" cy="1116572"/>
      </dsp:txXfrm>
    </dsp:sp>
    <dsp:sp modelId="{81575CB9-A6C5-124B-ABC7-09D74F57098E}">
      <dsp:nvSpPr>
        <dsp:cNvPr id="0" name=""/>
        <dsp:cNvSpPr/>
      </dsp:nvSpPr>
      <dsp:spPr>
        <a:xfrm>
          <a:off x="2305322" y="141298"/>
          <a:ext cx="1285731"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marL="57150" lvl="1" indent="-57150" algn="l" defTabSz="400050">
            <a:lnSpc>
              <a:spcPct val="90000"/>
            </a:lnSpc>
            <a:spcBef>
              <a:spcPct val="0"/>
            </a:spcBef>
            <a:spcAft>
              <a:spcPct val="15000"/>
            </a:spcAft>
            <a:buChar char="•"/>
          </a:pPr>
          <a:r>
            <a:rPr lang="en-US" sz="900" b="0" kern="1200" cap="none" spc="0" smtClean="0">
              <a:ln w="0"/>
              <a:effectLst>
                <a:outerShdw blurRad="38100" dist="19050" dir="2700000" algn="tl" rotWithShape="0">
                  <a:schemeClr val="dk1">
                    <a:alpha val="40000"/>
                  </a:schemeClr>
                </a:outerShdw>
              </a:effectLst>
            </a:rPr>
            <a:t>Growth Mindset Beliefs</a:t>
          </a:r>
          <a:endParaRPr lang="en-US" sz="900" b="0" kern="1200" cap="none" spc="0" dirty="0">
            <a:ln w="0"/>
            <a:effectLst>
              <a:outerShdw blurRad="38100" dist="19050" dir="2700000" algn="tl" rotWithShape="0">
                <a:schemeClr val="dk1">
                  <a:alpha val="40000"/>
                </a:schemeClr>
              </a:outerShdw>
            </a:effectLst>
          </a:endParaRPr>
        </a:p>
      </dsp:txBody>
      <dsp:txXfrm>
        <a:off x="2305322" y="141298"/>
        <a:ext cx="1285731" cy="1000125"/>
      </dsp:txXfrm>
    </dsp:sp>
    <dsp:sp modelId="{423ABF0F-61AE-7742-A40D-C345526C4564}">
      <dsp:nvSpPr>
        <dsp:cNvPr id="0" name=""/>
        <dsp:cNvSpPr/>
      </dsp:nvSpPr>
      <dsp:spPr>
        <a:xfrm rot="5400000">
          <a:off x="2281436" y="2577389"/>
          <a:ext cx="1050131" cy="1195537"/>
        </a:xfrm>
        <a:prstGeom prst="bentUpArrow">
          <a:avLst>
            <a:gd name="adj1" fmla="val 32840"/>
            <a:gd name="adj2" fmla="val 25000"/>
            <a:gd name="adj3" fmla="val 35780"/>
          </a:avLst>
        </a:prstGeom>
        <a:solidFill>
          <a:schemeClr val="accent5">
            <a:tint val="50000"/>
            <a:hueOff val="-7344353"/>
            <a:satOff val="-15375"/>
            <a:lumOff val="10564"/>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C33B3739-34E5-824B-9BA6-435A99FC8888}">
      <dsp:nvSpPr>
        <dsp:cNvPr id="0" name=""/>
        <dsp:cNvSpPr/>
      </dsp:nvSpPr>
      <dsp:spPr>
        <a:xfrm>
          <a:off x="2003215" y="1413297"/>
          <a:ext cx="1767802" cy="1237404"/>
        </a:xfrm>
        <a:prstGeom prst="roundRect">
          <a:avLst>
            <a:gd name="adj" fmla="val 16670"/>
          </a:avLst>
        </a:prstGeom>
        <a:solidFill>
          <a:schemeClr val="accent5">
            <a:hueOff val="-3676672"/>
            <a:satOff val="-5114"/>
            <a:lumOff val="-1961"/>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0" kern="1200" cap="none" spc="0" smtClean="0">
              <a:ln w="0"/>
              <a:effectLst>
                <a:outerShdw blurRad="38100" dist="19050" dir="2700000" algn="tl" rotWithShape="0">
                  <a:schemeClr val="dk1">
                    <a:alpha val="40000"/>
                  </a:schemeClr>
                </a:outerShdw>
              </a:effectLst>
            </a:rPr>
            <a:t>Analysis</a:t>
          </a:r>
          <a:r>
            <a:rPr lang="en-US" sz="800" b="0" kern="1200" cap="none" spc="0" baseline="0" smtClean="0">
              <a:ln w="0"/>
              <a:effectLst>
                <a:outerShdw blurRad="38100" dist="19050" dir="2700000" algn="tl" rotWithShape="0">
                  <a:schemeClr val="dk1">
                    <a:alpha val="40000"/>
                  </a:schemeClr>
                </a:outerShdw>
              </a:effectLst>
            </a:rPr>
            <a:t> of students errors to inform future teaching</a:t>
          </a:r>
        </a:p>
        <a:p>
          <a:pPr lvl="0" algn="ctr" defTabSz="355600">
            <a:lnSpc>
              <a:spcPct val="90000"/>
            </a:lnSpc>
            <a:spcBef>
              <a:spcPct val="0"/>
            </a:spcBef>
            <a:spcAft>
              <a:spcPct val="35000"/>
            </a:spcAft>
          </a:pPr>
          <a:r>
            <a:rPr lang="en-US" sz="800" b="0" kern="1200" cap="none" spc="0" baseline="0" smtClean="0">
              <a:ln w="0"/>
              <a:effectLst>
                <a:outerShdw blurRad="38100" dist="19050" dir="2700000" algn="tl" rotWithShape="0">
                  <a:schemeClr val="dk1">
                    <a:alpha val="40000"/>
                  </a:schemeClr>
                </a:outerShdw>
              </a:effectLst>
            </a:rPr>
            <a:t>Help students to identify their errors and understand where they went wrong</a:t>
          </a:r>
          <a:endParaRPr lang="en-US" sz="800" b="0" kern="1200" cap="none" spc="0" baseline="0" dirty="0" smtClean="0">
            <a:ln w="0"/>
            <a:effectLst>
              <a:outerShdw blurRad="38100" dist="19050" dir="2700000" algn="tl" rotWithShape="0">
                <a:schemeClr val="dk1">
                  <a:alpha val="40000"/>
                </a:schemeClr>
              </a:outerShdw>
            </a:effectLst>
          </a:endParaRPr>
        </a:p>
      </dsp:txBody>
      <dsp:txXfrm>
        <a:off x="2063631" y="1473713"/>
        <a:ext cx="1646970" cy="1116572"/>
      </dsp:txXfrm>
    </dsp:sp>
    <dsp:sp modelId="{21685607-B5A7-8240-9EF2-5157ACEE3E8F}">
      <dsp:nvSpPr>
        <dsp:cNvPr id="0" name=""/>
        <dsp:cNvSpPr/>
      </dsp:nvSpPr>
      <dsp:spPr>
        <a:xfrm>
          <a:off x="3815826" y="1541823"/>
          <a:ext cx="2373280"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marL="57150" lvl="1" indent="-57150" algn="l" defTabSz="400050">
            <a:lnSpc>
              <a:spcPct val="90000"/>
            </a:lnSpc>
            <a:spcBef>
              <a:spcPct val="0"/>
            </a:spcBef>
            <a:spcAft>
              <a:spcPct val="15000"/>
            </a:spcAft>
            <a:buChar char="•"/>
          </a:pPr>
          <a:r>
            <a:rPr lang="en-US" sz="900" b="0" kern="1200" cap="none" spc="0" smtClean="0">
              <a:ln w="0"/>
              <a:effectLst>
                <a:outerShdw blurRad="38100" dist="19050" dir="2700000" algn="tl" rotWithShape="0">
                  <a:schemeClr val="dk1">
                    <a:alpha val="40000"/>
                  </a:schemeClr>
                </a:outerShdw>
              </a:effectLst>
            </a:rPr>
            <a:t>Growth</a:t>
          </a:r>
          <a:r>
            <a:rPr lang="en-US" sz="900" b="0" kern="1200" cap="none" spc="0" baseline="0" smtClean="0">
              <a:ln w="0"/>
              <a:effectLst>
                <a:outerShdw blurRad="38100" dist="19050" dir="2700000" algn="tl" rotWithShape="0">
                  <a:schemeClr val="dk1">
                    <a:alpha val="40000"/>
                  </a:schemeClr>
                </a:outerShdw>
              </a:effectLst>
            </a:rPr>
            <a:t> Mindset Behaviour</a:t>
          </a:r>
          <a:endParaRPr lang="en-US" sz="900" b="0" kern="1200" cap="none" spc="0" dirty="0">
            <a:ln w="0"/>
            <a:effectLst>
              <a:outerShdw blurRad="38100" dist="19050" dir="2700000" algn="tl" rotWithShape="0">
                <a:schemeClr val="dk1">
                  <a:alpha val="40000"/>
                </a:schemeClr>
              </a:outerShdw>
            </a:effectLst>
          </a:endParaRPr>
        </a:p>
      </dsp:txBody>
      <dsp:txXfrm>
        <a:off x="3815826" y="1541823"/>
        <a:ext cx="2373280" cy="1000125"/>
      </dsp:txXfrm>
    </dsp:sp>
    <dsp:sp modelId="{78F02C21-676D-C947-A31F-C07F2F40ED57}">
      <dsp:nvSpPr>
        <dsp:cNvPr id="0" name=""/>
        <dsp:cNvSpPr/>
      </dsp:nvSpPr>
      <dsp:spPr>
        <a:xfrm>
          <a:off x="3468912" y="2803311"/>
          <a:ext cx="1767802" cy="1237404"/>
        </a:xfrm>
        <a:prstGeom prst="roundRect">
          <a:avLst>
            <a:gd name="adj" fmla="val 16670"/>
          </a:avLst>
        </a:prstGeom>
        <a:solidFill>
          <a:schemeClr val="accent5">
            <a:hueOff val="-7353344"/>
            <a:satOff val="-10228"/>
            <a:lumOff val="-392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0" kern="1200" cap="none" spc="0" smtClean="0">
              <a:ln w="0"/>
              <a:effectLst>
                <a:outerShdw blurRad="38100" dist="19050" dir="2700000" algn="tl" rotWithShape="0">
                  <a:schemeClr val="dk1">
                    <a:alpha val="40000"/>
                  </a:schemeClr>
                </a:outerShdw>
              </a:effectLst>
            </a:rPr>
            <a:t>Review of the course structure</a:t>
          </a:r>
        </a:p>
        <a:p>
          <a:pPr lvl="0" algn="ctr" defTabSz="355600">
            <a:lnSpc>
              <a:spcPct val="90000"/>
            </a:lnSpc>
            <a:spcBef>
              <a:spcPct val="0"/>
            </a:spcBef>
            <a:spcAft>
              <a:spcPct val="35000"/>
            </a:spcAft>
          </a:pPr>
          <a:r>
            <a:rPr lang="en-US" sz="800" b="0" kern="1200" cap="none" spc="0" smtClean="0">
              <a:ln w="0"/>
              <a:effectLst>
                <a:outerShdw blurRad="38100" dist="19050" dir="2700000" algn="tl" rotWithShape="0">
                  <a:schemeClr val="dk1">
                    <a:alpha val="40000"/>
                  </a:schemeClr>
                </a:outerShdw>
              </a:effectLst>
            </a:rPr>
            <a:t>Assist students to </a:t>
          </a:r>
          <a:r>
            <a:rPr lang="en-US" sz="800" b="0" kern="1200" cap="none" spc="0" baseline="0" smtClean="0">
              <a:ln w="0"/>
              <a:effectLst>
                <a:outerShdw blurRad="38100" dist="19050" dir="2700000" algn="tl" rotWithShape="0">
                  <a:schemeClr val="dk1">
                    <a:alpha val="40000"/>
                  </a:schemeClr>
                </a:outerShdw>
              </a:effectLst>
            </a:rPr>
            <a:t> identify their areas of weakness and provide them with opportunities to address these.  Encourage students   to redo questions they got wrong after addressing the errors to show they are capable</a:t>
          </a:r>
          <a:endParaRPr lang="en-US" sz="800" b="0" kern="1200" cap="none" spc="0" dirty="0">
            <a:ln w="0"/>
            <a:effectLst>
              <a:outerShdw blurRad="38100" dist="19050" dir="2700000" algn="tl" rotWithShape="0">
                <a:schemeClr val="dk1">
                  <a:alpha val="40000"/>
                </a:schemeClr>
              </a:outerShdw>
            </a:effectLst>
          </a:endParaRPr>
        </a:p>
      </dsp:txBody>
      <dsp:txXfrm>
        <a:off x="3529328" y="2863727"/>
        <a:ext cx="1646970" cy="1116572"/>
      </dsp:txXfrm>
    </dsp:sp>
    <dsp:sp modelId="{02F72531-6F4F-F24E-9D3C-DDA67916DD0C}">
      <dsp:nvSpPr>
        <dsp:cNvPr id="0" name=""/>
        <dsp:cNvSpPr/>
      </dsp:nvSpPr>
      <dsp:spPr>
        <a:xfrm>
          <a:off x="5340319" y="2910814"/>
          <a:ext cx="1964366" cy="1000125"/>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marL="57150" lvl="1" indent="-57150" algn="l" defTabSz="400050">
            <a:lnSpc>
              <a:spcPct val="90000"/>
            </a:lnSpc>
            <a:spcBef>
              <a:spcPct val="0"/>
            </a:spcBef>
            <a:spcAft>
              <a:spcPct val="15000"/>
            </a:spcAft>
            <a:buChar char="•"/>
          </a:pPr>
          <a:r>
            <a:rPr lang="en-US" sz="900" b="0" kern="1200" cap="none" spc="0" smtClean="0">
              <a:ln w="0"/>
              <a:effectLst>
                <a:outerShdw blurRad="38100" dist="19050" dir="2700000" algn="tl" rotWithShape="0">
                  <a:schemeClr val="dk1">
                    <a:alpha val="40000"/>
                  </a:schemeClr>
                </a:outerShdw>
              </a:effectLst>
            </a:rPr>
            <a:t>Growth Mindset Consequences</a:t>
          </a:r>
          <a:endParaRPr lang="en-US" sz="900" b="0" kern="1200" cap="none" spc="0" dirty="0">
            <a:ln w="0"/>
            <a:effectLst>
              <a:outerShdw blurRad="38100" dist="19050" dir="2700000" algn="tl" rotWithShape="0">
                <a:schemeClr val="dk1">
                  <a:alpha val="40000"/>
                </a:schemeClr>
              </a:outerShdw>
            </a:effectLst>
          </a:endParaRPr>
        </a:p>
      </dsp:txBody>
      <dsp:txXfrm>
        <a:off x="5340319" y="2910814"/>
        <a:ext cx="1964366" cy="100012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E0A398-0895-0A43-8384-BF7BC084902B}">
      <dsp:nvSpPr>
        <dsp:cNvPr id="0" name=""/>
        <dsp:cNvSpPr/>
      </dsp:nvSpPr>
      <dsp:spPr>
        <a:xfrm>
          <a:off x="1404620" y="165099"/>
          <a:ext cx="3276600" cy="1137920"/>
        </a:xfrm>
        <a:prstGeom prst="ellipse">
          <a:avLst/>
        </a:prstGeom>
        <a:solidFill>
          <a:schemeClr val="accent5">
            <a:tint val="50000"/>
            <a:alpha val="40000"/>
            <a:hueOff val="0"/>
            <a:satOff val="0"/>
            <a:lumOff val="0"/>
            <a:alphaOff val="0"/>
          </a:schemeClr>
        </a:solidFill>
        <a:ln>
          <a:noFill/>
        </a:ln>
        <a:effectLst/>
        <a:sp3d z="-152400" prstMaterial="matte"/>
      </dsp:spPr>
      <dsp:style>
        <a:lnRef idx="0">
          <a:scrgbClr r="0" g="0" b="0"/>
        </a:lnRef>
        <a:fillRef idx="1">
          <a:scrgbClr r="0" g="0" b="0"/>
        </a:fillRef>
        <a:effectRef idx="0">
          <a:scrgbClr r="0" g="0" b="0"/>
        </a:effectRef>
        <a:fontRef idx="minor"/>
      </dsp:style>
    </dsp:sp>
    <dsp:sp modelId="{B4C82C53-A2C1-7448-A881-087FF63EC3C3}">
      <dsp:nvSpPr>
        <dsp:cNvPr id="0" name=""/>
        <dsp:cNvSpPr/>
      </dsp:nvSpPr>
      <dsp:spPr>
        <a:xfrm>
          <a:off x="2730500" y="2951479"/>
          <a:ext cx="635000" cy="406400"/>
        </a:xfrm>
        <a:prstGeom prst="downArrow">
          <a:avLst/>
        </a:prstGeom>
        <a:solidFill>
          <a:schemeClr val="accent5">
            <a:tint val="40000"/>
            <a:hueOff val="0"/>
            <a:satOff val="0"/>
            <a:lumOff val="0"/>
            <a:alphaOff val="0"/>
          </a:schemeClr>
        </a:solidFill>
        <a:ln>
          <a:noFill/>
        </a:ln>
        <a:effectLst/>
        <a:sp3d z="57200" extrusionH="600" contourW="3000" prstMaterial="plastic">
          <a:bevelT w="80600" h="18600" prst="relaxedInset"/>
          <a:bevelB w="80600" h="8600" prst="relaxedInset"/>
        </a:sp3d>
      </dsp:spPr>
      <dsp:style>
        <a:lnRef idx="0">
          <a:scrgbClr r="0" g="0" b="0"/>
        </a:lnRef>
        <a:fillRef idx="1">
          <a:scrgbClr r="0" g="0" b="0"/>
        </a:fillRef>
        <a:effectRef idx="0">
          <a:scrgbClr r="0" g="0" b="0"/>
        </a:effectRef>
        <a:fontRef idx="minor"/>
      </dsp:style>
    </dsp:sp>
    <dsp:sp modelId="{91D21DEF-AA47-4E40-8A18-972A033271A6}">
      <dsp:nvSpPr>
        <dsp:cNvPr id="0" name=""/>
        <dsp:cNvSpPr/>
      </dsp:nvSpPr>
      <dsp:spPr>
        <a:xfrm>
          <a:off x="1524000" y="3276600"/>
          <a:ext cx="3048000" cy="76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Using open ended rich tasks with low entry and high ceiling opportunities allowing for differentiation and productive struggle</a:t>
          </a:r>
          <a:endParaRPr lang="en-US" sz="1200" kern="1200" dirty="0"/>
        </a:p>
      </dsp:txBody>
      <dsp:txXfrm>
        <a:off x="1524000" y="3276600"/>
        <a:ext cx="3048000" cy="762000"/>
      </dsp:txXfrm>
    </dsp:sp>
    <dsp:sp modelId="{B65D1635-6ED5-8D49-BB87-854495F282DA}">
      <dsp:nvSpPr>
        <dsp:cNvPr id="0" name=""/>
        <dsp:cNvSpPr/>
      </dsp:nvSpPr>
      <dsp:spPr>
        <a:xfrm>
          <a:off x="2595880" y="1390904"/>
          <a:ext cx="1143000" cy="1143000"/>
        </a:xfrm>
        <a:prstGeom prst="ellipse">
          <a:avLst/>
        </a:prstGeom>
        <a:solidFill>
          <a:schemeClr val="accent5">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kern="1200" dirty="0" smtClean="0"/>
            <a:t>Praising progress and effort encouraging perseverance </a:t>
          </a:r>
          <a:endParaRPr lang="en-US" sz="800" kern="1200" dirty="0"/>
        </a:p>
      </dsp:txBody>
      <dsp:txXfrm>
        <a:off x="2763268" y="1558292"/>
        <a:ext cx="808224" cy="808224"/>
      </dsp:txXfrm>
    </dsp:sp>
    <dsp:sp modelId="{F89CDA73-2083-C545-888F-54F2A9FDBACD}">
      <dsp:nvSpPr>
        <dsp:cNvPr id="0" name=""/>
        <dsp:cNvSpPr/>
      </dsp:nvSpPr>
      <dsp:spPr>
        <a:xfrm>
          <a:off x="1778000" y="533399"/>
          <a:ext cx="1143000" cy="1143000"/>
        </a:xfrm>
        <a:prstGeom prst="ellipse">
          <a:avLst/>
        </a:prstGeom>
        <a:solidFill>
          <a:schemeClr val="accent5">
            <a:hueOff val="-3676672"/>
            <a:satOff val="-5114"/>
            <a:lumOff val="-1961"/>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kern="1200" dirty="0" smtClean="0"/>
            <a:t>Using formative assessment strategies to inform planning and provide quality feedback to students </a:t>
          </a:r>
          <a:endParaRPr lang="en-US" sz="800" kern="1200" dirty="0"/>
        </a:p>
      </dsp:txBody>
      <dsp:txXfrm>
        <a:off x="1945388" y="700787"/>
        <a:ext cx="808224" cy="808224"/>
      </dsp:txXfrm>
    </dsp:sp>
    <dsp:sp modelId="{E68F6CFC-5DF1-0B42-A5D6-E4F84C262D48}">
      <dsp:nvSpPr>
        <dsp:cNvPr id="0" name=""/>
        <dsp:cNvSpPr/>
      </dsp:nvSpPr>
      <dsp:spPr>
        <a:xfrm>
          <a:off x="2946400" y="257047"/>
          <a:ext cx="1143000" cy="1143000"/>
        </a:xfrm>
        <a:prstGeom prst="ellipse">
          <a:avLst/>
        </a:prstGeom>
        <a:solidFill>
          <a:schemeClr val="accent5">
            <a:hueOff val="-7353344"/>
            <a:satOff val="-10228"/>
            <a:lumOff val="-3922"/>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kern="1200" dirty="0" smtClean="0"/>
            <a:t>Setting student learning goals based on progression with high expectations</a:t>
          </a:r>
          <a:endParaRPr lang="en-US" sz="800" kern="1200" dirty="0"/>
        </a:p>
      </dsp:txBody>
      <dsp:txXfrm>
        <a:off x="3113788" y="424435"/>
        <a:ext cx="808224" cy="808224"/>
      </dsp:txXfrm>
    </dsp:sp>
    <dsp:sp modelId="{C715E711-F140-DB4A-98CE-B2DAEFCDE5B6}">
      <dsp:nvSpPr>
        <dsp:cNvPr id="0" name=""/>
        <dsp:cNvSpPr/>
      </dsp:nvSpPr>
      <dsp:spPr>
        <a:xfrm>
          <a:off x="1270000" y="25399"/>
          <a:ext cx="3556000" cy="2844800"/>
        </a:xfrm>
        <a:prstGeom prst="funnel">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a:sp3d extrusionH="50600">
          <a:bevelT w="101600" h="80600"/>
        </a:sp3d>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FBAE22-BA42-E844-AF4D-3FC3DEF54B2D}" type="datetimeFigureOut">
              <a:rPr lang="en-US" smtClean="0"/>
              <a:pPr/>
              <a:t>9/12/17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01D9726-895E-5642-AF69-D29CC2681879}" type="slidenum">
              <a:rPr lang="en-US" smtClean="0"/>
              <a:pPr/>
              <a:t>‹#›</a:t>
            </a:fld>
            <a:endParaRPr lang="en-US"/>
          </a:p>
        </p:txBody>
      </p:sp>
    </p:spTree>
    <p:extLst>
      <p:ext uri="{BB962C8B-B14F-4D97-AF65-F5344CB8AC3E}">
        <p14:creationId xmlns:p14="http://schemas.microsoft.com/office/powerpoint/2010/main" val="12816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EDB789-A0E4-FC41-A88F-E0D29EABCBC2}" type="datetimeFigureOut">
              <a:rPr lang="en-US" smtClean="0"/>
              <a:pPr/>
              <a:t>9/12/17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38FC2C-B79D-6546-A7CD-42435F8CEEE0}" type="slidenum">
              <a:rPr lang="en-US" smtClean="0"/>
              <a:pPr/>
              <a:t>‹#›</a:t>
            </a:fld>
            <a:endParaRPr lang="en-US"/>
          </a:p>
        </p:txBody>
      </p:sp>
    </p:spTree>
    <p:extLst>
      <p:ext uri="{BB962C8B-B14F-4D97-AF65-F5344CB8AC3E}">
        <p14:creationId xmlns:p14="http://schemas.microsoft.com/office/powerpoint/2010/main" val="21588810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 Id="rId3" Type="http://schemas.openxmlformats.org/officeDocument/2006/relationships/hyperlink" Target="https://youtu.be/HAd8n5x0LxU"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a:t>
            </a:fld>
            <a:endParaRPr lang="en-US"/>
          </a:p>
        </p:txBody>
      </p:sp>
    </p:spTree>
    <p:extLst>
      <p:ext uri="{BB962C8B-B14F-4D97-AF65-F5344CB8AC3E}">
        <p14:creationId xmlns:p14="http://schemas.microsoft.com/office/powerpoint/2010/main" val="1358468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a:t>
            </a:r>
            <a:r>
              <a:rPr lang="en-US" dirty="0" err="1" smtClean="0"/>
              <a:t>mav.vic.edu.au</a:t>
            </a:r>
            <a:r>
              <a:rPr lang="en-US" dirty="0" smtClean="0"/>
              <a:t>/files/conferences/2011/</a:t>
            </a:r>
            <a:r>
              <a:rPr lang="en-US" dirty="0" err="1" smtClean="0"/>
              <a:t>Peter_Sullivan.pdf</a:t>
            </a:r>
            <a:endParaRPr lang="en-US" dirty="0" smtClean="0"/>
          </a:p>
          <a:p>
            <a:endParaRPr lang="en-US" dirty="0" smtClean="0"/>
          </a:p>
          <a:p>
            <a:r>
              <a:rPr lang="en-US" dirty="0" smtClean="0"/>
              <a:t>http://</a:t>
            </a:r>
            <a:r>
              <a:rPr lang="en-US" dirty="0" err="1" smtClean="0"/>
              <a:t>nrich.maths.org</a:t>
            </a:r>
            <a:r>
              <a:rPr lang="en-US" dirty="0" smtClean="0"/>
              <a:t>/content/id/7105/sol2.pdf</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9</a:t>
            </a:fld>
            <a:endParaRPr lang="en-US"/>
          </a:p>
        </p:txBody>
      </p:sp>
    </p:spTree>
    <p:extLst>
      <p:ext uri="{BB962C8B-B14F-4D97-AF65-F5344CB8AC3E}">
        <p14:creationId xmlns:p14="http://schemas.microsoft.com/office/powerpoint/2010/main" val="1598954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a:t>
            </a:r>
            <a:r>
              <a:rPr lang="en-US" dirty="0" err="1" smtClean="0"/>
              <a:t>youtu.be</a:t>
            </a:r>
            <a:r>
              <a:rPr lang="en-US" dirty="0" smtClean="0"/>
              <a:t>/J25d9aC1GZA?list=PLMK38U7-6iQIw8pDrmDYeGT_9Y-WjPhZu</a:t>
            </a:r>
          </a:p>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12</a:t>
            </a:fld>
            <a:endParaRPr lang="en-US"/>
          </a:p>
        </p:txBody>
      </p:sp>
    </p:spTree>
    <p:extLst>
      <p:ext uri="{BB962C8B-B14F-4D97-AF65-F5344CB8AC3E}">
        <p14:creationId xmlns:p14="http://schemas.microsoft.com/office/powerpoint/2010/main" val="1391352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a:t>
            </a:r>
            <a:r>
              <a:rPr lang="en-US" dirty="0" err="1" smtClean="0"/>
              <a:t>youtu.be</a:t>
            </a:r>
            <a:r>
              <a:rPr lang="en-US" dirty="0" smtClean="0"/>
              <a:t>/yXNG6GKFhQM</a:t>
            </a:r>
          </a:p>
          <a:p>
            <a:r>
              <a:rPr lang="en-US" dirty="0" smtClean="0"/>
              <a:t>https://</a:t>
            </a:r>
            <a:r>
              <a:rPr lang="en-US" dirty="0" err="1" smtClean="0"/>
              <a:t>youtu.be</a:t>
            </a:r>
            <a:r>
              <a:rPr lang="en-US" dirty="0" smtClean="0"/>
              <a:t>/ytVneQUA5-c</a:t>
            </a:r>
          </a:p>
          <a:p>
            <a:r>
              <a:rPr lang="en-US" dirty="0" smtClean="0"/>
              <a:t>https://</a:t>
            </a:r>
            <a:r>
              <a:rPr lang="en-US" dirty="0" err="1" smtClean="0"/>
              <a:t>youtu.be</a:t>
            </a:r>
            <a:r>
              <a:rPr lang="en-US" dirty="0" smtClean="0"/>
              <a:t>/ISDh-6KFDUo</a:t>
            </a:r>
          </a:p>
          <a:p>
            <a:r>
              <a:rPr lang="en-US" dirty="0" smtClean="0"/>
              <a:t>https://</a:t>
            </a:r>
            <a:r>
              <a:rPr lang="en-US" dirty="0" err="1" smtClean="0"/>
              <a:t>youtu.be</a:t>
            </a:r>
            <a:r>
              <a:rPr lang="en-US" dirty="0" smtClean="0"/>
              <a:t>/n0_xDd5UyAU</a:t>
            </a:r>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20</a:t>
            </a:fld>
            <a:endParaRPr lang="en-US"/>
          </a:p>
        </p:txBody>
      </p:sp>
    </p:spTree>
    <p:extLst>
      <p:ext uri="{BB962C8B-B14F-4D97-AF65-F5344CB8AC3E}">
        <p14:creationId xmlns:p14="http://schemas.microsoft.com/office/powerpoint/2010/main" val="1650365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hlinkClick r:id="rId3"/>
              </a:rPr>
              <a:t>https://youtu.be/HAd8n5x0LxU</a:t>
            </a:r>
            <a:endParaRPr lang="en-US" dirty="0" smtClean="0"/>
          </a:p>
          <a:p>
            <a:r>
              <a:rPr lang="en-US" dirty="0" smtClean="0"/>
              <a:t>https://</a:t>
            </a:r>
            <a:r>
              <a:rPr lang="en-US" dirty="0" err="1" smtClean="0"/>
              <a:t>youtu.be</a:t>
            </a:r>
            <a:r>
              <a:rPr lang="en-US" dirty="0" smtClean="0"/>
              <a:t>/tg0Z--</a:t>
            </a:r>
            <a:r>
              <a:rPr lang="en-US" dirty="0" err="1" smtClean="0"/>
              <a:t>pmPog</a:t>
            </a:r>
            <a:endParaRPr lang="en-US" dirty="0" smtClean="0"/>
          </a:p>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24</a:t>
            </a:fld>
            <a:endParaRPr lang="en-US"/>
          </a:p>
        </p:txBody>
      </p:sp>
    </p:spTree>
    <p:extLst>
      <p:ext uri="{BB962C8B-B14F-4D97-AF65-F5344CB8AC3E}">
        <p14:creationId xmlns:p14="http://schemas.microsoft.com/office/powerpoint/2010/main" val="1368316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29</a:t>
            </a:fld>
            <a:endParaRPr lang="en-US"/>
          </a:p>
        </p:txBody>
      </p:sp>
    </p:spTree>
    <p:extLst>
      <p:ext uri="{BB962C8B-B14F-4D97-AF65-F5344CB8AC3E}">
        <p14:creationId xmlns:p14="http://schemas.microsoft.com/office/powerpoint/2010/main" val="1645573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30</a:t>
            </a:fld>
            <a:endParaRPr lang="en-US"/>
          </a:p>
        </p:txBody>
      </p:sp>
    </p:spTree>
    <p:extLst>
      <p:ext uri="{BB962C8B-B14F-4D97-AF65-F5344CB8AC3E}">
        <p14:creationId xmlns:p14="http://schemas.microsoft.com/office/powerpoint/2010/main" val="272917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33500" y="841772"/>
            <a:ext cx="6615000" cy="1790700"/>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333500" y="2701529"/>
            <a:ext cx="6615000" cy="1755000"/>
          </a:xfrm>
        </p:spPr>
        <p:txBody>
          <a:bodyPr>
            <a:normAutofit/>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19099233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400"/>
            </a:lvl1pPr>
            <a:lvl2pPr>
              <a:defRPr sz="2400"/>
            </a:lvl2pPr>
            <a:lvl3pPr>
              <a:defRPr sz="24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444112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33500" y="1282304"/>
            <a:ext cx="66150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1333500" y="3442098"/>
            <a:ext cx="6615000"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6528087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08500" y="1441429"/>
            <a:ext cx="32400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2"/>
          <p:cNvSpPr>
            <a:spLocks noGrp="1"/>
          </p:cNvSpPr>
          <p:nvPr>
            <p:ph sz="half" idx="10"/>
          </p:nvPr>
        </p:nvSpPr>
        <p:spPr>
          <a:xfrm>
            <a:off x="1333500" y="1441429"/>
            <a:ext cx="32400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5484695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3526670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1575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170039" cy="120015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4503538" y="740569"/>
            <a:ext cx="4013003"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333501" y="1537096"/>
            <a:ext cx="317003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Tree>
    <p:extLst>
      <p:ext uri="{BB962C8B-B14F-4D97-AF65-F5344CB8AC3E}">
        <p14:creationId xmlns:p14="http://schemas.microsoft.com/office/powerpoint/2010/main" val="6425801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073823"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4702628" y="740569"/>
            <a:ext cx="4052455"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1333501" y="1537096"/>
            <a:ext cx="3073822"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Tree>
    <p:extLst>
      <p:ext uri="{BB962C8B-B14F-4D97-AF65-F5344CB8AC3E}">
        <p14:creationId xmlns:p14="http://schemas.microsoft.com/office/powerpoint/2010/main" val="14989172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47875" y="841773"/>
            <a:ext cx="6705600" cy="1168003"/>
          </a:xfrm>
          <a:prstGeom prst="rect">
            <a:avLst/>
          </a:prstGeo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2047875" y="2085975"/>
            <a:ext cx="6705600" cy="342900"/>
          </a:xfrm>
          <a:prstGeom prst="rect">
            <a:avLst/>
          </a:prstGeo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20776125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9.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273844"/>
            <a:ext cx="6615000" cy="94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33500" y="1369219"/>
            <a:ext cx="6615000" cy="3375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11941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Lst>
  <p:timing>
    <p:tnLst>
      <p:par>
        <p:cTn id="1" dur="indefinite" restart="never" nodeType="tmRoot"/>
      </p:par>
    </p:tnLst>
  </p:timing>
  <p:txStyles>
    <p:titleStyle>
      <a:lvl1pPr algn="l"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1666875" y="2463404"/>
            <a:ext cx="7477125" cy="2303859"/>
          </a:xfrm>
          <a:prstGeom prst="rect">
            <a:avLst/>
          </a:prstGeom>
          <a:gradFill flip="none" rotWithShape="1">
            <a:gsLst>
              <a:gs pos="91000">
                <a:srgbClr val="406077"/>
              </a:gs>
              <a:gs pos="9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1" name="Rectangle 10"/>
          <p:cNvSpPr/>
          <p:nvPr/>
        </p:nvSpPr>
        <p:spPr>
          <a:xfrm flipH="1">
            <a:off x="0" y="4767263"/>
            <a:ext cx="6858000" cy="384572"/>
          </a:xfrm>
          <a:prstGeom prst="rect">
            <a:avLst/>
          </a:prstGeom>
          <a:gradFill flip="none" rotWithShape="1">
            <a:gsLst>
              <a:gs pos="100000">
                <a:srgbClr val="406077"/>
              </a:gs>
              <a:gs pos="23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2" name="Rectangle 11"/>
          <p:cNvSpPr/>
          <p:nvPr/>
        </p:nvSpPr>
        <p:spPr>
          <a:xfrm flipV="1">
            <a:off x="2050257" y="2339579"/>
            <a:ext cx="7093744" cy="123825"/>
          </a:xfrm>
          <a:prstGeom prst="rect">
            <a:avLst/>
          </a:prstGeom>
          <a:solidFill>
            <a:srgbClr val="CE11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13" name="Picture 9" descr="dimensions_logo copy.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250" y="142875"/>
            <a:ext cx="1838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2050257" y="2019301"/>
            <a:ext cx="7093744" cy="402431"/>
          </a:xfrm>
          <a:prstGeom prst="rect">
            <a:avLst/>
          </a:prstGeom>
          <a:solidFill>
            <a:srgbClr val="40607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905" y="3886201"/>
            <a:ext cx="715565" cy="715565"/>
          </a:xfrm>
          <a:prstGeom prst="rect">
            <a:avLst/>
          </a:prstGeom>
        </p:spPr>
      </p:pic>
    </p:spTree>
    <p:extLst>
      <p:ext uri="{BB962C8B-B14F-4D97-AF65-F5344CB8AC3E}">
        <p14:creationId xmlns:p14="http://schemas.microsoft.com/office/powerpoint/2010/main" val="231904144"/>
      </p:ext>
    </p:extLst>
  </p:cSld>
  <p:clrMap bg1="lt1" tx1="dk1" bg2="lt2" tx2="dk2" accent1="accent1" accent2="accent2" accent3="accent3" accent4="accent4" accent5="accent5" accent6="accent6" hlink="hlink" folHlink="folHlink"/>
  <p:sldLayoutIdLst>
    <p:sldLayoutId id="2147483817" r:id="rId1"/>
  </p:sldLayoutIdLst>
  <p:txStyles>
    <p:titleStyle>
      <a:lvl1pPr algn="ctr"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NULL"/><Relationship Id="rId4" Type="http://schemas.openxmlformats.org/officeDocument/2006/relationships/image" Target="NULL"/><Relationship Id="rId1" Type="http://schemas.openxmlformats.org/officeDocument/2006/relationships/slideLayout" Target="../slideLayouts/slideLayout2.xml"/><Relationship Id="rId2" Type="http://schemas.openxmlformats.org/officeDocument/2006/relationships/image" Target="NUL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 Id="rId11"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3274" y="332830"/>
            <a:ext cx="6705600" cy="1309853"/>
          </a:xfrm>
        </p:spPr>
        <p:txBody>
          <a:bodyPr/>
          <a:lstStyle/>
          <a:p>
            <a:pPr algn="l">
              <a:lnSpc>
                <a:spcPct val="100000"/>
              </a:lnSpc>
            </a:pPr>
            <a:r>
              <a:rPr lang="en-AU" sz="3200" b="1" dirty="0" smtClean="0">
                <a:solidFill>
                  <a:srgbClr val="171C41"/>
                </a:solidFill>
              </a:rPr>
              <a:t>Growth Mindset</a:t>
            </a:r>
            <a:r>
              <a:rPr lang="en-AU" sz="3200" dirty="0"/>
              <a:t/>
            </a:r>
            <a:br>
              <a:rPr lang="en-AU" sz="3200" dirty="0"/>
            </a:br>
            <a:endParaRPr lang="en-US" sz="3200" dirty="0"/>
          </a:p>
        </p:txBody>
      </p:sp>
      <p:sp>
        <p:nvSpPr>
          <p:cNvPr id="3" name="Subtitle 2"/>
          <p:cNvSpPr>
            <a:spLocks noGrp="1"/>
          </p:cNvSpPr>
          <p:nvPr>
            <p:ph type="subTitle" idx="1"/>
          </p:nvPr>
        </p:nvSpPr>
        <p:spPr>
          <a:xfrm>
            <a:off x="2022619" y="1340359"/>
            <a:ext cx="6705600" cy="604647"/>
          </a:xfrm>
        </p:spPr>
        <p:txBody>
          <a:bodyPr>
            <a:noAutofit/>
          </a:bodyPr>
          <a:lstStyle/>
          <a:p>
            <a:pPr algn="l">
              <a:lnSpc>
                <a:spcPct val="150000"/>
              </a:lnSpc>
              <a:spcAft>
                <a:spcPts val="600"/>
              </a:spcAft>
            </a:pPr>
            <a:r>
              <a:rPr lang="en-AU" sz="2000" dirty="0"/>
              <a:t>Module </a:t>
            </a:r>
            <a:r>
              <a:rPr lang="en-AU" sz="2000" dirty="0" smtClean="0"/>
              <a:t>3 </a:t>
            </a:r>
            <a:r>
              <a:rPr lang="en-AU" sz="2000" dirty="0"/>
              <a:t>of 4: </a:t>
            </a:r>
            <a:r>
              <a:rPr lang="en-AU" sz="2000" dirty="0" smtClean="0"/>
              <a:t>The impact of Mindsets on Mathematics Pedagogy</a:t>
            </a:r>
            <a:endParaRPr lang="en-AU" sz="2000" dirty="0"/>
          </a:p>
        </p:txBody>
      </p:sp>
      <p:sp>
        <p:nvSpPr>
          <p:cNvPr id="6" name="Subtitle 2"/>
          <p:cNvSpPr txBox="1">
            <a:spLocks/>
          </p:cNvSpPr>
          <p:nvPr/>
        </p:nvSpPr>
        <p:spPr>
          <a:xfrm>
            <a:off x="6678208" y="4835948"/>
            <a:ext cx="2429216" cy="257259"/>
          </a:xfrm>
          <a:prstGeom prst="rect">
            <a:avLst/>
          </a:prstGeom>
        </p:spPr>
        <p:txBody>
          <a:bodyPr vert="horz" lIns="91440" tIns="45720" rIns="91440" bIns="45720" rtlCol="0">
            <a:normAutofit fontScale="77500" lnSpcReduction="20000"/>
          </a:bodyPr>
          <a:lstStyle>
            <a:lvl1pPr marL="0" indent="0" algn="ctr" defTabSz="685800" rtl="0" eaLnBrk="1" latinLnBrk="0" hangingPunct="1">
              <a:lnSpc>
                <a:spcPct val="90000"/>
              </a:lnSpc>
              <a:spcBef>
                <a:spcPts val="750"/>
              </a:spcBef>
              <a:buFont typeface="Arial"/>
              <a:buNone/>
              <a:defRPr sz="2400" b="0" i="0" kern="1200">
                <a:solidFill>
                  <a:schemeClr val="tx1"/>
                </a:solidFill>
                <a:latin typeface="Arial" charset="0"/>
                <a:ea typeface="Arial" charset="0"/>
                <a:cs typeface="Arial" charset="0"/>
              </a:defRPr>
            </a:lvl1pPr>
            <a:lvl2pPr marL="342900" indent="0" algn="ctr" defTabSz="685800" rtl="0" eaLnBrk="1" latinLnBrk="0" hangingPunct="1">
              <a:lnSpc>
                <a:spcPct val="90000"/>
              </a:lnSpc>
              <a:spcBef>
                <a:spcPts val="375"/>
              </a:spcBef>
              <a:buFont typeface="Arial"/>
              <a:buNone/>
              <a:defRPr sz="1500" b="0" i="0" kern="1200">
                <a:solidFill>
                  <a:schemeClr val="tx1"/>
                </a:solidFill>
                <a:latin typeface="Arial" charset="0"/>
                <a:ea typeface="Arial" charset="0"/>
                <a:cs typeface="Arial" charset="0"/>
              </a:defRPr>
            </a:lvl2pPr>
            <a:lvl3pPr marL="685800" indent="0" algn="ctr" defTabSz="685800" rtl="0" eaLnBrk="1" latinLnBrk="0" hangingPunct="1">
              <a:lnSpc>
                <a:spcPct val="90000"/>
              </a:lnSpc>
              <a:spcBef>
                <a:spcPts val="375"/>
              </a:spcBef>
              <a:buFont typeface="Arial"/>
              <a:buNone/>
              <a:defRPr sz="1350" b="0" i="0" kern="1200">
                <a:solidFill>
                  <a:schemeClr val="tx1"/>
                </a:solidFill>
                <a:latin typeface="Arial" charset="0"/>
                <a:ea typeface="Arial" charset="0"/>
                <a:cs typeface="Arial" charset="0"/>
              </a:defRPr>
            </a:lvl3pPr>
            <a:lvl4pPr marL="1028700" indent="0" algn="ctr" defTabSz="685800" rtl="0" eaLnBrk="1" latinLnBrk="0" hangingPunct="1">
              <a:lnSpc>
                <a:spcPct val="90000"/>
              </a:lnSpc>
              <a:spcBef>
                <a:spcPts val="375"/>
              </a:spcBef>
              <a:buFont typeface="Arial"/>
              <a:buNone/>
              <a:defRPr sz="1200" b="0" i="0" kern="1200">
                <a:solidFill>
                  <a:schemeClr val="tx1"/>
                </a:solidFill>
                <a:latin typeface="Arial" charset="0"/>
                <a:ea typeface="Arial" charset="0"/>
                <a:cs typeface="Arial" charset="0"/>
              </a:defRPr>
            </a:lvl4pPr>
            <a:lvl5pPr marL="1371600" indent="0" algn="ctr" defTabSz="685800" rtl="0" eaLnBrk="1" latinLnBrk="0" hangingPunct="1">
              <a:lnSpc>
                <a:spcPct val="90000"/>
              </a:lnSpc>
              <a:spcBef>
                <a:spcPts val="375"/>
              </a:spcBef>
              <a:buFont typeface="Arial"/>
              <a:buNone/>
              <a:defRPr sz="1200" b="0" i="0" kern="1200">
                <a:solidFill>
                  <a:schemeClr val="tx1"/>
                </a:solidFill>
                <a:latin typeface="Arial" charset="0"/>
                <a:ea typeface="Arial" charset="0"/>
                <a:cs typeface="Arial" charset="0"/>
              </a:defRPr>
            </a:lvl5pPr>
            <a:lvl6pPr marL="17145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a:buNone/>
              <a:defRPr sz="1200" kern="1200">
                <a:solidFill>
                  <a:schemeClr val="tx1"/>
                </a:solidFill>
                <a:latin typeface="+mn-lt"/>
                <a:ea typeface="+mn-ea"/>
                <a:cs typeface="+mn-cs"/>
              </a:defRPr>
            </a:lvl9pPr>
          </a:lstStyle>
          <a:p>
            <a:pPr algn="l"/>
            <a:r>
              <a:rPr lang="en-AU" sz="1000" dirty="0">
                <a:solidFill>
                  <a:srgbClr val="171C41"/>
                </a:solidFill>
              </a:rPr>
              <a:t>Designed and written by </a:t>
            </a:r>
            <a:r>
              <a:rPr lang="en-AU" sz="1000" dirty="0" smtClean="0">
                <a:solidFill>
                  <a:srgbClr val="171C41"/>
                </a:solidFill>
              </a:rPr>
              <a:t>Rachael Whitney-Smith</a:t>
            </a:r>
            <a:endParaRPr lang="en-AU" sz="1000" dirty="0">
              <a:solidFill>
                <a:srgbClr val="171C41"/>
              </a:solidFill>
            </a:endParaRPr>
          </a:p>
        </p:txBody>
      </p:sp>
      <p:sp>
        <p:nvSpPr>
          <p:cNvPr id="7" name="TextBox 6"/>
          <p:cNvSpPr txBox="1"/>
          <p:nvPr/>
        </p:nvSpPr>
        <p:spPr>
          <a:xfrm>
            <a:off x="2022619" y="2558110"/>
            <a:ext cx="3804118" cy="923330"/>
          </a:xfrm>
          <a:prstGeom prst="rect">
            <a:avLst/>
          </a:prstGeom>
          <a:noFill/>
        </p:spPr>
        <p:txBody>
          <a:bodyPr wrap="none" rtlCol="0">
            <a:spAutoFit/>
          </a:bodyPr>
          <a:lstStyle/>
          <a:p>
            <a:pPr marL="342900" indent="-342900">
              <a:buFont typeface="Arial" charset="0"/>
              <a:buChar char="•"/>
            </a:pPr>
            <a:r>
              <a:rPr lang="en-US" dirty="0" smtClean="0"/>
              <a:t>Identifying your mindset</a:t>
            </a:r>
            <a:endParaRPr lang="en-US" dirty="0"/>
          </a:p>
          <a:p>
            <a:pPr marL="342900" indent="-342900">
              <a:buFont typeface="Arial" charset="0"/>
              <a:buChar char="•"/>
            </a:pPr>
            <a:r>
              <a:rPr lang="en-US" dirty="0" smtClean="0"/>
              <a:t>Implications of a teacher’s mindset</a:t>
            </a:r>
            <a:endParaRPr lang="en-US" dirty="0"/>
          </a:p>
          <a:p>
            <a:endParaRPr lang="en-US" dirty="0"/>
          </a:p>
        </p:txBody>
      </p:sp>
    </p:spTree>
    <p:extLst>
      <p:ext uri="{BB962C8B-B14F-4D97-AF65-F5344CB8AC3E}">
        <p14:creationId xmlns:p14="http://schemas.microsoft.com/office/powerpoint/2010/main" val="48890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mindsets on teaching</a:t>
            </a:r>
            <a:endParaRPr lang="en-US" dirty="0"/>
          </a:p>
        </p:txBody>
      </p:sp>
      <p:sp>
        <p:nvSpPr>
          <p:cNvPr id="3" name="Content Placeholder 2"/>
          <p:cNvSpPr>
            <a:spLocks noGrp="1"/>
          </p:cNvSpPr>
          <p:nvPr>
            <p:ph idx="1"/>
          </p:nvPr>
        </p:nvSpPr>
        <p:spPr>
          <a:xfrm>
            <a:off x="1333500" y="1369219"/>
            <a:ext cx="7357346" cy="3375000"/>
          </a:xfrm>
        </p:spPr>
        <p:txBody>
          <a:bodyPr>
            <a:normAutofit fontScale="92500" lnSpcReduction="10000"/>
          </a:bodyPr>
          <a:lstStyle/>
          <a:p>
            <a:r>
              <a:rPr lang="en-US" dirty="0" smtClean="0"/>
              <a:t>How do your beliefs impact upon your teaching?</a:t>
            </a:r>
          </a:p>
          <a:p>
            <a:r>
              <a:rPr lang="en-US" dirty="0" smtClean="0"/>
              <a:t>Do you use group work in mathematics and if so do you use homogenous or mixed ability groups? </a:t>
            </a:r>
            <a:r>
              <a:rPr lang="en-US" dirty="0"/>
              <a:t>W</a:t>
            </a:r>
            <a:r>
              <a:rPr lang="en-US" dirty="0" smtClean="0"/>
              <a:t>hy?</a:t>
            </a:r>
          </a:p>
          <a:p>
            <a:r>
              <a:rPr lang="en-US" dirty="0" smtClean="0"/>
              <a:t>Do you think parts of the curriculum content are beyond some of your students? If so why / why not?</a:t>
            </a:r>
          </a:p>
          <a:p>
            <a:r>
              <a:rPr lang="en-US" dirty="0" smtClean="0"/>
              <a:t>Do you goal set with your students? If so what kind of goals? &amp; </a:t>
            </a:r>
            <a:r>
              <a:rPr lang="en-US" dirty="0"/>
              <a:t>I</a:t>
            </a:r>
            <a:r>
              <a:rPr lang="en-US" dirty="0" smtClean="0"/>
              <a:t>f not why?</a:t>
            </a:r>
            <a:endParaRPr lang="en-US" dirty="0"/>
          </a:p>
          <a:p>
            <a:endParaRPr lang="en-US" dirty="0" smtClean="0"/>
          </a:p>
          <a:p>
            <a:pPr marL="0" indent="0">
              <a:buNone/>
            </a:pPr>
            <a:r>
              <a:rPr lang="en-US" dirty="0" smtClean="0"/>
              <a:t>Break into small groups of 4-5 people and discuss the questions above.</a:t>
            </a:r>
          </a:p>
          <a:p>
            <a:endParaRPr lang="en-US" dirty="0"/>
          </a:p>
        </p:txBody>
      </p:sp>
    </p:spTree>
    <p:extLst>
      <p:ext uri="{BB962C8B-B14F-4D97-AF65-F5344CB8AC3E}">
        <p14:creationId xmlns:p14="http://schemas.microsoft.com/office/powerpoint/2010/main" val="5431363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720559" cy="945000"/>
          </a:xfrm>
        </p:spPr>
        <p:txBody>
          <a:bodyPr>
            <a:normAutofit fontScale="90000"/>
          </a:bodyPr>
          <a:lstStyle/>
          <a:p>
            <a:r>
              <a:rPr lang="en-US" dirty="0"/>
              <a:t>I</a:t>
            </a:r>
            <a:r>
              <a:rPr lang="en-US" dirty="0" smtClean="0"/>
              <a:t>mpact of a teacher’s fixed mindset </a:t>
            </a:r>
            <a:r>
              <a:rPr lang="en-US" dirty="0"/>
              <a:t>i</a:t>
            </a:r>
            <a:r>
              <a:rPr lang="en-US" dirty="0" smtClean="0"/>
              <a:t>n Mathematics </a:t>
            </a:r>
            <a:endParaRPr lang="en-US" dirty="0"/>
          </a:p>
        </p:txBody>
      </p:sp>
      <p:sp>
        <p:nvSpPr>
          <p:cNvPr id="3" name="Content Placeholder 2"/>
          <p:cNvSpPr>
            <a:spLocks noGrp="1"/>
          </p:cNvSpPr>
          <p:nvPr>
            <p:ph idx="1"/>
          </p:nvPr>
        </p:nvSpPr>
        <p:spPr>
          <a:xfrm>
            <a:off x="1333499" y="1369219"/>
            <a:ext cx="7263359" cy="3375000"/>
          </a:xfrm>
        </p:spPr>
        <p:txBody>
          <a:bodyPr>
            <a:normAutofit fontScale="85000" lnSpcReduction="20000"/>
          </a:bodyPr>
          <a:lstStyle/>
          <a:p>
            <a:pPr defTabSz="914400">
              <a:lnSpc>
                <a:spcPct val="100000"/>
              </a:lnSpc>
              <a:spcBef>
                <a:spcPts val="0"/>
              </a:spcBef>
            </a:pPr>
            <a:r>
              <a:rPr lang="en-US" dirty="0" smtClean="0"/>
              <a:t>Setting performance goals rather than learning goals for your students</a:t>
            </a:r>
          </a:p>
          <a:p>
            <a:pPr defTabSz="914400">
              <a:lnSpc>
                <a:spcPct val="100000"/>
              </a:lnSpc>
              <a:spcBef>
                <a:spcPts val="0"/>
              </a:spcBef>
            </a:pPr>
            <a:r>
              <a:rPr lang="en-US" dirty="0" smtClean="0"/>
              <a:t>Measuring success based on the </a:t>
            </a:r>
            <a:r>
              <a:rPr lang="en-US" dirty="0" smtClean="0"/>
              <a:t>students’ </a:t>
            </a:r>
            <a:r>
              <a:rPr lang="en-US" dirty="0" smtClean="0"/>
              <a:t>grades rather than their progression in learning</a:t>
            </a:r>
          </a:p>
          <a:p>
            <a:pPr defTabSz="914400">
              <a:lnSpc>
                <a:spcPct val="100000"/>
              </a:lnSpc>
              <a:spcBef>
                <a:spcPts val="0"/>
              </a:spcBef>
            </a:pPr>
            <a:r>
              <a:rPr lang="en-US" dirty="0"/>
              <a:t>F</a:t>
            </a:r>
            <a:r>
              <a:rPr lang="en-US" dirty="0" smtClean="0"/>
              <a:t>ear of failure can impact upon how you assess and grade students </a:t>
            </a:r>
            <a:r>
              <a:rPr lang="en-US" dirty="0" err="1" smtClean="0"/>
              <a:t>ie</a:t>
            </a:r>
            <a:r>
              <a:rPr lang="en-US" dirty="0" smtClean="0"/>
              <a:t>: teaching for the test</a:t>
            </a:r>
          </a:p>
          <a:p>
            <a:pPr defTabSz="914400">
              <a:lnSpc>
                <a:spcPct val="100000"/>
              </a:lnSpc>
              <a:spcBef>
                <a:spcPts val="0"/>
              </a:spcBef>
            </a:pPr>
            <a:r>
              <a:rPr lang="en-US" dirty="0" smtClean="0"/>
              <a:t>Praising students for getting the right answer, rather than praising their effort in getting the right answer</a:t>
            </a:r>
          </a:p>
          <a:p>
            <a:pPr defTabSz="914400">
              <a:lnSpc>
                <a:spcPct val="100000"/>
              </a:lnSpc>
              <a:spcBef>
                <a:spcPts val="0"/>
              </a:spcBef>
            </a:pPr>
            <a:r>
              <a:rPr lang="en-US" dirty="0" smtClean="0"/>
              <a:t>Promoting students who have received the top marks in an assessment to being smart or clever rather than hard working</a:t>
            </a:r>
          </a:p>
          <a:p>
            <a:pPr defTabSz="914400">
              <a:lnSpc>
                <a:spcPct val="100000"/>
              </a:lnSpc>
              <a:spcBef>
                <a:spcPts val="0"/>
              </a:spcBef>
            </a:pPr>
            <a:r>
              <a:rPr lang="en-US" dirty="0" smtClean="0"/>
              <a:t>Not examine/reflect on teaching when some students don’t learn effectively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6868657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Impact of a teacher’s fixed mindset in Mathematics </a:t>
            </a:r>
          </a:p>
        </p:txBody>
      </p:sp>
      <p:sp>
        <p:nvSpPr>
          <p:cNvPr id="3" name="Content Placeholder 2"/>
          <p:cNvSpPr>
            <a:spLocks noGrp="1"/>
          </p:cNvSpPr>
          <p:nvPr>
            <p:ph idx="1"/>
          </p:nvPr>
        </p:nvSpPr>
        <p:spPr>
          <a:xfrm>
            <a:off x="1333499" y="1369219"/>
            <a:ext cx="7720559" cy="3375000"/>
          </a:xfrm>
        </p:spPr>
        <p:txBody>
          <a:bodyPr>
            <a:normAutofit fontScale="92500" lnSpcReduction="20000"/>
          </a:bodyPr>
          <a:lstStyle/>
          <a:p>
            <a:r>
              <a:rPr lang="en-US" dirty="0" smtClean="0"/>
              <a:t>Not teaching the mathematical proficiency strands</a:t>
            </a:r>
          </a:p>
          <a:p>
            <a:r>
              <a:rPr lang="en-US" dirty="0" smtClean="0"/>
              <a:t>Early streaming based on pathways using fixed ability groupings</a:t>
            </a:r>
          </a:p>
          <a:p>
            <a:r>
              <a:rPr lang="en-US" dirty="0" smtClean="0"/>
              <a:t>Using previous grades to determine the level of teaching and making lesson plan judgments rather then using diagnostics or formative assessment strategies</a:t>
            </a:r>
          </a:p>
          <a:p>
            <a:r>
              <a:rPr lang="en-US" dirty="0" smtClean="0"/>
              <a:t>Dumbing down of curriculums rather than differentiation within the topic areas</a:t>
            </a:r>
          </a:p>
          <a:p>
            <a:r>
              <a:rPr lang="en-US" dirty="0" smtClean="0"/>
              <a:t>Only extending your “A Grade” students</a:t>
            </a:r>
          </a:p>
          <a:p>
            <a:r>
              <a:rPr lang="en-US" dirty="0" smtClean="0"/>
              <a:t>Not noticing sophisticated mathematical </a:t>
            </a:r>
            <a:r>
              <a:rPr lang="en-US" dirty="0" err="1" smtClean="0"/>
              <a:t>behaviours</a:t>
            </a:r>
            <a:r>
              <a:rPr lang="en-US" dirty="0" smtClean="0"/>
              <a:t> in students deemed not good at </a:t>
            </a:r>
            <a:r>
              <a:rPr lang="en-US" dirty="0" err="1" smtClean="0"/>
              <a:t>maths</a:t>
            </a:r>
            <a:endParaRPr lang="en-US" dirty="0"/>
          </a:p>
        </p:txBody>
      </p:sp>
    </p:spTree>
    <p:extLst>
      <p:ext uri="{BB962C8B-B14F-4D97-AF65-F5344CB8AC3E}">
        <p14:creationId xmlns:p14="http://schemas.microsoft.com/office/powerpoint/2010/main" val="74191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7452360" cy="945000"/>
          </a:xfrm>
        </p:spPr>
        <p:txBody>
          <a:bodyPr>
            <a:normAutofit fontScale="90000"/>
          </a:bodyPr>
          <a:lstStyle/>
          <a:p>
            <a:r>
              <a:rPr lang="en-US" dirty="0" smtClean="0"/>
              <a:t>Fixed Mindsets on assessment </a:t>
            </a:r>
            <a:r>
              <a:rPr lang="en-US" dirty="0"/>
              <a:t>f</a:t>
            </a:r>
            <a:r>
              <a:rPr lang="en-US" dirty="0" smtClean="0"/>
              <a:t>ailure </a:t>
            </a:r>
            <a:endParaRPr lang="en-US" dirty="0"/>
          </a:p>
        </p:txBody>
      </p:sp>
      <p:graphicFrame>
        <p:nvGraphicFramePr>
          <p:cNvPr id="5" name="Diagram 4"/>
          <p:cNvGraphicFramePr/>
          <p:nvPr>
            <p:extLst>
              <p:ext uri="{D42A27DB-BD31-4B8C-83A1-F6EECF244321}">
                <p14:modId xmlns:p14="http://schemas.microsoft.com/office/powerpoint/2010/main" val="1912749818"/>
              </p:ext>
            </p:extLst>
          </p:nvPr>
        </p:nvGraphicFramePr>
        <p:xfrm>
          <a:off x="1038478" y="1033364"/>
          <a:ext cx="717493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316980" y="1097280"/>
            <a:ext cx="2468880" cy="646331"/>
          </a:xfrm>
          <a:prstGeom prst="rect">
            <a:avLst/>
          </a:prstGeom>
          <a:noFill/>
        </p:spPr>
        <p:txBody>
          <a:bodyPr wrap="square" rtlCol="0">
            <a:spAutoFit/>
          </a:bodyPr>
          <a:lstStyle/>
          <a:p>
            <a:r>
              <a:rPr lang="en-US" dirty="0" smtClean="0"/>
              <a:t>From a teacher’s perspective</a:t>
            </a:r>
            <a:endParaRPr lang="en-US" dirty="0"/>
          </a:p>
        </p:txBody>
      </p:sp>
    </p:spTree>
    <p:extLst>
      <p:ext uri="{BB962C8B-B14F-4D97-AF65-F5344CB8AC3E}">
        <p14:creationId xmlns:p14="http://schemas.microsoft.com/office/powerpoint/2010/main" val="518657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7505700" cy="945000"/>
          </a:xfrm>
        </p:spPr>
        <p:txBody>
          <a:bodyPr>
            <a:normAutofit fontScale="90000"/>
          </a:bodyPr>
          <a:lstStyle/>
          <a:p>
            <a:r>
              <a:rPr lang="en-US" dirty="0" smtClean="0"/>
              <a:t>Growth </a:t>
            </a:r>
            <a:r>
              <a:rPr lang="en-US" smtClean="0"/>
              <a:t>Mindsets on assessment </a:t>
            </a:r>
            <a:r>
              <a:rPr lang="en-US" dirty="0"/>
              <a:t>failure </a:t>
            </a:r>
          </a:p>
        </p:txBody>
      </p:sp>
      <p:graphicFrame>
        <p:nvGraphicFramePr>
          <p:cNvPr id="4" name="Diagram 3"/>
          <p:cNvGraphicFramePr/>
          <p:nvPr>
            <p:extLst/>
          </p:nvPr>
        </p:nvGraphicFramePr>
        <p:xfrm>
          <a:off x="746234" y="991695"/>
          <a:ext cx="7399283"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6542326" y="1114544"/>
            <a:ext cx="2190457" cy="646331"/>
          </a:xfrm>
          <a:prstGeom prst="rect">
            <a:avLst/>
          </a:prstGeom>
        </p:spPr>
        <p:txBody>
          <a:bodyPr wrap="square">
            <a:spAutoFit/>
          </a:bodyPr>
          <a:lstStyle/>
          <a:p>
            <a:r>
              <a:rPr lang="en-US"/>
              <a:t>From a teacher’s perspective</a:t>
            </a:r>
            <a:endParaRPr lang="en-US" dirty="0"/>
          </a:p>
        </p:txBody>
      </p:sp>
    </p:spTree>
    <p:extLst>
      <p:ext uri="{BB962C8B-B14F-4D97-AF65-F5344CB8AC3E}">
        <p14:creationId xmlns:p14="http://schemas.microsoft.com/office/powerpoint/2010/main" val="4366977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43864"/>
            <a:ext cx="7720559" cy="945000"/>
          </a:xfrm>
        </p:spPr>
        <p:txBody>
          <a:bodyPr>
            <a:normAutofit fontScale="90000"/>
          </a:bodyPr>
          <a:lstStyle/>
          <a:p>
            <a:r>
              <a:rPr lang="en-US" dirty="0" smtClean="0"/>
              <a:t>Actions that encourage a growth mindset in mathematics</a:t>
            </a:r>
            <a:endParaRPr lang="en-US" dirty="0"/>
          </a:p>
        </p:txBody>
      </p:sp>
      <p:sp>
        <p:nvSpPr>
          <p:cNvPr id="3" name="Content Placeholder 2"/>
          <p:cNvSpPr>
            <a:spLocks noGrp="1"/>
          </p:cNvSpPr>
          <p:nvPr>
            <p:ph idx="1"/>
          </p:nvPr>
        </p:nvSpPr>
        <p:spPr/>
        <p:txBody>
          <a:bodyPr/>
          <a:lstStyle/>
          <a:p>
            <a:r>
              <a:rPr lang="en-US" dirty="0" smtClean="0"/>
              <a:t>Providing constructive feedback on all work and praising effort and perseverance on tasks  </a:t>
            </a:r>
          </a:p>
          <a:p>
            <a:r>
              <a:rPr lang="en-US" dirty="0" smtClean="0"/>
              <a:t>Using well structured group work in mixed ability groups</a:t>
            </a:r>
          </a:p>
          <a:p>
            <a:r>
              <a:rPr lang="en-US" dirty="0" smtClean="0"/>
              <a:t>Using differentiated learning strategies</a:t>
            </a:r>
            <a:endParaRPr lang="en-US" dirty="0"/>
          </a:p>
        </p:txBody>
      </p:sp>
    </p:spTree>
    <p:extLst>
      <p:ext uri="{BB962C8B-B14F-4D97-AF65-F5344CB8AC3E}">
        <p14:creationId xmlns:p14="http://schemas.microsoft.com/office/powerpoint/2010/main" val="16274960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Differentiating in the classroom</a:t>
            </a:r>
            <a:endParaRPr lang="en-US" dirty="0"/>
          </a:p>
        </p:txBody>
      </p:sp>
      <p:sp>
        <p:nvSpPr>
          <p:cNvPr id="3" name="Content Placeholder 2"/>
          <p:cNvSpPr>
            <a:spLocks noGrp="1"/>
          </p:cNvSpPr>
          <p:nvPr>
            <p:ph idx="1"/>
          </p:nvPr>
        </p:nvSpPr>
        <p:spPr>
          <a:xfrm>
            <a:off x="1333500" y="1369219"/>
            <a:ext cx="7400302" cy="3375000"/>
          </a:xfrm>
        </p:spPr>
        <p:txBody>
          <a:bodyPr/>
          <a:lstStyle/>
          <a:p>
            <a:r>
              <a:rPr lang="en-US" dirty="0"/>
              <a:t>How do you differentiate in the classroom and why?</a:t>
            </a:r>
          </a:p>
          <a:p>
            <a:r>
              <a:rPr lang="en-US" dirty="0"/>
              <a:t>How do you differentiate in assessment and why</a:t>
            </a:r>
            <a:r>
              <a:rPr lang="en-US" dirty="0" smtClean="0"/>
              <a:t>?</a:t>
            </a:r>
            <a:r>
              <a:rPr lang="en-US" dirty="0"/>
              <a:t> </a:t>
            </a:r>
            <a:endParaRPr lang="en-US" dirty="0" smtClean="0"/>
          </a:p>
          <a:p>
            <a:endParaRPr lang="en-US" dirty="0"/>
          </a:p>
          <a:p>
            <a:pPr marL="0" indent="0">
              <a:buNone/>
            </a:pPr>
            <a:r>
              <a:rPr lang="en-US" dirty="0" smtClean="0"/>
              <a:t>Break </a:t>
            </a:r>
            <a:r>
              <a:rPr lang="en-US" dirty="0"/>
              <a:t>into small groups of 4-5 people and discuss the questions above</a:t>
            </a: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827152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Myths surrounding differentiation</a:t>
            </a:r>
            <a:endParaRPr lang="en-US" dirty="0"/>
          </a:p>
        </p:txBody>
      </p:sp>
      <p:sp>
        <p:nvSpPr>
          <p:cNvPr id="3" name="Content Placeholder 2"/>
          <p:cNvSpPr>
            <a:spLocks noGrp="1"/>
          </p:cNvSpPr>
          <p:nvPr>
            <p:ph idx="1"/>
          </p:nvPr>
        </p:nvSpPr>
        <p:spPr/>
        <p:txBody>
          <a:bodyPr>
            <a:normAutofit/>
          </a:bodyPr>
          <a:lstStyle/>
          <a:p>
            <a:r>
              <a:rPr lang="en-US" dirty="0" smtClean="0"/>
              <a:t>It means </a:t>
            </a:r>
            <a:r>
              <a:rPr lang="en-US" dirty="0"/>
              <a:t>I </a:t>
            </a:r>
            <a:r>
              <a:rPr lang="en-US" dirty="0" smtClean="0"/>
              <a:t>need </a:t>
            </a:r>
            <a:r>
              <a:rPr lang="en-US" dirty="0"/>
              <a:t>to plan something different </a:t>
            </a:r>
            <a:r>
              <a:rPr lang="en-US" dirty="0" smtClean="0"/>
              <a:t>for every student</a:t>
            </a:r>
          </a:p>
          <a:p>
            <a:r>
              <a:rPr lang="en-US" dirty="0" smtClean="0"/>
              <a:t>It means grouping </a:t>
            </a:r>
            <a:r>
              <a:rPr lang="en-US" dirty="0"/>
              <a:t>students </a:t>
            </a:r>
            <a:r>
              <a:rPr lang="en-US" dirty="0" smtClean="0"/>
              <a:t>by ability </a:t>
            </a:r>
            <a:r>
              <a:rPr lang="en-US" dirty="0"/>
              <a:t>and giving </a:t>
            </a:r>
            <a:r>
              <a:rPr lang="en-US" dirty="0" smtClean="0"/>
              <a:t>them different tasks</a:t>
            </a:r>
          </a:p>
          <a:p>
            <a:r>
              <a:rPr lang="en-US" dirty="0" smtClean="0"/>
              <a:t>It means giving </a:t>
            </a:r>
            <a:r>
              <a:rPr lang="en-US" dirty="0"/>
              <a:t>the high </a:t>
            </a:r>
            <a:r>
              <a:rPr lang="en-US" dirty="0" smtClean="0"/>
              <a:t>ability students </a:t>
            </a:r>
            <a:r>
              <a:rPr lang="en-US" dirty="0"/>
              <a:t>more and the low </a:t>
            </a:r>
            <a:r>
              <a:rPr lang="en-US" dirty="0" smtClean="0"/>
              <a:t>ability students less</a:t>
            </a:r>
          </a:p>
          <a:p>
            <a:r>
              <a:rPr lang="en-US" dirty="0" smtClean="0"/>
              <a:t>You don’t </a:t>
            </a:r>
            <a:r>
              <a:rPr lang="en-US" dirty="0"/>
              <a:t>need to change </a:t>
            </a:r>
            <a:r>
              <a:rPr lang="en-US" dirty="0" smtClean="0"/>
              <a:t>your instructional </a:t>
            </a:r>
            <a:r>
              <a:rPr lang="en-US" dirty="0"/>
              <a:t>practices to effectively </a:t>
            </a:r>
            <a:r>
              <a:rPr lang="en-US" dirty="0" smtClean="0"/>
              <a:t>differentiate </a:t>
            </a:r>
            <a:endParaRPr lang="en-US" dirty="0"/>
          </a:p>
          <a:p>
            <a:endParaRPr lang="en-US" dirty="0"/>
          </a:p>
        </p:txBody>
      </p:sp>
    </p:spTree>
    <p:extLst>
      <p:ext uri="{BB962C8B-B14F-4D97-AF65-F5344CB8AC3E}">
        <p14:creationId xmlns:p14="http://schemas.microsoft.com/office/powerpoint/2010/main" val="1292370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support differentiation </a:t>
            </a:r>
            <a:endParaRPr lang="en-US" dirty="0"/>
          </a:p>
        </p:txBody>
      </p:sp>
      <p:sp>
        <p:nvSpPr>
          <p:cNvPr id="3" name="Content Placeholder 2"/>
          <p:cNvSpPr>
            <a:spLocks noGrp="1"/>
          </p:cNvSpPr>
          <p:nvPr>
            <p:ph idx="1"/>
          </p:nvPr>
        </p:nvSpPr>
        <p:spPr>
          <a:xfrm>
            <a:off x="1333500" y="1369219"/>
            <a:ext cx="7378700" cy="3375000"/>
          </a:xfrm>
        </p:spPr>
        <p:txBody>
          <a:bodyPr/>
          <a:lstStyle/>
          <a:p>
            <a:r>
              <a:rPr lang="en-US" dirty="0" smtClean="0"/>
              <a:t>Engaging students in the learning process</a:t>
            </a:r>
          </a:p>
          <a:p>
            <a:r>
              <a:rPr lang="en-US" dirty="0" smtClean="0"/>
              <a:t>Clearly defined learning goals based on a </a:t>
            </a:r>
            <a:r>
              <a:rPr lang="en-US" u="sng" dirty="0" smtClean="0"/>
              <a:t>well</a:t>
            </a:r>
            <a:r>
              <a:rPr lang="en-US" dirty="0" smtClean="0"/>
              <a:t> </a:t>
            </a:r>
            <a:r>
              <a:rPr lang="en-US" u="sng" dirty="0" smtClean="0"/>
              <a:t>defined</a:t>
            </a:r>
            <a:r>
              <a:rPr lang="en-US" dirty="0" smtClean="0"/>
              <a:t> </a:t>
            </a:r>
            <a:r>
              <a:rPr lang="en-US" u="sng" dirty="0" smtClean="0"/>
              <a:t>quality</a:t>
            </a:r>
            <a:r>
              <a:rPr lang="en-US" dirty="0" smtClean="0"/>
              <a:t> curriculum</a:t>
            </a:r>
          </a:p>
          <a:p>
            <a:r>
              <a:rPr lang="en-US" dirty="0" smtClean="0"/>
              <a:t>Use of regular informative assessment including diagnostic </a:t>
            </a:r>
          </a:p>
          <a:p>
            <a:r>
              <a:rPr lang="en-US" dirty="0" smtClean="0"/>
              <a:t>Using assessment to inform teaching, deciding where students are </a:t>
            </a:r>
            <a:r>
              <a:rPr lang="en-US" dirty="0" smtClean="0"/>
              <a:t>at, where they </a:t>
            </a:r>
            <a:r>
              <a:rPr lang="en-US" dirty="0" smtClean="0"/>
              <a:t>need to be and what </a:t>
            </a:r>
            <a:r>
              <a:rPr lang="en-US" dirty="0" smtClean="0"/>
              <a:t>I </a:t>
            </a:r>
            <a:r>
              <a:rPr lang="en-US" dirty="0" smtClean="0"/>
              <a:t>need to do to help them get there</a:t>
            </a:r>
          </a:p>
          <a:p>
            <a:endParaRPr lang="en-US" dirty="0"/>
          </a:p>
        </p:txBody>
      </p:sp>
    </p:spTree>
    <p:extLst>
      <p:ext uri="{BB962C8B-B14F-4D97-AF65-F5344CB8AC3E}">
        <p14:creationId xmlns:p14="http://schemas.microsoft.com/office/powerpoint/2010/main" val="1214345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7366000" cy="945000"/>
          </a:xfrm>
        </p:spPr>
        <p:txBody>
          <a:bodyPr>
            <a:normAutofit fontScale="90000"/>
          </a:bodyPr>
          <a:lstStyle/>
          <a:p>
            <a:r>
              <a:rPr lang="en-US" dirty="0" smtClean="0"/>
              <a:t>Differentiated learning in Mathematics</a:t>
            </a:r>
            <a:endParaRPr lang="en-US" dirty="0"/>
          </a:p>
        </p:txBody>
      </p:sp>
      <p:graphicFrame>
        <p:nvGraphicFramePr>
          <p:cNvPr id="4" name="Diagram 3"/>
          <p:cNvGraphicFramePr/>
          <p:nvPr>
            <p:extLst/>
          </p:nvPr>
        </p:nvGraphicFramePr>
        <p:xfrm>
          <a:off x="1568971" y="104192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955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AITSL Proficiencies</a:t>
            </a:r>
            <a:endParaRPr lang="en-US" dirty="0"/>
          </a:p>
        </p:txBody>
      </p:sp>
      <p:sp>
        <p:nvSpPr>
          <p:cNvPr id="3" name="Content Placeholder 2"/>
          <p:cNvSpPr>
            <a:spLocks noGrp="1"/>
          </p:cNvSpPr>
          <p:nvPr>
            <p:ph idx="1"/>
          </p:nvPr>
        </p:nvSpPr>
        <p:spPr>
          <a:xfrm>
            <a:off x="1333500" y="1369219"/>
            <a:ext cx="7680798" cy="3375000"/>
          </a:xfrm>
        </p:spPr>
        <p:txBody>
          <a:bodyPr>
            <a:normAutofit/>
          </a:bodyPr>
          <a:lstStyle/>
          <a:p>
            <a:pPr marL="0" indent="0">
              <a:buNone/>
            </a:pPr>
            <a:r>
              <a:rPr lang="en-US" dirty="0"/>
              <a:t>Professional Knowledge</a:t>
            </a:r>
          </a:p>
          <a:p>
            <a:pPr marL="0" indent="0">
              <a:buNone/>
            </a:pPr>
            <a:r>
              <a:rPr lang="en-US" dirty="0"/>
              <a:t>1.   Know students and how they </a:t>
            </a:r>
            <a:r>
              <a:rPr lang="en-US" dirty="0" smtClean="0"/>
              <a:t>learn</a:t>
            </a:r>
            <a:endParaRPr lang="en-US" dirty="0"/>
          </a:p>
          <a:p>
            <a:pPr marL="0" indent="0">
              <a:buNone/>
            </a:pPr>
            <a:r>
              <a:rPr lang="en-US" dirty="0"/>
              <a:t>3.   Plan for and implement effective teaching and </a:t>
            </a:r>
            <a:r>
              <a:rPr lang="en-US" dirty="0" smtClean="0"/>
              <a:t>learning</a:t>
            </a:r>
            <a:endParaRPr lang="en-US" dirty="0"/>
          </a:p>
          <a:p>
            <a:pPr marL="0" indent="0">
              <a:buNone/>
            </a:pPr>
            <a:r>
              <a:rPr lang="en-US" dirty="0"/>
              <a:t>5.   Assess, provide feedback and report on student </a:t>
            </a:r>
            <a:r>
              <a:rPr lang="en-US" dirty="0" smtClean="0"/>
              <a:t>learning</a:t>
            </a:r>
            <a:endParaRPr lang="en-US" dirty="0"/>
          </a:p>
          <a:p>
            <a:pPr marL="0" indent="0">
              <a:buNone/>
            </a:pPr>
            <a:r>
              <a:rPr lang="en-US" dirty="0"/>
              <a:t>Professional Engagement</a:t>
            </a:r>
          </a:p>
          <a:p>
            <a:pPr marL="0" indent="0">
              <a:buNone/>
            </a:pPr>
            <a:r>
              <a:rPr lang="en-US" dirty="0"/>
              <a:t>6   Engage in professional learning</a:t>
            </a:r>
          </a:p>
          <a:p>
            <a:pPr marL="0" indent="0">
              <a:buNone/>
            </a:pPr>
            <a:endParaRPr lang="en-US" dirty="0"/>
          </a:p>
        </p:txBody>
      </p:sp>
    </p:spTree>
    <p:extLst>
      <p:ext uri="{BB962C8B-B14F-4D97-AF65-F5344CB8AC3E}">
        <p14:creationId xmlns:p14="http://schemas.microsoft.com/office/powerpoint/2010/main" val="16488080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Mathematics Talks</a:t>
            </a:r>
            <a:endParaRPr lang="en-US" dirty="0"/>
          </a:p>
        </p:txBody>
      </p:sp>
      <p:sp>
        <p:nvSpPr>
          <p:cNvPr id="3" name="Content Placeholder 2"/>
          <p:cNvSpPr>
            <a:spLocks noGrp="1"/>
          </p:cNvSpPr>
          <p:nvPr>
            <p:ph idx="1"/>
          </p:nvPr>
        </p:nvSpPr>
        <p:spPr>
          <a:xfrm>
            <a:off x="1333499" y="1369219"/>
            <a:ext cx="7451577" cy="3375000"/>
          </a:xfrm>
        </p:spPr>
        <p:txBody>
          <a:bodyPr/>
          <a:lstStyle/>
          <a:p>
            <a:r>
              <a:rPr lang="en-US" dirty="0" smtClean="0"/>
              <a:t>Allows students to develop an understanding of mathematical language</a:t>
            </a:r>
          </a:p>
          <a:p>
            <a:r>
              <a:rPr lang="en-US" dirty="0" smtClean="0"/>
              <a:t>Students are encouraged to actively listen to their peers</a:t>
            </a:r>
          </a:p>
          <a:p>
            <a:r>
              <a:rPr lang="en-US" dirty="0" smtClean="0"/>
              <a:t>Encourages critical thinking and students reasoning in mathematics </a:t>
            </a:r>
          </a:p>
          <a:p>
            <a:r>
              <a:rPr lang="en-US" dirty="0" smtClean="0"/>
              <a:t>Assists in formative assessment</a:t>
            </a:r>
            <a:endParaRPr lang="en-US" dirty="0"/>
          </a:p>
        </p:txBody>
      </p:sp>
    </p:spTree>
    <p:extLst>
      <p:ext uri="{BB962C8B-B14F-4D97-AF65-F5344CB8AC3E}">
        <p14:creationId xmlns:p14="http://schemas.microsoft.com/office/powerpoint/2010/main" val="310459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Activity</a:t>
            </a:r>
            <a:endParaRPr lang="en-US" dirty="0"/>
          </a:p>
        </p:txBody>
      </p:sp>
      <p:sp>
        <p:nvSpPr>
          <p:cNvPr id="3" name="Content Placeholder 2"/>
          <p:cNvSpPr>
            <a:spLocks noGrp="1"/>
          </p:cNvSpPr>
          <p:nvPr>
            <p:ph idx="1"/>
          </p:nvPr>
        </p:nvSpPr>
        <p:spPr>
          <a:xfrm>
            <a:off x="1333500" y="1369219"/>
            <a:ext cx="7574280" cy="3375000"/>
          </a:xfrm>
        </p:spPr>
        <p:txBody>
          <a:bodyPr/>
          <a:lstStyle/>
          <a:p>
            <a:pPr marL="0" indent="0">
              <a:buNone/>
            </a:pPr>
            <a:r>
              <a:rPr lang="en-US" dirty="0" smtClean="0"/>
              <a:t>Without using an algorithm or paper to work it out, write down the answer to</a:t>
            </a:r>
          </a:p>
          <a:p>
            <a:pPr marL="0" indent="0">
              <a:buNone/>
            </a:pPr>
            <a:endParaRPr lang="en-US" dirty="0" smtClean="0"/>
          </a:p>
          <a:p>
            <a:pPr marL="0" indent="0">
              <a:buNone/>
            </a:pPr>
            <a:r>
              <a:rPr lang="en-US" dirty="0" smtClean="0"/>
              <a:t> 			</a:t>
            </a:r>
            <a:r>
              <a:rPr lang="en-US" sz="4000" dirty="0" smtClean="0">
                <a:solidFill>
                  <a:schemeClr val="accent1">
                    <a:lumMod val="75000"/>
                  </a:schemeClr>
                </a:solidFill>
                <a:latin typeface="Chalkduster" charset="0"/>
                <a:ea typeface="Chalkduster" charset="0"/>
                <a:cs typeface="Chalkduster" charset="0"/>
              </a:rPr>
              <a:t>16 x 5 </a:t>
            </a:r>
          </a:p>
          <a:p>
            <a:pPr marL="0" indent="0">
              <a:buNone/>
            </a:pPr>
            <a:endParaRPr lang="en-US" dirty="0" smtClean="0"/>
          </a:p>
          <a:p>
            <a:pPr marL="0" indent="0">
              <a:buNone/>
            </a:pPr>
            <a:r>
              <a:rPr lang="en-US" dirty="0" smtClean="0"/>
              <a:t>(Take note of how you came up with the answer)</a:t>
            </a:r>
            <a:endParaRPr lang="en-US" dirty="0"/>
          </a:p>
        </p:txBody>
      </p:sp>
    </p:spTree>
    <p:extLst>
      <p:ext uri="{BB962C8B-B14F-4D97-AF65-F5344CB8AC3E}">
        <p14:creationId xmlns:p14="http://schemas.microsoft.com/office/powerpoint/2010/main" val="795703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Activity</a:t>
            </a:r>
            <a:endParaRPr lang="en-US" dirty="0"/>
          </a:p>
        </p:txBody>
      </p:sp>
      <p:sp>
        <p:nvSpPr>
          <p:cNvPr id="3" name="Content Placeholder 2"/>
          <p:cNvSpPr>
            <a:spLocks noGrp="1"/>
          </p:cNvSpPr>
          <p:nvPr>
            <p:ph idx="1"/>
          </p:nvPr>
        </p:nvSpPr>
        <p:spPr/>
        <p:txBody>
          <a:bodyPr/>
          <a:lstStyle/>
          <a:p>
            <a:pPr marL="0" indent="0">
              <a:buNone/>
            </a:pPr>
            <a:r>
              <a:rPr lang="en-US" dirty="0" smtClean="0"/>
              <a:t>The correct answer is </a:t>
            </a:r>
            <a:r>
              <a:rPr lang="en-US" sz="4000" dirty="0" smtClean="0">
                <a:solidFill>
                  <a:schemeClr val="accent1">
                    <a:lumMod val="75000"/>
                  </a:schemeClr>
                </a:solidFill>
                <a:latin typeface="Chalkduster" charset="0"/>
                <a:ea typeface="Chalkduster" charset="0"/>
                <a:cs typeface="Chalkduster" charset="0"/>
              </a:rPr>
              <a:t>80 </a:t>
            </a:r>
            <a:r>
              <a:rPr lang="en-US" dirty="0" smtClean="0"/>
              <a:t>but what is more important is how did you get </a:t>
            </a:r>
            <a:r>
              <a:rPr lang="en-US" dirty="0" smtClean="0">
                <a:solidFill>
                  <a:schemeClr val="accent1">
                    <a:lumMod val="75000"/>
                  </a:schemeClr>
                </a:solidFill>
                <a:latin typeface="Chalkduster" charset="0"/>
                <a:ea typeface="Chalkduster" charset="0"/>
                <a:cs typeface="Chalkduster" charset="0"/>
              </a:rPr>
              <a:t>80</a:t>
            </a:r>
            <a:r>
              <a:rPr lang="en-US" dirty="0" smtClean="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04441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Activity Responses</a:t>
            </a:r>
            <a:endParaRPr lang="en-US" dirty="0"/>
          </a:p>
        </p:txBody>
      </p:sp>
    </p:spTree>
    <p:extLst>
      <p:ext uri="{BB962C8B-B14F-4D97-AF65-F5344CB8AC3E}">
        <p14:creationId xmlns:p14="http://schemas.microsoft.com/office/powerpoint/2010/main" val="273055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Productive Struggle</a:t>
            </a:r>
            <a:endParaRPr lang="en-US" dirty="0"/>
          </a:p>
        </p:txBody>
      </p:sp>
      <p:sp>
        <p:nvSpPr>
          <p:cNvPr id="3" name="Content Placeholder 2"/>
          <p:cNvSpPr>
            <a:spLocks noGrp="1"/>
          </p:cNvSpPr>
          <p:nvPr>
            <p:ph idx="1"/>
          </p:nvPr>
        </p:nvSpPr>
        <p:spPr/>
        <p:txBody>
          <a:bodyPr/>
          <a:lstStyle/>
          <a:p>
            <a:r>
              <a:rPr lang="en-US" dirty="0" smtClean="0"/>
              <a:t>Allow students time to process and grapple with tasks before rescuing them too soon</a:t>
            </a:r>
          </a:p>
          <a:p>
            <a:r>
              <a:rPr lang="en-US" dirty="0" smtClean="0"/>
              <a:t>Create a classroom culture that encourages challenge through educating students about brain development and learning “How to grow your intelligence”</a:t>
            </a:r>
          </a:p>
          <a:p>
            <a:endParaRPr lang="en-US" dirty="0"/>
          </a:p>
        </p:txBody>
      </p:sp>
    </p:spTree>
    <p:extLst>
      <p:ext uri="{BB962C8B-B14F-4D97-AF65-F5344CB8AC3E}">
        <p14:creationId xmlns:p14="http://schemas.microsoft.com/office/powerpoint/2010/main" val="731676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notice?</a:t>
            </a:r>
            <a:endParaRPr lang="en-US" dirty="0"/>
          </a:p>
        </p:txBody>
      </p:sp>
      <p:sp>
        <p:nvSpPr>
          <p:cNvPr id="3" name="Content Placeholder 2"/>
          <p:cNvSpPr>
            <a:spLocks noGrp="1"/>
          </p:cNvSpPr>
          <p:nvPr>
            <p:ph idx="1"/>
          </p:nvPr>
        </p:nvSpPr>
        <p:spPr>
          <a:ln w="19050">
            <a:solidFill>
              <a:schemeClr val="accent1"/>
            </a:solidFill>
          </a:ln>
        </p:spPr>
        <p:txBody>
          <a:bodyPr>
            <a:normAutofit/>
          </a:bodyPr>
          <a:lstStyle/>
          <a:p>
            <a:pPr marL="0" indent="0" algn="ctr">
              <a:buNone/>
            </a:pPr>
            <a:endParaRPr lang="en-US" sz="4000" dirty="0" smtClean="0"/>
          </a:p>
          <a:p>
            <a:pPr marL="0" indent="0" algn="ctr">
              <a:buNone/>
            </a:pPr>
            <a:endParaRPr lang="en-US" sz="4000" dirty="0"/>
          </a:p>
          <a:p>
            <a:pPr marL="0" indent="0" algn="ctr">
              <a:buNone/>
            </a:pPr>
            <a:r>
              <a:rPr lang="en-US" sz="4000" dirty="0" smtClean="0"/>
              <a:t>2 x 3</a:t>
            </a:r>
            <a:r>
              <a:rPr lang="en-US" sz="4000" baseline="30000" dirty="0" smtClean="0"/>
              <a:t>2016</a:t>
            </a:r>
            <a:r>
              <a:rPr lang="en-US" sz="4000" dirty="0" smtClean="0"/>
              <a:t> = 3</a:t>
            </a:r>
            <a:r>
              <a:rPr lang="en-US" sz="4000" baseline="30000" dirty="0" smtClean="0"/>
              <a:t>2017</a:t>
            </a:r>
            <a:r>
              <a:rPr lang="en-US" sz="4000" dirty="0" smtClean="0"/>
              <a:t>  -   3</a:t>
            </a:r>
            <a:r>
              <a:rPr lang="en-US" sz="4000" baseline="30000" dirty="0" smtClean="0"/>
              <a:t>2016</a:t>
            </a:r>
            <a:endParaRPr lang="en-US" sz="4000" dirty="0"/>
          </a:p>
        </p:txBody>
      </p:sp>
    </p:spTree>
    <p:extLst>
      <p:ext uri="{BB962C8B-B14F-4D97-AF65-F5344CB8AC3E}">
        <p14:creationId xmlns:p14="http://schemas.microsoft.com/office/powerpoint/2010/main" val="20384729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Encouraging Productive Struggle</a:t>
            </a:r>
            <a:endParaRPr lang="en-US" dirty="0"/>
          </a:p>
        </p:txBody>
      </p:sp>
      <p:sp>
        <p:nvSpPr>
          <p:cNvPr id="3" name="Content Placeholder 2"/>
          <p:cNvSpPr>
            <a:spLocks noGrp="1"/>
          </p:cNvSpPr>
          <p:nvPr>
            <p:ph idx="1"/>
          </p:nvPr>
        </p:nvSpPr>
        <p:spPr/>
        <p:txBody>
          <a:bodyPr/>
          <a:lstStyle/>
          <a:p>
            <a:r>
              <a:rPr lang="en-US" dirty="0" smtClean="0"/>
              <a:t>Try </a:t>
            </a:r>
            <a:r>
              <a:rPr lang="en-US" dirty="0" smtClean="0"/>
              <a:t>not to always </a:t>
            </a:r>
            <a:r>
              <a:rPr lang="en-US" dirty="0" smtClean="0"/>
              <a:t>select students who know the right answer</a:t>
            </a:r>
          </a:p>
          <a:p>
            <a:r>
              <a:rPr lang="en-US" dirty="0" smtClean="0"/>
              <a:t>Encourage students to support others who have made a mistake by getting them to identify where they may have gone wrong </a:t>
            </a:r>
          </a:p>
          <a:p>
            <a:r>
              <a:rPr lang="en-US" dirty="0" smtClean="0"/>
              <a:t>Praise students who have stuck to a problem and found creative solutions rather than only those that solved it easily</a:t>
            </a:r>
          </a:p>
          <a:p>
            <a:endParaRPr lang="en-US" dirty="0" smtClean="0"/>
          </a:p>
          <a:p>
            <a:endParaRPr lang="en-US" dirty="0" smtClean="0"/>
          </a:p>
          <a:p>
            <a:endParaRPr lang="en-US" dirty="0"/>
          </a:p>
        </p:txBody>
      </p:sp>
    </p:spTree>
    <p:extLst>
      <p:ext uri="{BB962C8B-B14F-4D97-AF65-F5344CB8AC3E}">
        <p14:creationId xmlns:p14="http://schemas.microsoft.com/office/powerpoint/2010/main" val="1808586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selection</a:t>
            </a:r>
            <a:endParaRPr lang="en-US" dirty="0"/>
          </a:p>
        </p:txBody>
      </p:sp>
      <p:sp>
        <p:nvSpPr>
          <p:cNvPr id="3" name="Content Placeholder 2"/>
          <p:cNvSpPr>
            <a:spLocks noGrp="1"/>
          </p:cNvSpPr>
          <p:nvPr>
            <p:ph idx="1"/>
          </p:nvPr>
        </p:nvSpPr>
        <p:spPr>
          <a:xfrm>
            <a:off x="1333500" y="1218844"/>
            <a:ext cx="7308330" cy="3375000"/>
          </a:xfrm>
        </p:spPr>
        <p:txBody>
          <a:bodyPr>
            <a:normAutofit fontScale="92500" lnSpcReduction="10000"/>
          </a:bodyPr>
          <a:lstStyle/>
          <a:p>
            <a:r>
              <a:rPr lang="en-US" dirty="0" smtClean="0"/>
              <a:t>If students are continually given multiple short single answer, skill based procedural questions, they may view mathematics as being only black and white </a:t>
            </a:r>
            <a:r>
              <a:rPr lang="en-US" dirty="0" err="1" smtClean="0"/>
              <a:t>ie</a:t>
            </a:r>
            <a:r>
              <a:rPr lang="en-US" dirty="0" smtClean="0"/>
              <a:t>: you are either right or wrong, good </a:t>
            </a:r>
            <a:r>
              <a:rPr lang="en-US" dirty="0" smtClean="0"/>
              <a:t>or </a:t>
            </a:r>
            <a:r>
              <a:rPr lang="en-US" dirty="0" smtClean="0"/>
              <a:t>bad at </a:t>
            </a:r>
            <a:r>
              <a:rPr lang="en-US" dirty="0" err="1" smtClean="0"/>
              <a:t>maths</a:t>
            </a:r>
            <a:r>
              <a:rPr lang="en-US" dirty="0" smtClean="0"/>
              <a:t>, </a:t>
            </a:r>
            <a:r>
              <a:rPr lang="en-US" dirty="0" smtClean="0"/>
              <a:t>intelligent or not etc..</a:t>
            </a:r>
          </a:p>
          <a:p>
            <a:r>
              <a:rPr lang="en-US" dirty="0" smtClean="0"/>
              <a:t>Try to use open ended questions that encourage students to think and apply their recently attained and prior knowledge with the opportunity for multiple response.</a:t>
            </a:r>
          </a:p>
          <a:p>
            <a:r>
              <a:rPr lang="en-US" dirty="0" smtClean="0"/>
              <a:t>Encourage students to engage in mathematical thinking processes.</a:t>
            </a:r>
            <a:endParaRPr lang="en-US" dirty="0"/>
          </a:p>
        </p:txBody>
      </p:sp>
    </p:spTree>
    <p:extLst>
      <p:ext uri="{BB962C8B-B14F-4D97-AF65-F5344CB8AC3E}">
        <p14:creationId xmlns:p14="http://schemas.microsoft.com/office/powerpoint/2010/main" val="1424706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In the following right angle triangle, what is the length of the hypotenuse? </a:t>
            </a:r>
            <a:endParaRPr lang="en-US" dirty="0"/>
          </a:p>
        </p:txBody>
      </p:sp>
      <p:sp>
        <p:nvSpPr>
          <p:cNvPr id="4" name="Right Triangle 3"/>
          <p:cNvSpPr/>
          <p:nvPr/>
        </p:nvSpPr>
        <p:spPr>
          <a:xfrm>
            <a:off x="3886200" y="2501900"/>
            <a:ext cx="2400300" cy="13335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5" name="TextBox 4"/>
              <p:cNvSpPr txBox="1"/>
              <p:nvPr/>
            </p:nvSpPr>
            <p:spPr>
              <a:xfrm>
                <a:off x="2857500" y="3060700"/>
                <a:ext cx="863600" cy="40197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charset="0"/>
                            </a:rPr>
                          </m:ctrlPr>
                        </m:radPr>
                        <m:deg/>
                        <m:e>
                          <m:r>
                            <a:rPr lang="en-AU" b="0" i="1" smtClean="0">
                              <a:latin typeface="Cambria Math" charset="0"/>
                            </a:rPr>
                            <m:t>12</m:t>
                          </m:r>
                        </m:e>
                      </m:rad>
                    </m:oMath>
                  </m:oMathPara>
                </a14:m>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2857500" y="3060700"/>
                <a:ext cx="863600" cy="401970"/>
              </a:xfrm>
              <a:prstGeom prst="rect">
                <a:avLst/>
              </a:prstGeom>
              <a:blipFill rotWithShape="0">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4855870" y="3985775"/>
                <a:ext cx="460960" cy="3096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charset="0"/>
                            </a:rPr>
                          </m:ctrlPr>
                        </m:radPr>
                        <m:deg/>
                        <m:e>
                          <m:r>
                            <a:rPr lang="en-AU" b="0" i="1" smtClean="0">
                              <a:latin typeface="Cambria Math" charset="0"/>
                            </a:rPr>
                            <m:t>37</m:t>
                          </m:r>
                        </m:e>
                      </m:rad>
                    </m:oMath>
                  </m:oMathPara>
                </a14:m>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4855870" y="3985775"/>
                <a:ext cx="460960" cy="309637"/>
              </a:xfrm>
              <a:prstGeom prst="rect">
                <a:avLst/>
              </a:prstGeom>
              <a:blipFill rotWithShape="0">
                <a:blip r:embed="rId3"/>
                <a:stretch>
                  <a:fillRect r="-13333" b="-58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4944484" y="2673350"/>
                <a:ext cx="2837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b="0" i="1" smtClean="0">
                          <a:latin typeface="Cambria Math" charset="0"/>
                        </a:rPr>
                        <m:t>⍰</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4944484" y="2673350"/>
                <a:ext cx="283731" cy="276999"/>
              </a:xfrm>
              <a:prstGeom prst="rect">
                <a:avLst/>
              </a:prstGeom>
              <a:blipFill rotWithShape="0">
                <a:blip r:embed="rId4"/>
                <a:stretch>
                  <a:fillRect l="-31915" t="-11111" r="-31915" b="-37778"/>
                </a:stretch>
              </a:blipFill>
            </p:spPr>
            <p:txBody>
              <a:bodyPr/>
              <a:lstStyle/>
              <a:p>
                <a:r>
                  <a:rPr lang="en-US">
                    <a:noFill/>
                  </a:rPr>
                  <a:t> </a:t>
                </a:r>
              </a:p>
            </p:txBody>
          </p:sp>
        </mc:Fallback>
      </mc:AlternateContent>
    </p:spTree>
    <p:extLst>
      <p:ext uri="{BB962C8B-B14F-4D97-AF65-F5344CB8AC3E}">
        <p14:creationId xmlns:p14="http://schemas.microsoft.com/office/powerpoint/2010/main" val="607128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0" indent="0">
                  <a:buNone/>
                </a:pPr>
                <a:r>
                  <a:rPr lang="en-US" dirty="0" smtClean="0"/>
                  <a:t>Two sides of a right angle triangle are </a:t>
                </a:r>
                <a14:m>
                  <m:oMath xmlns:m="http://schemas.openxmlformats.org/officeDocument/2006/math">
                    <m:rad>
                      <m:radPr>
                        <m:degHide m:val="on"/>
                        <m:ctrlPr>
                          <a:rPr lang="en-US" i="1" smtClean="0">
                            <a:latin typeface="Cambria Math" charset="0"/>
                          </a:rPr>
                        </m:ctrlPr>
                      </m:radPr>
                      <m:deg/>
                      <m:e>
                        <m:r>
                          <a:rPr lang="en-AU" b="0" i="1" smtClean="0">
                            <a:latin typeface="Cambria Math" charset="0"/>
                          </a:rPr>
                          <m:t>12</m:t>
                        </m:r>
                      </m:e>
                    </m:rad>
                  </m:oMath>
                </a14:m>
                <a:r>
                  <a:rPr lang="en-US" dirty="0" smtClean="0"/>
                  <a:t> units and </a:t>
                </a:r>
                <a14:m>
                  <m:oMath xmlns:m="http://schemas.openxmlformats.org/officeDocument/2006/math">
                    <m:rad>
                      <m:radPr>
                        <m:degHide m:val="on"/>
                        <m:ctrlPr>
                          <a:rPr lang="en-US" i="1" smtClean="0">
                            <a:latin typeface="Cambria Math" charset="0"/>
                          </a:rPr>
                        </m:ctrlPr>
                      </m:radPr>
                      <m:deg/>
                      <m:e>
                        <m:r>
                          <a:rPr lang="en-AU" b="0" i="1" smtClean="0">
                            <a:latin typeface="Cambria Math" charset="0"/>
                          </a:rPr>
                          <m:t>37</m:t>
                        </m:r>
                      </m:e>
                    </m:rad>
                  </m:oMath>
                </a14:m>
                <a:r>
                  <a:rPr lang="en-US" dirty="0" smtClean="0"/>
                  <a:t> units. </a:t>
                </a:r>
              </a:p>
              <a:p>
                <a:pPr marL="457200" indent="-457200">
                  <a:buAutoNum type="alphaLcParenBoth"/>
                </a:pPr>
                <a:r>
                  <a:rPr lang="en-US" dirty="0" smtClean="0"/>
                  <a:t>What is the shortest possible length of the </a:t>
                </a:r>
                <a:r>
                  <a:rPr lang="en-US" dirty="0" smtClean="0"/>
                  <a:t>third side of the triangle</a:t>
                </a:r>
                <a:r>
                  <a:rPr lang="en-US" dirty="0" smtClean="0"/>
                  <a:t>?</a:t>
                </a:r>
              </a:p>
              <a:p>
                <a:pPr marL="457200" indent="-457200">
                  <a:buAutoNum type="alphaLcParenBoth"/>
                </a:pPr>
                <a:r>
                  <a:rPr lang="en-US" dirty="0" smtClean="0"/>
                  <a:t>What is the longest possible length of the </a:t>
                </a:r>
                <a:r>
                  <a:rPr lang="en-US" dirty="0" smtClean="0"/>
                  <a:t>third side of the triangle</a:t>
                </a:r>
                <a:r>
                  <a:rPr lang="en-US" dirty="0" smtClean="0"/>
                  <a:t>?</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475" t="-1447" r="-2488"/>
                </a:stretch>
              </a:blipFill>
            </p:spPr>
            <p:txBody>
              <a:bodyPr/>
              <a:lstStyle/>
              <a:p>
                <a:r>
                  <a:rPr lang="en-US">
                    <a:noFill/>
                  </a:rPr>
                  <a:t> </a:t>
                </a:r>
              </a:p>
            </p:txBody>
          </p:sp>
        </mc:Fallback>
      </mc:AlternateContent>
    </p:spTree>
    <p:extLst>
      <p:ext uri="{BB962C8B-B14F-4D97-AF65-F5344CB8AC3E}">
        <p14:creationId xmlns:p14="http://schemas.microsoft.com/office/powerpoint/2010/main" val="13161615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 Objectives</a:t>
            </a:r>
            <a:endParaRPr lang="en-US" dirty="0"/>
          </a:p>
        </p:txBody>
      </p:sp>
      <p:sp>
        <p:nvSpPr>
          <p:cNvPr id="3" name="Content Placeholder 2"/>
          <p:cNvSpPr>
            <a:spLocks noGrp="1"/>
          </p:cNvSpPr>
          <p:nvPr>
            <p:ph idx="1"/>
          </p:nvPr>
        </p:nvSpPr>
        <p:spPr/>
        <p:txBody>
          <a:bodyPr>
            <a:normAutofit/>
          </a:bodyPr>
          <a:lstStyle/>
          <a:p>
            <a:r>
              <a:rPr lang="en-US" sz="2200" dirty="0" smtClean="0"/>
              <a:t>Provide participants with tools to identify their own mindset</a:t>
            </a:r>
          </a:p>
          <a:p>
            <a:r>
              <a:rPr lang="en-US" sz="2200" dirty="0" smtClean="0"/>
              <a:t>Provide research on mindsets and teaching</a:t>
            </a:r>
          </a:p>
          <a:p>
            <a:r>
              <a:rPr lang="en-US" sz="2200" dirty="0" smtClean="0"/>
              <a:t>Give participants the opportunity to share their experiences </a:t>
            </a:r>
          </a:p>
          <a:p>
            <a:endParaRPr lang="en-US" sz="2200" dirty="0"/>
          </a:p>
        </p:txBody>
      </p:sp>
    </p:spTree>
    <p:extLst>
      <p:ext uri="{BB962C8B-B14F-4D97-AF65-F5344CB8AC3E}">
        <p14:creationId xmlns:p14="http://schemas.microsoft.com/office/powerpoint/2010/main" val="3880331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1333500" y="1046930"/>
            <a:ext cx="6615000" cy="3375000"/>
          </a:xfrm>
        </p:spPr>
        <p:txBody>
          <a:bodyPr>
            <a:normAutofit fontScale="92500" lnSpcReduction="10000"/>
          </a:bodyPr>
          <a:lstStyle/>
          <a:p>
            <a:pPr marL="0" indent="0">
              <a:buNone/>
            </a:pPr>
            <a:r>
              <a:rPr lang="en-US" dirty="0" smtClean="0"/>
              <a:t>I am an architect and wish to design a new building within a school that has three outward </a:t>
            </a:r>
            <a:r>
              <a:rPr lang="en-US" dirty="0"/>
              <a:t>facing rooms, with an internal triangular space designed as a shared learning area. </a:t>
            </a:r>
            <a:r>
              <a:rPr lang="en-US" dirty="0" smtClean="0"/>
              <a:t>The rooms consist of 2 classrooms and a computer room. One of the classrooms is an existing square room with an area of 37m</a:t>
            </a:r>
            <a:r>
              <a:rPr lang="en-US" baseline="30000" dirty="0" smtClean="0"/>
              <a:t>2</a:t>
            </a:r>
            <a:r>
              <a:rPr lang="en-US" dirty="0" smtClean="0"/>
              <a:t>. The computer room is also to be square and is to have an area of 12m</a:t>
            </a:r>
            <a:r>
              <a:rPr lang="en-US" baseline="30000" dirty="0" smtClean="0"/>
              <a:t>2</a:t>
            </a:r>
            <a:r>
              <a:rPr lang="en-US" dirty="0" smtClean="0"/>
              <a:t>. If the buildings are to fit in a 400m</a:t>
            </a:r>
            <a:r>
              <a:rPr lang="en-US" baseline="30000" dirty="0" smtClean="0"/>
              <a:t>2  </a:t>
            </a:r>
            <a:r>
              <a:rPr lang="en-US" dirty="0" smtClean="0"/>
              <a:t>area of land, what possible dimensions could the other classroom and the shared learning area have? </a:t>
            </a:r>
            <a:endParaRPr lang="en-US" dirty="0"/>
          </a:p>
        </p:txBody>
      </p:sp>
    </p:spTree>
    <p:extLst>
      <p:ext uri="{BB962C8B-B14F-4D97-AF65-F5344CB8AC3E}">
        <p14:creationId xmlns:p14="http://schemas.microsoft.com/office/powerpoint/2010/main" val="1853290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Your own mindset can impact on your teaching pedagogies</a:t>
            </a:r>
            <a:endParaRPr lang="en-US" dirty="0"/>
          </a:p>
          <a:p>
            <a:r>
              <a:rPr lang="en-US" dirty="0" smtClean="0"/>
              <a:t>Promoting a growth mindset in your students requires you modelling the same practices</a:t>
            </a:r>
          </a:p>
          <a:p>
            <a:r>
              <a:rPr lang="en-US" dirty="0" smtClean="0"/>
              <a:t>Allowing students time to struggle with questions before rescuing them is crucial</a:t>
            </a:r>
            <a:endParaRPr lang="en-US" dirty="0"/>
          </a:p>
          <a:p>
            <a:r>
              <a:rPr lang="en-US" dirty="0" smtClean="0"/>
              <a:t>Encouraging students to share their ideas and challenge themselves through rich tasks and mathematics talks promotes a growth mindset</a:t>
            </a:r>
            <a:endParaRPr lang="en-US" dirty="0"/>
          </a:p>
          <a:p>
            <a:endParaRPr lang="en-US" dirty="0"/>
          </a:p>
        </p:txBody>
      </p:sp>
    </p:spTree>
    <p:extLst>
      <p:ext uri="{BB962C8B-B14F-4D97-AF65-F5344CB8AC3E}">
        <p14:creationId xmlns:p14="http://schemas.microsoft.com/office/powerpoint/2010/main" val="11537435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Other </a:t>
            </a:r>
            <a:r>
              <a:rPr lang="en-US" dirty="0" smtClean="0"/>
              <a:t>modules in this series</a:t>
            </a:r>
            <a:endParaRPr lang="en-US" dirty="0"/>
          </a:p>
        </p:txBody>
      </p:sp>
      <p:sp>
        <p:nvSpPr>
          <p:cNvPr id="3" name="Content Placeholder 2"/>
          <p:cNvSpPr>
            <a:spLocks noGrp="1"/>
          </p:cNvSpPr>
          <p:nvPr>
            <p:ph idx="1"/>
          </p:nvPr>
        </p:nvSpPr>
        <p:spPr/>
        <p:txBody>
          <a:bodyPr/>
          <a:lstStyle/>
          <a:p>
            <a:r>
              <a:rPr lang="en-US" dirty="0" smtClean="0"/>
              <a:t>Module </a:t>
            </a:r>
            <a:r>
              <a:rPr lang="en-US" dirty="0" smtClean="0"/>
              <a:t>1: What is a mindset?</a:t>
            </a:r>
          </a:p>
          <a:p>
            <a:r>
              <a:rPr lang="en-US" dirty="0" smtClean="0"/>
              <a:t>Module 2: The impact of mindsets on mathematical learning</a:t>
            </a:r>
            <a:endParaRPr lang="en-US" dirty="0" smtClean="0"/>
          </a:p>
          <a:p>
            <a:r>
              <a:rPr lang="en-US" smtClean="0"/>
              <a:t>Module </a:t>
            </a:r>
            <a:r>
              <a:rPr lang="en-US" dirty="0" smtClean="0"/>
              <a:t>4: </a:t>
            </a:r>
            <a:r>
              <a:rPr lang="en-AU" dirty="0" smtClean="0"/>
              <a:t>Classroom </a:t>
            </a:r>
            <a:r>
              <a:rPr lang="en-AU" dirty="0"/>
              <a:t>activities and strategies to promote a growth mindset in mathematics</a:t>
            </a:r>
          </a:p>
          <a:p>
            <a:endParaRPr lang="en-US" dirty="0"/>
          </a:p>
        </p:txBody>
      </p:sp>
    </p:spTree>
    <p:extLst>
      <p:ext uri="{BB962C8B-B14F-4D97-AF65-F5344CB8AC3E}">
        <p14:creationId xmlns:p14="http://schemas.microsoft.com/office/powerpoint/2010/main" val="206270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a:t>
            </a:r>
            <a:r>
              <a:rPr lang="en-US" dirty="0" smtClean="0"/>
              <a:t>Mindset?</a:t>
            </a:r>
            <a:endParaRPr lang="en-US" dirty="0"/>
          </a:p>
        </p:txBody>
      </p:sp>
      <p:sp>
        <p:nvSpPr>
          <p:cNvPr id="3" name="Content Placeholder 2"/>
          <p:cNvSpPr>
            <a:spLocks noGrp="1"/>
          </p:cNvSpPr>
          <p:nvPr>
            <p:ph idx="1"/>
          </p:nvPr>
        </p:nvSpPr>
        <p:spPr>
          <a:xfrm>
            <a:off x="1333500" y="1369219"/>
            <a:ext cx="7656676" cy="3375000"/>
          </a:xfrm>
        </p:spPr>
        <p:txBody>
          <a:bodyPr>
            <a:normAutofit/>
          </a:bodyPr>
          <a:lstStyle/>
          <a:p>
            <a:pPr marL="0" indent="0">
              <a:buNone/>
            </a:pPr>
            <a:r>
              <a:rPr lang="en-US" dirty="0" smtClean="0"/>
              <a:t>Recall and reflect on the definitions and ideas associated with mindsets from modules 1 &amp; 2 focusing on the following questions;</a:t>
            </a:r>
          </a:p>
          <a:p>
            <a:pPr marL="457200" indent="-457200">
              <a:buAutoNum type="arabicPeriod"/>
            </a:pPr>
            <a:r>
              <a:rPr lang="en-US" dirty="0" smtClean="0"/>
              <a:t>What are mindsets?</a:t>
            </a:r>
          </a:p>
          <a:p>
            <a:pPr marL="457200" indent="-457200">
              <a:buAutoNum type="arabicPeriod"/>
            </a:pPr>
            <a:r>
              <a:rPr lang="en-US" dirty="0" smtClean="0"/>
              <a:t>Define some of the differences between having a Growth mindset or a Fixed mindset?</a:t>
            </a:r>
          </a:p>
          <a:p>
            <a:pPr marL="457200" indent="-457200">
              <a:buAutoNum type="arabicPeriod"/>
            </a:pPr>
            <a:endParaRPr lang="en-US" dirty="0" smtClean="0"/>
          </a:p>
          <a:p>
            <a:pPr marL="0" indent="0">
              <a:buNone/>
            </a:pPr>
            <a:r>
              <a:rPr lang="en-US" dirty="0" smtClean="0"/>
              <a:t>Share your ideas as a group </a:t>
            </a:r>
            <a:endParaRPr lang="en-US" dirty="0"/>
          </a:p>
        </p:txBody>
      </p:sp>
    </p:spTree>
    <p:extLst>
      <p:ext uri="{BB962C8B-B14F-4D97-AF65-F5344CB8AC3E}">
        <p14:creationId xmlns:p14="http://schemas.microsoft.com/office/powerpoint/2010/main" val="1912144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vs Growth Mindset</a:t>
            </a:r>
            <a:endParaRPr lang="en-US" dirty="0"/>
          </a:p>
        </p:txBody>
      </p:sp>
      <p:graphicFrame>
        <p:nvGraphicFramePr>
          <p:cNvPr id="4" name="Diagram 3"/>
          <p:cNvGraphicFramePr/>
          <p:nvPr>
            <p:extLst/>
          </p:nvPr>
        </p:nvGraphicFramePr>
        <p:xfrm>
          <a:off x="-674914" y="9751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nvPr>
        </p:nvGraphicFramePr>
        <p:xfrm>
          <a:off x="3135086" y="964293"/>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82869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499" y="273844"/>
            <a:ext cx="7664843" cy="945000"/>
          </a:xfrm>
        </p:spPr>
        <p:txBody>
          <a:bodyPr>
            <a:normAutofit fontScale="90000"/>
          </a:bodyPr>
          <a:lstStyle/>
          <a:p>
            <a:r>
              <a:rPr lang="en-US" dirty="0" smtClean="0"/>
              <a:t>Teacher Activity: What is your mindset?</a:t>
            </a:r>
            <a:endParaRPr lang="en-US" dirty="0"/>
          </a:p>
        </p:txBody>
      </p:sp>
      <p:sp>
        <p:nvSpPr>
          <p:cNvPr id="3" name="Content Placeholder 2"/>
          <p:cNvSpPr>
            <a:spLocks noGrp="1"/>
          </p:cNvSpPr>
          <p:nvPr>
            <p:ph idx="1"/>
          </p:nvPr>
        </p:nvSpPr>
        <p:spPr>
          <a:xfrm>
            <a:off x="1333500" y="1369219"/>
            <a:ext cx="7664842" cy="3375000"/>
          </a:xfrm>
        </p:spPr>
        <p:txBody>
          <a:bodyPr/>
          <a:lstStyle/>
          <a:p>
            <a:pPr marL="0" indent="0">
              <a:buNone/>
            </a:pPr>
            <a:r>
              <a:rPr lang="en-US" dirty="0" smtClean="0"/>
              <a:t>Individually complete the self reflection worksheet as both a reflection of you past experiences and in your current situation </a:t>
            </a:r>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1228188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7581900" cy="945000"/>
          </a:xfrm>
        </p:spPr>
        <p:txBody>
          <a:bodyPr>
            <a:normAutofit fontScale="90000"/>
          </a:bodyPr>
          <a:lstStyle/>
          <a:p>
            <a:r>
              <a:rPr lang="en-US" dirty="0" smtClean="0"/>
              <a:t>What mindset do you have about learning mathematics?</a:t>
            </a:r>
            <a:endParaRPr lang="en-US" dirty="0"/>
          </a:p>
        </p:txBody>
      </p:sp>
      <p:sp>
        <p:nvSpPr>
          <p:cNvPr id="3" name="Content Placeholder 2"/>
          <p:cNvSpPr>
            <a:spLocks noGrp="1"/>
          </p:cNvSpPr>
          <p:nvPr>
            <p:ph idx="1"/>
          </p:nvPr>
        </p:nvSpPr>
        <p:spPr>
          <a:xfrm>
            <a:off x="1333500" y="1369219"/>
            <a:ext cx="7581900" cy="3375000"/>
          </a:xfrm>
        </p:spPr>
        <p:txBody>
          <a:bodyPr/>
          <a:lstStyle/>
          <a:p>
            <a:pPr marL="0" indent="0">
              <a:buNone/>
            </a:pPr>
            <a:r>
              <a:rPr lang="en-US" dirty="0" smtClean="0"/>
              <a:t>Do you ever say or think</a:t>
            </a:r>
            <a:r>
              <a:rPr lang="is-IS" dirty="0" smtClean="0"/>
              <a:t>…</a:t>
            </a:r>
          </a:p>
          <a:p>
            <a:r>
              <a:rPr lang="en-US" dirty="0" smtClean="0"/>
              <a:t>I was never that good at mathematics</a:t>
            </a:r>
          </a:p>
          <a:p>
            <a:r>
              <a:rPr lang="en-US" dirty="0" smtClean="0"/>
              <a:t>I failed that test because I am not smart enough</a:t>
            </a:r>
          </a:p>
          <a:p>
            <a:r>
              <a:rPr lang="en-US" dirty="0" smtClean="0"/>
              <a:t>Some people are just really gifted at </a:t>
            </a:r>
            <a:r>
              <a:rPr lang="en-US" dirty="0" err="1" smtClean="0"/>
              <a:t>maths</a:t>
            </a:r>
            <a:endParaRPr lang="en-US" dirty="0" smtClean="0"/>
          </a:p>
          <a:p>
            <a:r>
              <a:rPr lang="en-US" dirty="0" smtClean="0"/>
              <a:t>Some students are just not capable of learning</a:t>
            </a:r>
          </a:p>
          <a:p>
            <a:r>
              <a:rPr lang="en-US" dirty="0" smtClean="0"/>
              <a:t>Your innate abilities determine your performance</a:t>
            </a:r>
          </a:p>
          <a:p>
            <a:r>
              <a:rPr lang="en-US" dirty="0" smtClean="0"/>
              <a:t>When someone achieves success I feel threatened</a:t>
            </a:r>
          </a:p>
          <a:p>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1622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t>
            </a:r>
            <a:r>
              <a:rPr lang="en-US" dirty="0" smtClean="0"/>
              <a:t>mindset </a:t>
            </a:r>
            <a:r>
              <a:rPr lang="en-US" dirty="0"/>
              <a:t>do you have about learning mathematics?</a:t>
            </a:r>
          </a:p>
        </p:txBody>
      </p:sp>
      <p:sp>
        <p:nvSpPr>
          <p:cNvPr id="3" name="Content Placeholder 2"/>
          <p:cNvSpPr>
            <a:spLocks noGrp="1"/>
          </p:cNvSpPr>
          <p:nvPr>
            <p:ph idx="1"/>
          </p:nvPr>
        </p:nvSpPr>
        <p:spPr>
          <a:xfrm>
            <a:off x="1333499" y="1369219"/>
            <a:ext cx="7654857" cy="3375000"/>
          </a:xfrm>
        </p:spPr>
        <p:txBody>
          <a:bodyPr/>
          <a:lstStyle/>
          <a:p>
            <a:pPr marL="0" indent="0">
              <a:buNone/>
            </a:pPr>
            <a:r>
              <a:rPr lang="en-US" dirty="0" smtClean="0"/>
              <a:t>Or do </a:t>
            </a:r>
            <a:r>
              <a:rPr lang="en-US" dirty="0"/>
              <a:t>you ever say or think</a:t>
            </a:r>
            <a:r>
              <a:rPr lang="is-IS" dirty="0"/>
              <a:t>…</a:t>
            </a:r>
          </a:p>
          <a:p>
            <a:r>
              <a:rPr lang="en-US" dirty="0" smtClean="0"/>
              <a:t>I failed that test because I didn't learn the material well enough</a:t>
            </a:r>
          </a:p>
          <a:p>
            <a:r>
              <a:rPr lang="en-US" dirty="0" smtClean="0"/>
              <a:t>The majority of students are capable of learning</a:t>
            </a:r>
          </a:p>
          <a:p>
            <a:r>
              <a:rPr lang="en-US" dirty="0" smtClean="0"/>
              <a:t>I like to challenge myself </a:t>
            </a:r>
          </a:p>
          <a:p>
            <a:r>
              <a:rPr lang="en-US" dirty="0" smtClean="0"/>
              <a:t>The success of others inspires me</a:t>
            </a:r>
          </a:p>
          <a:p>
            <a:r>
              <a:rPr lang="en-US" dirty="0" smtClean="0"/>
              <a:t> When I struggle with a question I persevere and it challenges me to put in more effort</a:t>
            </a:r>
          </a:p>
          <a:p>
            <a:endParaRPr lang="en-US" dirty="0" smtClean="0"/>
          </a:p>
          <a:p>
            <a:endParaRPr lang="en-US" dirty="0" smtClean="0"/>
          </a:p>
          <a:p>
            <a:endParaRPr lang="en-US" dirty="0"/>
          </a:p>
        </p:txBody>
      </p:sp>
    </p:spTree>
    <p:extLst>
      <p:ext uri="{BB962C8B-B14F-4D97-AF65-F5344CB8AC3E}">
        <p14:creationId xmlns:p14="http://schemas.microsoft.com/office/powerpoint/2010/main" val="184575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Numbered </a:t>
            </a:r>
            <a:r>
              <a:rPr lang="en-US" dirty="0"/>
              <a:t>G</a:t>
            </a:r>
            <a:r>
              <a:rPr lang="en-US" dirty="0" smtClean="0"/>
              <a:t>raph Activity</a:t>
            </a:r>
            <a:endParaRPr lang="en-US" dirty="0"/>
          </a:p>
        </p:txBody>
      </p:sp>
      <p:sp>
        <p:nvSpPr>
          <p:cNvPr id="5" name="Donut 4"/>
          <p:cNvSpPr/>
          <p:nvPr/>
        </p:nvSpPr>
        <p:spPr>
          <a:xfrm>
            <a:off x="2697480" y="1645920"/>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Donut 5"/>
          <p:cNvSpPr/>
          <p:nvPr/>
        </p:nvSpPr>
        <p:spPr>
          <a:xfrm>
            <a:off x="3709416" y="1645920"/>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4834128" y="1645920"/>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2084832" y="2474976"/>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onut 8"/>
          <p:cNvSpPr/>
          <p:nvPr/>
        </p:nvSpPr>
        <p:spPr>
          <a:xfrm>
            <a:off x="3128772" y="2474976"/>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onut 9"/>
          <p:cNvSpPr/>
          <p:nvPr/>
        </p:nvSpPr>
        <p:spPr>
          <a:xfrm>
            <a:off x="4348392" y="2474976"/>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Donut 10"/>
          <p:cNvSpPr/>
          <p:nvPr/>
        </p:nvSpPr>
        <p:spPr>
          <a:xfrm>
            <a:off x="5275404" y="2462784"/>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Donut 11"/>
          <p:cNvSpPr/>
          <p:nvPr/>
        </p:nvSpPr>
        <p:spPr>
          <a:xfrm>
            <a:off x="2084832" y="3416808"/>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Donut 12"/>
          <p:cNvSpPr/>
          <p:nvPr/>
        </p:nvSpPr>
        <p:spPr>
          <a:xfrm>
            <a:off x="3128772" y="3416808"/>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Donut 13"/>
          <p:cNvSpPr/>
          <p:nvPr/>
        </p:nvSpPr>
        <p:spPr>
          <a:xfrm>
            <a:off x="4352964" y="3416808"/>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Donut 14"/>
          <p:cNvSpPr/>
          <p:nvPr/>
        </p:nvSpPr>
        <p:spPr>
          <a:xfrm>
            <a:off x="5275404" y="3416808"/>
            <a:ext cx="585216" cy="64008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7" name="Straight Connector 16"/>
          <p:cNvCxnSpPr>
            <a:stCxn id="5" idx="3"/>
            <a:endCxn id="8" idx="0"/>
          </p:cNvCxnSpPr>
          <p:nvPr/>
        </p:nvCxnSpPr>
        <p:spPr>
          <a:xfrm flipH="1">
            <a:off x="2377440" y="2192262"/>
            <a:ext cx="405743" cy="282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631256" y="2208295"/>
            <a:ext cx="405743" cy="282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118285" y="2250924"/>
            <a:ext cx="278891" cy="2240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1" idx="0"/>
          </p:cNvCxnSpPr>
          <p:nvPr/>
        </p:nvCxnSpPr>
        <p:spPr>
          <a:xfrm>
            <a:off x="5231537" y="2228482"/>
            <a:ext cx="336475" cy="2343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5" idx="6"/>
            <a:endCxn id="6" idx="2"/>
          </p:cNvCxnSpPr>
          <p:nvPr/>
        </p:nvCxnSpPr>
        <p:spPr>
          <a:xfrm>
            <a:off x="3282696" y="1965960"/>
            <a:ext cx="4267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endCxn id="7" idx="2"/>
          </p:cNvCxnSpPr>
          <p:nvPr/>
        </p:nvCxnSpPr>
        <p:spPr>
          <a:xfrm>
            <a:off x="4214280" y="1962912"/>
            <a:ext cx="619848" cy="3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8" idx="4"/>
            <a:endCxn id="12" idx="0"/>
          </p:cNvCxnSpPr>
          <p:nvPr/>
        </p:nvCxnSpPr>
        <p:spPr>
          <a:xfrm>
            <a:off x="2377440" y="3115056"/>
            <a:ext cx="0" cy="301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394128" y="3115056"/>
            <a:ext cx="0" cy="301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646496" y="3122676"/>
            <a:ext cx="0" cy="301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583252" y="3102864"/>
            <a:ext cx="0" cy="301752"/>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271079" y="1533203"/>
            <a:ext cx="2386584" cy="3139321"/>
          </a:xfrm>
          <a:prstGeom prst="rect">
            <a:avLst/>
          </a:prstGeom>
          <a:noFill/>
        </p:spPr>
        <p:txBody>
          <a:bodyPr wrap="square" rtlCol="0">
            <a:spAutoFit/>
          </a:bodyPr>
          <a:lstStyle/>
          <a:p>
            <a:r>
              <a:rPr lang="en-US" dirty="0" smtClean="0"/>
              <a:t>Can you number the nodes using only the numbers 1 -11 (using each number only once) such that the sum of the number in the node added to all of the numbers in adjacent nodes is equal to the same value? (called the node sum).</a:t>
            </a:r>
            <a:endParaRPr lang="en-US" dirty="0"/>
          </a:p>
        </p:txBody>
      </p:sp>
      <p:sp>
        <p:nvSpPr>
          <p:cNvPr id="35" name="Rectangle 34"/>
          <p:cNvSpPr/>
          <p:nvPr/>
        </p:nvSpPr>
        <p:spPr>
          <a:xfrm>
            <a:off x="2377440" y="4258176"/>
            <a:ext cx="3108719" cy="646331"/>
          </a:xfrm>
          <a:prstGeom prst="rect">
            <a:avLst/>
          </a:prstGeom>
        </p:spPr>
        <p:txBody>
          <a:bodyPr wrap="square">
            <a:spAutoFit/>
          </a:bodyPr>
          <a:lstStyle/>
          <a:p>
            <a:r>
              <a:rPr lang="en-US"/>
              <a:t>Here we have a set of nodes connected by edges. </a:t>
            </a:r>
          </a:p>
        </p:txBody>
      </p:sp>
    </p:spTree>
    <p:extLst>
      <p:ext uri="{BB962C8B-B14F-4D97-AF65-F5344CB8AC3E}">
        <p14:creationId xmlns:p14="http://schemas.microsoft.com/office/powerpoint/2010/main" val="2140086498"/>
      </p:ext>
    </p:extLst>
  </p:cSld>
  <p:clrMapOvr>
    <a:masterClrMapping/>
  </p:clrMapOvr>
</p:sld>
</file>

<file path=ppt/theme/theme1.xml><?xml version="1.0" encoding="utf-8"?>
<a:theme xmlns:a="http://schemas.openxmlformats.org/drawingml/2006/main" name="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B89A2B07-E34D-A94A-A128-B3F449E79B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dimensions_blank</Template>
  <TotalTime>1793</TotalTime>
  <Words>1600</Words>
  <Application>Microsoft Macintosh PowerPoint</Application>
  <PresentationFormat>On-screen Show (16:9)</PresentationFormat>
  <Paragraphs>195</Paragraphs>
  <Slides>32</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Calibri</vt:lpstr>
      <vt:lpstr>Cambria Math</vt:lpstr>
      <vt:lpstr>Chalkduster</vt:lpstr>
      <vt:lpstr>Arial</vt:lpstr>
      <vt:lpstr>dimensions</vt:lpstr>
      <vt:lpstr>1_Office Theme</vt:lpstr>
      <vt:lpstr>Growth Mindset </vt:lpstr>
      <vt:lpstr>AITSL Proficiencies</vt:lpstr>
      <vt:lpstr>Module Objectives</vt:lpstr>
      <vt:lpstr>What is a Mindset?</vt:lpstr>
      <vt:lpstr>Fixed vs Growth Mindset</vt:lpstr>
      <vt:lpstr>Teacher Activity: What is your mindset?</vt:lpstr>
      <vt:lpstr>What mindset do you have about learning mathematics?</vt:lpstr>
      <vt:lpstr>What mindset do you have about learning mathematics?</vt:lpstr>
      <vt:lpstr>Numbered Graph Activity</vt:lpstr>
      <vt:lpstr>Impact of mindsets on teaching</vt:lpstr>
      <vt:lpstr>Impact of a teacher’s fixed mindset in Mathematics </vt:lpstr>
      <vt:lpstr>Impact of a teacher’s fixed mindset in Mathematics </vt:lpstr>
      <vt:lpstr>Fixed Mindsets on assessment failure </vt:lpstr>
      <vt:lpstr>Growth Mindsets on assessment failure </vt:lpstr>
      <vt:lpstr>Actions that encourage a growth mindset in mathematics</vt:lpstr>
      <vt:lpstr>Differentiating in the classroom</vt:lpstr>
      <vt:lpstr>Myths surrounding differentiation</vt:lpstr>
      <vt:lpstr>Ways to support differentiation </vt:lpstr>
      <vt:lpstr>Differentiated learning in Mathematics</vt:lpstr>
      <vt:lpstr>Mathematics Talks</vt:lpstr>
      <vt:lpstr>Teacher Activity</vt:lpstr>
      <vt:lpstr>Teacher Activity</vt:lpstr>
      <vt:lpstr>Teacher Activity Responses</vt:lpstr>
      <vt:lpstr>Productive Struggle</vt:lpstr>
      <vt:lpstr>What do you notice?</vt:lpstr>
      <vt:lpstr>Encouraging Productive Struggle</vt:lpstr>
      <vt:lpstr>Task selection</vt:lpstr>
      <vt:lpstr>Example:</vt:lpstr>
      <vt:lpstr>Example: </vt:lpstr>
      <vt:lpstr>Example:</vt:lpstr>
      <vt:lpstr>Summary</vt:lpstr>
      <vt:lpstr>Other modules in this series</vt:lpstr>
    </vt:vector>
  </TitlesOfParts>
  <Company>University of Tasmania</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Spohn</dc:creator>
  <cp:lastModifiedBy>Microsoft Office User</cp:lastModifiedBy>
  <cp:revision>93</cp:revision>
  <cp:lastPrinted>2015-01-29T03:23:13Z</cp:lastPrinted>
  <dcterms:created xsi:type="dcterms:W3CDTF">2016-09-07T00:22:54Z</dcterms:created>
  <dcterms:modified xsi:type="dcterms:W3CDTF">2017-09-12T01:26:37Z</dcterms:modified>
</cp:coreProperties>
</file>