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8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07" r:id="rId1"/>
    <p:sldMasterId id="2147483816" r:id="rId2"/>
  </p:sldMasterIdLst>
  <p:notesMasterIdLst>
    <p:notesMasterId r:id="rId29"/>
  </p:notesMasterIdLst>
  <p:handoutMasterIdLst>
    <p:handoutMasterId r:id="rId30"/>
  </p:handoutMasterIdLst>
  <p:sldIdLst>
    <p:sldId id="306" r:id="rId3"/>
    <p:sldId id="283" r:id="rId4"/>
    <p:sldId id="282" r:id="rId5"/>
    <p:sldId id="287" r:id="rId6"/>
    <p:sldId id="284" r:id="rId7"/>
    <p:sldId id="285" r:id="rId8"/>
    <p:sldId id="288" r:id="rId9"/>
    <p:sldId id="286" r:id="rId10"/>
    <p:sldId id="289" r:id="rId11"/>
    <p:sldId id="290" r:id="rId12"/>
    <p:sldId id="291" r:id="rId13"/>
    <p:sldId id="292" r:id="rId14"/>
    <p:sldId id="293" r:id="rId15"/>
    <p:sldId id="295" r:id="rId16"/>
    <p:sldId id="294" r:id="rId17"/>
    <p:sldId id="305" r:id="rId18"/>
    <p:sldId id="296" r:id="rId19"/>
    <p:sldId id="297" r:id="rId20"/>
    <p:sldId id="301" r:id="rId21"/>
    <p:sldId id="303" r:id="rId22"/>
    <p:sldId id="300" r:id="rId23"/>
    <p:sldId id="298" r:id="rId24"/>
    <p:sldId id="302" r:id="rId25"/>
    <p:sldId id="299" r:id="rId26"/>
    <p:sldId id="304" r:id="rId27"/>
    <p:sldId id="307" r:id="rId28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60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502" autoAdjust="0"/>
    <p:restoredTop sz="94674" autoAdjust="0"/>
  </p:normalViewPr>
  <p:slideViewPr>
    <p:cSldViewPr snapToGrid="0" snapToObjects="1">
      <p:cViewPr>
        <p:scale>
          <a:sx n="122" d="100"/>
          <a:sy n="122" d="100"/>
        </p:scale>
        <p:origin x="1592" y="88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5288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handoutMaster" Target="handoutMasters/handoutMaster1.xml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theme" Target="theme/theme1.xml"/><Relationship Id="rId34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F5D1106-18C3-294D-9338-F58864CBC7C3}" type="doc">
      <dgm:prSet loTypeId="urn:microsoft.com/office/officeart/2005/8/layout/arrow6" loCatId="" qsTypeId="urn:microsoft.com/office/officeart/2005/8/quickstyle/simple4" qsCatId="simple" csTypeId="urn:microsoft.com/office/officeart/2005/8/colors/accent2_3" csCatId="accent2" phldr="1"/>
      <dgm:spPr/>
      <dgm:t>
        <a:bodyPr/>
        <a:lstStyle/>
        <a:p>
          <a:endParaRPr lang="en-US"/>
        </a:p>
      </dgm:t>
    </dgm:pt>
    <dgm:pt modelId="{DA058A6F-7B4B-1D4B-BFCA-AA56C9062922}">
      <dgm:prSet phldrT="[Text]"/>
      <dgm:spPr/>
      <dgm:t>
        <a:bodyPr/>
        <a:lstStyle/>
        <a:p>
          <a:r>
            <a:rPr lang="en-US" dirty="0" smtClean="0"/>
            <a:t>Looking Back</a:t>
          </a:r>
          <a:endParaRPr lang="en-US" dirty="0"/>
        </a:p>
      </dgm:t>
    </dgm:pt>
    <dgm:pt modelId="{E256D4D7-E91D-974D-B215-4317BCB3FF14}" type="parTrans" cxnId="{A90749AE-C3D7-5046-AD32-183A8EA11393}">
      <dgm:prSet/>
      <dgm:spPr/>
      <dgm:t>
        <a:bodyPr/>
        <a:lstStyle/>
        <a:p>
          <a:endParaRPr lang="en-US"/>
        </a:p>
      </dgm:t>
    </dgm:pt>
    <dgm:pt modelId="{BC45F79D-8154-1345-BC61-F4A3F8E17EDC}" type="sibTrans" cxnId="{A90749AE-C3D7-5046-AD32-183A8EA11393}">
      <dgm:prSet/>
      <dgm:spPr/>
      <dgm:t>
        <a:bodyPr/>
        <a:lstStyle/>
        <a:p>
          <a:endParaRPr lang="en-US"/>
        </a:p>
      </dgm:t>
    </dgm:pt>
    <dgm:pt modelId="{902709FF-E7CA-7F41-A399-16DDDD47D848}">
      <dgm:prSet phldrT="[Text]"/>
      <dgm:spPr/>
      <dgm:t>
        <a:bodyPr/>
        <a:lstStyle/>
        <a:p>
          <a:r>
            <a:rPr lang="en-US" dirty="0" smtClean="0"/>
            <a:t>Looking Forward </a:t>
          </a:r>
          <a:endParaRPr lang="en-US" dirty="0"/>
        </a:p>
      </dgm:t>
    </dgm:pt>
    <dgm:pt modelId="{29AD46A2-57B1-EC4B-9967-042D1D3D9B2F}" type="parTrans" cxnId="{B3120A36-5789-BF45-B565-2094AEC99914}">
      <dgm:prSet/>
      <dgm:spPr/>
      <dgm:t>
        <a:bodyPr/>
        <a:lstStyle/>
        <a:p>
          <a:endParaRPr lang="en-US"/>
        </a:p>
      </dgm:t>
    </dgm:pt>
    <dgm:pt modelId="{AEC491AE-E941-B344-90C4-F4314930FC78}" type="sibTrans" cxnId="{B3120A36-5789-BF45-B565-2094AEC99914}">
      <dgm:prSet/>
      <dgm:spPr/>
      <dgm:t>
        <a:bodyPr/>
        <a:lstStyle/>
        <a:p>
          <a:endParaRPr lang="en-US"/>
        </a:p>
      </dgm:t>
    </dgm:pt>
    <dgm:pt modelId="{DCCBE150-9E07-3243-A6D4-612A52BED45B}" type="pres">
      <dgm:prSet presAssocID="{FF5D1106-18C3-294D-9338-F58864CBC7C3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DEC0E8D-E3DC-034D-9148-22878932860C}" type="pres">
      <dgm:prSet presAssocID="{FF5D1106-18C3-294D-9338-F58864CBC7C3}" presName="ribbon" presStyleLbl="node1" presStyleIdx="0" presStyleCnt="1"/>
      <dgm:spPr/>
    </dgm:pt>
    <dgm:pt modelId="{3E606038-9E2F-0E40-BC48-2366EDB3BBB8}" type="pres">
      <dgm:prSet presAssocID="{FF5D1106-18C3-294D-9338-F58864CBC7C3}" presName="lef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8D0315C-1E2D-5945-8734-02D19C3749B5}" type="pres">
      <dgm:prSet presAssocID="{FF5D1106-18C3-294D-9338-F58864CBC7C3}" presName="righ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3120A36-5789-BF45-B565-2094AEC99914}" srcId="{FF5D1106-18C3-294D-9338-F58864CBC7C3}" destId="{902709FF-E7CA-7F41-A399-16DDDD47D848}" srcOrd="1" destOrd="0" parTransId="{29AD46A2-57B1-EC4B-9967-042D1D3D9B2F}" sibTransId="{AEC491AE-E941-B344-90C4-F4314930FC78}"/>
    <dgm:cxn modelId="{E5F6E477-558A-604D-BA68-B5DACDB3411B}" type="presOf" srcId="{DA058A6F-7B4B-1D4B-BFCA-AA56C9062922}" destId="{3E606038-9E2F-0E40-BC48-2366EDB3BBB8}" srcOrd="0" destOrd="0" presId="urn:microsoft.com/office/officeart/2005/8/layout/arrow6"/>
    <dgm:cxn modelId="{A90749AE-C3D7-5046-AD32-183A8EA11393}" srcId="{FF5D1106-18C3-294D-9338-F58864CBC7C3}" destId="{DA058A6F-7B4B-1D4B-BFCA-AA56C9062922}" srcOrd="0" destOrd="0" parTransId="{E256D4D7-E91D-974D-B215-4317BCB3FF14}" sibTransId="{BC45F79D-8154-1345-BC61-F4A3F8E17EDC}"/>
    <dgm:cxn modelId="{D58F4D88-1F84-B640-BF6B-0B0A27AE62FC}" type="presOf" srcId="{FF5D1106-18C3-294D-9338-F58864CBC7C3}" destId="{DCCBE150-9E07-3243-A6D4-612A52BED45B}" srcOrd="0" destOrd="0" presId="urn:microsoft.com/office/officeart/2005/8/layout/arrow6"/>
    <dgm:cxn modelId="{1A9DA32B-D115-3049-B32B-12079C96F9B3}" type="presOf" srcId="{902709FF-E7CA-7F41-A399-16DDDD47D848}" destId="{B8D0315C-1E2D-5945-8734-02D19C3749B5}" srcOrd="0" destOrd="0" presId="urn:microsoft.com/office/officeart/2005/8/layout/arrow6"/>
    <dgm:cxn modelId="{118DBF70-3820-F943-80E2-CB79344CFC55}" type="presParOf" srcId="{DCCBE150-9E07-3243-A6D4-612A52BED45B}" destId="{9DEC0E8D-E3DC-034D-9148-22878932860C}" srcOrd="0" destOrd="0" presId="urn:microsoft.com/office/officeart/2005/8/layout/arrow6"/>
    <dgm:cxn modelId="{5FA471F5-7313-6E4F-84CF-9DD25DA1FC0D}" type="presParOf" srcId="{DCCBE150-9E07-3243-A6D4-612A52BED45B}" destId="{3E606038-9E2F-0E40-BC48-2366EDB3BBB8}" srcOrd="1" destOrd="0" presId="urn:microsoft.com/office/officeart/2005/8/layout/arrow6"/>
    <dgm:cxn modelId="{64890710-AB05-9D42-82FD-67D3D3D5AD69}" type="presParOf" srcId="{DCCBE150-9E07-3243-A6D4-612A52BED45B}" destId="{B8D0315C-1E2D-5945-8734-02D19C3749B5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96A0B2A-9B56-FF4D-BAA1-6ABE1FB3F299}" type="doc">
      <dgm:prSet loTypeId="urn:microsoft.com/office/officeart/2005/8/layout/target1" loCatId="" qsTypeId="urn:microsoft.com/office/officeart/2005/8/quickstyle/simple4" qsCatId="simple" csTypeId="urn:microsoft.com/office/officeart/2005/8/colors/colorful5" csCatId="colorful" phldr="1"/>
      <dgm:spPr/>
    </dgm:pt>
    <dgm:pt modelId="{B6FE4778-C6DE-2B4D-A5E7-0897474106CF}">
      <dgm:prSet phldrT="[Text]"/>
      <dgm:spPr/>
      <dgm:t>
        <a:bodyPr/>
        <a:lstStyle/>
        <a:p>
          <a:r>
            <a:rPr lang="en-US" dirty="0" smtClean="0"/>
            <a:t>Internal</a:t>
          </a:r>
          <a:endParaRPr lang="en-US" dirty="0"/>
        </a:p>
      </dgm:t>
    </dgm:pt>
    <dgm:pt modelId="{06E4B8F2-FFB9-5B4A-BFE2-15346F1DB116}" type="parTrans" cxnId="{7A1DE62E-9747-D44A-8CA2-D591BDD9DEED}">
      <dgm:prSet/>
      <dgm:spPr/>
      <dgm:t>
        <a:bodyPr/>
        <a:lstStyle/>
        <a:p>
          <a:endParaRPr lang="en-US"/>
        </a:p>
      </dgm:t>
    </dgm:pt>
    <dgm:pt modelId="{B2976EB1-F44D-304B-85A6-BDFE14A173C4}" type="sibTrans" cxnId="{7A1DE62E-9747-D44A-8CA2-D591BDD9DEED}">
      <dgm:prSet/>
      <dgm:spPr/>
      <dgm:t>
        <a:bodyPr/>
        <a:lstStyle/>
        <a:p>
          <a:endParaRPr lang="en-US"/>
        </a:p>
      </dgm:t>
    </dgm:pt>
    <dgm:pt modelId="{A0D9D53F-13EB-914B-AF18-29878E3EDA0A}">
      <dgm:prSet phldrT="[Text]"/>
      <dgm:spPr/>
      <dgm:t>
        <a:bodyPr/>
        <a:lstStyle/>
        <a:p>
          <a:r>
            <a:rPr lang="en-US" dirty="0" smtClean="0"/>
            <a:t>External</a:t>
          </a:r>
          <a:endParaRPr lang="en-US" dirty="0"/>
        </a:p>
      </dgm:t>
    </dgm:pt>
    <dgm:pt modelId="{E5441B01-F1BF-2048-9EC5-2A9D0CE7A933}" type="parTrans" cxnId="{98C4B0E8-4F5A-DF4D-A1AE-7364F05B47D1}">
      <dgm:prSet/>
      <dgm:spPr/>
      <dgm:t>
        <a:bodyPr/>
        <a:lstStyle/>
        <a:p>
          <a:endParaRPr lang="en-US"/>
        </a:p>
      </dgm:t>
    </dgm:pt>
    <dgm:pt modelId="{DA108252-06EB-4741-8A8E-28152B15917F}" type="sibTrans" cxnId="{98C4B0E8-4F5A-DF4D-A1AE-7364F05B47D1}">
      <dgm:prSet/>
      <dgm:spPr/>
      <dgm:t>
        <a:bodyPr/>
        <a:lstStyle/>
        <a:p>
          <a:endParaRPr lang="en-US"/>
        </a:p>
      </dgm:t>
    </dgm:pt>
    <dgm:pt modelId="{07EECAF5-1560-8C42-BC2A-B461B70E4BCF}">
      <dgm:prSet phldrT="[Text]"/>
      <dgm:spPr/>
      <dgm:t>
        <a:bodyPr/>
        <a:lstStyle/>
        <a:p>
          <a:r>
            <a:rPr lang="en-US" dirty="0" smtClean="0"/>
            <a:t>Big Picture</a:t>
          </a:r>
          <a:endParaRPr lang="en-US" dirty="0"/>
        </a:p>
      </dgm:t>
    </dgm:pt>
    <dgm:pt modelId="{08A959D6-1CA3-194F-9344-3AD11E618434}" type="parTrans" cxnId="{067A2667-4619-AD48-BE90-902B6A4BDC72}">
      <dgm:prSet/>
      <dgm:spPr/>
      <dgm:t>
        <a:bodyPr/>
        <a:lstStyle/>
        <a:p>
          <a:endParaRPr lang="en-US"/>
        </a:p>
      </dgm:t>
    </dgm:pt>
    <dgm:pt modelId="{0AB289D0-BFB2-BF46-B858-EDCFDE2AB494}" type="sibTrans" cxnId="{067A2667-4619-AD48-BE90-902B6A4BDC72}">
      <dgm:prSet/>
      <dgm:spPr/>
      <dgm:t>
        <a:bodyPr/>
        <a:lstStyle/>
        <a:p>
          <a:endParaRPr lang="en-US"/>
        </a:p>
      </dgm:t>
    </dgm:pt>
    <dgm:pt modelId="{31630E8D-85C1-634C-83CD-BD1C86967CB6}" type="pres">
      <dgm:prSet presAssocID="{796A0B2A-9B56-FF4D-BAA1-6ABE1FB3F299}" presName="composite" presStyleCnt="0">
        <dgm:presLayoutVars>
          <dgm:chMax val="5"/>
          <dgm:dir/>
          <dgm:resizeHandles val="exact"/>
        </dgm:presLayoutVars>
      </dgm:prSet>
      <dgm:spPr/>
    </dgm:pt>
    <dgm:pt modelId="{3D9A5225-2119-5D4B-8485-4122CD36BFBA}" type="pres">
      <dgm:prSet presAssocID="{B6FE4778-C6DE-2B4D-A5E7-0897474106CF}" presName="circle1" presStyleLbl="lnNode1" presStyleIdx="0" presStyleCnt="3"/>
      <dgm:spPr/>
    </dgm:pt>
    <dgm:pt modelId="{A52A427B-87C8-8C4B-A294-0C99F1546E0F}" type="pres">
      <dgm:prSet presAssocID="{B6FE4778-C6DE-2B4D-A5E7-0897474106CF}" presName="text1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9BC9FC5-AB15-CB47-9AFC-B5839627AD75}" type="pres">
      <dgm:prSet presAssocID="{B6FE4778-C6DE-2B4D-A5E7-0897474106CF}" presName="line1" presStyleLbl="callout" presStyleIdx="0" presStyleCnt="6"/>
      <dgm:spPr/>
    </dgm:pt>
    <dgm:pt modelId="{61FC4499-597D-2A4A-8C10-E43AD35F45C8}" type="pres">
      <dgm:prSet presAssocID="{B6FE4778-C6DE-2B4D-A5E7-0897474106CF}" presName="d1" presStyleLbl="callout" presStyleIdx="1" presStyleCnt="6"/>
      <dgm:spPr/>
    </dgm:pt>
    <dgm:pt modelId="{F9548974-FB14-904B-A037-4670136AB343}" type="pres">
      <dgm:prSet presAssocID="{A0D9D53F-13EB-914B-AF18-29878E3EDA0A}" presName="circle2" presStyleLbl="lnNode1" presStyleIdx="1" presStyleCnt="3"/>
      <dgm:spPr/>
    </dgm:pt>
    <dgm:pt modelId="{3459A1B2-B040-BB4E-B783-FA63F83434F8}" type="pres">
      <dgm:prSet presAssocID="{A0D9D53F-13EB-914B-AF18-29878E3EDA0A}" presName="text2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FFDC1EB-7D22-414C-9AD8-9617C166FB75}" type="pres">
      <dgm:prSet presAssocID="{A0D9D53F-13EB-914B-AF18-29878E3EDA0A}" presName="line2" presStyleLbl="callout" presStyleIdx="2" presStyleCnt="6"/>
      <dgm:spPr/>
    </dgm:pt>
    <dgm:pt modelId="{39810376-9F80-A742-9BC6-EE94D85E7BB9}" type="pres">
      <dgm:prSet presAssocID="{A0D9D53F-13EB-914B-AF18-29878E3EDA0A}" presName="d2" presStyleLbl="callout" presStyleIdx="3" presStyleCnt="6"/>
      <dgm:spPr/>
    </dgm:pt>
    <dgm:pt modelId="{DE9498F6-0C43-3745-9C9E-CBA6E0559EEB}" type="pres">
      <dgm:prSet presAssocID="{07EECAF5-1560-8C42-BC2A-B461B70E4BCF}" presName="circle3" presStyleLbl="lnNode1" presStyleIdx="2" presStyleCnt="3"/>
      <dgm:spPr/>
    </dgm:pt>
    <dgm:pt modelId="{320E3D45-3528-EE47-B96F-F2169728382E}" type="pres">
      <dgm:prSet presAssocID="{07EECAF5-1560-8C42-BC2A-B461B70E4BCF}" presName="text3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DCB3815-C2D6-2743-BB67-F41BB7EFCE63}" type="pres">
      <dgm:prSet presAssocID="{07EECAF5-1560-8C42-BC2A-B461B70E4BCF}" presName="line3" presStyleLbl="callout" presStyleIdx="4" presStyleCnt="6"/>
      <dgm:spPr/>
    </dgm:pt>
    <dgm:pt modelId="{9B7BCADC-0421-4E41-9A3E-6425D26C94C6}" type="pres">
      <dgm:prSet presAssocID="{07EECAF5-1560-8C42-BC2A-B461B70E4BCF}" presName="d3" presStyleLbl="callout" presStyleIdx="5" presStyleCnt="6"/>
      <dgm:spPr/>
    </dgm:pt>
  </dgm:ptLst>
  <dgm:cxnLst>
    <dgm:cxn modelId="{98C4B0E8-4F5A-DF4D-A1AE-7364F05B47D1}" srcId="{796A0B2A-9B56-FF4D-BAA1-6ABE1FB3F299}" destId="{A0D9D53F-13EB-914B-AF18-29878E3EDA0A}" srcOrd="1" destOrd="0" parTransId="{E5441B01-F1BF-2048-9EC5-2A9D0CE7A933}" sibTransId="{DA108252-06EB-4741-8A8E-28152B15917F}"/>
    <dgm:cxn modelId="{7A1DE62E-9747-D44A-8CA2-D591BDD9DEED}" srcId="{796A0B2A-9B56-FF4D-BAA1-6ABE1FB3F299}" destId="{B6FE4778-C6DE-2B4D-A5E7-0897474106CF}" srcOrd="0" destOrd="0" parTransId="{06E4B8F2-FFB9-5B4A-BFE2-15346F1DB116}" sibTransId="{B2976EB1-F44D-304B-85A6-BDFE14A173C4}"/>
    <dgm:cxn modelId="{B793FE9C-B470-344F-A503-52D0DEB8A913}" type="presOf" srcId="{A0D9D53F-13EB-914B-AF18-29878E3EDA0A}" destId="{3459A1B2-B040-BB4E-B783-FA63F83434F8}" srcOrd="0" destOrd="0" presId="urn:microsoft.com/office/officeart/2005/8/layout/target1"/>
    <dgm:cxn modelId="{D80635C6-9304-5146-9ECD-0A3B5BE59E63}" type="presOf" srcId="{B6FE4778-C6DE-2B4D-A5E7-0897474106CF}" destId="{A52A427B-87C8-8C4B-A294-0C99F1546E0F}" srcOrd="0" destOrd="0" presId="urn:microsoft.com/office/officeart/2005/8/layout/target1"/>
    <dgm:cxn modelId="{7BFAC6BD-2A3E-094C-918A-95476188C3BF}" type="presOf" srcId="{07EECAF5-1560-8C42-BC2A-B461B70E4BCF}" destId="{320E3D45-3528-EE47-B96F-F2169728382E}" srcOrd="0" destOrd="0" presId="urn:microsoft.com/office/officeart/2005/8/layout/target1"/>
    <dgm:cxn modelId="{72473FE1-8104-4C48-AA63-2167434B545F}" type="presOf" srcId="{796A0B2A-9B56-FF4D-BAA1-6ABE1FB3F299}" destId="{31630E8D-85C1-634C-83CD-BD1C86967CB6}" srcOrd="0" destOrd="0" presId="urn:microsoft.com/office/officeart/2005/8/layout/target1"/>
    <dgm:cxn modelId="{067A2667-4619-AD48-BE90-902B6A4BDC72}" srcId="{796A0B2A-9B56-FF4D-BAA1-6ABE1FB3F299}" destId="{07EECAF5-1560-8C42-BC2A-B461B70E4BCF}" srcOrd="2" destOrd="0" parTransId="{08A959D6-1CA3-194F-9344-3AD11E618434}" sibTransId="{0AB289D0-BFB2-BF46-B858-EDCFDE2AB494}"/>
    <dgm:cxn modelId="{89614924-AD01-1D43-9D20-BF8D8B41C01F}" type="presParOf" srcId="{31630E8D-85C1-634C-83CD-BD1C86967CB6}" destId="{3D9A5225-2119-5D4B-8485-4122CD36BFBA}" srcOrd="0" destOrd="0" presId="urn:microsoft.com/office/officeart/2005/8/layout/target1"/>
    <dgm:cxn modelId="{AE1C50F3-46BB-E343-B26A-0B5E78583962}" type="presParOf" srcId="{31630E8D-85C1-634C-83CD-BD1C86967CB6}" destId="{A52A427B-87C8-8C4B-A294-0C99F1546E0F}" srcOrd="1" destOrd="0" presId="urn:microsoft.com/office/officeart/2005/8/layout/target1"/>
    <dgm:cxn modelId="{8481DCD4-8851-E944-96B9-C97E4B5C46A0}" type="presParOf" srcId="{31630E8D-85C1-634C-83CD-BD1C86967CB6}" destId="{D9BC9FC5-AB15-CB47-9AFC-B5839627AD75}" srcOrd="2" destOrd="0" presId="urn:microsoft.com/office/officeart/2005/8/layout/target1"/>
    <dgm:cxn modelId="{1A0A3A0C-BE47-BA45-8487-C7C84F4EDC50}" type="presParOf" srcId="{31630E8D-85C1-634C-83CD-BD1C86967CB6}" destId="{61FC4499-597D-2A4A-8C10-E43AD35F45C8}" srcOrd="3" destOrd="0" presId="urn:microsoft.com/office/officeart/2005/8/layout/target1"/>
    <dgm:cxn modelId="{6A098F1A-50ED-ED40-87F6-6A25A9240072}" type="presParOf" srcId="{31630E8D-85C1-634C-83CD-BD1C86967CB6}" destId="{F9548974-FB14-904B-A037-4670136AB343}" srcOrd="4" destOrd="0" presId="urn:microsoft.com/office/officeart/2005/8/layout/target1"/>
    <dgm:cxn modelId="{28F58B37-96CF-9344-8916-C890AC1EC5C8}" type="presParOf" srcId="{31630E8D-85C1-634C-83CD-BD1C86967CB6}" destId="{3459A1B2-B040-BB4E-B783-FA63F83434F8}" srcOrd="5" destOrd="0" presId="urn:microsoft.com/office/officeart/2005/8/layout/target1"/>
    <dgm:cxn modelId="{D96DA718-ED0C-054C-B559-F1663C3C7B58}" type="presParOf" srcId="{31630E8D-85C1-634C-83CD-BD1C86967CB6}" destId="{0FFDC1EB-7D22-414C-9AD8-9617C166FB75}" srcOrd="6" destOrd="0" presId="urn:microsoft.com/office/officeart/2005/8/layout/target1"/>
    <dgm:cxn modelId="{1C2560B4-5D10-934F-800E-27820BADAC65}" type="presParOf" srcId="{31630E8D-85C1-634C-83CD-BD1C86967CB6}" destId="{39810376-9F80-A742-9BC6-EE94D85E7BB9}" srcOrd="7" destOrd="0" presId="urn:microsoft.com/office/officeart/2005/8/layout/target1"/>
    <dgm:cxn modelId="{8D539E2C-8E1C-D442-BF1B-19A190FA46CB}" type="presParOf" srcId="{31630E8D-85C1-634C-83CD-BD1C86967CB6}" destId="{DE9498F6-0C43-3745-9C9E-CBA6E0559EEB}" srcOrd="8" destOrd="0" presId="urn:microsoft.com/office/officeart/2005/8/layout/target1"/>
    <dgm:cxn modelId="{E011E8D5-F13B-194A-85B6-0FC801F57113}" type="presParOf" srcId="{31630E8D-85C1-634C-83CD-BD1C86967CB6}" destId="{320E3D45-3528-EE47-B96F-F2169728382E}" srcOrd="9" destOrd="0" presId="urn:microsoft.com/office/officeart/2005/8/layout/target1"/>
    <dgm:cxn modelId="{1330983C-283C-8549-9974-E21472927147}" type="presParOf" srcId="{31630E8D-85C1-634C-83CD-BD1C86967CB6}" destId="{6DCB3815-C2D6-2743-BB67-F41BB7EFCE63}" srcOrd="10" destOrd="0" presId="urn:microsoft.com/office/officeart/2005/8/layout/target1"/>
    <dgm:cxn modelId="{FB86D024-5D4D-F44B-A9A0-EFBAFD98D0D0}" type="presParOf" srcId="{31630E8D-85C1-634C-83CD-BD1C86967CB6}" destId="{9B7BCADC-0421-4E41-9A3E-6425D26C94C6}" srcOrd="11" destOrd="0" presId="urn:microsoft.com/office/officeart/2005/8/layout/targe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9CF2F2C-99B3-704F-A4B2-BD662BFF18F8}" type="doc">
      <dgm:prSet loTypeId="urn:microsoft.com/office/officeart/2005/8/layout/StepDownProcess" loCatId="" qsTypeId="urn:microsoft.com/office/officeart/2005/8/quickstyle/3D3" qsCatId="3D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9790D130-98A5-8D46-9962-67113BA5F0AB}">
      <dgm:prSet phldrT="[Text]"/>
      <dgm:spPr/>
      <dgm:t>
        <a:bodyPr/>
        <a:lstStyle/>
        <a:p>
          <a:r>
            <a:rPr lang="en-US" dirty="0" smtClean="0"/>
            <a:t>Create</a:t>
          </a:r>
          <a:endParaRPr lang="en-US" dirty="0"/>
        </a:p>
      </dgm:t>
    </dgm:pt>
    <dgm:pt modelId="{31A83EBF-6D8B-ED4B-A9BD-D176820EE212}" type="parTrans" cxnId="{D787045D-5187-B74F-9C8D-2FBD4D46AFAD}">
      <dgm:prSet/>
      <dgm:spPr/>
      <dgm:t>
        <a:bodyPr/>
        <a:lstStyle/>
        <a:p>
          <a:endParaRPr lang="en-US"/>
        </a:p>
      </dgm:t>
    </dgm:pt>
    <dgm:pt modelId="{4918AEBE-F9A2-824A-A0EE-9C9F88D61254}" type="sibTrans" cxnId="{D787045D-5187-B74F-9C8D-2FBD4D46AFAD}">
      <dgm:prSet/>
      <dgm:spPr/>
      <dgm:t>
        <a:bodyPr/>
        <a:lstStyle/>
        <a:p>
          <a:endParaRPr lang="en-US"/>
        </a:p>
      </dgm:t>
    </dgm:pt>
    <dgm:pt modelId="{5854144C-26FC-D24B-B3D7-CBE20622A547}">
      <dgm:prSet phldrT="[Text]"/>
      <dgm:spPr/>
      <dgm:t>
        <a:bodyPr/>
        <a:lstStyle/>
        <a:p>
          <a:r>
            <a:rPr lang="en-US" dirty="0" smtClean="0"/>
            <a:t>Decide what information you want to collect </a:t>
          </a:r>
          <a:r>
            <a:rPr lang="en-US" dirty="0" err="1" smtClean="0"/>
            <a:t>eg</a:t>
          </a:r>
          <a:r>
            <a:rPr lang="en-US" dirty="0" smtClean="0"/>
            <a:t>: pose</a:t>
          </a:r>
          <a:r>
            <a:rPr lang="en-US" baseline="0" dirty="0" smtClean="0"/>
            <a:t> a</a:t>
          </a:r>
          <a:r>
            <a:rPr lang="en-US" dirty="0" smtClean="0"/>
            <a:t> problem, ask a question or ask for an</a:t>
          </a:r>
          <a:r>
            <a:rPr lang="en-US" baseline="0" dirty="0" smtClean="0"/>
            <a:t> example of a </a:t>
          </a:r>
          <a:r>
            <a:rPr lang="en-US" dirty="0" smtClean="0"/>
            <a:t>concept </a:t>
          </a:r>
          <a:endParaRPr lang="en-US" dirty="0"/>
        </a:p>
      </dgm:t>
    </dgm:pt>
    <dgm:pt modelId="{BC8451CC-503F-4A43-83D0-7C74DA068C14}" type="parTrans" cxnId="{BB0158B1-C85A-3E47-9AC4-B075280C82D1}">
      <dgm:prSet/>
      <dgm:spPr/>
      <dgm:t>
        <a:bodyPr/>
        <a:lstStyle/>
        <a:p>
          <a:endParaRPr lang="en-US"/>
        </a:p>
      </dgm:t>
    </dgm:pt>
    <dgm:pt modelId="{35BFDA2C-BE13-C945-A79C-B179173AC319}" type="sibTrans" cxnId="{BB0158B1-C85A-3E47-9AC4-B075280C82D1}">
      <dgm:prSet/>
      <dgm:spPr/>
      <dgm:t>
        <a:bodyPr/>
        <a:lstStyle/>
        <a:p>
          <a:endParaRPr lang="en-US"/>
        </a:p>
      </dgm:t>
    </dgm:pt>
    <dgm:pt modelId="{B06FDE9E-6C24-0D40-BA29-3436B453CA2F}">
      <dgm:prSet phldrT="[Text]"/>
      <dgm:spPr/>
      <dgm:t>
        <a:bodyPr/>
        <a:lstStyle/>
        <a:p>
          <a:r>
            <a:rPr lang="en-US" dirty="0" smtClean="0"/>
            <a:t>Collect</a:t>
          </a:r>
          <a:endParaRPr lang="en-US" dirty="0"/>
        </a:p>
      </dgm:t>
    </dgm:pt>
    <dgm:pt modelId="{16578904-0E5E-FA43-9BCB-56E896B3430D}" type="parTrans" cxnId="{15244CAF-C563-C24F-8F75-5F2184DCEF52}">
      <dgm:prSet/>
      <dgm:spPr/>
      <dgm:t>
        <a:bodyPr/>
        <a:lstStyle/>
        <a:p>
          <a:endParaRPr lang="en-US"/>
        </a:p>
      </dgm:t>
    </dgm:pt>
    <dgm:pt modelId="{99DBD154-FE66-7C4F-AC16-0C08EA304AE0}" type="sibTrans" cxnId="{15244CAF-C563-C24F-8F75-5F2184DCEF52}">
      <dgm:prSet/>
      <dgm:spPr/>
      <dgm:t>
        <a:bodyPr/>
        <a:lstStyle/>
        <a:p>
          <a:endParaRPr lang="en-US"/>
        </a:p>
      </dgm:t>
    </dgm:pt>
    <dgm:pt modelId="{6421E423-7C55-C544-B71E-15E8BB67DA2A}">
      <dgm:prSet phldrT="[Text]"/>
      <dgm:spPr/>
      <dgm:t>
        <a:bodyPr/>
        <a:lstStyle/>
        <a:p>
          <a:r>
            <a:rPr lang="en-US" dirty="0" smtClean="0"/>
            <a:t>Allocate</a:t>
          </a:r>
          <a:r>
            <a:rPr lang="en-US" baseline="0" dirty="0" smtClean="0"/>
            <a:t> a small amount of time for students to complete the task then collect the tickets at the door before they leave the room</a:t>
          </a:r>
          <a:endParaRPr lang="en-US" dirty="0"/>
        </a:p>
      </dgm:t>
    </dgm:pt>
    <dgm:pt modelId="{91D7C3C6-521B-E445-B613-34A1240EF02E}" type="parTrans" cxnId="{BC37E1A8-83D6-F94B-8F6E-7E8FF7299D7E}">
      <dgm:prSet/>
      <dgm:spPr/>
      <dgm:t>
        <a:bodyPr/>
        <a:lstStyle/>
        <a:p>
          <a:endParaRPr lang="en-US"/>
        </a:p>
      </dgm:t>
    </dgm:pt>
    <dgm:pt modelId="{63CC5F0A-DEA6-434D-A049-4032B76E046C}" type="sibTrans" cxnId="{BC37E1A8-83D6-F94B-8F6E-7E8FF7299D7E}">
      <dgm:prSet/>
      <dgm:spPr/>
      <dgm:t>
        <a:bodyPr/>
        <a:lstStyle/>
        <a:p>
          <a:endParaRPr lang="en-US"/>
        </a:p>
      </dgm:t>
    </dgm:pt>
    <dgm:pt modelId="{4E4C0AED-A447-F145-AB63-B9C185CF7C7A}">
      <dgm:prSet phldrT="[Text]"/>
      <dgm:spPr/>
      <dgm:t>
        <a:bodyPr/>
        <a:lstStyle/>
        <a:p>
          <a:r>
            <a:rPr lang="en-US" dirty="0" err="1" smtClean="0"/>
            <a:t>Analyse</a:t>
          </a:r>
          <a:endParaRPr lang="en-US" dirty="0"/>
        </a:p>
      </dgm:t>
    </dgm:pt>
    <dgm:pt modelId="{F272C1E4-73D2-7348-B2D8-523146677713}" type="parTrans" cxnId="{B3C12DAE-4143-A744-BE7E-3E18E44A1022}">
      <dgm:prSet/>
      <dgm:spPr/>
      <dgm:t>
        <a:bodyPr/>
        <a:lstStyle/>
        <a:p>
          <a:endParaRPr lang="en-US"/>
        </a:p>
      </dgm:t>
    </dgm:pt>
    <dgm:pt modelId="{29B4AF69-3C83-284E-AD88-2968FA5FF892}" type="sibTrans" cxnId="{B3C12DAE-4143-A744-BE7E-3E18E44A1022}">
      <dgm:prSet/>
      <dgm:spPr/>
      <dgm:t>
        <a:bodyPr/>
        <a:lstStyle/>
        <a:p>
          <a:endParaRPr lang="en-US"/>
        </a:p>
      </dgm:t>
    </dgm:pt>
    <dgm:pt modelId="{750C8F7C-784C-D642-84A5-73AC880F0A5B}">
      <dgm:prSet phldrT="[Text]"/>
      <dgm:spPr/>
      <dgm:t>
        <a:bodyPr/>
        <a:lstStyle/>
        <a:p>
          <a:r>
            <a:rPr lang="en-US" dirty="0" smtClean="0"/>
            <a:t>Read each ticket and group them into categories to</a:t>
          </a:r>
          <a:r>
            <a:rPr lang="en-US" baseline="0" dirty="0" smtClean="0"/>
            <a:t> inform </a:t>
          </a:r>
          <a:r>
            <a:rPr lang="en-US" baseline="0" dirty="0" smtClean="0"/>
            <a:t>planning and </a:t>
          </a:r>
          <a:r>
            <a:rPr lang="en-US" baseline="0" dirty="0" smtClean="0"/>
            <a:t>formatively assess learning</a:t>
          </a:r>
          <a:r>
            <a:rPr lang="en-US" dirty="0" smtClean="0"/>
            <a:t>  </a:t>
          </a:r>
          <a:endParaRPr lang="en-US" dirty="0"/>
        </a:p>
      </dgm:t>
    </dgm:pt>
    <dgm:pt modelId="{99064E48-6895-EF46-8C3B-40225DFD7816}" type="parTrans" cxnId="{483EF319-ACC8-C246-9331-E0B475DF24DF}">
      <dgm:prSet/>
      <dgm:spPr/>
      <dgm:t>
        <a:bodyPr/>
        <a:lstStyle/>
        <a:p>
          <a:endParaRPr lang="en-US"/>
        </a:p>
      </dgm:t>
    </dgm:pt>
    <dgm:pt modelId="{D9922238-0500-1E4F-BC2A-C0FAEFF0B308}" type="sibTrans" cxnId="{483EF319-ACC8-C246-9331-E0B475DF24DF}">
      <dgm:prSet/>
      <dgm:spPr/>
      <dgm:t>
        <a:bodyPr/>
        <a:lstStyle/>
        <a:p>
          <a:endParaRPr lang="en-US"/>
        </a:p>
      </dgm:t>
    </dgm:pt>
    <dgm:pt modelId="{F7E57CB0-AF79-1940-8769-D007CDD1F516}" type="pres">
      <dgm:prSet presAssocID="{09CF2F2C-99B3-704F-A4B2-BD662BFF18F8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17C1672B-F230-BF4D-813E-CCB3CD735D26}" type="pres">
      <dgm:prSet presAssocID="{9790D130-98A5-8D46-9962-67113BA5F0AB}" presName="composite" presStyleCnt="0"/>
      <dgm:spPr/>
    </dgm:pt>
    <dgm:pt modelId="{2F7BC89B-E6C5-D148-B39B-C44A193DF9BE}" type="pres">
      <dgm:prSet presAssocID="{9790D130-98A5-8D46-9962-67113BA5F0AB}" presName="bentUpArrow1" presStyleLbl="alignImgPlace1" presStyleIdx="0" presStyleCnt="2"/>
      <dgm:spPr/>
    </dgm:pt>
    <dgm:pt modelId="{1BD50F1A-C314-7844-B92C-7B6603118FC0}" type="pres">
      <dgm:prSet presAssocID="{9790D130-98A5-8D46-9962-67113BA5F0AB}" presName="ParentText" presStyleLbl="node1" presStyleIdx="0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F7DF8C2-7E30-FB42-9037-6E2EA21698B2}" type="pres">
      <dgm:prSet presAssocID="{9790D130-98A5-8D46-9962-67113BA5F0AB}" presName="ChildText" presStyleLbl="revTx" presStyleIdx="0" presStyleCnt="3" custScaleX="283270" custLinFactNeighborX="9865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FA53C33-3F65-6D47-8173-3207700CFAC9}" type="pres">
      <dgm:prSet presAssocID="{4918AEBE-F9A2-824A-A0EE-9C9F88D61254}" presName="sibTrans" presStyleCnt="0"/>
      <dgm:spPr/>
    </dgm:pt>
    <dgm:pt modelId="{92609B38-66C3-8F49-BA1F-C273DB667F59}" type="pres">
      <dgm:prSet presAssocID="{B06FDE9E-6C24-0D40-BA29-3436B453CA2F}" presName="composite" presStyleCnt="0"/>
      <dgm:spPr/>
    </dgm:pt>
    <dgm:pt modelId="{513A76CD-A7B9-2E4E-B714-2D1A06818F7D}" type="pres">
      <dgm:prSet presAssocID="{B06FDE9E-6C24-0D40-BA29-3436B453CA2F}" presName="bentUpArrow1" presStyleLbl="alignImgPlace1" presStyleIdx="1" presStyleCnt="2"/>
      <dgm:spPr/>
    </dgm:pt>
    <dgm:pt modelId="{790DF14C-AC47-024E-AFB5-66434555DDAC}" type="pres">
      <dgm:prSet presAssocID="{B06FDE9E-6C24-0D40-BA29-3436B453CA2F}" presName="ParentText" presStyleLbl="node1" presStyleIdx="1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2C29374-7F42-3B4C-81C0-48FF1E7F8EC8}" type="pres">
      <dgm:prSet presAssocID="{B06FDE9E-6C24-0D40-BA29-3436B453CA2F}" presName="ChildText" presStyleLbl="revTx" presStyleIdx="1" presStyleCnt="3" custScaleX="300872" custLinFactX="10203" custLinFactNeighborX="100000" custLinFactNeighborY="-944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40EA3E5-A8C9-CB43-BFA7-9ACDAE562088}" type="pres">
      <dgm:prSet presAssocID="{99DBD154-FE66-7C4F-AC16-0C08EA304AE0}" presName="sibTrans" presStyleCnt="0"/>
      <dgm:spPr/>
    </dgm:pt>
    <dgm:pt modelId="{A3DF0CD2-93D1-9042-9C34-85DFE7594DF2}" type="pres">
      <dgm:prSet presAssocID="{4E4C0AED-A447-F145-AB63-B9C185CF7C7A}" presName="composite" presStyleCnt="0"/>
      <dgm:spPr/>
    </dgm:pt>
    <dgm:pt modelId="{F8183519-8B02-504A-81BD-79764038DFAF}" type="pres">
      <dgm:prSet presAssocID="{4E4C0AED-A447-F145-AB63-B9C185CF7C7A}" presName="ParentText" presStyleLbl="node1" presStyleIdx="2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681AC35-A0AD-B444-87D9-DA863977751E}" type="pres">
      <dgm:prSet presAssocID="{4E4C0AED-A447-F145-AB63-B9C185CF7C7A}" presName="FinalChildText" presStyleLbl="revTx" presStyleIdx="2" presStyleCnt="3" custScaleX="253945" custLinFactNeighborX="6822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B673349-E7AF-5145-8E7D-0FCB103EA5B6}" type="presOf" srcId="{750C8F7C-784C-D642-84A5-73AC880F0A5B}" destId="{C681AC35-A0AD-B444-87D9-DA863977751E}" srcOrd="0" destOrd="0" presId="urn:microsoft.com/office/officeart/2005/8/layout/StepDownProcess"/>
    <dgm:cxn modelId="{8D89C6A8-E85E-7D42-986E-800FB6C4A077}" type="presOf" srcId="{4E4C0AED-A447-F145-AB63-B9C185CF7C7A}" destId="{F8183519-8B02-504A-81BD-79764038DFAF}" srcOrd="0" destOrd="0" presId="urn:microsoft.com/office/officeart/2005/8/layout/StepDownProcess"/>
    <dgm:cxn modelId="{BB0158B1-C85A-3E47-9AC4-B075280C82D1}" srcId="{9790D130-98A5-8D46-9962-67113BA5F0AB}" destId="{5854144C-26FC-D24B-B3D7-CBE20622A547}" srcOrd="0" destOrd="0" parTransId="{BC8451CC-503F-4A43-83D0-7C74DA068C14}" sibTransId="{35BFDA2C-BE13-C945-A79C-B179173AC319}"/>
    <dgm:cxn modelId="{489A0851-A581-D940-AA95-CF3B5CF5FACD}" type="presOf" srcId="{6421E423-7C55-C544-B71E-15E8BB67DA2A}" destId="{D2C29374-7F42-3B4C-81C0-48FF1E7F8EC8}" srcOrd="0" destOrd="0" presId="urn:microsoft.com/office/officeart/2005/8/layout/StepDownProcess"/>
    <dgm:cxn modelId="{3288FA4D-BEF2-3E49-9B0D-EBC7F30539AE}" type="presOf" srcId="{9790D130-98A5-8D46-9962-67113BA5F0AB}" destId="{1BD50F1A-C314-7844-B92C-7B6603118FC0}" srcOrd="0" destOrd="0" presId="urn:microsoft.com/office/officeart/2005/8/layout/StepDownProcess"/>
    <dgm:cxn modelId="{D787045D-5187-B74F-9C8D-2FBD4D46AFAD}" srcId="{09CF2F2C-99B3-704F-A4B2-BD662BFF18F8}" destId="{9790D130-98A5-8D46-9962-67113BA5F0AB}" srcOrd="0" destOrd="0" parTransId="{31A83EBF-6D8B-ED4B-A9BD-D176820EE212}" sibTransId="{4918AEBE-F9A2-824A-A0EE-9C9F88D61254}"/>
    <dgm:cxn modelId="{BC37E1A8-83D6-F94B-8F6E-7E8FF7299D7E}" srcId="{B06FDE9E-6C24-0D40-BA29-3436B453CA2F}" destId="{6421E423-7C55-C544-B71E-15E8BB67DA2A}" srcOrd="0" destOrd="0" parTransId="{91D7C3C6-521B-E445-B613-34A1240EF02E}" sibTransId="{63CC5F0A-DEA6-434D-A049-4032B76E046C}"/>
    <dgm:cxn modelId="{B3C12DAE-4143-A744-BE7E-3E18E44A1022}" srcId="{09CF2F2C-99B3-704F-A4B2-BD662BFF18F8}" destId="{4E4C0AED-A447-F145-AB63-B9C185CF7C7A}" srcOrd="2" destOrd="0" parTransId="{F272C1E4-73D2-7348-B2D8-523146677713}" sibTransId="{29B4AF69-3C83-284E-AD88-2968FA5FF892}"/>
    <dgm:cxn modelId="{483EF319-ACC8-C246-9331-E0B475DF24DF}" srcId="{4E4C0AED-A447-F145-AB63-B9C185CF7C7A}" destId="{750C8F7C-784C-D642-84A5-73AC880F0A5B}" srcOrd="0" destOrd="0" parTransId="{99064E48-6895-EF46-8C3B-40225DFD7816}" sibTransId="{D9922238-0500-1E4F-BC2A-C0FAEFF0B308}"/>
    <dgm:cxn modelId="{B0F0FA7C-2778-404B-BCAE-295245C1DD81}" type="presOf" srcId="{B06FDE9E-6C24-0D40-BA29-3436B453CA2F}" destId="{790DF14C-AC47-024E-AFB5-66434555DDAC}" srcOrd="0" destOrd="0" presId="urn:microsoft.com/office/officeart/2005/8/layout/StepDownProcess"/>
    <dgm:cxn modelId="{BA0ED9E5-4E0E-8D49-89B9-A2A3E2F6794A}" type="presOf" srcId="{5854144C-26FC-D24B-B3D7-CBE20622A547}" destId="{8F7DF8C2-7E30-FB42-9037-6E2EA21698B2}" srcOrd="0" destOrd="0" presId="urn:microsoft.com/office/officeart/2005/8/layout/StepDownProcess"/>
    <dgm:cxn modelId="{B4D6C448-B0E1-344A-88D4-496133E5B6B9}" type="presOf" srcId="{09CF2F2C-99B3-704F-A4B2-BD662BFF18F8}" destId="{F7E57CB0-AF79-1940-8769-D007CDD1F516}" srcOrd="0" destOrd="0" presId="urn:microsoft.com/office/officeart/2005/8/layout/StepDownProcess"/>
    <dgm:cxn modelId="{15244CAF-C563-C24F-8F75-5F2184DCEF52}" srcId="{09CF2F2C-99B3-704F-A4B2-BD662BFF18F8}" destId="{B06FDE9E-6C24-0D40-BA29-3436B453CA2F}" srcOrd="1" destOrd="0" parTransId="{16578904-0E5E-FA43-9BCB-56E896B3430D}" sibTransId="{99DBD154-FE66-7C4F-AC16-0C08EA304AE0}"/>
    <dgm:cxn modelId="{399AF56A-19D0-3948-BB92-E2F1CD6797C0}" type="presParOf" srcId="{F7E57CB0-AF79-1940-8769-D007CDD1F516}" destId="{17C1672B-F230-BF4D-813E-CCB3CD735D26}" srcOrd="0" destOrd="0" presId="urn:microsoft.com/office/officeart/2005/8/layout/StepDownProcess"/>
    <dgm:cxn modelId="{D479BB7A-82B7-4A47-BA46-47FC4B3C8916}" type="presParOf" srcId="{17C1672B-F230-BF4D-813E-CCB3CD735D26}" destId="{2F7BC89B-E6C5-D148-B39B-C44A193DF9BE}" srcOrd="0" destOrd="0" presId="urn:microsoft.com/office/officeart/2005/8/layout/StepDownProcess"/>
    <dgm:cxn modelId="{25F47E9F-A545-4A43-B829-584A541A2712}" type="presParOf" srcId="{17C1672B-F230-BF4D-813E-CCB3CD735D26}" destId="{1BD50F1A-C314-7844-B92C-7B6603118FC0}" srcOrd="1" destOrd="0" presId="urn:microsoft.com/office/officeart/2005/8/layout/StepDownProcess"/>
    <dgm:cxn modelId="{0F00257C-4BDF-D042-9ED8-3A664345BB21}" type="presParOf" srcId="{17C1672B-F230-BF4D-813E-CCB3CD735D26}" destId="{8F7DF8C2-7E30-FB42-9037-6E2EA21698B2}" srcOrd="2" destOrd="0" presId="urn:microsoft.com/office/officeart/2005/8/layout/StepDownProcess"/>
    <dgm:cxn modelId="{0FBFE18A-5742-2847-A63B-9AF95B4D0490}" type="presParOf" srcId="{F7E57CB0-AF79-1940-8769-D007CDD1F516}" destId="{8FA53C33-3F65-6D47-8173-3207700CFAC9}" srcOrd="1" destOrd="0" presId="urn:microsoft.com/office/officeart/2005/8/layout/StepDownProcess"/>
    <dgm:cxn modelId="{7FE17A35-E315-EC48-A2E1-B67C003673CB}" type="presParOf" srcId="{F7E57CB0-AF79-1940-8769-D007CDD1F516}" destId="{92609B38-66C3-8F49-BA1F-C273DB667F59}" srcOrd="2" destOrd="0" presId="urn:microsoft.com/office/officeart/2005/8/layout/StepDownProcess"/>
    <dgm:cxn modelId="{695EA409-CE06-6345-B06B-01196D3E04E1}" type="presParOf" srcId="{92609B38-66C3-8F49-BA1F-C273DB667F59}" destId="{513A76CD-A7B9-2E4E-B714-2D1A06818F7D}" srcOrd="0" destOrd="0" presId="urn:microsoft.com/office/officeart/2005/8/layout/StepDownProcess"/>
    <dgm:cxn modelId="{77759467-317B-BC4C-B8C3-23F346D2D3C8}" type="presParOf" srcId="{92609B38-66C3-8F49-BA1F-C273DB667F59}" destId="{790DF14C-AC47-024E-AFB5-66434555DDAC}" srcOrd="1" destOrd="0" presId="urn:microsoft.com/office/officeart/2005/8/layout/StepDownProcess"/>
    <dgm:cxn modelId="{66F3D91C-BCE8-E746-9409-E91CFCE6BFFD}" type="presParOf" srcId="{92609B38-66C3-8F49-BA1F-C273DB667F59}" destId="{D2C29374-7F42-3B4C-81C0-48FF1E7F8EC8}" srcOrd="2" destOrd="0" presId="urn:microsoft.com/office/officeart/2005/8/layout/StepDownProcess"/>
    <dgm:cxn modelId="{A4F3DDD9-1D23-DE48-BFF2-3D9E84A661BE}" type="presParOf" srcId="{F7E57CB0-AF79-1940-8769-D007CDD1F516}" destId="{040EA3E5-A8C9-CB43-BFA7-9ACDAE562088}" srcOrd="3" destOrd="0" presId="urn:microsoft.com/office/officeart/2005/8/layout/StepDownProcess"/>
    <dgm:cxn modelId="{4527AF80-F5BE-D84E-A8D5-9D3EF7C8B489}" type="presParOf" srcId="{F7E57CB0-AF79-1940-8769-D007CDD1F516}" destId="{A3DF0CD2-93D1-9042-9C34-85DFE7594DF2}" srcOrd="4" destOrd="0" presId="urn:microsoft.com/office/officeart/2005/8/layout/StepDownProcess"/>
    <dgm:cxn modelId="{6CBD0732-5655-9841-934F-63BF195DF1CB}" type="presParOf" srcId="{A3DF0CD2-93D1-9042-9C34-85DFE7594DF2}" destId="{F8183519-8B02-504A-81BD-79764038DFAF}" srcOrd="0" destOrd="0" presId="urn:microsoft.com/office/officeart/2005/8/layout/StepDownProcess"/>
    <dgm:cxn modelId="{2A23794D-D6CB-4F4C-9525-2C7C88275368}" type="presParOf" srcId="{A3DF0CD2-93D1-9042-9C34-85DFE7594DF2}" destId="{C681AC35-A0AD-B444-87D9-DA863977751E}" srcOrd="1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EC0E8D-E3DC-034D-9148-22878932860C}">
      <dsp:nvSpPr>
        <dsp:cNvPr id="0" name=""/>
        <dsp:cNvSpPr/>
      </dsp:nvSpPr>
      <dsp:spPr>
        <a:xfrm>
          <a:off x="0" y="208946"/>
          <a:ext cx="4294165" cy="1717666"/>
        </a:xfrm>
        <a:prstGeom prst="leftRightRibbon">
          <a:avLst/>
        </a:prstGeom>
        <a:gradFill rotWithShape="0">
          <a:gsLst>
            <a:gs pos="0">
              <a:schemeClr val="accent2">
                <a:shade val="8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shade val="8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shade val="8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E606038-9E2F-0E40-BC48-2366EDB3BBB8}">
      <dsp:nvSpPr>
        <dsp:cNvPr id="0" name=""/>
        <dsp:cNvSpPr/>
      </dsp:nvSpPr>
      <dsp:spPr>
        <a:xfrm>
          <a:off x="515299" y="509538"/>
          <a:ext cx="1417074" cy="841656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81788" rIns="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Looking Back</a:t>
          </a:r>
          <a:endParaRPr lang="en-US" sz="2300" kern="1200" dirty="0"/>
        </a:p>
      </dsp:txBody>
      <dsp:txXfrm>
        <a:off x="515299" y="509538"/>
        <a:ext cx="1417074" cy="841656"/>
      </dsp:txXfrm>
    </dsp:sp>
    <dsp:sp modelId="{B8D0315C-1E2D-5945-8734-02D19C3749B5}">
      <dsp:nvSpPr>
        <dsp:cNvPr id="0" name=""/>
        <dsp:cNvSpPr/>
      </dsp:nvSpPr>
      <dsp:spPr>
        <a:xfrm>
          <a:off x="2147082" y="784365"/>
          <a:ext cx="1674724" cy="841656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81788" rIns="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Looking Forward </a:t>
          </a:r>
          <a:endParaRPr lang="en-US" sz="2300" kern="1200" dirty="0"/>
        </a:p>
      </dsp:txBody>
      <dsp:txXfrm>
        <a:off x="2147082" y="784365"/>
        <a:ext cx="1674724" cy="84165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9498F6-0C43-3745-9C9E-CBA6E0559EEB}">
      <dsp:nvSpPr>
        <dsp:cNvPr id="0" name=""/>
        <dsp:cNvSpPr/>
      </dsp:nvSpPr>
      <dsp:spPr>
        <a:xfrm>
          <a:off x="554063" y="756301"/>
          <a:ext cx="2268904" cy="2268904"/>
        </a:xfrm>
        <a:prstGeom prst="ellipse">
          <a:avLst/>
        </a:prstGeom>
        <a:gradFill rotWithShape="0">
          <a:gsLst>
            <a:gs pos="0">
              <a:schemeClr val="accent5">
                <a:hueOff val="-7353344"/>
                <a:satOff val="-10228"/>
                <a:lumOff val="-392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7353344"/>
                <a:satOff val="-10228"/>
                <a:lumOff val="-392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7353344"/>
                <a:satOff val="-10228"/>
                <a:lumOff val="-392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9548974-FB14-904B-A037-4670136AB343}">
      <dsp:nvSpPr>
        <dsp:cNvPr id="0" name=""/>
        <dsp:cNvSpPr/>
      </dsp:nvSpPr>
      <dsp:spPr>
        <a:xfrm>
          <a:off x="1007844" y="1210082"/>
          <a:ext cx="1361342" cy="1361342"/>
        </a:xfrm>
        <a:prstGeom prst="ellipse">
          <a:avLst/>
        </a:prstGeom>
        <a:gradFill rotWithShape="0">
          <a:gsLst>
            <a:gs pos="0">
              <a:schemeClr val="accent5">
                <a:hueOff val="-3676672"/>
                <a:satOff val="-5114"/>
                <a:lumOff val="-196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3676672"/>
                <a:satOff val="-5114"/>
                <a:lumOff val="-196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3676672"/>
                <a:satOff val="-5114"/>
                <a:lumOff val="-196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D9A5225-2119-5D4B-8485-4122CD36BFBA}">
      <dsp:nvSpPr>
        <dsp:cNvPr id="0" name=""/>
        <dsp:cNvSpPr/>
      </dsp:nvSpPr>
      <dsp:spPr>
        <a:xfrm>
          <a:off x="1461625" y="1663863"/>
          <a:ext cx="453780" cy="453780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52A427B-87C8-8C4B-A294-0C99F1546E0F}">
      <dsp:nvSpPr>
        <dsp:cNvPr id="0" name=""/>
        <dsp:cNvSpPr/>
      </dsp:nvSpPr>
      <dsp:spPr>
        <a:xfrm>
          <a:off x="3201118" y="0"/>
          <a:ext cx="1134452" cy="6617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26670" rIns="26670" bIns="2667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Internal</a:t>
          </a:r>
          <a:endParaRPr lang="en-US" sz="2100" kern="1200" dirty="0"/>
        </a:p>
      </dsp:txBody>
      <dsp:txXfrm>
        <a:off x="3201118" y="0"/>
        <a:ext cx="1134452" cy="661763"/>
      </dsp:txXfrm>
    </dsp:sp>
    <dsp:sp modelId="{D9BC9FC5-AB15-CB47-9AFC-B5839627AD75}">
      <dsp:nvSpPr>
        <dsp:cNvPr id="0" name=""/>
        <dsp:cNvSpPr/>
      </dsp:nvSpPr>
      <dsp:spPr>
        <a:xfrm>
          <a:off x="2917505" y="330881"/>
          <a:ext cx="283613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61FC4499-597D-2A4A-8C10-E43AD35F45C8}">
      <dsp:nvSpPr>
        <dsp:cNvPr id="0" name=""/>
        <dsp:cNvSpPr/>
      </dsp:nvSpPr>
      <dsp:spPr>
        <a:xfrm rot="5400000">
          <a:off x="1522696" y="497079"/>
          <a:ext cx="1559493" cy="1227855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3459A1B2-B040-BB4E-B783-FA63F83434F8}">
      <dsp:nvSpPr>
        <dsp:cNvPr id="0" name=""/>
        <dsp:cNvSpPr/>
      </dsp:nvSpPr>
      <dsp:spPr>
        <a:xfrm>
          <a:off x="3201118" y="661763"/>
          <a:ext cx="1134452" cy="6617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26670" rIns="26670" bIns="2667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External</a:t>
          </a:r>
          <a:endParaRPr lang="en-US" sz="2100" kern="1200" dirty="0"/>
        </a:p>
      </dsp:txBody>
      <dsp:txXfrm>
        <a:off x="3201118" y="661763"/>
        <a:ext cx="1134452" cy="661763"/>
      </dsp:txXfrm>
    </dsp:sp>
    <dsp:sp modelId="{0FFDC1EB-7D22-414C-9AD8-9617C166FB75}">
      <dsp:nvSpPr>
        <dsp:cNvPr id="0" name=""/>
        <dsp:cNvSpPr/>
      </dsp:nvSpPr>
      <dsp:spPr>
        <a:xfrm>
          <a:off x="2917505" y="992645"/>
          <a:ext cx="283613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39810376-9F80-A742-9BC6-EE94D85E7BB9}">
      <dsp:nvSpPr>
        <dsp:cNvPr id="0" name=""/>
        <dsp:cNvSpPr/>
      </dsp:nvSpPr>
      <dsp:spPr>
        <a:xfrm rot="5400000">
          <a:off x="1857435" y="1148519"/>
          <a:ext cx="1215225" cy="902645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320E3D45-3528-EE47-B96F-F2169728382E}">
      <dsp:nvSpPr>
        <dsp:cNvPr id="0" name=""/>
        <dsp:cNvSpPr/>
      </dsp:nvSpPr>
      <dsp:spPr>
        <a:xfrm>
          <a:off x="3201118" y="1323527"/>
          <a:ext cx="1134452" cy="6617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26670" rIns="26670" bIns="2667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Big Picture</a:t>
          </a:r>
          <a:endParaRPr lang="en-US" sz="2100" kern="1200" dirty="0"/>
        </a:p>
      </dsp:txBody>
      <dsp:txXfrm>
        <a:off x="3201118" y="1323527"/>
        <a:ext cx="1134452" cy="661763"/>
      </dsp:txXfrm>
    </dsp:sp>
    <dsp:sp modelId="{6DCB3815-C2D6-2743-BB67-F41BB7EFCE63}">
      <dsp:nvSpPr>
        <dsp:cNvPr id="0" name=""/>
        <dsp:cNvSpPr/>
      </dsp:nvSpPr>
      <dsp:spPr>
        <a:xfrm>
          <a:off x="2917505" y="1654409"/>
          <a:ext cx="283613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9B7BCADC-0421-4E41-9A3E-6425D26C94C6}">
      <dsp:nvSpPr>
        <dsp:cNvPr id="0" name=""/>
        <dsp:cNvSpPr/>
      </dsp:nvSpPr>
      <dsp:spPr>
        <a:xfrm rot="5400000">
          <a:off x="2192590" y="1799430"/>
          <a:ext cx="868234" cy="577436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7BC89B-E6C5-D148-B39B-C44A193DF9BE}">
      <dsp:nvSpPr>
        <dsp:cNvPr id="0" name=""/>
        <dsp:cNvSpPr/>
      </dsp:nvSpPr>
      <dsp:spPr>
        <a:xfrm rot="5400000">
          <a:off x="887130" y="884150"/>
          <a:ext cx="781954" cy="890227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5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1BD50F1A-C314-7844-B92C-7B6603118FC0}">
      <dsp:nvSpPr>
        <dsp:cNvPr id="0" name=""/>
        <dsp:cNvSpPr/>
      </dsp:nvSpPr>
      <dsp:spPr>
        <a:xfrm>
          <a:off x="679960" y="17337"/>
          <a:ext cx="1316351" cy="921403"/>
        </a:xfrm>
        <a:prstGeom prst="roundRect">
          <a:avLst>
            <a:gd name="adj" fmla="val 1667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Create</a:t>
          </a:r>
          <a:endParaRPr lang="en-US" sz="2500" kern="1200" dirty="0"/>
        </a:p>
      </dsp:txBody>
      <dsp:txXfrm>
        <a:off x="724947" y="62324"/>
        <a:ext cx="1226377" cy="831429"/>
      </dsp:txXfrm>
    </dsp:sp>
    <dsp:sp modelId="{8F7DF8C2-7E30-FB42-9037-6E2EA21698B2}">
      <dsp:nvSpPr>
        <dsp:cNvPr id="0" name=""/>
        <dsp:cNvSpPr/>
      </dsp:nvSpPr>
      <dsp:spPr>
        <a:xfrm>
          <a:off x="2063549" y="105214"/>
          <a:ext cx="2711994" cy="744718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 smtClean="0"/>
            <a:t>Decide what information you want to collect </a:t>
          </a:r>
          <a:r>
            <a:rPr lang="en-US" sz="1100" kern="1200" dirty="0" err="1" smtClean="0"/>
            <a:t>eg</a:t>
          </a:r>
          <a:r>
            <a:rPr lang="en-US" sz="1100" kern="1200" dirty="0" smtClean="0"/>
            <a:t>: pose</a:t>
          </a:r>
          <a:r>
            <a:rPr lang="en-US" sz="1100" kern="1200" baseline="0" dirty="0" smtClean="0"/>
            <a:t> a</a:t>
          </a:r>
          <a:r>
            <a:rPr lang="en-US" sz="1100" kern="1200" dirty="0" smtClean="0"/>
            <a:t> problem, ask a question or ask for an</a:t>
          </a:r>
          <a:r>
            <a:rPr lang="en-US" sz="1100" kern="1200" baseline="0" dirty="0" smtClean="0"/>
            <a:t> example of a </a:t>
          </a:r>
          <a:r>
            <a:rPr lang="en-US" sz="1100" kern="1200" dirty="0" smtClean="0"/>
            <a:t>concept </a:t>
          </a:r>
          <a:endParaRPr lang="en-US" sz="1100" kern="1200" dirty="0"/>
        </a:p>
      </dsp:txBody>
      <dsp:txXfrm>
        <a:off x="2063549" y="105214"/>
        <a:ext cx="2711994" cy="744718"/>
      </dsp:txXfrm>
    </dsp:sp>
    <dsp:sp modelId="{513A76CD-A7B9-2E4E-B714-2D1A06818F7D}">
      <dsp:nvSpPr>
        <dsp:cNvPr id="0" name=""/>
        <dsp:cNvSpPr/>
      </dsp:nvSpPr>
      <dsp:spPr>
        <a:xfrm rot="5400000">
          <a:off x="2399631" y="1919190"/>
          <a:ext cx="781954" cy="890227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5">
            <a:tint val="50000"/>
            <a:hueOff val="-7344353"/>
            <a:satOff val="-15375"/>
            <a:lumOff val="10564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790DF14C-AC47-024E-AFB5-66434555DDAC}">
      <dsp:nvSpPr>
        <dsp:cNvPr id="0" name=""/>
        <dsp:cNvSpPr/>
      </dsp:nvSpPr>
      <dsp:spPr>
        <a:xfrm>
          <a:off x="2192460" y="1052377"/>
          <a:ext cx="1316351" cy="921403"/>
        </a:xfrm>
        <a:prstGeom prst="roundRect">
          <a:avLst>
            <a:gd name="adj" fmla="val 16670"/>
          </a:avLst>
        </a:prstGeom>
        <a:solidFill>
          <a:schemeClr val="accent5">
            <a:hueOff val="-3676672"/>
            <a:satOff val="-5114"/>
            <a:lumOff val="-1961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Collect</a:t>
          </a:r>
          <a:endParaRPr lang="en-US" sz="2500" kern="1200" dirty="0"/>
        </a:p>
      </dsp:txBody>
      <dsp:txXfrm>
        <a:off x="2237447" y="1097364"/>
        <a:ext cx="1226377" cy="831429"/>
      </dsp:txXfrm>
    </dsp:sp>
    <dsp:sp modelId="{D2C29374-7F42-3B4C-81C0-48FF1E7F8EC8}">
      <dsp:nvSpPr>
        <dsp:cNvPr id="0" name=""/>
        <dsp:cNvSpPr/>
      </dsp:nvSpPr>
      <dsp:spPr>
        <a:xfrm>
          <a:off x="3602320" y="1069915"/>
          <a:ext cx="2880514" cy="744718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 smtClean="0"/>
            <a:t>Allocate</a:t>
          </a:r>
          <a:r>
            <a:rPr lang="en-US" sz="1100" kern="1200" baseline="0" dirty="0" smtClean="0"/>
            <a:t> a small amount of time for students to complete the task then collect the tickets at the door before they leave the room</a:t>
          </a:r>
          <a:endParaRPr lang="en-US" sz="1100" kern="1200" dirty="0"/>
        </a:p>
      </dsp:txBody>
      <dsp:txXfrm>
        <a:off x="3602320" y="1069915"/>
        <a:ext cx="2880514" cy="744718"/>
      </dsp:txXfrm>
    </dsp:sp>
    <dsp:sp modelId="{F8183519-8B02-504A-81BD-79764038DFAF}">
      <dsp:nvSpPr>
        <dsp:cNvPr id="0" name=""/>
        <dsp:cNvSpPr/>
      </dsp:nvSpPr>
      <dsp:spPr>
        <a:xfrm>
          <a:off x="3704961" y="2087417"/>
          <a:ext cx="1316351" cy="921403"/>
        </a:xfrm>
        <a:prstGeom prst="roundRect">
          <a:avLst>
            <a:gd name="adj" fmla="val 16670"/>
          </a:avLst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err="1" smtClean="0"/>
            <a:t>Analyse</a:t>
          </a:r>
          <a:endParaRPr lang="en-US" sz="2500" kern="1200" dirty="0"/>
        </a:p>
      </dsp:txBody>
      <dsp:txXfrm>
        <a:off x="3749948" y="2132404"/>
        <a:ext cx="1226377" cy="831429"/>
      </dsp:txXfrm>
    </dsp:sp>
    <dsp:sp modelId="{C681AC35-A0AD-B444-87D9-DA863977751E}">
      <dsp:nvSpPr>
        <dsp:cNvPr id="0" name=""/>
        <dsp:cNvSpPr/>
      </dsp:nvSpPr>
      <dsp:spPr>
        <a:xfrm>
          <a:off x="4937527" y="2175294"/>
          <a:ext cx="2431240" cy="744718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 smtClean="0"/>
            <a:t>Read each ticket and group them into categories to</a:t>
          </a:r>
          <a:r>
            <a:rPr lang="en-US" sz="1200" kern="1200" baseline="0" dirty="0" smtClean="0"/>
            <a:t> inform </a:t>
          </a:r>
          <a:r>
            <a:rPr lang="en-US" sz="1200" kern="1200" baseline="0" dirty="0" smtClean="0"/>
            <a:t>planning and </a:t>
          </a:r>
          <a:r>
            <a:rPr lang="en-US" sz="1200" kern="1200" baseline="0" dirty="0" smtClean="0"/>
            <a:t>formatively assess learning</a:t>
          </a:r>
          <a:r>
            <a:rPr lang="en-US" sz="1200" kern="1200" dirty="0" smtClean="0"/>
            <a:t>  </a:t>
          </a:r>
          <a:endParaRPr lang="en-US" sz="1200" kern="1200" dirty="0"/>
        </a:p>
      </dsp:txBody>
      <dsp:txXfrm>
        <a:off x="4937527" y="2175294"/>
        <a:ext cx="2431240" cy="74471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target1">
  <dgm:title val=""/>
  <dgm:desc val=""/>
  <dgm:catLst>
    <dgm:cat type="relationship" pri="25000"/>
    <dgm:cat type="convert" pri="2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equ" val="0">
            <dgm:constrLst/>
          </dgm:if>
          <dgm:if name="Name4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r" for="ch" forName="line1" refType="l" refFor="ch" refForName="text1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5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4432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6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86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717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7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29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662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25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r" for="ch" forName="text4" refType="w"/>
              <dgm:constr type="t" for="ch" forName="text4" refType="b" refFor="ch" refForName="text3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852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8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r" for="ch" forName="text1" refType="w"/>
              <dgm:constr type="ctrY" for="ch" forName="text1" refType="h" fact="0.13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r" for="ch" forName="text2" refType="w"/>
              <dgm:constr type="ctrY" for="ch" forName="text2" refType="h" fact="0.27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498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r" for="ch" forName="text3" refType="w"/>
              <dgm:constr type="ctrY" for="ch" forName="text3" refType="h" fact="0.41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394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r" for="ch" forName="text4" refType="w"/>
              <dgm:constr type="ctrY" for="ch" forName="text4" refType="h" fact="0.547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46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r" for="ch" forName="text5" refType="w"/>
              <dgm:constr type="ctrY" for="ch" forName="text5" refType="h" fact="0.68"/>
              <dgm:constr type="l" for="ch" forName="line5" refType="w" fact="0.625"/>
              <dgm:constr type="ctrY" for="ch" forName="line5" refType="ctrY" refFor="ch" refForName="text5"/>
              <dgm:constr type="w" for="ch" forName="line5" refType="w" fact="0.075"/>
              <dgm:constr type="h" for="ch" forName="line5"/>
              <dgm:constr type="l" for="ch" forName="d5" refType="w" fact="0.49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9"/>
        </dgm:choose>
      </dgm:if>
      <dgm:else name="Name10">
        <dgm:choose name="Name11">
          <dgm:if name="Name12" axis="ch" ptType="node" func="cnt" op="equ" val="0">
            <dgm:constrLst/>
          </dgm:if>
          <dgm:if name="Name13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14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5567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15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14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282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16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0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337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74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l" for="ch" forName="text4"/>
              <dgm:constr type="t" for="ch" forName="text4" refType="b" refFor="ch" refForName="text3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147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17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l" for="ch" forName="text1"/>
              <dgm:constr type="ctrY" for="ch" forName="text1" refType="h" fact="0.13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l" for="ch" forName="text2"/>
              <dgm:constr type="ctrY" for="ch" forName="text2" refType="h" fact="0.27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502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l" for="ch" forName="text3"/>
              <dgm:constr type="ctrY" for="ch" forName="text3" refType="h" fact="0.41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606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l" for="ch" forName="text4"/>
              <dgm:constr type="ctrY" for="ch" forName="text4" refType="h" fact="0.547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54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l" for="ch" forName="text5"/>
              <dgm:constr type="ctrY" for="ch" forName="text5" refType="h" fact="0.68"/>
              <dgm:constr type="l" for="ch" forName="line5" refType="r" refFor="ch" refForName="text5"/>
              <dgm:constr type="ctrY" for="ch" forName="line5" refType="ctrY" refFor="ch" refForName="text5"/>
              <dgm:constr type="r" for="ch" forName="line5" refType="w" fact="0.375"/>
              <dgm:constr type="h" for="ch" forName="line5"/>
              <dgm:constr type="r" for="ch" forName="d5" refType="w" fact="0.50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18"/>
        </dgm:choose>
      </dgm:else>
    </dgm:choose>
    <dgm:ruleLst/>
    <dgm:forEach name="Name19" axis="ch" ptType="node" cnt="1">
      <dgm:layoutNode name="circle1" styleLbl="l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text1" styleLbl="revTx">
        <dgm:varLst>
          <dgm:bulletEnabled val="1"/>
        </dgm:varLst>
        <dgm:choose name="Name20">
          <dgm:if name="Name21" func="var" arg="dir" op="equ" val="norm">
            <dgm:choose name="Name22">
              <dgm:if name="Name2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4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25">
            <dgm:choose name="Name26">
              <dgm:if name="Name2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8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29">
          <dgm:if name="Name30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31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1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1" styleLbl="callout">
        <dgm:alg type="sp"/>
        <dgm:choose name="Name32">
          <dgm:if name="Name33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34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35" axis="ch" ptType="node" st="2" cnt="1">
      <dgm:layoutNode name="circle2" styleLbl="lnNode1">
        <dgm:alg type="sp"/>
        <dgm:shape xmlns:r="http://schemas.openxmlformats.org/officeDocument/2006/relationships" type="ellipse" r:blip="" zOrderOff="-5">
          <dgm:adjLst/>
        </dgm:shape>
        <dgm:presOf/>
        <dgm:constrLst/>
        <dgm:ruleLst/>
      </dgm:layoutNode>
      <dgm:layoutNode name="text2" styleLbl="revTx">
        <dgm:varLst>
          <dgm:bulletEnabled val="1"/>
        </dgm:varLst>
        <dgm:choose name="Name36">
          <dgm:if name="Name37" func="var" arg="dir" op="equ" val="norm">
            <dgm:choose name="Name38">
              <dgm:if name="Name3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0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41">
            <dgm:choose name="Name42">
              <dgm:if name="Name4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4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45">
          <dgm:if name="Name46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47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2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2" styleLbl="callout">
        <dgm:alg type="sp"/>
        <dgm:choose name="Name48">
          <dgm:if name="Name49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50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51" axis="ch" ptType="node" st="3" cnt="1">
      <dgm:layoutNode name="circle3" styleLbl="lnNode1">
        <dgm:alg type="sp"/>
        <dgm:shape xmlns:r="http://schemas.openxmlformats.org/officeDocument/2006/relationships" type="ellipse" r:blip="" zOrderOff="-10">
          <dgm:adjLst/>
        </dgm:shape>
        <dgm:presOf/>
        <dgm:constrLst/>
        <dgm:ruleLst/>
      </dgm:layoutNode>
      <dgm:layoutNode name="text3" styleLbl="revTx">
        <dgm:varLst>
          <dgm:bulletEnabled val="1"/>
        </dgm:varLst>
        <dgm:choose name="Name52">
          <dgm:if name="Name53" func="var" arg="dir" op="equ" val="norm">
            <dgm:choose name="Name54">
              <dgm:if name="Name5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56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57">
            <dgm:choose name="Name58">
              <dgm:if name="Name5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60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61">
          <dgm:if name="Name62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63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3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3" styleLbl="callout">
        <dgm:alg type="sp"/>
        <dgm:choose name="Name64">
          <dgm:if name="Name65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66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67" axis="ch" ptType="node" st="4" cnt="1">
      <dgm:layoutNode name="circle4" styleLbl="lnNode1">
        <dgm:alg type="sp"/>
        <dgm:shape xmlns:r="http://schemas.openxmlformats.org/officeDocument/2006/relationships" type="ellipse" r:blip="" zOrderOff="-15">
          <dgm:adjLst/>
        </dgm:shape>
        <dgm:presOf/>
        <dgm:constrLst/>
        <dgm:ruleLst/>
      </dgm:layoutNode>
      <dgm:layoutNode name="text4" styleLbl="revTx">
        <dgm:varLst>
          <dgm:bulletEnabled val="1"/>
        </dgm:varLst>
        <dgm:choose name="Name68">
          <dgm:if name="Name69" func="var" arg="dir" op="equ" val="norm">
            <dgm:choose name="Name70">
              <dgm:if name="Name7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2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73">
            <dgm:choose name="Name74">
              <dgm:if name="Name7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6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77">
          <dgm:if name="Name78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79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4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4" styleLbl="callout">
        <dgm:alg type="sp"/>
        <dgm:choose name="Name80">
          <dgm:if name="Name81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82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83" axis="ch" ptType="node" st="5" cnt="1">
      <dgm:layoutNode name="circle5" styleLbl="lnNode1">
        <dgm:alg type="sp"/>
        <dgm:shape xmlns:r="http://schemas.openxmlformats.org/officeDocument/2006/relationships" type="ellipse" r:blip="" zOrderOff="-20">
          <dgm:adjLst/>
        </dgm:shape>
        <dgm:presOf/>
        <dgm:constrLst/>
        <dgm:ruleLst/>
      </dgm:layoutNode>
      <dgm:layoutNode name="text5" styleLbl="revTx">
        <dgm:varLst>
          <dgm:bulletEnabled val="1"/>
        </dgm:varLst>
        <dgm:choose name="Name84">
          <dgm:if name="Name85" func="var" arg="dir" op="equ" val="norm">
            <dgm:choose name="Name86">
              <dgm:if name="Name8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88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89">
            <dgm:choose name="Name90">
              <dgm:if name="Name9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92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93">
          <dgm:if name="Name94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95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5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5" styleLbl="callout">
        <dgm:alg type="sp"/>
        <dgm:choose name="Name96">
          <dgm:if name="Name97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98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FBAE22-BA42-E844-AF4D-3FC3DEF54B2D}" type="datetimeFigureOut">
              <a:rPr lang="en-US" smtClean="0"/>
              <a:pPr/>
              <a:t>9/12/17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1D9726-895E-5642-AF69-D29CC26818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6617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EDB789-A0E4-FC41-A88F-E0D29EABCBC2}" type="datetimeFigureOut">
              <a:rPr lang="en-US" smtClean="0"/>
              <a:pPr/>
              <a:t>9/12/17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38FC2C-B79D-6546-A7CD-42435F8CEE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881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38FC2C-B79D-6546-A7CD-42435F8CEEE0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6226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https://</a:t>
            </a:r>
            <a:r>
              <a:rPr lang="en-US" dirty="0" err="1" smtClean="0"/>
              <a:t>www.mindsetkit.org</a:t>
            </a:r>
            <a:r>
              <a:rPr lang="en-US" dirty="0" smtClean="0"/>
              <a:t>/static/files/</a:t>
            </a:r>
            <a:r>
              <a:rPr lang="en-US" dirty="0" err="1" smtClean="0"/>
              <a:t>Mathematics_Teaching_Growth_Mindset.pdf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38FC2C-B79D-6546-A7CD-42435F8CEEE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4820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http://</a:t>
            </a:r>
            <a:r>
              <a:rPr lang="en-US" dirty="0" err="1" smtClean="0"/>
              <a:t>www.youcubed.org</a:t>
            </a:r>
            <a:r>
              <a:rPr lang="en-US" dirty="0" smtClean="0"/>
              <a:t>/</a:t>
            </a:r>
            <a:r>
              <a:rPr lang="en-US" dirty="0" err="1" smtClean="0"/>
              <a:t>wp</a:t>
            </a:r>
            <a:r>
              <a:rPr lang="en-US" dirty="0" smtClean="0"/>
              <a:t>-content/uploads/Positive-Classroom-Norms2.pdf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38FC2C-B79D-6546-A7CD-42435F8CEEE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4180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https://</a:t>
            </a:r>
            <a:r>
              <a:rPr lang="en-US" dirty="0" err="1" smtClean="0"/>
              <a:t>www.youcubed.org</a:t>
            </a:r>
            <a:r>
              <a:rPr lang="en-US" dirty="0" smtClean="0"/>
              <a:t>/from-stanford-onlines-how-to-learn-math-for-teachers-and-parents-number-talks/</a:t>
            </a:r>
          </a:p>
          <a:p>
            <a:endParaRPr lang="en-US" dirty="0" smtClean="0"/>
          </a:p>
          <a:p>
            <a:r>
              <a:rPr lang="en-US" dirty="0" smtClean="0"/>
              <a:t>http://</a:t>
            </a:r>
            <a:r>
              <a:rPr lang="en-US" dirty="0" err="1" smtClean="0"/>
              <a:t>www.tttpress.com</a:t>
            </a:r>
            <a:r>
              <a:rPr lang="en-US" dirty="0" smtClean="0"/>
              <a:t>/uploads/2/0/4/2/20424731/</a:t>
            </a:r>
            <a:r>
              <a:rPr lang="en-US" dirty="0" err="1" smtClean="0"/>
              <a:t>fostering_the_ccss_mathematical_practices.pdf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http://</a:t>
            </a:r>
            <a:r>
              <a:rPr lang="en-US" dirty="0" err="1" smtClean="0"/>
              <a:t>www.mathsolutions.com</a:t>
            </a:r>
            <a:r>
              <a:rPr lang="en-US" dirty="0" smtClean="0"/>
              <a:t>/documents/</a:t>
            </a:r>
            <a:r>
              <a:rPr lang="en-US" dirty="0" err="1" smtClean="0"/>
              <a:t>numbertalks_sparrish.pdf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https://</a:t>
            </a:r>
            <a:r>
              <a:rPr lang="en-US" dirty="0" err="1" smtClean="0"/>
              <a:t>elementarynumbertalks.wordpress.com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38FC2C-B79D-6546-A7CD-42435F8CEEE0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2814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http://</a:t>
            </a:r>
            <a:r>
              <a:rPr lang="en-US" dirty="0" err="1" smtClean="0"/>
              <a:t>wonderopolis.org</a:t>
            </a:r>
            <a:r>
              <a:rPr lang="en-US" dirty="0" smtClean="0"/>
              <a:t>/wonder/who-invented-sticky-notes</a:t>
            </a:r>
          </a:p>
          <a:p>
            <a:r>
              <a:rPr lang="en-US" dirty="0" smtClean="0"/>
              <a:t>http://</a:t>
            </a:r>
            <a:r>
              <a:rPr lang="en-US" dirty="0" err="1" smtClean="0"/>
              <a:t>www.popularmechanics.com</a:t>
            </a:r>
            <a:r>
              <a:rPr lang="en-US" dirty="0" smtClean="0"/>
              <a:t>/science/health/g1216/10-awesome-accidental-discoveries/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38FC2C-B79D-6546-A7CD-42435F8CEEE0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2730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http://</a:t>
            </a:r>
            <a:r>
              <a:rPr lang="en-US" dirty="0" err="1" smtClean="0"/>
              <a:t>mathmistakes.org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https://</a:t>
            </a:r>
            <a:r>
              <a:rPr lang="en-US" dirty="0" err="1" smtClean="0"/>
              <a:t>www.emis.de</a:t>
            </a:r>
            <a:r>
              <a:rPr lang="en-US" dirty="0" smtClean="0"/>
              <a:t>/proceedings/PME29/PME29RRPapers/PME29Vol3Heinze.pdf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38FC2C-B79D-6546-A7CD-42435F8CEEE0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8581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Explore the prompt using square</a:t>
            </a:r>
            <a:r>
              <a:rPr lang="en-US" baseline="0" dirty="0" smtClean="0"/>
              <a:t> tiles generated from the pdf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38FC2C-B79D-6546-A7CD-42435F8CEEE0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6325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http://</a:t>
            </a:r>
            <a:r>
              <a:rPr lang="en-US" dirty="0" err="1" smtClean="0"/>
              <a:t>www.theteachertoolkit.com</a:t>
            </a:r>
            <a:r>
              <a:rPr lang="en-US" dirty="0" smtClean="0"/>
              <a:t>/</a:t>
            </a:r>
            <a:r>
              <a:rPr lang="en-US" dirty="0" err="1" smtClean="0"/>
              <a:t>index.php</a:t>
            </a:r>
            <a:r>
              <a:rPr lang="en-US" dirty="0" smtClean="0"/>
              <a:t>/tool/exit-ticket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38FC2C-B79D-6546-A7CD-42435F8CEEE0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4519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https://</a:t>
            </a:r>
            <a:r>
              <a:rPr lang="en-US" dirty="0" err="1" smtClean="0"/>
              <a:t>www.frontiersd.mb.ca</a:t>
            </a:r>
            <a:r>
              <a:rPr lang="en-US" dirty="0" smtClean="0"/>
              <a:t>/programs/</a:t>
            </a:r>
            <a:r>
              <a:rPr lang="en-US" dirty="0" err="1" smtClean="0"/>
              <a:t>SiteAssets</a:t>
            </a:r>
            <a:r>
              <a:rPr lang="en-US" dirty="0" smtClean="0"/>
              <a:t>/</a:t>
            </a:r>
            <a:r>
              <a:rPr lang="en-US" dirty="0" err="1" smtClean="0"/>
              <a:t>SitePages</a:t>
            </a:r>
            <a:r>
              <a:rPr lang="en-US" dirty="0" smtClean="0"/>
              <a:t>/</a:t>
            </a:r>
            <a:r>
              <a:rPr lang="en-US" dirty="0" err="1" smtClean="0"/>
              <a:t>MathPrime</a:t>
            </a:r>
            <a:r>
              <a:rPr lang="en-US" dirty="0" smtClean="0"/>
              <a:t>/</a:t>
            </a:r>
            <a:r>
              <a:rPr lang="en-US" dirty="0" err="1" smtClean="0"/>
              <a:t>JournalWriting.pdf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38FC2C-B79D-6546-A7CD-42435F8CEEE0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25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33500" y="841772"/>
            <a:ext cx="6615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3500" y="2701529"/>
            <a:ext cx="6615000" cy="1755000"/>
          </a:xfrm>
        </p:spPr>
        <p:txBody>
          <a:bodyPr>
            <a:normAutofit/>
          </a:bodyPr>
          <a:lstStyle>
            <a:lvl1pPr marL="0" indent="0" algn="ctr">
              <a:buNone/>
              <a:defRPr sz="24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99233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3500" y="273844"/>
            <a:ext cx="6615000" cy="94500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44112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3500" y="1282304"/>
            <a:ext cx="66150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3500" y="3442098"/>
            <a:ext cx="66150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528087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08500" y="1441429"/>
            <a:ext cx="3240000" cy="32635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sz="half" idx="10"/>
          </p:nvPr>
        </p:nvSpPr>
        <p:spPr>
          <a:xfrm>
            <a:off x="1333500" y="1441429"/>
            <a:ext cx="3240000" cy="32635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48469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2667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233157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3501" y="336946"/>
            <a:ext cx="3170039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3538" y="740569"/>
            <a:ext cx="4013003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33501" y="1537096"/>
            <a:ext cx="317003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425801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3501" y="336946"/>
            <a:ext cx="3073823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702628" y="740569"/>
            <a:ext cx="4052455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33501" y="1537096"/>
            <a:ext cx="3073822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98917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47875" y="841773"/>
            <a:ext cx="6705600" cy="1168003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47875" y="2085975"/>
            <a:ext cx="6705600" cy="3429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76125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theme" Target="../theme/theme1.xml"/><Relationship Id="rId1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9.xml"/><Relationship Id="rId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33500" y="273844"/>
            <a:ext cx="6615000" cy="945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3500" y="1369219"/>
            <a:ext cx="6615000" cy="3375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-1" y="0"/>
            <a:ext cx="1080000" cy="5143500"/>
          </a:xfrm>
          <a:prstGeom prst="rect">
            <a:avLst/>
          </a:prstGeom>
          <a:gradFill flip="none" rotWithShape="1">
            <a:gsLst>
              <a:gs pos="0">
                <a:srgbClr val="406077"/>
              </a:gs>
              <a:gs pos="79000">
                <a:srgbClr val="FFFFFF"/>
              </a:gs>
            </a:gsLst>
            <a:lin ang="162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350"/>
          </a:p>
        </p:txBody>
      </p:sp>
      <p:pic>
        <p:nvPicPr>
          <p:cNvPr id="8" name="Picture 8" descr="dimensions_logo_2.jpg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4" y="258367"/>
            <a:ext cx="945000" cy="7503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11194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09" r:id="rId2"/>
    <p:sldLayoutId id="2147483810" r:id="rId3"/>
    <p:sldLayoutId id="2147483811" r:id="rId4"/>
    <p:sldLayoutId id="2147483812" r:id="rId5"/>
    <p:sldLayoutId id="2147483813" r:id="rId6"/>
    <p:sldLayoutId id="2147483814" r:id="rId7"/>
    <p:sldLayoutId id="2147483815" r:id="rId8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0" i="0" kern="1200">
          <a:solidFill>
            <a:srgbClr val="406077"/>
          </a:solidFill>
          <a:latin typeface="Arial" charset="0"/>
          <a:ea typeface="Arial" charset="0"/>
          <a:cs typeface="Arial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21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8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5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666875" y="2463404"/>
            <a:ext cx="7477125" cy="2303859"/>
          </a:xfrm>
          <a:prstGeom prst="rect">
            <a:avLst/>
          </a:prstGeom>
          <a:gradFill flip="none" rotWithShape="1">
            <a:gsLst>
              <a:gs pos="91000">
                <a:srgbClr val="406077"/>
              </a:gs>
              <a:gs pos="9000">
                <a:schemeClr val="bg1"/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350"/>
          </a:p>
        </p:txBody>
      </p:sp>
      <p:sp>
        <p:nvSpPr>
          <p:cNvPr id="11" name="Rectangle 10"/>
          <p:cNvSpPr/>
          <p:nvPr/>
        </p:nvSpPr>
        <p:spPr>
          <a:xfrm flipH="1">
            <a:off x="0" y="4767263"/>
            <a:ext cx="6858000" cy="384572"/>
          </a:xfrm>
          <a:prstGeom prst="rect">
            <a:avLst/>
          </a:prstGeom>
          <a:gradFill flip="none" rotWithShape="1">
            <a:gsLst>
              <a:gs pos="100000">
                <a:srgbClr val="406077"/>
              </a:gs>
              <a:gs pos="23000">
                <a:schemeClr val="bg1"/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350"/>
          </a:p>
        </p:txBody>
      </p:sp>
      <p:sp>
        <p:nvSpPr>
          <p:cNvPr id="12" name="Rectangle 11"/>
          <p:cNvSpPr/>
          <p:nvPr/>
        </p:nvSpPr>
        <p:spPr>
          <a:xfrm flipV="1">
            <a:off x="2050257" y="2339579"/>
            <a:ext cx="7093744" cy="123825"/>
          </a:xfrm>
          <a:prstGeom prst="rect">
            <a:avLst/>
          </a:prstGeom>
          <a:solidFill>
            <a:srgbClr val="CE112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350"/>
          </a:p>
        </p:txBody>
      </p:sp>
      <p:pic>
        <p:nvPicPr>
          <p:cNvPr id="13" name="Picture 9" descr="dimensions_logo copy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0" y="142875"/>
            <a:ext cx="1838325" cy="145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2050257" y="2019301"/>
            <a:ext cx="7093744" cy="402431"/>
          </a:xfrm>
          <a:prstGeom prst="rect">
            <a:avLst/>
          </a:prstGeom>
          <a:solidFill>
            <a:srgbClr val="40607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35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905" y="3886201"/>
            <a:ext cx="715565" cy="715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904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</p:sldLayoutIdLst>
  <p:txStyles>
    <p:titleStyle>
      <a:lvl1pPr algn="ctr" defTabSz="685800" rtl="0" eaLnBrk="1" latinLnBrk="0" hangingPunct="1">
        <a:lnSpc>
          <a:spcPct val="90000"/>
        </a:lnSpc>
        <a:spcBef>
          <a:spcPct val="0"/>
        </a:spcBef>
        <a:buNone/>
        <a:defRPr sz="3300" b="0" i="0" kern="1200">
          <a:solidFill>
            <a:srgbClr val="406077"/>
          </a:solidFill>
          <a:latin typeface="Arial" charset="0"/>
          <a:ea typeface="Arial" charset="0"/>
          <a:cs typeface="Arial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21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8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5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7" Type="http://schemas.openxmlformats.org/officeDocument/2006/relationships/diagramData" Target="../diagrams/data2.xml"/><Relationship Id="rId8" Type="http://schemas.openxmlformats.org/officeDocument/2006/relationships/diagramLayout" Target="../diagrams/layout2.xml"/><Relationship Id="rId9" Type="http://schemas.openxmlformats.org/officeDocument/2006/relationships/diagramQuickStyle" Target="../diagrams/quickStyle2.xml"/><Relationship Id="rId10" Type="http://schemas.openxmlformats.org/officeDocument/2006/relationships/diagramColors" Target="../diagrams/colors2.xml"/><Relationship Id="rId11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33274" y="332830"/>
            <a:ext cx="6705600" cy="1309853"/>
          </a:xfrm>
        </p:spPr>
        <p:txBody>
          <a:bodyPr/>
          <a:lstStyle/>
          <a:p>
            <a:pPr algn="l">
              <a:lnSpc>
                <a:spcPct val="100000"/>
              </a:lnSpc>
            </a:pPr>
            <a:r>
              <a:rPr lang="en-AU" sz="3200" b="1" dirty="0" smtClean="0">
                <a:solidFill>
                  <a:srgbClr val="171C41"/>
                </a:solidFill>
              </a:rPr>
              <a:t>Growth Mindset</a:t>
            </a:r>
            <a:r>
              <a:rPr lang="en-AU" sz="3200" dirty="0"/>
              <a:t/>
            </a:r>
            <a:br>
              <a:rPr lang="en-AU" sz="3200" dirty="0"/>
            </a:b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22619" y="1340359"/>
            <a:ext cx="6705600" cy="1012011"/>
          </a:xfrm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  <a:spcAft>
                <a:spcPts val="600"/>
              </a:spcAft>
            </a:pPr>
            <a:r>
              <a:rPr lang="en-AU" sz="2000" dirty="0"/>
              <a:t>Module </a:t>
            </a:r>
            <a:r>
              <a:rPr lang="en-AU" sz="2000" dirty="0" smtClean="0"/>
              <a:t>4 </a:t>
            </a:r>
            <a:r>
              <a:rPr lang="en-AU" sz="2000" dirty="0"/>
              <a:t>of 4: </a:t>
            </a:r>
            <a:r>
              <a:rPr lang="en-AU" sz="2000" dirty="0" smtClean="0"/>
              <a:t>Classroom activities and strategies to promote a growth mindset in mathematics</a:t>
            </a:r>
            <a:endParaRPr lang="en-AU" sz="2000" dirty="0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6678208" y="4835948"/>
            <a:ext cx="2429216" cy="257259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None/>
              <a:defRPr sz="2400" b="0" i="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500" b="0" i="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350" b="0" i="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200" b="0" i="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200" b="0" i="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AU" sz="1000" dirty="0">
                <a:solidFill>
                  <a:srgbClr val="171C41"/>
                </a:solidFill>
              </a:rPr>
              <a:t>Designed and written by </a:t>
            </a:r>
            <a:r>
              <a:rPr lang="en-AU" sz="1000" dirty="0" smtClean="0">
                <a:solidFill>
                  <a:srgbClr val="171C41"/>
                </a:solidFill>
              </a:rPr>
              <a:t>Rachael Whitney-Smith</a:t>
            </a:r>
            <a:endParaRPr lang="en-AU" sz="1000" dirty="0">
              <a:solidFill>
                <a:srgbClr val="171C4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22619" y="2648265"/>
            <a:ext cx="4730077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charset="0"/>
              <a:buChar char="•"/>
            </a:pPr>
            <a:r>
              <a:rPr lang="en-US" dirty="0" err="1" smtClean="0"/>
              <a:t>Maths</a:t>
            </a:r>
            <a:r>
              <a:rPr lang="en-US" dirty="0" smtClean="0"/>
              <a:t> talks</a:t>
            </a:r>
            <a:endParaRPr lang="en-US" dirty="0"/>
          </a:p>
          <a:p>
            <a:pPr marL="342900" indent="-342900">
              <a:buFont typeface="Arial" charset="0"/>
              <a:buChar char="•"/>
            </a:pPr>
            <a:r>
              <a:rPr lang="en-US" dirty="0" smtClean="0"/>
              <a:t>Explain the mistake</a:t>
            </a:r>
            <a:endParaRPr lang="en-US" dirty="0"/>
          </a:p>
          <a:p>
            <a:pPr marL="342900" indent="-342900">
              <a:buFont typeface="Arial" charset="0"/>
              <a:buChar char="•"/>
            </a:pPr>
            <a:r>
              <a:rPr lang="en-US" dirty="0" smtClean="0"/>
              <a:t>Inquiry and guided discovery in mathematics</a:t>
            </a:r>
          </a:p>
          <a:p>
            <a:pPr marL="342900" indent="-342900">
              <a:buFont typeface="Arial" charset="0"/>
              <a:buChar char="•"/>
            </a:pPr>
            <a:r>
              <a:rPr lang="en-US" dirty="0" smtClean="0"/>
              <a:t>Reflection activities</a:t>
            </a:r>
          </a:p>
          <a:p>
            <a:pPr marL="342900" indent="-342900">
              <a:buFont typeface="Arial" charset="0"/>
              <a:buChar char="•"/>
            </a:pPr>
            <a:r>
              <a:rPr lang="en-US" dirty="0" smtClean="0"/>
              <a:t>Goal setting and learning journals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14345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Inquiry and Guided Discovery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These pedagogical approaches encourage and improve; </a:t>
            </a:r>
          </a:p>
          <a:p>
            <a:r>
              <a:rPr lang="en-US" dirty="0"/>
              <a:t>P</a:t>
            </a:r>
            <a:r>
              <a:rPr lang="en-US" dirty="0" smtClean="0"/>
              <a:t>roblem solving skills</a:t>
            </a:r>
          </a:p>
          <a:p>
            <a:r>
              <a:rPr lang="en-US" dirty="0" smtClean="0"/>
              <a:t>Collaborative learning</a:t>
            </a:r>
          </a:p>
          <a:p>
            <a:r>
              <a:rPr lang="en-US" dirty="0" smtClean="0"/>
              <a:t>Communication skills</a:t>
            </a:r>
          </a:p>
          <a:p>
            <a:r>
              <a:rPr lang="en-US" dirty="0" smtClean="0"/>
              <a:t>Active participation and motivation</a:t>
            </a:r>
          </a:p>
          <a:p>
            <a:r>
              <a:rPr lang="en-US" dirty="0" smtClean="0"/>
              <a:t>Conceptual understanding</a:t>
            </a:r>
          </a:p>
          <a:p>
            <a:r>
              <a:rPr lang="en-US" dirty="0" smtClean="0"/>
              <a:t>Concept retention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87328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Area of a trapezium</a:t>
            </a:r>
            <a:endParaRPr lang="en-US" dirty="0"/>
          </a:p>
        </p:txBody>
      </p:sp>
      <p:sp>
        <p:nvSpPr>
          <p:cNvPr id="4" name="Trapezoid 3"/>
          <p:cNvSpPr/>
          <p:nvPr/>
        </p:nvSpPr>
        <p:spPr>
          <a:xfrm>
            <a:off x="2307771" y="1811383"/>
            <a:ext cx="1994263" cy="1541417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065417" y="1506583"/>
            <a:ext cx="574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065417" y="3352800"/>
            <a:ext cx="574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333500" y="2420983"/>
            <a:ext cx="3820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</a:t>
            </a:r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1715589" y="1811383"/>
            <a:ext cx="0" cy="1541417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5181600" y="1615786"/>
                <a:ext cx="2766900" cy="173701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smtClean="0"/>
                  <a:t>Area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bg-BG" i="1" smtClean="0">
                            <a:latin typeface="Cambria Math" charset="0"/>
                          </a:rPr>
                        </m:ctrlPr>
                      </m:fPr>
                      <m:num>
                        <m:r>
                          <a:rPr lang="en-AU" b="0" i="1" smtClean="0">
                            <a:latin typeface="Cambria Math" charset="0"/>
                          </a:rPr>
                          <m:t>h</m:t>
                        </m:r>
                      </m:num>
                      <m:den>
                        <m:r>
                          <a:rPr lang="en-AU" b="0" i="1" smtClean="0">
                            <a:latin typeface="Cambria Math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dirty="0" smtClean="0"/>
                  <a:t> ( a + b)</a:t>
                </a:r>
              </a:p>
              <a:p>
                <a:pPr algn="ctr"/>
                <a:endParaRPr lang="en-US" dirty="0"/>
              </a:p>
              <a:p>
                <a:pPr algn="ctr"/>
                <a:r>
                  <a:rPr lang="en-US" dirty="0"/>
                  <a:t>o</a:t>
                </a:r>
                <a:r>
                  <a:rPr lang="en-US" dirty="0" smtClean="0"/>
                  <a:t>r</a:t>
                </a:r>
              </a:p>
              <a:p>
                <a:pPr algn="ctr"/>
                <a:endParaRPr lang="en-US" dirty="0"/>
              </a:p>
              <a:p>
                <a:pPr algn="ctr"/>
                <a:r>
                  <a:rPr lang="en-US" dirty="0" smtClean="0"/>
                  <a:t>Area = h 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bg-BG" i="1" smtClean="0">
                            <a:latin typeface="Cambria Math" charset="0"/>
                          </a:rPr>
                        </m:ctrlPr>
                      </m:fPr>
                      <m:num>
                        <m:r>
                          <a:rPr lang="en-AU" b="0" i="1" smtClean="0">
                            <a:latin typeface="Cambria Math" charset="0"/>
                          </a:rPr>
                          <m:t>𝑎</m:t>
                        </m:r>
                        <m:r>
                          <a:rPr lang="en-AU" b="0" i="1" smtClean="0">
                            <a:latin typeface="Cambria Math" charset="0"/>
                          </a:rPr>
                          <m:t>+</m:t>
                        </m:r>
                        <m:r>
                          <a:rPr lang="en-AU" b="0" i="1" smtClean="0">
                            <a:latin typeface="Cambria Math" charset="0"/>
                          </a:rPr>
                          <m:t>𝑏</m:t>
                        </m:r>
                      </m:num>
                      <m:den>
                        <m:r>
                          <a:rPr lang="en-AU" b="0" i="1" smtClean="0">
                            <a:latin typeface="Cambria Math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dirty="0" smtClean="0"/>
                  <a:t>)</a:t>
                </a:r>
                <a:endParaRPr lang="en-US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1600" y="1615786"/>
                <a:ext cx="2766900" cy="1737014"/>
              </a:xfrm>
              <a:prstGeom prst="rect">
                <a:avLst/>
              </a:prstGeom>
              <a:blipFill rotWithShape="0">
                <a:blip r:embed="rId2"/>
                <a:stretch>
                  <a:fillRect b="-3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3065417" y="4084319"/>
            <a:ext cx="23600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Why?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0815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Discovery Activity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Draw a trapezium and cut it out</a:t>
            </a:r>
          </a:p>
          <a:p>
            <a:r>
              <a:rPr lang="en-US" dirty="0" smtClean="0"/>
              <a:t>Make a copy of it</a:t>
            </a:r>
          </a:p>
          <a:p>
            <a:r>
              <a:rPr lang="en-US" dirty="0" smtClean="0"/>
              <a:t>Use the two shapes to form a parallelogram</a:t>
            </a:r>
          </a:p>
          <a:p>
            <a:r>
              <a:rPr lang="en-US" dirty="0" smtClean="0"/>
              <a:t>What is the area of the parallelogram?</a:t>
            </a:r>
          </a:p>
          <a:p>
            <a:r>
              <a:rPr lang="en-US" dirty="0" smtClean="0"/>
              <a:t>What is the area of the original trapezium?</a:t>
            </a:r>
          </a:p>
          <a:p>
            <a:r>
              <a:rPr lang="en-US" dirty="0" smtClean="0"/>
              <a:t>Can you generate a formula?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14453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Inquiry Activity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323751" y="1535661"/>
            <a:ext cx="458518" cy="4539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2782269" y="1535662"/>
            <a:ext cx="458518" cy="4539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2323751" y="2007359"/>
            <a:ext cx="458518" cy="4539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2782269" y="2007359"/>
            <a:ext cx="458518" cy="4539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1853595" y="2001514"/>
            <a:ext cx="458518" cy="4539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1848771" y="1535658"/>
            <a:ext cx="458518" cy="4539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5025006" y="1989626"/>
            <a:ext cx="458518" cy="4539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5508572" y="1989625"/>
            <a:ext cx="458518" cy="4539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5992138" y="1989624"/>
            <a:ext cx="458518" cy="4539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6475704" y="1989624"/>
            <a:ext cx="458518" cy="4539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5508572" y="1535659"/>
            <a:ext cx="458518" cy="4539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5992138" y="1535658"/>
            <a:ext cx="458518" cy="4539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ight Triangle 41"/>
          <p:cNvSpPr/>
          <p:nvPr/>
        </p:nvSpPr>
        <p:spPr>
          <a:xfrm>
            <a:off x="6475704" y="1561304"/>
            <a:ext cx="458518" cy="402671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ight Triangle 42"/>
          <p:cNvSpPr/>
          <p:nvPr/>
        </p:nvSpPr>
        <p:spPr>
          <a:xfrm rot="16200000">
            <a:off x="5052932" y="1533380"/>
            <a:ext cx="402671" cy="458517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ight Triangle 43"/>
          <p:cNvSpPr/>
          <p:nvPr/>
        </p:nvSpPr>
        <p:spPr>
          <a:xfrm rot="16200000">
            <a:off x="4515736" y="1959331"/>
            <a:ext cx="428318" cy="524371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ight Triangle 44"/>
          <p:cNvSpPr/>
          <p:nvPr/>
        </p:nvSpPr>
        <p:spPr>
          <a:xfrm>
            <a:off x="6961041" y="1977159"/>
            <a:ext cx="481795" cy="466430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3289707" y="3082547"/>
            <a:ext cx="458518" cy="4539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/>
          <p:cNvSpPr txBox="1"/>
          <p:nvPr/>
        </p:nvSpPr>
        <p:spPr>
          <a:xfrm>
            <a:off x="3900881" y="3238150"/>
            <a:ext cx="17616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= </a:t>
            </a:r>
            <a:r>
              <a:rPr lang="en-US" smtClean="0"/>
              <a:t>1 square unit </a:t>
            </a:r>
            <a:endParaRPr lang="en-US" dirty="0"/>
          </a:p>
        </p:txBody>
      </p:sp>
      <p:sp>
        <p:nvSpPr>
          <p:cNvPr id="48" name="Rectangle 47"/>
          <p:cNvSpPr/>
          <p:nvPr/>
        </p:nvSpPr>
        <p:spPr>
          <a:xfrm>
            <a:off x="1371176" y="1538292"/>
            <a:ext cx="458518" cy="4539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1368258" y="2007357"/>
            <a:ext cx="458518" cy="4539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9174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reSolve</a:t>
            </a:r>
            <a:r>
              <a:rPr lang="en-US" dirty="0" smtClean="0"/>
              <a:t>: </a:t>
            </a:r>
            <a:r>
              <a:rPr lang="en-US" dirty="0" err="1" smtClean="0"/>
              <a:t>Maths</a:t>
            </a:r>
            <a:r>
              <a:rPr lang="en-US" dirty="0" smtClean="0"/>
              <a:t> by Inquiry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err="1"/>
              <a:t>reSolve</a:t>
            </a:r>
            <a:r>
              <a:rPr lang="en-US" i="1" dirty="0"/>
              <a:t>: </a:t>
            </a:r>
            <a:r>
              <a:rPr lang="en-US" i="1" dirty="0" err="1"/>
              <a:t>Maths</a:t>
            </a:r>
            <a:r>
              <a:rPr lang="en-US" i="1" dirty="0"/>
              <a:t> by Inquiry </a:t>
            </a:r>
            <a:r>
              <a:rPr lang="en-US" dirty="0"/>
              <a:t>is an initiative of, and funded by, the Australian Government Department of Education and Training.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15317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 Setting in Mathematics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Needs to focus on the learning and development of understanding rather then performance in assessment</a:t>
            </a:r>
          </a:p>
          <a:p>
            <a:r>
              <a:rPr lang="en-US" dirty="0" smtClean="0"/>
              <a:t>Needs to be achievable in the set time frames</a:t>
            </a:r>
          </a:p>
          <a:p>
            <a:r>
              <a:rPr lang="en-US" dirty="0" smtClean="0"/>
              <a:t>Needs to be supported by learning opportunities</a:t>
            </a:r>
          </a:p>
          <a:p>
            <a:r>
              <a:rPr lang="en-US" dirty="0" smtClean="0"/>
              <a:t>Can encourage a growth mindset in mathematics when implemented effectively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3661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Teacher Activity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In pairs, use the “Goal Setting sheet” to write down some examples of learning goals you could provide to students as an example for them to create their own goals.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6516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Reflection Activities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53232367"/>
              </p:ext>
            </p:extLst>
          </p:nvPr>
        </p:nvGraphicFramePr>
        <p:xfrm>
          <a:off x="4321743" y="1742173"/>
          <a:ext cx="4294165" cy="2135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28502437"/>
              </p:ext>
            </p:extLst>
          </p:nvPr>
        </p:nvGraphicFramePr>
        <p:xfrm>
          <a:off x="77002" y="1309036"/>
          <a:ext cx="4889634" cy="30252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8133151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Reflection and mindsets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Students are able to </a:t>
            </a:r>
            <a:r>
              <a:rPr lang="en-US" dirty="0" err="1" smtClean="0"/>
              <a:t>recognise</a:t>
            </a:r>
            <a:r>
              <a:rPr lang="en-US" dirty="0" smtClean="0"/>
              <a:t> their academic growth through reflecting in a personal mathematics journal.</a:t>
            </a:r>
          </a:p>
          <a:p>
            <a:r>
              <a:rPr lang="en-US" dirty="0" smtClean="0"/>
              <a:t>Maximum of five minutes pre and post lesson reflections allow students </a:t>
            </a:r>
            <a:r>
              <a:rPr lang="en-US" dirty="0" smtClean="0"/>
              <a:t>to measure </a:t>
            </a:r>
            <a:r>
              <a:rPr lang="en-US" dirty="0" smtClean="0"/>
              <a:t>their own learning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1332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Leave Pass or exit ticket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 form a habitual part of your plenary</a:t>
            </a:r>
          </a:p>
          <a:p>
            <a:r>
              <a:rPr lang="en-US" dirty="0" smtClean="0"/>
              <a:t>Provides evidence for formative assessment to assist in lesson planning</a:t>
            </a:r>
          </a:p>
          <a:p>
            <a:r>
              <a:rPr lang="en-US" dirty="0" smtClean="0"/>
              <a:t>Assists students in reflecting on the lesson and what they have learned</a:t>
            </a:r>
          </a:p>
          <a:p>
            <a:r>
              <a:rPr lang="en-US" dirty="0" smtClean="0"/>
              <a:t>Promotes a growth mindset if it is used for learning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2877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AITSL Proficiencies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Professional Knowledge</a:t>
            </a:r>
          </a:p>
          <a:p>
            <a:pPr marL="0" indent="0">
              <a:buNone/>
            </a:pPr>
            <a:r>
              <a:rPr lang="en-US" dirty="0"/>
              <a:t>1.   Know students and how they </a:t>
            </a:r>
            <a:r>
              <a:rPr lang="en-US" dirty="0" smtClean="0"/>
              <a:t>learn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3.   Plan for and implement effective teaching and </a:t>
            </a:r>
            <a:r>
              <a:rPr lang="en-US" dirty="0" smtClean="0"/>
              <a:t>learning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5.   Assess, provide feedback and report on student </a:t>
            </a:r>
            <a:r>
              <a:rPr lang="en-US" dirty="0" smtClean="0"/>
              <a:t>learning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Professional Engagement</a:t>
            </a:r>
          </a:p>
          <a:p>
            <a:pPr marL="0" indent="0">
              <a:buNone/>
            </a:pPr>
            <a:r>
              <a:rPr lang="en-US" dirty="0"/>
              <a:t>6   Engage in professional learning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73998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Leave </a:t>
            </a:r>
            <a:r>
              <a:rPr lang="en-US" dirty="0"/>
              <a:t>p</a:t>
            </a:r>
            <a:r>
              <a:rPr lang="en-US" dirty="0" smtClean="0"/>
              <a:t>ass process</a:t>
            </a:r>
            <a:endParaRPr lang="en-US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463687303"/>
              </p:ext>
            </p:extLst>
          </p:nvPr>
        </p:nvGraphicFramePr>
        <p:xfrm>
          <a:off x="1426865" y="1218844"/>
          <a:ext cx="7395588" cy="30261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385124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Mathematics Journals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</a:t>
            </a:r>
            <a:r>
              <a:rPr lang="en-US" dirty="0" smtClean="0"/>
              <a:t>llow students to develop their mathematical communication skills and can </a:t>
            </a:r>
            <a:r>
              <a:rPr lang="en-US" dirty="0" smtClean="0"/>
              <a:t>assist </a:t>
            </a:r>
            <a:r>
              <a:rPr lang="en-US" dirty="0" smtClean="0"/>
              <a:t>in </a:t>
            </a:r>
            <a:r>
              <a:rPr lang="en-US" dirty="0"/>
              <a:t>retaining learned concepts and mathematical </a:t>
            </a:r>
            <a:r>
              <a:rPr lang="en-US" dirty="0" smtClean="0"/>
              <a:t>facts</a:t>
            </a:r>
          </a:p>
          <a:p>
            <a:r>
              <a:rPr lang="en-US" dirty="0" smtClean="0"/>
              <a:t>Improve students’ </a:t>
            </a:r>
            <a:r>
              <a:rPr lang="en-US" dirty="0" smtClean="0"/>
              <a:t>ability to think mathematically and use mathematical language</a:t>
            </a:r>
          </a:p>
          <a:p>
            <a:r>
              <a:rPr lang="en-US" dirty="0" smtClean="0"/>
              <a:t>Encourage a growth mindset in students by making them central to the learning process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407076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 of journal writing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Improves students’ awareness of how they learn and retain mathematical knowledge</a:t>
            </a:r>
          </a:p>
          <a:p>
            <a:r>
              <a:rPr lang="en-US" dirty="0" smtClean="0"/>
              <a:t>Provides a record of student thinking</a:t>
            </a:r>
          </a:p>
          <a:p>
            <a:r>
              <a:rPr lang="en-US" dirty="0" smtClean="0"/>
              <a:t>Provides a record of challenges </a:t>
            </a:r>
            <a:r>
              <a:rPr lang="en-US" dirty="0" smtClean="0"/>
              <a:t>students </a:t>
            </a:r>
            <a:r>
              <a:rPr lang="en-US" dirty="0" smtClean="0"/>
              <a:t>have encountered during the learning process</a:t>
            </a:r>
          </a:p>
          <a:p>
            <a:r>
              <a:rPr lang="en-US" dirty="0" smtClean="0"/>
              <a:t>Allows </a:t>
            </a:r>
            <a:r>
              <a:rPr lang="en-US" dirty="0" smtClean="0"/>
              <a:t>students to see the progression of their learning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306722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intend placing photographs of actual mathematics journals on this slide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026612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Teacher Activity: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Break into groups of 3 – 4 and produce a list of prompts you may use in the classroom to assist students in their journal writing</a:t>
            </a:r>
          </a:p>
          <a:p>
            <a:r>
              <a:rPr lang="en-US" dirty="0" smtClean="0"/>
              <a:t>Share your ideas with the other groups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b="1" dirty="0" smtClean="0"/>
              <a:t>Example:</a:t>
            </a:r>
            <a:r>
              <a:rPr lang="en-US" dirty="0" smtClean="0"/>
              <a:t> What is something I learned today? What is something I have struggled to understand? What can I do to learn more about this topic?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425220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are many student </a:t>
            </a:r>
            <a:r>
              <a:rPr lang="en-US" dirty="0"/>
              <a:t>activities and strategies to use in their mathematics classrooms to encourage a growth mindset in </a:t>
            </a:r>
            <a:r>
              <a:rPr lang="en-US" dirty="0" smtClean="0"/>
              <a:t>students</a:t>
            </a:r>
          </a:p>
          <a:p>
            <a:r>
              <a:rPr lang="en-US" dirty="0" smtClean="0"/>
              <a:t>Allowing students to reflect on their own learning and set clearly defined learning goals over performance goals, supports the development of a growth mindset in mathematics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290536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Other </a:t>
            </a:r>
            <a:r>
              <a:rPr lang="en-US" dirty="0" smtClean="0"/>
              <a:t>modules in this series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Module </a:t>
            </a:r>
            <a:r>
              <a:rPr lang="en-US" dirty="0" smtClean="0"/>
              <a:t>1: What is a mindset?</a:t>
            </a:r>
          </a:p>
          <a:p>
            <a:r>
              <a:rPr lang="en-US" dirty="0" smtClean="0"/>
              <a:t>Module 2: The impact of mindsets on mathematical learning</a:t>
            </a:r>
            <a:endParaRPr lang="en-US" dirty="0" smtClean="0"/>
          </a:p>
          <a:p>
            <a:r>
              <a:rPr lang="en-US" dirty="0" smtClean="0"/>
              <a:t>Module </a:t>
            </a:r>
            <a:r>
              <a:rPr lang="en-US" dirty="0" smtClean="0"/>
              <a:t>3: The impact of mindsets on </a:t>
            </a:r>
            <a:r>
              <a:rPr lang="en-US" smtClean="0"/>
              <a:t>mathematics pedagogy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338325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Module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200" dirty="0" smtClean="0"/>
              <a:t>To provide participants with student activities and strategies to use in their mathematics classrooms to encourage a growth mindset in students</a:t>
            </a:r>
          </a:p>
          <a:p>
            <a:r>
              <a:rPr lang="en-US" sz="2200" dirty="0" smtClean="0"/>
              <a:t>To provide participants the opportunity to explore the resources and share experiences</a:t>
            </a:r>
          </a:p>
        </p:txBody>
      </p:sp>
    </p:spTree>
    <p:extLst>
      <p:ext uri="{BB962C8B-B14F-4D97-AF65-F5344CB8AC3E}">
        <p14:creationId xmlns:p14="http://schemas.microsoft.com/office/powerpoint/2010/main" val="118072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Positive Norms in the Classroom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Encouraging a growth mindset in students starts with building a classroom culture that promotes learning, engages active participation and supports perseverance.</a:t>
            </a:r>
          </a:p>
          <a:p>
            <a:r>
              <a:rPr lang="en-US" dirty="0" smtClean="0"/>
              <a:t>Students believe that asking questions and making mistakes are a valuable part of their learning cycle.</a:t>
            </a:r>
          </a:p>
          <a:p>
            <a:r>
              <a:rPr lang="en-US" dirty="0" smtClean="0"/>
              <a:t>Understanding concepts is more important than merely getting the answers right.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88018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</a:t>
            </a:r>
            <a:r>
              <a:rPr lang="en-US" dirty="0" err="1" smtClean="0"/>
              <a:t>Maths</a:t>
            </a:r>
            <a:r>
              <a:rPr lang="en-US" dirty="0" smtClean="0"/>
              <a:t> talks?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Also known as Number talks</a:t>
            </a:r>
          </a:p>
          <a:p>
            <a:r>
              <a:rPr lang="en-US" dirty="0" smtClean="0"/>
              <a:t>Students are provided a prompt and asked to share their thinking with the class</a:t>
            </a:r>
          </a:p>
          <a:p>
            <a:r>
              <a:rPr lang="en-US" dirty="0" smtClean="0"/>
              <a:t>The teacher facilitates the discussion but allows the students to actively debate rather than asking for the answer and selecting the right response</a:t>
            </a:r>
          </a:p>
          <a:p>
            <a:r>
              <a:rPr lang="en-US" dirty="0" smtClean="0"/>
              <a:t>Thought processes are praised where appropriate and interrogated openly within a supportive classroom culture built from cooperative learning experiences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5073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Maths</a:t>
            </a:r>
            <a:r>
              <a:rPr lang="en-US" dirty="0" smtClean="0"/>
              <a:t> talks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Which multiple is greater</a:t>
            </a:r>
          </a:p>
          <a:p>
            <a:pPr algn="ctr"/>
            <a:endParaRPr lang="en-US" dirty="0"/>
          </a:p>
          <a:p>
            <a:pPr marL="0" indent="0" algn="ctr">
              <a:buNone/>
            </a:pPr>
            <a:r>
              <a:rPr lang="en-US" dirty="0"/>
              <a:t>o</a:t>
            </a:r>
            <a:r>
              <a:rPr lang="en-US" dirty="0" smtClean="0"/>
              <a:t>r </a:t>
            </a:r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Why?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120641" y="1813994"/>
            <a:ext cx="222048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AU" sz="5400" b="1" cap="none" spc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86 x 38</a:t>
            </a:r>
            <a:endParaRPr lang="en-AU" sz="54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128262" y="1813994"/>
            <a:ext cx="222048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AU" sz="5400" b="1" cap="none" spc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88 x 36</a:t>
            </a:r>
            <a:endParaRPr lang="en-AU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37028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Mistakes are valuable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Did you know “Sticky Notes” were invented by mistake? Rubber </a:t>
            </a:r>
            <a:r>
              <a:rPr lang="en-US" dirty="0" err="1" smtClean="0"/>
              <a:t>tyres</a:t>
            </a:r>
            <a:r>
              <a:rPr lang="en-US" dirty="0" smtClean="0"/>
              <a:t>, </a:t>
            </a:r>
            <a:r>
              <a:rPr lang="en-US" dirty="0" err="1" smtClean="0"/>
              <a:t>velcro</a:t>
            </a:r>
            <a:r>
              <a:rPr lang="en-US" dirty="0" smtClean="0"/>
              <a:t>, </a:t>
            </a:r>
            <a:r>
              <a:rPr lang="en-US" dirty="0" smtClean="0"/>
              <a:t>penicillin and </a:t>
            </a:r>
            <a:r>
              <a:rPr lang="en-US" dirty="0" err="1" smtClean="0"/>
              <a:t>teflon</a:t>
            </a:r>
            <a:r>
              <a:rPr lang="en-US" dirty="0" smtClean="0"/>
              <a:t> </a:t>
            </a:r>
            <a:r>
              <a:rPr lang="en-US" dirty="0" smtClean="0"/>
              <a:t>were all discovered by </a:t>
            </a:r>
            <a:r>
              <a:rPr lang="en-US" dirty="0" smtClean="0"/>
              <a:t>accident; </a:t>
            </a:r>
            <a:r>
              <a:rPr lang="en-US" dirty="0"/>
              <a:t>e</a:t>
            </a:r>
            <a:r>
              <a:rPr lang="en-US" dirty="0" smtClean="0"/>
              <a:t>ven </a:t>
            </a:r>
            <a:r>
              <a:rPr lang="en-US" dirty="0" smtClean="0"/>
              <a:t>the popular Coca Cola drink. Scientists made mistakes and from these they were able to make these discoveries.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838561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Explaining the mistake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mathematics students see mistakes as failure. A measure of </a:t>
            </a:r>
            <a:r>
              <a:rPr lang="en-US" dirty="0" smtClean="0"/>
              <a:t>poor </a:t>
            </a:r>
            <a:r>
              <a:rPr lang="en-US" dirty="0" smtClean="0"/>
              <a:t>performance or lack of ability.</a:t>
            </a:r>
          </a:p>
          <a:p>
            <a:r>
              <a:rPr lang="en-US" dirty="0" smtClean="0"/>
              <a:t>Shifting the focus from the correct answer to identifying the mistake and demonstrating where, why and how they were made</a:t>
            </a:r>
          </a:p>
          <a:p>
            <a:r>
              <a:rPr lang="en-US" dirty="0" smtClean="0"/>
              <a:t>Asking students to pick errors in solutions and then </a:t>
            </a:r>
            <a:r>
              <a:rPr lang="en-US" dirty="0" smtClean="0"/>
              <a:t>providing </a:t>
            </a:r>
            <a:r>
              <a:rPr lang="en-US" dirty="0" smtClean="0"/>
              <a:t>alternate solutions encourages a growth mindset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44020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Mistake Activity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Form groups of  2 and using the ”What is the mistake” cards, select one card at a time and identify what is the mistake, sharing your thoughts with your partner.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4385214"/>
      </p:ext>
    </p:extLst>
  </p:cSld>
  <p:clrMapOvr>
    <a:masterClrMapping/>
  </p:clrMapOvr>
</p:sld>
</file>

<file path=ppt/theme/theme1.xml><?xml version="1.0" encoding="utf-8"?>
<a:theme xmlns:a="http://schemas.openxmlformats.org/drawingml/2006/main" name="dimens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8CAE7F7B-3CF3-7E40-848B-D62562E8E138}" vid="{0E66B630-02C8-6240-9E9C-3A1289DBE543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8CAE7F7B-3CF3-7E40-848B-D62562E8E138}" vid="{B89A2B07-E34D-A94A-A128-B3F449E79BE1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dimensions_blank</Template>
  <TotalTime>1550</TotalTime>
  <Words>1049</Words>
  <Application>Microsoft Macintosh PowerPoint</Application>
  <PresentationFormat>On-screen Show (16:9)</PresentationFormat>
  <Paragraphs>150</Paragraphs>
  <Slides>26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Calibri</vt:lpstr>
      <vt:lpstr>Cambria Math</vt:lpstr>
      <vt:lpstr>Arial</vt:lpstr>
      <vt:lpstr>dimensions</vt:lpstr>
      <vt:lpstr>1_Office Theme</vt:lpstr>
      <vt:lpstr>Growth Mindset </vt:lpstr>
      <vt:lpstr>AITSL Proficiencies</vt:lpstr>
      <vt:lpstr>Module Objectives</vt:lpstr>
      <vt:lpstr>Positive Norms in the Classroom</vt:lpstr>
      <vt:lpstr>What are Maths talks?</vt:lpstr>
      <vt:lpstr>Maths talks</vt:lpstr>
      <vt:lpstr>Mistakes are valuable</vt:lpstr>
      <vt:lpstr>Explaining the mistake</vt:lpstr>
      <vt:lpstr>Mistake Activity</vt:lpstr>
      <vt:lpstr>Inquiry and Guided Discovery </vt:lpstr>
      <vt:lpstr>Area of a trapezium</vt:lpstr>
      <vt:lpstr>Discovery Activity</vt:lpstr>
      <vt:lpstr>Inquiry Activity</vt:lpstr>
      <vt:lpstr>reSolve: Maths by Inquiry </vt:lpstr>
      <vt:lpstr>Goal Setting in Mathematics</vt:lpstr>
      <vt:lpstr>Teacher Activity</vt:lpstr>
      <vt:lpstr>Reflection Activities</vt:lpstr>
      <vt:lpstr>Reflection and mindsets</vt:lpstr>
      <vt:lpstr>Leave Pass or exit ticket</vt:lpstr>
      <vt:lpstr>Leave pass process</vt:lpstr>
      <vt:lpstr>Mathematics Journals</vt:lpstr>
      <vt:lpstr>Benefits of journal writing</vt:lpstr>
      <vt:lpstr>Examples:</vt:lpstr>
      <vt:lpstr>Teacher Activity:</vt:lpstr>
      <vt:lpstr>Summary</vt:lpstr>
      <vt:lpstr>Other modules in this series</vt:lpstr>
    </vt:vector>
  </TitlesOfParts>
  <Company>University of Tasmania</Company>
  <LinksUpToDate>false</LinksUpToDate>
  <SharedDoc>false</SharedDoc>
  <HyperlinksChanged>false</HyperlinksChanged>
  <AppVersion>15.0029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Elizabeth Spohn</dc:creator>
  <cp:lastModifiedBy>Microsoft Office User</cp:lastModifiedBy>
  <cp:revision>69</cp:revision>
  <cp:lastPrinted>2015-01-29T03:23:13Z</cp:lastPrinted>
  <dcterms:created xsi:type="dcterms:W3CDTF">2016-09-07T00:22:54Z</dcterms:created>
  <dcterms:modified xsi:type="dcterms:W3CDTF">2017-09-12T01:27:08Z</dcterms:modified>
</cp:coreProperties>
</file>