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7" r:id="rId1"/>
    <p:sldMasterId id="2147483816" r:id="rId2"/>
    <p:sldMasterId id="2147483819" r:id="rId3"/>
    <p:sldMasterId id="2147483841" r:id="rId4"/>
  </p:sldMasterIdLst>
  <p:notesMasterIdLst>
    <p:notesMasterId r:id="rId34"/>
  </p:notesMasterIdLst>
  <p:handoutMasterIdLst>
    <p:handoutMasterId r:id="rId35"/>
  </p:handoutMasterIdLst>
  <p:sldIdLst>
    <p:sldId id="258" r:id="rId5"/>
    <p:sldId id="273" r:id="rId6"/>
    <p:sldId id="286" r:id="rId7"/>
    <p:sldId id="274" r:id="rId8"/>
    <p:sldId id="281" r:id="rId9"/>
    <p:sldId id="282" r:id="rId10"/>
    <p:sldId id="362" r:id="rId11"/>
    <p:sldId id="324" r:id="rId12"/>
    <p:sldId id="332" r:id="rId13"/>
    <p:sldId id="289" r:id="rId14"/>
    <p:sldId id="287" r:id="rId15"/>
    <p:sldId id="339" r:id="rId16"/>
    <p:sldId id="363" r:id="rId17"/>
    <p:sldId id="340" r:id="rId18"/>
    <p:sldId id="341" r:id="rId19"/>
    <p:sldId id="342" r:id="rId20"/>
    <p:sldId id="343" r:id="rId21"/>
    <p:sldId id="344" r:id="rId22"/>
    <p:sldId id="345" r:id="rId23"/>
    <p:sldId id="365" r:id="rId24"/>
    <p:sldId id="366" r:id="rId25"/>
    <p:sldId id="367" r:id="rId26"/>
    <p:sldId id="322" r:id="rId27"/>
    <p:sldId id="364" r:id="rId28"/>
    <p:sldId id="356" r:id="rId29"/>
    <p:sldId id="368" r:id="rId30"/>
    <p:sldId id="359" r:id="rId31"/>
    <p:sldId id="357" r:id="rId32"/>
    <p:sldId id="331" r:id="rId33"/>
  </p:sldIdLst>
  <p:sldSz cx="9144000" cy="5143500" type="screen16x9"/>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9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cey Muir" initials="TM" lastIdx="3" clrIdx="0">
    <p:extLst>
      <p:ext uri="{19B8F6BF-5375-455C-9EA6-DF929625EA0E}">
        <p15:presenceInfo xmlns:p15="http://schemas.microsoft.com/office/powerpoint/2012/main" userId="S-1-5-21-3821386006-3749520432-1216737992-510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1C41"/>
    <a:srgbClr val="95B2C2"/>
    <a:srgbClr val="5B9BD5"/>
    <a:srgbClr val="406077"/>
    <a:srgbClr val="17AF44"/>
    <a:srgbClr val="DCEEF8"/>
    <a:srgbClr val="C2DBE6"/>
    <a:srgbClr val="5A7F96"/>
    <a:srgbClr val="33C214"/>
    <a:srgbClr val="EC22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997" autoAdjust="0"/>
    <p:restoredTop sz="71033" autoAdjust="0"/>
  </p:normalViewPr>
  <p:slideViewPr>
    <p:cSldViewPr snapToGrid="0" snapToObjects="1">
      <p:cViewPr varScale="1">
        <p:scale>
          <a:sx n="107" d="100"/>
          <a:sy n="107" d="100"/>
        </p:scale>
        <p:origin x="1332" y="102"/>
      </p:cViewPr>
      <p:guideLst>
        <p:guide orient="horz" pos="1620"/>
        <p:guide pos="2948"/>
      </p:guideLst>
    </p:cSldViewPr>
  </p:slideViewPr>
  <p:outlineViewPr>
    <p:cViewPr>
      <p:scale>
        <a:sx n="33" d="100"/>
        <a:sy n="33" d="100"/>
      </p:scale>
      <p:origin x="0" y="528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A0FBAE22-BA42-E844-AF4D-3FC3DEF54B2D}" type="datetimeFigureOut">
              <a:rPr lang="en-US" smtClean="0"/>
              <a:pPr/>
              <a:t>10/30/2017</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501D9726-895E-5642-AF69-D29CC2681879}" type="slidenum">
              <a:rPr lang="en-US" smtClean="0"/>
              <a:pPr/>
              <a:t>‹#›</a:t>
            </a:fld>
            <a:endParaRPr lang="en-US"/>
          </a:p>
        </p:txBody>
      </p:sp>
    </p:spTree>
    <p:extLst>
      <p:ext uri="{BB962C8B-B14F-4D97-AF65-F5344CB8AC3E}">
        <p14:creationId xmlns:p14="http://schemas.microsoft.com/office/powerpoint/2010/main" val="1281661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F9EDB789-A0E4-FC41-A88F-E0D29EABCBC2}" type="datetimeFigureOut">
              <a:rPr lang="en-US" smtClean="0"/>
              <a:pPr/>
              <a:t>10/30/2017</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E038FC2C-B79D-6546-A7CD-42435F8CEEE0}" type="slidenum">
              <a:rPr lang="en-US" smtClean="0"/>
              <a:pPr/>
              <a:t>‹#›</a:t>
            </a:fld>
            <a:endParaRPr lang="en-US"/>
          </a:p>
        </p:txBody>
      </p:sp>
    </p:spTree>
    <p:extLst>
      <p:ext uri="{BB962C8B-B14F-4D97-AF65-F5344CB8AC3E}">
        <p14:creationId xmlns:p14="http://schemas.microsoft.com/office/powerpoint/2010/main" val="21588810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ted.com/talks/dan_meyer_math_curriculum_makeover"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youtube.com/watch?v=TEJeAEhARbM"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v7-5.australiancurriculum.edu.au/mathematics/content-structure"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engagingmaths.co/2017/06/25/promoting-creative-and-critical-thinking-in-mathematics-and-numeracy/" TargetMode="External"/><Relationship Id="rId4" Type="http://schemas.openxmlformats.org/officeDocument/2006/relationships/hyperlink" Target="http://syllabus.nesa.nsw.edu.au/mathematics/mathematics-k10/content-k10/"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vimeo.com/76884124"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teachertools.londongt.org/en-GB/resources/Questions_article_tes.doc"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mathsolutions.com/documents/9780941355513_PART1.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Prior to working with this presentation you could show the participants Dan Meyer’s TED talk from March 2010 (if they haven’t seen it) entitled: Math class needs a makeover. The URL is: </a:t>
            </a:r>
            <a:r>
              <a:rPr lang="en-AU" sz="1200" u="sng" kern="1200" dirty="0">
                <a:solidFill>
                  <a:schemeClr val="tx1"/>
                </a:solidFill>
                <a:effectLst/>
                <a:latin typeface="+mn-lt"/>
                <a:ea typeface="+mn-ea"/>
                <a:cs typeface="+mn-cs"/>
                <a:hlinkClick r:id="rId3"/>
              </a:rPr>
              <a:t>https://www.ted.com/talks/dan_meyer_math_curriculum_makeover</a:t>
            </a:r>
            <a:endParaRPr lang="en-AU" sz="1200" kern="1200" dirty="0">
              <a:solidFill>
                <a:schemeClr val="tx1"/>
              </a:solidFill>
              <a:effectLst/>
              <a:latin typeface="+mn-lt"/>
              <a:ea typeface="+mn-ea"/>
              <a:cs typeface="+mn-cs"/>
            </a:endParaRPr>
          </a:p>
          <a:p>
            <a:r>
              <a:rPr lang="en-US" sz="1200" kern="1200" dirty="0">
                <a:solidFill>
                  <a:schemeClr val="tx1"/>
                </a:solidFill>
                <a:latin typeface="+mn-lt"/>
                <a:ea typeface="+mn-ea"/>
                <a:cs typeface="+mn-cs"/>
              </a:rPr>
              <a:t>Prior to presenting the PowerPoint, distribute the pre-reading, “Seeing mathematics through a new lens” and ask the participants to read it before attending the professional learning presentation. Bragg, L.A., &amp; Nicol, C. (2011). Seeing mathematics through a new lens. </a:t>
            </a:r>
            <a:r>
              <a:rPr lang="en-US" sz="1200" i="1" kern="1200" dirty="0">
                <a:solidFill>
                  <a:schemeClr val="tx1"/>
                </a:solidFill>
                <a:latin typeface="+mn-lt"/>
                <a:ea typeface="+mn-ea"/>
                <a:cs typeface="+mn-cs"/>
              </a:rPr>
              <a:t>The Australian Mathematics Teacher</a:t>
            </a:r>
            <a:r>
              <a:rPr lang="en-US" sz="1200" kern="1200" dirty="0">
                <a:solidFill>
                  <a:schemeClr val="tx1"/>
                </a:solidFill>
                <a:latin typeface="+mn-lt"/>
                <a:ea typeface="+mn-ea"/>
                <a:cs typeface="+mn-cs"/>
              </a:rPr>
              <a:t>, 67 (3), 3 – 9.</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a:t>
            </a:fld>
            <a:endParaRPr lang="en-US"/>
          </a:p>
        </p:txBody>
      </p:sp>
    </p:spTree>
    <p:extLst>
      <p:ext uri="{BB962C8B-B14F-4D97-AF65-F5344CB8AC3E}">
        <p14:creationId xmlns:p14="http://schemas.microsoft.com/office/powerpoint/2010/main" val="4213173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Lead a discussion in which participants can share:</a:t>
            </a:r>
          </a:p>
          <a:p>
            <a:pPr marL="171450" indent="-171450">
              <a:buFont typeface="Arial" panose="020B0604020202020204" pitchFamily="34" charset="0"/>
              <a:buChar char="•"/>
            </a:pPr>
            <a:r>
              <a:rPr lang="en-AU" dirty="0"/>
              <a:t>Their responses</a:t>
            </a:r>
          </a:p>
          <a:p>
            <a:pPr marL="171450" indent="-171450">
              <a:buFont typeface="Arial" panose="020B0604020202020204" pitchFamily="34" charset="0"/>
              <a:buChar char="•"/>
            </a:pPr>
            <a:r>
              <a:rPr lang="en-AU" dirty="0"/>
              <a:t>The ‘ease’ with which each question can be answered.</a:t>
            </a:r>
          </a:p>
          <a:p>
            <a:pPr marL="171450" indent="-171450">
              <a:buFont typeface="Arial" panose="020B0604020202020204" pitchFamily="34" charset="0"/>
              <a:buChar char="•"/>
            </a:pPr>
            <a:r>
              <a:rPr lang="en-AU" dirty="0"/>
              <a:t>The level of thought required to answer each question.</a:t>
            </a:r>
          </a:p>
          <a:p>
            <a:pPr marL="171450" indent="-171450">
              <a:buFont typeface="Arial" panose="020B0604020202020204" pitchFamily="34" charset="0"/>
              <a:buChar char="•"/>
            </a:pPr>
            <a:r>
              <a:rPr lang="en-AU" dirty="0"/>
              <a:t>Which questions are closed and which are open?</a:t>
            </a:r>
          </a:p>
          <a:p>
            <a:r>
              <a:rPr lang="en-AU" dirty="0"/>
              <a:t>When a teacher asks a </a:t>
            </a:r>
            <a:r>
              <a:rPr lang="en-AU" b="1" dirty="0"/>
              <a:t>closed question </a:t>
            </a:r>
            <a:r>
              <a:rPr lang="en-AU" dirty="0"/>
              <a:t>they usually</a:t>
            </a:r>
            <a:r>
              <a:rPr lang="en-AU" baseline="0" dirty="0"/>
              <a:t> have the answer in mind prior to asking the question.</a:t>
            </a:r>
          </a:p>
          <a:p>
            <a:r>
              <a:rPr lang="en-AU" baseline="0" dirty="0"/>
              <a:t>Closed questions usually ask for the recall of facts or simple comprehension of material previously covered.</a:t>
            </a:r>
          </a:p>
          <a:p>
            <a:pPr marL="0" marR="0" lvl="0" indent="0" algn="l" defTabSz="457200" rtl="0" eaLnBrk="1" fontAlgn="auto" latinLnBrk="0" hangingPunct="1">
              <a:lnSpc>
                <a:spcPct val="100000"/>
              </a:lnSpc>
              <a:spcBef>
                <a:spcPts val="0"/>
              </a:spcBef>
              <a:spcAft>
                <a:spcPts val="0"/>
              </a:spcAft>
              <a:buClrTx/>
              <a:buSzTx/>
              <a:buFontTx/>
              <a:buNone/>
              <a:tabLst/>
              <a:defRPr/>
            </a:pPr>
            <a:r>
              <a:rPr lang="en-AU" b="1" dirty="0"/>
              <a:t>Open questions</a:t>
            </a:r>
            <a:r>
              <a:rPr lang="en-AU" b="1" baseline="0" dirty="0"/>
              <a:t> </a:t>
            </a:r>
            <a:r>
              <a:rPr lang="en-AU" baseline="0" dirty="0"/>
              <a:t>are designed to have more than one correct answer.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baseline="0" dirty="0"/>
              <a:t>They are designed to encourage students to make connections, infer and think beyond literal answers.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baseline="0" dirty="0"/>
              <a:t>They also help teachers to assess students’ understanding of the content being explore.</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10</a:t>
            </a:fld>
            <a:endParaRPr lang="en-US"/>
          </a:p>
        </p:txBody>
      </p:sp>
    </p:spTree>
    <p:extLst>
      <p:ext uri="{BB962C8B-B14F-4D97-AF65-F5344CB8AC3E}">
        <p14:creationId xmlns:p14="http://schemas.microsoft.com/office/powerpoint/2010/main" val="2900066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Ensure that each participant has a copy of the handout, ‘Types of questions’, and ask them to determine whether closed and open-ended questions can also be categorised into the headings on the handout. Some example questions have been given for each heading.</a:t>
            </a:r>
          </a:p>
          <a:p>
            <a:r>
              <a:rPr lang="en-AU" sz="1200" kern="1200" dirty="0">
                <a:solidFill>
                  <a:schemeClr val="tx1"/>
                </a:solidFill>
                <a:effectLst/>
                <a:latin typeface="+mn-lt"/>
                <a:ea typeface="+mn-ea"/>
                <a:cs typeface="+mn-cs"/>
              </a:rPr>
              <a:t>Lead a discussion where participants responses are shared. Does this assist in deciding when to use closed questions and when open questions might be preferable?</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11</a:t>
            </a:fld>
            <a:endParaRPr lang="en-US"/>
          </a:p>
        </p:txBody>
      </p:sp>
    </p:spTree>
    <p:extLst>
      <p:ext uri="{BB962C8B-B14F-4D97-AF65-F5344CB8AC3E}">
        <p14:creationId xmlns:p14="http://schemas.microsoft.com/office/powerpoint/2010/main" val="2527948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Questioning is most successful when teachers maintain a respectful, trusting learning environment in which students feel confident to contribute. So that students understand how to conduct discussions, teachers introduce protocols which are framed in ways that encourage students to respect the rights of others to hold differing views. Strategies are used that promote students’ self-confidence and willingness to take risks with their learning. Each student needs to experience success through structured support, that values effort and the recognition of their work. Strategies are used by the teacher that are flexible and responsive to the values, needs and interests of individual students.</a:t>
            </a:r>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Partially taken from http://www.education.vic.gov.au/school/teachers/support/Pages/litnum.aspx</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12</a:t>
            </a:fld>
            <a:endParaRPr lang="en-US"/>
          </a:p>
        </p:txBody>
      </p:sp>
    </p:spTree>
    <p:extLst>
      <p:ext uri="{BB962C8B-B14F-4D97-AF65-F5344CB8AC3E}">
        <p14:creationId xmlns:p14="http://schemas.microsoft.com/office/powerpoint/2010/main" val="366770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baseline="0" dirty="0"/>
              <a:t>Start small, ask open questions which require thought and some peer consultation but are relatively straight forward for students to engage with. </a:t>
            </a:r>
          </a:p>
          <a:p>
            <a:r>
              <a:rPr lang="en-AU" baseline="0" dirty="0"/>
              <a:t>Two examples are: </a:t>
            </a:r>
          </a:p>
          <a:p>
            <a:pPr marL="228600" indent="-228600">
              <a:buFont typeface="+mj-lt"/>
              <a:buAutoNum type="arabicPeriod"/>
            </a:pPr>
            <a:r>
              <a:rPr lang="en-AU" baseline="0" dirty="0"/>
              <a:t>“How could you build a design that is one third blue, one quarter green?”</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en-AU" baseline="0" dirty="0"/>
              <a:t>“</a:t>
            </a:r>
            <a:r>
              <a:rPr lang="en-AU" sz="1200" kern="1200" dirty="0">
                <a:solidFill>
                  <a:schemeClr val="tx1"/>
                </a:solidFill>
                <a:effectLst/>
                <a:latin typeface="+mn-lt"/>
                <a:ea typeface="+mn-ea"/>
                <a:cs typeface="+mn-cs"/>
              </a:rPr>
              <a:t>Fill in the empty blanks so that you create a rectangle on the Cartesian plane that has one corner at A: (2,3). You can use whole numbers 1 through 9, but can only use each digit once. B: ( _ , _ ), C: ( _ , _ ) and D: ( _ , _ ). Then prove that the quadrilateral is a rectangle.”</a:t>
            </a:r>
            <a:endParaRPr lang="en-AU" baseline="0" dirty="0"/>
          </a:p>
          <a:p>
            <a:r>
              <a:rPr lang="en-AU" baseline="0" dirty="0"/>
              <a:t>Build on this, once students gain confidence in taking risks and working with open questions. </a:t>
            </a:r>
          </a:p>
          <a:p>
            <a:r>
              <a:rPr lang="en-AU" sz="1200" kern="1200" dirty="0">
                <a:solidFill>
                  <a:schemeClr val="tx1"/>
                </a:solidFill>
                <a:effectLst/>
                <a:latin typeface="+mn-lt"/>
                <a:ea typeface="+mn-ea"/>
                <a:cs typeface="+mn-cs"/>
              </a:rPr>
              <a:t>It is very important to prepare lessons involving open questions prior to the lesson as these question-types take time to do well and attempting to ask open questions ‘off the cuff’ can end up as a disaster.</a:t>
            </a:r>
            <a:endParaRPr lang="en-AU" baseline="0"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dirty="0">
              <a:solidFill>
                <a:srgbClr val="406077"/>
              </a:solidFill>
              <a:latin typeface="Arial" charset="0"/>
              <a:cs typeface="Arial" charset="0"/>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13</a:t>
            </a:fld>
            <a:endParaRPr lang="en-US"/>
          </a:p>
        </p:txBody>
      </p:sp>
    </p:spTree>
    <p:extLst>
      <p:ext uri="{BB962C8B-B14F-4D97-AF65-F5344CB8AC3E}">
        <p14:creationId xmlns:p14="http://schemas.microsoft.com/office/powerpoint/2010/main" val="92962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aseline="0" dirty="0"/>
              <a:t>Teachers will have students in their class who struggle with the idea of ‘not answering questions from a textbook’ and who are reluctant to work with other students. </a:t>
            </a:r>
          </a:p>
          <a:p>
            <a:r>
              <a:rPr lang="en-AU" baseline="0" dirty="0"/>
              <a:t>It may be worthwhile for the teacher to organise groups for group work initially, giving each member a role within the group, so that students learn how to work effectively in groups. Jo </a:t>
            </a:r>
            <a:r>
              <a:rPr lang="en-AU" baseline="0" dirty="0" err="1"/>
              <a:t>Boaler’s</a:t>
            </a:r>
            <a:r>
              <a:rPr lang="en-AU" baseline="0" dirty="0"/>
              <a:t> book, “Mathematical Mindsets” describes techniques that can be used to allocate roles to students within groups.</a:t>
            </a:r>
          </a:p>
          <a:p>
            <a:r>
              <a:rPr lang="en-AU" sz="1200" kern="1200" dirty="0">
                <a:solidFill>
                  <a:schemeClr val="tx1"/>
                </a:solidFill>
                <a:effectLst/>
                <a:latin typeface="+mn-lt"/>
                <a:ea typeface="+mn-ea"/>
                <a:cs typeface="+mn-cs"/>
              </a:rPr>
              <a:t>Initially scaffolding the way in which groups present their findings and reflect on their thought processes will both encourage them to do it and will result in them being able to do this more effectively (and usefully).</a:t>
            </a:r>
          </a:p>
          <a:p>
            <a:r>
              <a:rPr lang="en-AU" sz="1200" kern="1200" dirty="0">
                <a:solidFill>
                  <a:schemeClr val="tx1"/>
                </a:solidFill>
                <a:effectLst/>
                <a:latin typeface="+mn-lt"/>
                <a:ea typeface="+mn-ea"/>
                <a:cs typeface="+mn-cs"/>
              </a:rPr>
              <a:t>Guy Claxton’s video, “</a:t>
            </a:r>
            <a:r>
              <a:rPr lang="en-AU" sz="1200" i="1" kern="1200" dirty="0">
                <a:solidFill>
                  <a:schemeClr val="tx1"/>
                </a:solidFill>
                <a:effectLst/>
                <a:latin typeface="+mn-lt"/>
                <a:ea typeface="+mn-ea"/>
                <a:cs typeface="+mn-cs"/>
              </a:rPr>
              <a:t>Getting kids thinking</a:t>
            </a:r>
            <a:r>
              <a:rPr lang="en-AU" sz="1200" kern="1200" dirty="0">
                <a:solidFill>
                  <a:schemeClr val="tx1"/>
                </a:solidFill>
                <a:effectLst/>
                <a:latin typeface="+mn-lt"/>
                <a:ea typeface="+mn-ea"/>
                <a:cs typeface="+mn-cs"/>
              </a:rPr>
              <a:t>” (published 19 March 2013), available from </a:t>
            </a:r>
            <a:r>
              <a:rPr lang="en-AU" sz="1200" u="sng" kern="1200" dirty="0">
                <a:solidFill>
                  <a:schemeClr val="tx1"/>
                </a:solidFill>
                <a:effectLst/>
                <a:latin typeface="+mn-lt"/>
                <a:ea typeface="+mn-ea"/>
                <a:cs typeface="+mn-cs"/>
                <a:hlinkClick r:id="rId3"/>
              </a:rPr>
              <a:t>https://www.youtube.com/watch?v=TEJeAEhARbM</a:t>
            </a:r>
            <a:r>
              <a:rPr lang="en-AU" sz="1200" kern="1200" dirty="0">
                <a:solidFill>
                  <a:schemeClr val="tx1"/>
                </a:solidFill>
                <a:effectLst/>
                <a:latin typeface="+mn-lt"/>
                <a:ea typeface="+mn-ea"/>
                <a:cs typeface="+mn-cs"/>
              </a:rPr>
              <a:t>, details a number of strategies that teachers can use to scaffold students’ understanding of how to learn and how to work with open questions. If you have time, it would be worth showing this to the participants.</a:t>
            </a:r>
          </a:p>
          <a:p>
            <a:r>
              <a:rPr lang="en-AU" baseline="0" dirty="0"/>
              <a:t>More information about Working Mathematically (which incorporates the Australian Proficiencies) can be found at http://syllabus.nesa.nsw.edu.au/mathematics/mathematics-k10/working-mathematically-and-content-strands/ </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14</a:t>
            </a:fld>
            <a:endParaRPr lang="en-US"/>
          </a:p>
        </p:txBody>
      </p:sp>
    </p:spTree>
    <p:extLst>
      <p:ext uri="{BB962C8B-B14F-4D97-AF65-F5344CB8AC3E}">
        <p14:creationId xmlns:p14="http://schemas.microsoft.com/office/powerpoint/2010/main" val="1567401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Once students get the idea of working collaboratively on open questions/tasks, they tend to realise that everyone has something to contribute, they actively learn mathematics while enjoying the experience.</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15</a:t>
            </a:fld>
            <a:endParaRPr lang="en-US"/>
          </a:p>
        </p:txBody>
      </p:sp>
    </p:spTree>
    <p:extLst>
      <p:ext uri="{BB962C8B-B14F-4D97-AF65-F5344CB8AC3E}">
        <p14:creationId xmlns:p14="http://schemas.microsoft.com/office/powerpoint/2010/main" val="2411236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Teachers learn much more about their students and anecdotal evidence has been shared that states that students who were struggling with maths and ‘hated maths’ gain confidence partly as a result of being able to incorporate thinking skills not thought to be part of maths and partly as a result of teachers being more aware of their learning, offering appropriate scaffolding where necessary.</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16</a:t>
            </a:fld>
            <a:endParaRPr lang="en-US"/>
          </a:p>
        </p:txBody>
      </p:sp>
    </p:spTree>
    <p:extLst>
      <p:ext uri="{BB962C8B-B14F-4D97-AF65-F5344CB8AC3E}">
        <p14:creationId xmlns:p14="http://schemas.microsoft.com/office/powerpoint/2010/main" val="2299928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Allow groups to discuss these discussion starters for approximately five minutes then lead a discussion in which groups share their responses and thoughts.</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The following slides outline how Professor Peter Sullivan suggests open questioning is implemented in the classroom.</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17</a:t>
            </a:fld>
            <a:endParaRPr lang="en-US"/>
          </a:p>
        </p:txBody>
      </p:sp>
    </p:spTree>
    <p:extLst>
      <p:ext uri="{BB962C8B-B14F-4D97-AF65-F5344CB8AC3E}">
        <p14:creationId xmlns:p14="http://schemas.microsoft.com/office/powerpoint/2010/main" val="22934871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Adapted from Sullivan &amp; Lilburn (2004). </a:t>
            </a:r>
            <a:r>
              <a:rPr lang="en-AU" sz="1200" i="1" dirty="0">
                <a:solidFill>
                  <a:srgbClr val="406077"/>
                </a:solidFill>
                <a:latin typeface="Arial" charset="0"/>
                <a:cs typeface="Arial" charset="0"/>
              </a:rPr>
              <a:t>Open-ended maths activities: Using ‘good’ questions to enhance learning in mathematics </a:t>
            </a:r>
            <a:r>
              <a:rPr lang="en-AU" sz="1200" dirty="0">
                <a:solidFill>
                  <a:srgbClr val="406077"/>
                </a:solidFill>
                <a:latin typeface="Arial" charset="0"/>
                <a:cs typeface="Arial" charset="0"/>
              </a:rPr>
              <a:t>(2</a:t>
            </a:r>
            <a:r>
              <a:rPr lang="en-AU" sz="1200" baseline="30000" dirty="0">
                <a:solidFill>
                  <a:srgbClr val="406077"/>
                </a:solidFill>
                <a:latin typeface="Arial" charset="0"/>
                <a:cs typeface="Arial" charset="0"/>
              </a:rPr>
              <a:t>nd</a:t>
            </a:r>
            <a:r>
              <a:rPr lang="en-AU" sz="1200" dirty="0">
                <a:solidFill>
                  <a:srgbClr val="406077"/>
                </a:solidFill>
                <a:latin typeface="Arial" charset="0"/>
                <a:cs typeface="Arial" charset="0"/>
              </a:rPr>
              <a:t> ed.). South Melbourne, Victoria: Oxford University Press. Pp 7 – 8.</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Examples of open questions:</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en-AU" sz="1200" b="0" i="0" kern="1200" dirty="0">
                <a:solidFill>
                  <a:schemeClr val="tx1"/>
                </a:solidFill>
                <a:effectLst/>
                <a:latin typeface="+mn-lt"/>
                <a:ea typeface="+mn-ea"/>
                <a:cs typeface="+mn-cs"/>
              </a:rPr>
              <a:t>Arrange the digits 1-9 into three 3-digit whole numbers. Make the sum as close to 1000 as possible.</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en-AU" sz="1200" b="0" i="0" kern="1200" dirty="0">
                <a:solidFill>
                  <a:schemeClr val="tx1"/>
                </a:solidFill>
                <a:effectLst/>
                <a:latin typeface="+mn-lt"/>
                <a:ea typeface="+mn-ea"/>
                <a:cs typeface="+mn-cs"/>
              </a:rPr>
              <a:t>How many ways can you determine the location of the line of reflection for isosceles triangle XYZ that maps Point X to Point Z?</a:t>
            </a:r>
            <a:endParaRPr lang="en-AU" sz="1200" dirty="0">
              <a:solidFill>
                <a:srgbClr val="406077"/>
              </a:solidFill>
              <a:latin typeface="Arial" charset="0"/>
              <a:cs typeface="Arial" charset="0"/>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18</a:t>
            </a:fld>
            <a:endParaRPr lang="en-US"/>
          </a:p>
        </p:txBody>
      </p:sp>
    </p:spTree>
    <p:extLst>
      <p:ext uri="{BB962C8B-B14F-4D97-AF65-F5344CB8AC3E}">
        <p14:creationId xmlns:p14="http://schemas.microsoft.com/office/powerpoint/2010/main" val="7264430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solidFill>
                  <a:srgbClr val="406077"/>
                </a:solidFill>
                <a:latin typeface="Arial" charset="0"/>
                <a:cs typeface="Arial" charset="0"/>
              </a:rPr>
              <a:t>Adapted from Sullivan &amp; Lilburn (2004). </a:t>
            </a:r>
            <a:r>
              <a:rPr lang="en-AU" sz="1200" i="1" dirty="0">
                <a:solidFill>
                  <a:srgbClr val="406077"/>
                </a:solidFill>
                <a:latin typeface="Arial" charset="0"/>
                <a:cs typeface="Arial" charset="0"/>
              </a:rPr>
              <a:t>Open-ended maths activities: Using ‘good’ questions to enhance learning in mathematics </a:t>
            </a:r>
            <a:r>
              <a:rPr lang="en-AU" sz="1200" dirty="0">
                <a:solidFill>
                  <a:srgbClr val="406077"/>
                </a:solidFill>
                <a:latin typeface="Arial" charset="0"/>
                <a:cs typeface="Arial" charset="0"/>
              </a:rPr>
              <a:t>(2</a:t>
            </a:r>
            <a:r>
              <a:rPr lang="en-AU" sz="1200" baseline="30000" dirty="0">
                <a:solidFill>
                  <a:srgbClr val="406077"/>
                </a:solidFill>
                <a:latin typeface="Arial" charset="0"/>
                <a:cs typeface="Arial" charset="0"/>
              </a:rPr>
              <a:t>nd</a:t>
            </a:r>
            <a:r>
              <a:rPr lang="en-AU" sz="1200" dirty="0">
                <a:solidFill>
                  <a:srgbClr val="406077"/>
                </a:solidFill>
                <a:latin typeface="Arial" charset="0"/>
                <a:cs typeface="Arial" charset="0"/>
              </a:rPr>
              <a:t> ed.). South Melbourne, Victoria: Oxford University Press. Pp 7 – 8.</a:t>
            </a:r>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dirty="0">
              <a:solidFill>
                <a:srgbClr val="406077"/>
              </a:solidFill>
              <a:latin typeface="Arial" charset="0"/>
              <a:cs typeface="Arial" charset="0"/>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19</a:t>
            </a:fld>
            <a:endParaRPr lang="en-US"/>
          </a:p>
        </p:txBody>
      </p:sp>
    </p:spTree>
    <p:extLst>
      <p:ext uri="{BB962C8B-B14F-4D97-AF65-F5344CB8AC3E}">
        <p14:creationId xmlns:p14="http://schemas.microsoft.com/office/powerpoint/2010/main" val="1475899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For further elaboration</a:t>
            </a:r>
            <a:r>
              <a:rPr lang="en-AU" baseline="0" dirty="0"/>
              <a:t> of the Australian Curriculum Mathematics Proficiencies you may like to refer to: </a:t>
            </a:r>
            <a:r>
              <a:rPr lang="en-AU" i="1" baseline="0" dirty="0"/>
              <a:t>Peter Sullivan presentation – Designing learning experiences that exemplify the proficiencies</a:t>
            </a:r>
            <a:r>
              <a:rPr lang="en-AU" baseline="0" dirty="0"/>
              <a:t> PowerPoint.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i="0" kern="1200" dirty="0">
                <a:solidFill>
                  <a:schemeClr val="tx1"/>
                </a:solidFill>
                <a:effectLst/>
                <a:latin typeface="+mn-lt"/>
                <a:ea typeface="+mn-ea"/>
                <a:cs typeface="+mn-cs"/>
              </a:rPr>
              <a:t>The Australian Curriculum (ACARA, 2017), requires teachers to address four </a:t>
            </a:r>
            <a:r>
              <a:rPr lang="en-AU" sz="1200" b="0" i="0" u="sng" kern="1200" dirty="0">
                <a:solidFill>
                  <a:schemeClr val="tx1"/>
                </a:solidFill>
                <a:effectLst/>
                <a:latin typeface="+mn-lt"/>
                <a:ea typeface="+mn-ea"/>
                <a:cs typeface="+mn-cs"/>
                <a:hlinkClick r:id="rId3"/>
              </a:rPr>
              <a:t>proficiencies</a:t>
            </a:r>
            <a:r>
              <a:rPr lang="en-AU" sz="1200" b="0" i="0" kern="1200" dirty="0">
                <a:solidFill>
                  <a:schemeClr val="tx1"/>
                </a:solidFill>
                <a:effectLst/>
                <a:latin typeface="+mn-lt"/>
                <a:ea typeface="+mn-ea"/>
                <a:cs typeface="+mn-cs"/>
              </a:rPr>
              <a:t>: Problem Solving, Reasoning, Fluency, and Understanding. Problem solving and reasoning require critical and creative thinking. This requirement is emphasised more heavily in New South Wales, through the graphical representation of the </a:t>
            </a:r>
            <a:r>
              <a:rPr lang="en-AU" sz="1200" b="0" i="0" u="sng" kern="1200" dirty="0">
                <a:solidFill>
                  <a:schemeClr val="tx1"/>
                </a:solidFill>
                <a:effectLst/>
                <a:latin typeface="+mn-lt"/>
                <a:ea typeface="+mn-ea"/>
                <a:cs typeface="+mn-cs"/>
                <a:hlinkClick r:id="rId4"/>
              </a:rPr>
              <a:t>mathematics syllabus content </a:t>
            </a:r>
            <a:r>
              <a:rPr lang="en-AU" sz="1200" b="0" i="0" kern="1200" dirty="0">
                <a:solidFill>
                  <a:schemeClr val="tx1"/>
                </a:solidFill>
                <a:effectLst/>
                <a:latin typeface="+mn-lt"/>
                <a:ea typeface="+mn-ea"/>
                <a:cs typeface="+mn-cs"/>
              </a:rPr>
              <a:t>, which strategically places Working Mathematically (the proficiencies in NSW) and problem solving, at its core.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i="0" kern="1200" dirty="0">
                <a:solidFill>
                  <a:schemeClr val="tx1"/>
                </a:solidFill>
                <a:effectLst/>
                <a:latin typeface="+mn-lt"/>
                <a:ea typeface="+mn-ea"/>
                <a:cs typeface="+mn-cs"/>
              </a:rPr>
              <a:t>Attard (2017). </a:t>
            </a:r>
            <a:r>
              <a:rPr lang="en-AU" sz="1200" b="1" i="0" u="none" strike="noStrike" kern="1200" dirty="0">
                <a:solidFill>
                  <a:schemeClr val="tx1"/>
                </a:solidFill>
                <a:effectLst/>
                <a:latin typeface="+mn-lt"/>
                <a:ea typeface="+mn-ea"/>
                <a:cs typeface="+mn-cs"/>
                <a:hlinkClick r:id="rId5"/>
              </a:rPr>
              <a:t>Promoting Creative and Critical thinking in Mathematics and Numeracy</a:t>
            </a:r>
            <a:r>
              <a:rPr lang="en-AU" sz="1200" b="1" i="0" u="none" strike="noStrike" kern="1200" dirty="0">
                <a:solidFill>
                  <a:schemeClr val="tx1"/>
                </a:solidFill>
                <a:effectLst/>
                <a:latin typeface="+mn-lt"/>
                <a:ea typeface="+mn-ea"/>
                <a:cs typeface="+mn-cs"/>
              </a:rPr>
              <a:t>. </a:t>
            </a:r>
            <a:r>
              <a:rPr lang="en-AU" sz="1200" b="0" i="0" kern="1200" dirty="0">
                <a:solidFill>
                  <a:schemeClr val="tx1"/>
                </a:solidFill>
                <a:effectLst/>
                <a:latin typeface="+mn-lt"/>
                <a:ea typeface="+mn-ea"/>
                <a:cs typeface="+mn-cs"/>
              </a:rPr>
              <a:t>retrieved from https://engagingmaths.co/2017/06/25/promoting-creative-and-critical-thinking-in-mathematics-and-numeracy/ </a:t>
            </a:r>
            <a:endParaRPr lang="en-AU" dirty="0"/>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a:t>
            </a:fld>
            <a:endParaRPr lang="en-US"/>
          </a:p>
        </p:txBody>
      </p:sp>
    </p:spTree>
    <p:extLst>
      <p:ext uri="{BB962C8B-B14F-4D97-AF65-F5344CB8AC3E}">
        <p14:creationId xmlns:p14="http://schemas.microsoft.com/office/powerpoint/2010/main" val="21811727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This and the following two slides are sourced from </a:t>
            </a:r>
            <a:r>
              <a:rPr lang="en-US" sz="1200" kern="1200" dirty="0">
                <a:solidFill>
                  <a:schemeClr val="tx1"/>
                </a:solidFill>
                <a:effectLst/>
                <a:latin typeface="+mn-lt"/>
                <a:ea typeface="+mn-ea"/>
                <a:cs typeface="+mn-cs"/>
              </a:rPr>
              <a:t>Sullivan et al, 2011 (Sullivan, P. (2011). </a:t>
            </a:r>
            <a:r>
              <a:rPr lang="en-US" sz="1200" i="1" kern="1200" dirty="0">
                <a:solidFill>
                  <a:schemeClr val="tx1"/>
                </a:solidFill>
                <a:effectLst/>
                <a:latin typeface="+mn-lt"/>
                <a:ea typeface="+mn-ea"/>
                <a:cs typeface="+mn-cs"/>
              </a:rPr>
              <a:t>Teaching mathematics using research-informed strategies</a:t>
            </a:r>
            <a:r>
              <a:rPr lang="en-US" sz="1200" kern="1200" dirty="0">
                <a:solidFill>
                  <a:schemeClr val="tx1"/>
                </a:solidFill>
                <a:effectLst/>
                <a:latin typeface="+mn-lt"/>
                <a:ea typeface="+mn-ea"/>
                <a:cs typeface="+mn-cs"/>
              </a:rPr>
              <a:t>, Victoria, ACER).</a:t>
            </a:r>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20</a:t>
            </a:fld>
            <a:endParaRPr lang="en-US"/>
          </a:p>
        </p:txBody>
      </p:sp>
    </p:spTree>
    <p:extLst>
      <p:ext uri="{BB962C8B-B14F-4D97-AF65-F5344CB8AC3E}">
        <p14:creationId xmlns:p14="http://schemas.microsoft.com/office/powerpoint/2010/main" val="41401202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21</a:t>
            </a:fld>
            <a:endParaRPr lang="en-US"/>
          </a:p>
        </p:txBody>
      </p:sp>
    </p:spTree>
    <p:extLst>
      <p:ext uri="{BB962C8B-B14F-4D97-AF65-F5344CB8AC3E}">
        <p14:creationId xmlns:p14="http://schemas.microsoft.com/office/powerpoint/2010/main" val="14328976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22</a:t>
            </a:fld>
            <a:endParaRPr lang="en-US"/>
          </a:p>
        </p:txBody>
      </p:sp>
    </p:spTree>
    <p:extLst>
      <p:ext uri="{BB962C8B-B14F-4D97-AF65-F5344CB8AC3E}">
        <p14:creationId xmlns:p14="http://schemas.microsoft.com/office/powerpoint/2010/main" val="14025499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solidFill>
                  <a:srgbClr val="171C41"/>
                </a:solidFill>
              </a:rPr>
              <a:t>Watch this short video, </a:t>
            </a:r>
            <a:r>
              <a:rPr lang="en-AU" i="1" dirty="0">
                <a:solidFill>
                  <a:srgbClr val="171C41"/>
                </a:solidFill>
              </a:rPr>
              <a:t>Opening Up Math</a:t>
            </a:r>
            <a:r>
              <a:rPr lang="en-AU" dirty="0">
                <a:solidFill>
                  <a:srgbClr val="171C41"/>
                </a:solidFill>
              </a:rPr>
              <a:t>, by Jo Boaler from </a:t>
            </a:r>
            <a:r>
              <a:rPr lang="en-AU" dirty="0">
                <a:solidFill>
                  <a:srgbClr val="171C41"/>
                </a:solidFill>
                <a:hlinkClick r:id="rId3"/>
              </a:rPr>
              <a:t>https://vimeo.com/76884124</a:t>
            </a:r>
            <a:endParaRPr lang="en-AU" dirty="0">
              <a:solidFill>
                <a:srgbClr val="171C41"/>
              </a:solidFill>
            </a:endParaRPr>
          </a:p>
          <a:p>
            <a:r>
              <a:rPr lang="en-AU" dirty="0"/>
              <a:t>The video originates from the </a:t>
            </a:r>
            <a:r>
              <a:rPr lang="en-AU" dirty="0" err="1"/>
              <a:t>YouCubed</a:t>
            </a:r>
            <a:r>
              <a:rPr lang="en-AU" dirty="0"/>
              <a:t> website. You can download it from Vimeo so that you are not susceptible to internet outages.</a:t>
            </a:r>
          </a:p>
          <a:p>
            <a:r>
              <a:rPr lang="en-AU" dirty="0"/>
              <a:t>The growing squares problem on the video is also available from</a:t>
            </a:r>
            <a:r>
              <a:rPr lang="en-AU" sz="1200" b="0" i="0" kern="1200" dirty="0">
                <a:solidFill>
                  <a:schemeClr val="tx1"/>
                </a:solidFill>
                <a:effectLst/>
                <a:latin typeface="+mn-lt"/>
                <a:ea typeface="+mn-ea"/>
                <a:cs typeface="+mn-cs"/>
              </a:rPr>
              <a:t>: </a:t>
            </a:r>
            <a:r>
              <a:rPr lang="en-AU" sz="1200" b="0" i="0" u="none" strike="noStrike" kern="1200" dirty="0">
                <a:solidFill>
                  <a:schemeClr val="tx1"/>
                </a:solidFill>
                <a:effectLst/>
                <a:latin typeface="+mn-lt"/>
                <a:ea typeface="+mn-ea"/>
                <a:cs typeface="+mn-cs"/>
              </a:rPr>
              <a:t>https://www.youcubed.org/task/squares-upon-squares/ </a:t>
            </a:r>
          </a:p>
          <a:p>
            <a:r>
              <a:rPr lang="en-AU" sz="1200" b="0" i="0" u="none" strike="noStrike" kern="1200" dirty="0">
                <a:solidFill>
                  <a:schemeClr val="tx1"/>
                </a:solidFill>
                <a:effectLst/>
                <a:latin typeface="+mn-lt"/>
                <a:ea typeface="+mn-ea"/>
                <a:cs typeface="+mn-cs"/>
              </a:rPr>
              <a:t>Lead a discussion about the ways the participants think closed questions can be converted to open questions. Ensure that participants consider some of the strategies presented by Dan Meyer and in the pre-reading. Do they have other strategies that are worth sharing?</a:t>
            </a: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23</a:t>
            </a:fld>
            <a:endParaRPr lang="en-US"/>
          </a:p>
        </p:txBody>
      </p:sp>
    </p:spTree>
    <p:extLst>
      <p:ext uri="{BB962C8B-B14F-4D97-AF65-F5344CB8AC3E}">
        <p14:creationId xmlns:p14="http://schemas.microsoft.com/office/powerpoint/2010/main" val="24573384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E038FC2C-B79D-6546-A7CD-42435F8CEEE0}" type="slidenum">
              <a:rPr lang="en-US" smtClean="0"/>
              <a:pPr/>
              <a:t>24</a:t>
            </a:fld>
            <a:endParaRPr lang="en-US"/>
          </a:p>
        </p:txBody>
      </p:sp>
    </p:spTree>
    <p:extLst>
      <p:ext uri="{BB962C8B-B14F-4D97-AF65-F5344CB8AC3E}">
        <p14:creationId xmlns:p14="http://schemas.microsoft.com/office/powerpoint/2010/main" val="9173386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Now that everyone has completed this module, consider the </a:t>
            </a:r>
            <a:r>
              <a:rPr lang="en-US" sz="1200" b="1" kern="1200" dirty="0">
                <a:solidFill>
                  <a:schemeClr val="tx1"/>
                </a:solidFill>
                <a:effectLst/>
                <a:latin typeface="+mn-lt"/>
                <a:ea typeface="+mn-ea"/>
                <a:cs typeface="+mn-cs"/>
              </a:rPr>
              <a:t>focus questions</a:t>
            </a:r>
            <a:r>
              <a:rPr lang="en-US" sz="1200" kern="1200" dirty="0">
                <a:solidFill>
                  <a:schemeClr val="tx1"/>
                </a:solidFill>
                <a:effectLst/>
                <a:latin typeface="+mn-lt"/>
                <a:ea typeface="+mn-ea"/>
                <a:cs typeface="+mn-cs"/>
              </a:rPr>
              <a:t> posed at the beginning of the presentation.  </a:t>
            </a:r>
          </a:p>
          <a:p>
            <a:r>
              <a:rPr lang="en-US" sz="1200" kern="1200" dirty="0">
                <a:solidFill>
                  <a:schemeClr val="tx1"/>
                </a:solidFill>
                <a:effectLst/>
                <a:latin typeface="+mn-lt"/>
                <a:ea typeface="+mn-ea"/>
                <a:cs typeface="+mn-cs"/>
              </a:rPr>
              <a:t>Ask everyone to share their thoughts, ideas, wonderings with each other and record responses for dissemination amongst the group.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Do they feel that the Australian Curriculum Proficiencies of mathematical understanding, fluency, reasoning and problem-solving skills are addressed and student engagement likely to be promoted by using a variety of carefully designed open problems?</a:t>
            </a:r>
            <a:endParaRPr lang="en-AU"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25</a:t>
            </a:fld>
            <a:endParaRPr lang="en-US"/>
          </a:p>
        </p:txBody>
      </p:sp>
    </p:spTree>
    <p:extLst>
      <p:ext uri="{BB962C8B-B14F-4D97-AF65-F5344CB8AC3E}">
        <p14:creationId xmlns:p14="http://schemas.microsoft.com/office/powerpoint/2010/main" val="14701208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26</a:t>
            </a:fld>
            <a:endParaRPr lang="en-US"/>
          </a:p>
        </p:txBody>
      </p:sp>
    </p:spTree>
    <p:extLst>
      <p:ext uri="{BB962C8B-B14F-4D97-AF65-F5344CB8AC3E}">
        <p14:creationId xmlns:p14="http://schemas.microsoft.com/office/powerpoint/2010/main" val="14843162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27</a:t>
            </a:fld>
            <a:endParaRPr lang="en-US"/>
          </a:p>
        </p:txBody>
      </p:sp>
    </p:spTree>
    <p:extLst>
      <p:ext uri="{BB962C8B-B14F-4D97-AF65-F5344CB8AC3E}">
        <p14:creationId xmlns:p14="http://schemas.microsoft.com/office/powerpoint/2010/main" val="34262146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A colleague once said to me “If you don’t put an idea into practice within 12 days, you never will”.</a:t>
            </a:r>
          </a:p>
          <a:p>
            <a:r>
              <a:rPr lang="en-AU" sz="1200" kern="1200" dirty="0">
                <a:solidFill>
                  <a:schemeClr val="tx1"/>
                </a:solidFill>
                <a:effectLst/>
                <a:latin typeface="+mn-lt"/>
                <a:ea typeface="+mn-ea"/>
                <a:cs typeface="+mn-cs"/>
              </a:rPr>
              <a:t>Offer this as a challenge to trial and share one or two of the ideas that they’ve tried.</a:t>
            </a:r>
          </a:p>
          <a:p>
            <a:r>
              <a:rPr lang="en-AU" sz="1200" kern="1200" dirty="0">
                <a:solidFill>
                  <a:schemeClr val="tx1"/>
                </a:solidFill>
                <a:effectLst/>
                <a:latin typeface="+mn-lt"/>
                <a:ea typeface="+mn-ea"/>
                <a:cs typeface="+mn-cs"/>
              </a:rPr>
              <a:t>Present participants with the following challenge:</a:t>
            </a:r>
          </a:p>
          <a:p>
            <a:r>
              <a:rPr lang="en-AU" sz="1200" kern="1200" dirty="0">
                <a:solidFill>
                  <a:schemeClr val="tx1"/>
                </a:solidFill>
                <a:effectLst/>
                <a:latin typeface="+mn-lt"/>
                <a:ea typeface="+mn-ea"/>
                <a:cs typeface="+mn-cs"/>
              </a:rPr>
              <a:t>Choose two or three ideas from today that you would like to road-test in your classroom. </a:t>
            </a:r>
          </a:p>
          <a:p>
            <a:r>
              <a:rPr lang="en-AU" sz="1200" kern="1200" dirty="0">
                <a:solidFill>
                  <a:schemeClr val="tx1"/>
                </a:solidFill>
                <a:effectLst/>
                <a:latin typeface="+mn-lt"/>
                <a:ea typeface="+mn-ea"/>
                <a:cs typeface="+mn-cs"/>
              </a:rPr>
              <a:t>12 days… and the clock is ticking…</a:t>
            </a:r>
          </a:p>
          <a:p>
            <a:r>
              <a:rPr lang="en-AU" sz="1200" kern="1200" dirty="0">
                <a:solidFill>
                  <a:schemeClr val="tx1"/>
                </a:solidFill>
                <a:effectLst/>
                <a:latin typeface="+mn-lt"/>
                <a:ea typeface="+mn-ea"/>
                <a:cs typeface="+mn-cs"/>
              </a:rPr>
              <a:t>Take a couple of photos and share your results with your colleagues.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You may wish to lead a discussion around what they could do and how, but ensure that the basic challenge remains in place.</a:t>
            </a:r>
          </a:p>
          <a:p>
            <a:r>
              <a:rPr lang="en-AU" sz="1200" kern="1200" dirty="0">
                <a:solidFill>
                  <a:schemeClr val="tx1"/>
                </a:solidFill>
                <a:effectLst/>
                <a:latin typeface="+mn-lt"/>
                <a:ea typeface="+mn-ea"/>
                <a:cs typeface="+mn-cs"/>
              </a:rPr>
              <a:t>It will be worthwhile to carry out some sort of follow-up to the challenge, to ensure that all participants have trialled at least one of the strategies from this session. </a:t>
            </a:r>
          </a:p>
          <a:p>
            <a:r>
              <a:rPr lang="en-AU" sz="1200" kern="1200" dirty="0">
                <a:solidFill>
                  <a:schemeClr val="tx1"/>
                </a:solidFill>
                <a:effectLst/>
                <a:latin typeface="+mn-lt"/>
                <a:ea typeface="+mn-ea"/>
                <a:cs typeface="+mn-cs"/>
              </a:rPr>
              <a:t>One way that works well is to set up an email group where participants share photos and ideas of the strategies they have trialled with their students. If all emails are sent within the group as ‘reply all’ everyone can see what each other is doing and this creates a sense of excitement and urgency.</a:t>
            </a:r>
          </a:p>
        </p:txBody>
      </p:sp>
      <p:sp>
        <p:nvSpPr>
          <p:cNvPr id="4" name="Slide Number Placeholder 3"/>
          <p:cNvSpPr>
            <a:spLocks noGrp="1"/>
          </p:cNvSpPr>
          <p:nvPr>
            <p:ph type="sldNum" sz="quarter" idx="10"/>
          </p:nvPr>
        </p:nvSpPr>
        <p:spPr/>
        <p:txBody>
          <a:bodyPr/>
          <a:lstStyle/>
          <a:p>
            <a:fld id="{E038FC2C-B79D-6546-A7CD-42435F8CEEE0}" type="slidenum">
              <a:rPr lang="en-US" smtClean="0"/>
              <a:pPr/>
              <a:t>28</a:t>
            </a:fld>
            <a:endParaRPr lang="en-US"/>
          </a:p>
        </p:txBody>
      </p:sp>
    </p:spTree>
    <p:extLst>
      <p:ext uri="{BB962C8B-B14F-4D97-AF65-F5344CB8AC3E}">
        <p14:creationId xmlns:p14="http://schemas.microsoft.com/office/powerpoint/2010/main" val="4070580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29</a:t>
            </a:fld>
            <a:endParaRPr lang="en-US"/>
          </a:p>
        </p:txBody>
      </p:sp>
    </p:spTree>
    <p:extLst>
      <p:ext uri="{BB962C8B-B14F-4D97-AF65-F5344CB8AC3E}">
        <p14:creationId xmlns:p14="http://schemas.microsoft.com/office/powerpoint/2010/main" val="2770230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Consider these questions.</a:t>
            </a:r>
            <a:r>
              <a:rPr lang="en-AU" baseline="0" dirty="0"/>
              <a:t> Either in small groups or as a whole share your thoughts, ideas and wonderings with each other in beginning to answer this questions.</a:t>
            </a:r>
            <a:r>
              <a:rPr lang="en-AU" dirty="0"/>
              <a:t> You will revisit this question at the end of the module.</a:t>
            </a:r>
          </a:p>
        </p:txBody>
      </p:sp>
      <p:sp>
        <p:nvSpPr>
          <p:cNvPr id="4" name="Slide Number Placeholder 3"/>
          <p:cNvSpPr>
            <a:spLocks noGrp="1"/>
          </p:cNvSpPr>
          <p:nvPr>
            <p:ph type="sldNum" sz="quarter" idx="10"/>
          </p:nvPr>
        </p:nvSpPr>
        <p:spPr/>
        <p:txBody>
          <a:bodyPr/>
          <a:lstStyle/>
          <a:p>
            <a:fld id="{E038FC2C-B79D-6546-A7CD-42435F8CEEE0}" type="slidenum">
              <a:rPr lang="en-US" smtClean="0"/>
              <a:pPr/>
              <a:t>3</a:t>
            </a:fld>
            <a:endParaRPr lang="en-US"/>
          </a:p>
        </p:txBody>
      </p:sp>
    </p:spTree>
    <p:extLst>
      <p:ext uri="{BB962C8B-B14F-4D97-AF65-F5344CB8AC3E}">
        <p14:creationId xmlns:p14="http://schemas.microsoft.com/office/powerpoint/2010/main" val="550670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AU" b="1" dirty="0"/>
              <a:t>Data from</a:t>
            </a:r>
            <a:r>
              <a:rPr lang="en-AU" sz="1200" dirty="0">
                <a:solidFill>
                  <a:srgbClr val="171C41"/>
                </a:solidFill>
              </a:rPr>
              <a:t>: Steven Hastings – TES 04.07.2003: </a:t>
            </a:r>
            <a:r>
              <a:rPr lang="en-GB" sz="1200" dirty="0">
                <a:hlinkClick r:id="rId3"/>
              </a:rPr>
              <a:t>http://teachertools.londongt.org/en-GB/resources/Questions_article_tes.doc</a:t>
            </a:r>
            <a:r>
              <a:rPr lang="en-GB" sz="1200" dirty="0"/>
              <a:t> </a:t>
            </a:r>
            <a:endParaRPr lang="en-AU" sz="1200" dirty="0">
              <a:solidFill>
                <a:srgbClr val="171C41"/>
              </a:solidFill>
            </a:endParaRPr>
          </a:p>
          <a:p>
            <a:r>
              <a:rPr lang="en-AU" b="1" dirty="0"/>
              <a:t>Discuss</a:t>
            </a:r>
            <a:r>
              <a:rPr lang="en-AU" dirty="0"/>
              <a:t> what assumptions are being made in these calculations? Are they reasonable?</a:t>
            </a:r>
          </a:p>
          <a:p>
            <a:r>
              <a:rPr lang="en-AU" dirty="0"/>
              <a:t>During the course of a normal school day teachers ask many questions. Approximately 60% of the things said by teachers are questions and most of these are not planned.</a:t>
            </a:r>
          </a:p>
          <a:p>
            <a:r>
              <a:rPr lang="en-AU" dirty="0"/>
              <a:t>Four hundred questions a day may seem a startling statistic, but a large proportion of these (30 – 60%) are procedural rather than learning-based. They tend to be of the “is-your-name-on-it?” or “have-you-finished-yet?” variety.</a:t>
            </a:r>
          </a:p>
          <a:p>
            <a:r>
              <a:rPr lang="en-AU" dirty="0"/>
              <a:t>Questioning is a key means of knowledge transfer, accounting for up to a third of all teaching time, second only to the time devoted to explanation.</a:t>
            </a:r>
          </a:p>
          <a:p>
            <a:r>
              <a:rPr lang="en-AU" dirty="0"/>
              <a:t>“Good learning starts with questions, not answers” Guy Claxton. Questioning leads to more effective learning and more enjoyable teaching, than explanation alone.</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4</a:t>
            </a:fld>
            <a:endParaRPr lang="en-US"/>
          </a:p>
        </p:txBody>
      </p:sp>
    </p:spTree>
    <p:extLst>
      <p:ext uri="{BB962C8B-B14F-4D97-AF65-F5344CB8AC3E}">
        <p14:creationId xmlns:p14="http://schemas.microsoft.com/office/powerpoint/2010/main" val="3676909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Questions serve many purposes. They can help pupils to reflect on information and commit it to memory. They can develop thinking skills, encourage discussion and stimulate new ideas. Questions allow teachers to determine how much a class understands and enable them to pitch lessons at an appropriate level. They are an important tool for managing the classroom, helping to draw individuals into the lesson and keeping them interested and alert. And questions have a symbolic value - sending a clear message that pupils are expected to be active participants in the learning process.</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Children cannot learn the meanings of words in isolation. The use of questions is crucial in helping them to understand mathematical ideas and use mathematical terms correctly.</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is important to ask questions in different ways so that children who do not understand the first time may pick up the meaning subsequently. Pupils for whom English is an additional language benefit and so will others who are not always familiar with the vocabulary and grammatical structures used in school.</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is easy to use certain types of questions – those that ask the listener to recall and apply facts – more often than those that require a higher level of thinking. If you can use the full range of question types you will find that children begin to give more complex answers in which they explain their thinking.</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Questioning is a powerful tool and effective teachers regularly use it for a range of purposes. It engages students, stimulates interest and curiosity in the learning, and makes links to students’ lives.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Questioning opens up opportunities for students to discuss, argue, and express opinions and alternative points of view.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Effective questioning yields immediate feedback on student understanding, supports informal and formative assessment, and captures feedback on effectiveness of teaching strategies.</a:t>
            </a:r>
          </a:p>
          <a:p>
            <a:r>
              <a:rPr lang="en-US" sz="1200" kern="1200" dirty="0">
                <a:solidFill>
                  <a:schemeClr val="tx1"/>
                </a:solidFill>
                <a:effectLst/>
                <a:latin typeface="+mn-lt"/>
                <a:ea typeface="+mn-ea"/>
                <a:cs typeface="+mn-cs"/>
              </a:rPr>
              <a:t>http://www.education.vic.gov.au/school/teachers/support/Pages/litnum.aspx </a:t>
            </a:r>
          </a:p>
        </p:txBody>
      </p:sp>
      <p:sp>
        <p:nvSpPr>
          <p:cNvPr id="4" name="Slide Number Placeholder 3"/>
          <p:cNvSpPr>
            <a:spLocks noGrp="1"/>
          </p:cNvSpPr>
          <p:nvPr>
            <p:ph type="sldNum" sz="quarter" idx="10"/>
          </p:nvPr>
        </p:nvSpPr>
        <p:spPr/>
        <p:txBody>
          <a:bodyPr/>
          <a:lstStyle/>
          <a:p>
            <a:fld id="{E038FC2C-B79D-6546-A7CD-42435F8CEEE0}" type="slidenum">
              <a:rPr lang="en-US" smtClean="0"/>
              <a:pPr/>
              <a:t>5</a:t>
            </a:fld>
            <a:endParaRPr lang="en-US"/>
          </a:p>
        </p:txBody>
      </p:sp>
    </p:spTree>
    <p:extLst>
      <p:ext uri="{BB962C8B-B14F-4D97-AF65-F5344CB8AC3E}">
        <p14:creationId xmlns:p14="http://schemas.microsoft.com/office/powerpoint/2010/main" val="4157054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Closed questions </a:t>
            </a:r>
            <a:r>
              <a:rPr lang="en-AU" dirty="0"/>
              <a:t>generally have one correct answer. The teacher usually has the answer in mind prior to asking the question. They usually ask for the recall of facts or simple comprehension of material previously covered. Closed questions can be asked to give you the information to determine whether</a:t>
            </a:r>
            <a:r>
              <a:rPr lang="en-AU" baseline="0" dirty="0"/>
              <a:t> the students do or do not know the correct answer.</a:t>
            </a:r>
          </a:p>
          <a:p>
            <a:r>
              <a:rPr lang="en-AU" baseline="0" dirty="0"/>
              <a:t>They are easy to answer, quick to ask and answer, allowing you to ask questions quickly moving from one student to the next.</a:t>
            </a:r>
          </a:p>
          <a:p>
            <a:r>
              <a:rPr lang="en-AU" baseline="0" dirty="0"/>
              <a:t>They allow the teacher to maintain control of the conversation by controlling who speaks, how long the conversation goes for and when the topic changes.</a:t>
            </a:r>
          </a:p>
          <a:p>
            <a:r>
              <a:rPr lang="en-AU" baseline="0" dirty="0"/>
              <a:t>Closed questions are also the easiest and fastest for teachers to think of on their feet in the classroom.</a:t>
            </a:r>
          </a:p>
          <a:p>
            <a:pPr marL="0" marR="0" lvl="0" indent="0" algn="l" defTabSz="457200" rtl="0" eaLnBrk="1" fontAlgn="auto" latinLnBrk="0" hangingPunct="1">
              <a:lnSpc>
                <a:spcPct val="100000"/>
              </a:lnSpc>
              <a:spcBef>
                <a:spcPts val="0"/>
              </a:spcBef>
              <a:spcAft>
                <a:spcPts val="0"/>
              </a:spcAft>
              <a:buClrTx/>
              <a:buSzTx/>
              <a:buFontTx/>
              <a:buNone/>
              <a:tabLst/>
              <a:defRPr/>
            </a:pPr>
            <a:r>
              <a:rPr lang="en-AU" b="1" dirty="0"/>
              <a:t>Open questions</a:t>
            </a:r>
            <a:r>
              <a:rPr lang="en-AU" b="1" baseline="0" dirty="0"/>
              <a:t> </a:t>
            </a:r>
            <a:r>
              <a:rPr lang="en-AU" baseline="0" dirty="0"/>
              <a:t>are designed to have more than one correct answer. They are designed to encourage students to make connections, infer and think beyond literal answers. They also help teachers to assess students understanding of the content being explore.</a:t>
            </a:r>
          </a:p>
          <a:p>
            <a:pPr marL="0" marR="0" lvl="0" indent="0" algn="l" defTabSz="457200" rtl="0" eaLnBrk="1" fontAlgn="auto" latinLnBrk="0" hangingPunct="1">
              <a:lnSpc>
                <a:spcPct val="100000"/>
              </a:lnSpc>
              <a:spcBef>
                <a:spcPts val="0"/>
              </a:spcBef>
              <a:spcAft>
                <a:spcPts val="0"/>
              </a:spcAft>
              <a:buClrTx/>
              <a:buSzTx/>
              <a:buFontTx/>
              <a:buNone/>
              <a:tabLst/>
              <a:defRPr/>
            </a:pPr>
            <a:r>
              <a:rPr lang="en-AU" baseline="0" dirty="0"/>
              <a:t>When students answer an open question, they have to think and reflect. They will have to form an opinion and discuss others’ opinions. Open questions invite a range of different responses, which is inclusive of more than one student in the class. They can be formed to demand increasingly more thinking from students and the conversation is in control of the students answering the questions. Open questions ask students to apply the concepts to real and authentic purposes; unfortunately they are neither fast or easy to develop. </a:t>
            </a:r>
          </a:p>
          <a:p>
            <a:endParaRPr lang="en-AU" dirty="0"/>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6</a:t>
            </a:fld>
            <a:endParaRPr lang="en-US"/>
          </a:p>
        </p:txBody>
      </p:sp>
    </p:spTree>
    <p:extLst>
      <p:ext uri="{BB962C8B-B14F-4D97-AF65-F5344CB8AC3E}">
        <p14:creationId xmlns:p14="http://schemas.microsoft.com/office/powerpoint/2010/main" val="908098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Teachers are usually skilled at asking open questions in learning areas like language or social studies (e.g. teachers often ask students to interpret situations or justify opinions). However, in mathematics lessons closed questions are much more common. Why might this be? To emphasize problem solving, application and the development of a variety of thinking skills, it is vital that we pay more attention to improving our questioning in mathematics lessons.</a:t>
            </a:r>
            <a:endParaRPr lang="en-AU"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3"/>
              </a:rPr>
              <a:t>http://www.mathsolutions.com/documents/9780941355513_PART1.pdf</a:t>
            </a:r>
            <a:r>
              <a:rPr lang="en-US" sz="1200" kern="1200" dirty="0">
                <a:solidFill>
                  <a:schemeClr val="tx1"/>
                </a:solidFill>
                <a:effectLst/>
                <a:latin typeface="+mn-lt"/>
                <a:ea typeface="+mn-ea"/>
                <a:cs typeface="+mn-cs"/>
              </a:rPr>
              <a:t> </a:t>
            </a:r>
          </a:p>
          <a:p>
            <a:r>
              <a:rPr lang="en-AU" dirty="0"/>
              <a:t>“About 60% of teachers' questions require students to recall facts; about 20% require students to think; and the remaining 20% are procedural.” (Gall, Meredith D. "The Use of Questions in Teaching." Teacher Education Division Publication Series (1970): 713.)</a:t>
            </a:r>
          </a:p>
        </p:txBody>
      </p:sp>
      <p:sp>
        <p:nvSpPr>
          <p:cNvPr id="4" name="Slide Number Placeholder 3"/>
          <p:cNvSpPr>
            <a:spLocks noGrp="1"/>
          </p:cNvSpPr>
          <p:nvPr>
            <p:ph type="sldNum" sz="quarter" idx="10"/>
          </p:nvPr>
        </p:nvSpPr>
        <p:spPr/>
        <p:txBody>
          <a:bodyPr/>
          <a:lstStyle/>
          <a:p>
            <a:fld id="{E038FC2C-B79D-6546-A7CD-42435F8CEEE0}" type="slidenum">
              <a:rPr lang="en-US" smtClean="0"/>
              <a:pPr/>
              <a:t>7</a:t>
            </a:fld>
            <a:endParaRPr lang="en-US"/>
          </a:p>
        </p:txBody>
      </p:sp>
    </p:spTree>
    <p:extLst>
      <p:ext uri="{BB962C8B-B14F-4D97-AF65-F5344CB8AC3E}">
        <p14:creationId xmlns:p14="http://schemas.microsoft.com/office/powerpoint/2010/main" val="2843246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Some</a:t>
            </a:r>
            <a:r>
              <a:rPr lang="en-AU" sz="1200" kern="1200" dirty="0">
                <a:solidFill>
                  <a:schemeClr val="tx1"/>
                </a:solidFill>
                <a:effectLst/>
                <a:latin typeface="+mn-lt"/>
                <a:ea typeface="+mn-ea"/>
                <a:cs typeface="+mn-cs"/>
              </a:rPr>
              <a:t> of the differences between closed and open-ended questions in a comparative table</a:t>
            </a: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8</a:t>
            </a:fld>
            <a:endParaRPr lang="en-US"/>
          </a:p>
        </p:txBody>
      </p:sp>
    </p:spTree>
    <p:extLst>
      <p:ext uri="{BB962C8B-B14F-4D97-AF65-F5344CB8AC3E}">
        <p14:creationId xmlns:p14="http://schemas.microsoft.com/office/powerpoint/2010/main" val="3228099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Which questions should we be asking? </a:t>
            </a:r>
            <a:endParaRPr lang="en-AU"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No one type is intrinsically better than another. Lower-order questions, for example, have an important part to play in checking knowledge. But most research suggests teachers ask too many of these basic recall questions and not enough thought-provoking, higher-order questions.</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Generally there is an emphasis on factual recollection. "Because teachers ask so many questions each day, it's easy for one style of questioning to become habitual," Ted </a:t>
            </a:r>
            <a:r>
              <a:rPr lang="en-GB" sz="1200" kern="1200" dirty="0" err="1">
                <a:solidFill>
                  <a:schemeClr val="tx1"/>
                </a:solidFill>
                <a:effectLst/>
                <a:latin typeface="+mn-lt"/>
                <a:ea typeface="+mn-ea"/>
                <a:cs typeface="+mn-cs"/>
              </a:rPr>
              <a:t>Wragg</a:t>
            </a:r>
            <a:r>
              <a:rPr lang="en-GB" sz="1200" kern="1200" dirty="0">
                <a:solidFill>
                  <a:schemeClr val="tx1"/>
                </a:solidFill>
                <a:effectLst/>
                <a:latin typeface="+mn-lt"/>
                <a:ea typeface="+mn-ea"/>
                <a:cs typeface="+mn-cs"/>
              </a:rPr>
              <a:t> says. "And lower-order questions feel safest because they keep the lesson moving.” in </a:t>
            </a:r>
            <a:r>
              <a:rPr lang="en-US" sz="1200" kern="1200" dirty="0" err="1">
                <a:solidFill>
                  <a:schemeClr val="tx1"/>
                </a:solidFill>
                <a:effectLst/>
                <a:latin typeface="+mn-lt"/>
                <a:ea typeface="+mn-ea"/>
                <a:cs typeface="+mn-cs"/>
              </a:rPr>
              <a:t>Wragg</a:t>
            </a:r>
            <a:r>
              <a:rPr lang="en-US" sz="1200" kern="1200" dirty="0">
                <a:solidFill>
                  <a:schemeClr val="tx1"/>
                </a:solidFill>
                <a:effectLst/>
                <a:latin typeface="+mn-lt"/>
                <a:ea typeface="+mn-ea"/>
                <a:cs typeface="+mn-cs"/>
              </a:rPr>
              <a:t>, E.C. (1993). </a:t>
            </a:r>
            <a:r>
              <a:rPr lang="en-US" sz="1200" i="1" kern="1200" dirty="0">
                <a:solidFill>
                  <a:schemeClr val="tx1"/>
                </a:solidFill>
                <a:effectLst/>
                <a:latin typeface="+mn-lt"/>
                <a:ea typeface="+mn-ea"/>
                <a:cs typeface="+mn-cs"/>
              </a:rPr>
              <a:t>Questioning in the Primary School.</a:t>
            </a:r>
            <a:r>
              <a:rPr lang="en-US" sz="1200" kern="1200" dirty="0">
                <a:solidFill>
                  <a:schemeClr val="tx1"/>
                </a:solidFill>
                <a:effectLst/>
                <a:latin typeface="+mn-lt"/>
                <a:ea typeface="+mn-ea"/>
                <a:cs typeface="+mn-cs"/>
              </a:rPr>
              <a:t> London: Routledge.</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Studies in 1912, 1935 and 1970 also showed that at least 60 per cent of teachers' questions simply required pupils to recall information in the form in which it was presented. "This kind of questioning isn't teaching at all," argues Sue Jennings, head of initial teacher training at Exeter University. "You don't develop any thought processes - all you do is make those who don't know the answer feel like failures.“</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 report by US educationist Kathleen Cotton in 1988, which examined 37 research projects to do with questioning across the United States, came to two important conclusions. First, that at all ages, a combination of higher-order and lower-order questions was the most effective method. And second, that with pupils of top primary or secondary school age, increasing the proportion of higher-order questions to around 50 per cent brought significant gains in terms of student attitude and performance.</a:t>
            </a:r>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a:p>
            <a:endParaRPr lang="en-AU"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dirty="0">
              <a:solidFill>
                <a:srgbClr val="406077"/>
              </a:solidFill>
              <a:latin typeface="Arial" charset="0"/>
              <a:cs typeface="Arial" charset="0"/>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9</a:t>
            </a:fld>
            <a:endParaRPr lang="en-US"/>
          </a:p>
        </p:txBody>
      </p:sp>
    </p:spTree>
    <p:extLst>
      <p:ext uri="{BB962C8B-B14F-4D97-AF65-F5344CB8AC3E}">
        <p14:creationId xmlns:p14="http://schemas.microsoft.com/office/powerpoint/2010/main" val="3332982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9923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47875" y="841773"/>
            <a:ext cx="6705600" cy="1168003"/>
          </a:xfrm>
          <a:prstGeom prst="rect">
            <a:avLst/>
          </a:prstGeo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2047875" y="2085975"/>
            <a:ext cx="6705600" cy="342900"/>
          </a:xfrm>
          <a:prstGeom prst="rect">
            <a:avLst/>
          </a:prstGeo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077612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6615000" cy="945000"/>
          </a:xfrm>
          <a:prstGeom prst="rect">
            <a:avLst/>
          </a:prstGeo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333500" y="1369219"/>
            <a:ext cx="6615000" cy="3375000"/>
          </a:xfrm>
          <a:prstGeom prst="rect">
            <a:avLst/>
          </a:prstGeom>
        </p:spPr>
        <p:txBody>
          <a:bodyPr/>
          <a:lstStyle>
            <a:lvl1pPr>
              <a:defRPr sz="2400"/>
            </a:lvl1pPr>
            <a:lvl2pPr>
              <a:defRPr sz="2400"/>
            </a:lvl2pPr>
            <a:lvl3pPr>
              <a:defRPr sz="24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90303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49575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0615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99550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3695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9307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330405"/>
            <a:ext cx="6615000" cy="945000"/>
          </a:xfrm>
        </p:spPr>
        <p:txBody>
          <a:bodyPr/>
          <a:lstStyle/>
          <a:p>
            <a:r>
              <a:rPr lang="en-US" dirty="0"/>
              <a:t>Click to edit Master title style</a:t>
            </a:r>
          </a:p>
        </p:txBody>
      </p:sp>
      <p:sp>
        <p:nvSpPr>
          <p:cNvPr id="3" name="Content Placeholder 2"/>
          <p:cNvSpPr>
            <a:spLocks noGrp="1"/>
          </p:cNvSpPr>
          <p:nvPr>
            <p:ph sz="half" idx="1"/>
          </p:nvPr>
        </p:nvSpPr>
        <p:spPr>
          <a:xfrm>
            <a:off x="4708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half" idx="10"/>
          </p:nvPr>
        </p:nvSpPr>
        <p:spPr>
          <a:xfrm>
            <a:off x="1333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21173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3500" y="596505"/>
            <a:ext cx="6615000" cy="509920"/>
          </a:xfrm>
        </p:spPr>
        <p:txBody>
          <a:bodyPr anchor="b">
            <a:normAutofit/>
          </a:bodyPr>
          <a:lstStyle>
            <a:lvl1pPr>
              <a:defRPr sz="3200" b="1"/>
            </a:lvl1pPr>
          </a:lstStyle>
          <a:p>
            <a:r>
              <a:rPr lang="en-US" dirty="0"/>
              <a:t>A slide with text and a photo</a:t>
            </a:r>
          </a:p>
        </p:txBody>
      </p:sp>
    </p:spTree>
    <p:extLst>
      <p:ext uri="{BB962C8B-B14F-4D97-AF65-F5344CB8AC3E}">
        <p14:creationId xmlns:p14="http://schemas.microsoft.com/office/powerpoint/2010/main" val="276324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57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22112" y="365002"/>
            <a:ext cx="6615000" cy="945000"/>
          </a:xfrm>
        </p:spPr>
        <p:txBody>
          <a:bodyPr>
            <a:normAutofit/>
          </a:bodyPr>
          <a:lstStyle>
            <a:lvl1pPr>
              <a:defRPr sz="3200" b="1"/>
            </a:lvl1pPr>
          </a:lstStyle>
          <a:p>
            <a:r>
              <a:rPr lang="en-US" dirty="0"/>
              <a:t>Slide title</a:t>
            </a:r>
          </a:p>
        </p:txBody>
      </p:sp>
    </p:spTree>
    <p:extLst>
      <p:ext uri="{BB962C8B-B14F-4D97-AF65-F5344CB8AC3E}">
        <p14:creationId xmlns:p14="http://schemas.microsoft.com/office/powerpoint/2010/main" val="1644411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FFA0081-9EDE-AF4A-9056-8ABED73D9132}"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62341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9416257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700"/>
            <a:ext cx="7886700" cy="2139950"/>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FA0081-9EDE-AF4A-9056-8ABED73D9132}"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8894094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FA0081-9EDE-AF4A-9056-8ABED73D9132}"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4640051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274638"/>
            <a:ext cx="7886700" cy="993775"/>
          </a:xfrm>
        </p:spPr>
        <p:txBody>
          <a:bodyPr/>
          <a:lstStyle/>
          <a:p>
            <a:r>
              <a:rPr lang="en-US"/>
              <a:t>Click to edit Master title style</a:t>
            </a:r>
          </a:p>
        </p:txBody>
      </p:sp>
      <p:sp>
        <p:nvSpPr>
          <p:cNvPr id="3" name="Text Placeholder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FA0081-9EDE-AF4A-9056-8ABED73D9132}" type="datetimeFigureOut">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0220892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FA0081-9EDE-AF4A-9056-8ABED73D9132}" type="datetimeFigureOut">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532601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A0081-9EDE-AF4A-9056-8ABED73D9132}" type="datetimeFigureOut">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7183596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FA0081-9EDE-AF4A-9056-8ABED73D9132}"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3178598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FA0081-9EDE-AF4A-9056-8ABED73D9132}"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4784167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364622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3500" y="596505"/>
            <a:ext cx="6615000" cy="509920"/>
          </a:xfrm>
        </p:spPr>
        <p:txBody>
          <a:bodyPr anchor="b">
            <a:normAutofit/>
          </a:bodyPr>
          <a:lstStyle>
            <a:lvl1pPr>
              <a:defRPr sz="3200" b="1"/>
            </a:lvl1pPr>
          </a:lstStyle>
          <a:p>
            <a:r>
              <a:rPr lang="en-US" dirty="0"/>
              <a:t>A slide with text and a photo</a:t>
            </a:r>
          </a:p>
        </p:txBody>
      </p:sp>
    </p:spTree>
    <p:extLst>
      <p:ext uri="{BB962C8B-B14F-4D97-AF65-F5344CB8AC3E}">
        <p14:creationId xmlns:p14="http://schemas.microsoft.com/office/powerpoint/2010/main" val="16528087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4638"/>
            <a:ext cx="1971675" cy="4357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4638"/>
            <a:ext cx="5762625" cy="4357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8167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330405"/>
            <a:ext cx="6615000" cy="945000"/>
          </a:xfrm>
        </p:spPr>
        <p:txBody>
          <a:bodyPr/>
          <a:lstStyle/>
          <a:p>
            <a:r>
              <a:rPr lang="en-US" dirty="0"/>
              <a:t>Click to edit Master title style</a:t>
            </a:r>
          </a:p>
        </p:txBody>
      </p:sp>
      <p:sp>
        <p:nvSpPr>
          <p:cNvPr id="3" name="Content Placeholder 2"/>
          <p:cNvSpPr>
            <a:spLocks noGrp="1"/>
          </p:cNvSpPr>
          <p:nvPr>
            <p:ph sz="half" idx="1"/>
          </p:nvPr>
        </p:nvSpPr>
        <p:spPr>
          <a:xfrm>
            <a:off x="4708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half" idx="10"/>
          </p:nvPr>
        </p:nvSpPr>
        <p:spPr>
          <a:xfrm>
            <a:off x="1333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54846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35266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315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17003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4503538" y="740569"/>
            <a:ext cx="4013003"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333501" y="1537096"/>
            <a:ext cx="317003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642580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073823"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4702628" y="740569"/>
            <a:ext cx="4052455"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4" name="Text Placeholder 3"/>
          <p:cNvSpPr>
            <a:spLocks noGrp="1"/>
          </p:cNvSpPr>
          <p:nvPr>
            <p:ph type="body" sz="half" idx="2"/>
          </p:nvPr>
        </p:nvSpPr>
        <p:spPr>
          <a:xfrm>
            <a:off x="1333501" y="1537096"/>
            <a:ext cx="3073822"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14989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6615000" cy="94500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333500" y="1369219"/>
            <a:ext cx="6615000" cy="3375000"/>
          </a:xfrm>
          <a:prstGeom prst="rect">
            <a:avLst/>
          </a:prstGeom>
        </p:spPr>
        <p:txBody>
          <a:bodyPr/>
          <a:lstStyle>
            <a:lvl1pPr>
              <a:defRPr sz="2400"/>
            </a:lvl1pPr>
            <a:lvl2pPr>
              <a:defRPr sz="2400"/>
            </a:lvl2pPr>
            <a:lvl3pPr>
              <a:defRPr sz="24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21891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3.pn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image" Target="../media/image2.jpe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theme" Target="../theme/theme2.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328199"/>
            <a:ext cx="6615000" cy="945000"/>
          </a:xfrm>
          <a:prstGeom prst="rect">
            <a:avLst/>
          </a:prstGeom>
        </p:spPr>
        <p:txBody>
          <a:bodyPr vert="horz" lIns="91440" tIns="45720" rIns="91440" bIns="45720" rtlCol="0" anchor="ctr">
            <a:normAutofit/>
          </a:bodyPr>
          <a:lstStyle/>
          <a:p>
            <a:r>
              <a:rPr lang="en-US" dirty="0"/>
              <a:t>Slide title</a:t>
            </a:r>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119412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34" r:id="rId9"/>
  </p:sldLayoutIdLst>
  <p:txStyles>
    <p:titleStyle>
      <a:lvl1pPr algn="l" defTabSz="685800" rtl="0" eaLnBrk="1" latinLnBrk="0" hangingPunct="1">
        <a:lnSpc>
          <a:spcPct val="90000"/>
        </a:lnSpc>
        <a:spcBef>
          <a:spcPct val="0"/>
        </a:spcBef>
        <a:buNone/>
        <a:defRPr sz="3200" b="1"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2670047" y="2463404"/>
            <a:ext cx="6473953" cy="2303859"/>
          </a:xfrm>
          <a:prstGeom prst="rect">
            <a:avLst/>
          </a:prstGeom>
          <a:gradFill flip="none" rotWithShape="1">
            <a:gsLst>
              <a:gs pos="91000">
                <a:srgbClr val="406077"/>
              </a:gs>
              <a:gs pos="900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1" name="Rectangle 10"/>
          <p:cNvSpPr/>
          <p:nvPr/>
        </p:nvSpPr>
        <p:spPr>
          <a:xfrm flipH="1">
            <a:off x="0" y="4767263"/>
            <a:ext cx="9144000" cy="38457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2" name="Rectangle 11"/>
          <p:cNvSpPr/>
          <p:nvPr/>
        </p:nvSpPr>
        <p:spPr>
          <a:xfrm flipV="1">
            <a:off x="2670047" y="2367010"/>
            <a:ext cx="6473954" cy="123825"/>
          </a:xfrm>
          <a:prstGeom prst="rect">
            <a:avLst/>
          </a:prstGeom>
          <a:solidFill>
            <a:srgbClr val="CE11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13" name="Picture 9" descr="dimensions_logo copy.jp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22682" y="215504"/>
            <a:ext cx="1838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2670047" y="2046733"/>
            <a:ext cx="6473953" cy="379581"/>
          </a:xfrm>
          <a:prstGeom prst="rect">
            <a:avLst/>
          </a:prstGeom>
          <a:solidFill>
            <a:srgbClr val="40607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4" name="Picture 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415897" y="4069190"/>
            <a:ext cx="547139" cy="547139"/>
          </a:xfrm>
          <a:prstGeom prst="rect">
            <a:avLst/>
          </a:prstGeom>
        </p:spPr>
      </p:pic>
      <p:sp>
        <p:nvSpPr>
          <p:cNvPr id="2" name="Title Placeholder 1"/>
          <p:cNvSpPr>
            <a:spLocks noGrp="1"/>
          </p:cNvSpPr>
          <p:nvPr>
            <p:ph type="title"/>
          </p:nvPr>
        </p:nvSpPr>
        <p:spPr>
          <a:xfrm>
            <a:off x="2623183" y="1450532"/>
            <a:ext cx="6567680" cy="700833"/>
          </a:xfrm>
          <a:prstGeom prst="rect">
            <a:avLst/>
          </a:prstGeom>
        </p:spPr>
        <p:txBody>
          <a:bodyPr vert="horz" lIns="91440" tIns="45720" rIns="91440" bIns="45720" rtlCol="0" anchor="ctr">
            <a:normAutofit/>
          </a:bodyPr>
          <a:lstStyle/>
          <a:p>
            <a:r>
              <a:rPr lang="en-US" dirty="0"/>
              <a:t>Slide presentation title</a:t>
            </a:r>
          </a:p>
        </p:txBody>
      </p:sp>
      <p:sp>
        <p:nvSpPr>
          <p:cNvPr id="15" name="Rectangle 14"/>
          <p:cNvSpPr/>
          <p:nvPr userDrawn="1"/>
        </p:nvSpPr>
        <p:spPr>
          <a:xfrm flipH="1">
            <a:off x="0" y="4746075"/>
            <a:ext cx="9144000" cy="414120"/>
          </a:xfrm>
          <a:prstGeom prst="rect">
            <a:avLst/>
          </a:prstGeom>
          <a:gradFill flip="none" rotWithShape="1">
            <a:gsLst>
              <a:gs pos="100000">
                <a:srgbClr val="406077"/>
              </a:gs>
              <a:gs pos="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Tree>
    <p:extLst>
      <p:ext uri="{BB962C8B-B14F-4D97-AF65-F5344CB8AC3E}">
        <p14:creationId xmlns:p14="http://schemas.microsoft.com/office/powerpoint/2010/main" val="23190414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31" r:id="rId3"/>
    <p:sldLayoutId id="2147483832" r:id="rId4"/>
    <p:sldLayoutId id="2147483833" r:id="rId5"/>
    <p:sldLayoutId id="2147483835" r:id="rId6"/>
    <p:sldLayoutId id="2147483836" r:id="rId7"/>
    <p:sldLayoutId id="2147483837" r:id="rId8"/>
    <p:sldLayoutId id="2147483838" r:id="rId9"/>
    <p:sldLayoutId id="2147483839" r:id="rId10"/>
  </p:sldLayoutIdLst>
  <p:txStyles>
    <p:titleStyle>
      <a:lvl1pPr algn="l" defTabSz="685800" rtl="0" eaLnBrk="1" latinLnBrk="0" hangingPunct="1">
        <a:lnSpc>
          <a:spcPct val="90000"/>
        </a:lnSpc>
        <a:spcBef>
          <a:spcPct val="0"/>
        </a:spcBef>
        <a:buNone/>
        <a:defRPr sz="3300" b="0" i="0" kern="1200" baseline="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FFA0081-9EDE-AF4A-9056-8ABED73D9132}" type="datetimeFigureOut">
              <a:rPr lang="en-US" smtClean="0"/>
              <a:t>10/30/2017</a:t>
            </a:fld>
            <a:endParaRPr lang="en-US"/>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C6F0C4A4-3EF4-E648-8CCD-525EBF3EC0C6}" type="slidenum">
              <a:rPr lang="en-US" smtClean="0"/>
              <a:t>‹#›</a:t>
            </a:fld>
            <a:endParaRPr lang="en-US"/>
          </a:p>
        </p:txBody>
      </p:sp>
    </p:spTree>
    <p:extLst>
      <p:ext uri="{BB962C8B-B14F-4D97-AF65-F5344CB8AC3E}">
        <p14:creationId xmlns:p14="http://schemas.microsoft.com/office/powerpoint/2010/main" val="376167918"/>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273844"/>
            <a:ext cx="6615000" cy="945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333500" y="1369219"/>
            <a:ext cx="6615000" cy="3375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3475193"/>
      </p:ext>
    </p:extLst>
  </p:cSld>
  <p:clrMap bg1="lt1" tx1="dk1" bg2="lt2" tx2="dk2" accent1="accent1" accent2="accent2" accent3="accent3" accent4="accent4" accent5="accent5" accent6="accent6" hlink="hlink" folHlink="folHlink"/>
  <p:txStyles>
    <p:titleStyle>
      <a:lvl1pPr algn="l" defTabSz="685800" rtl="0" eaLnBrk="1" latinLnBrk="0" hangingPunct="1">
        <a:lnSpc>
          <a:spcPct val="90000"/>
        </a:lnSpc>
        <a:spcBef>
          <a:spcPct val="0"/>
        </a:spcBef>
        <a:buNone/>
        <a:defRPr sz="3300" b="0"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9.xm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9.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hyperlink" Target="https://vimeo.com/76884124" TargetMode="External"/><Relationship Id="rId2" Type="http://schemas.openxmlformats.org/officeDocument/2006/relationships/notesSlide" Target="../notesSlides/notesSlide23.xml"/><Relationship Id="rId1" Type="http://schemas.openxmlformats.org/officeDocument/2006/relationships/slideLayout" Target="../slideLayouts/slideLayout9.xml"/><Relationship Id="rId5" Type="http://schemas.openxmlformats.org/officeDocument/2006/relationships/image" Target="../media/image6.jpg"/><Relationship Id="rId4" Type="http://schemas.openxmlformats.org/officeDocument/2006/relationships/image" Target="../media/image4.jp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hyperlink" Target="https://creativecommons.org/licenses/by-nc-nd/4.0/" TargetMode="External"/><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72057" y="1348627"/>
            <a:ext cx="6053328" cy="523220"/>
          </a:xfrm>
          <a:prstGeom prst="rect">
            <a:avLst/>
          </a:prstGeom>
          <a:noFill/>
        </p:spPr>
        <p:txBody>
          <a:bodyPr wrap="square" rtlCol="0">
            <a:spAutoFit/>
          </a:bodyPr>
          <a:lstStyle/>
          <a:p>
            <a:r>
              <a:rPr lang="en-US" sz="2800" b="1" dirty="0">
                <a:solidFill>
                  <a:srgbClr val="171C41"/>
                </a:solidFill>
                <a:latin typeface="Arial" charset="0"/>
                <a:ea typeface="Arial" charset="0"/>
                <a:cs typeface="Arial" charset="0"/>
              </a:rPr>
              <a:t>Open Questions</a:t>
            </a:r>
          </a:p>
        </p:txBody>
      </p:sp>
      <p:sp>
        <p:nvSpPr>
          <p:cNvPr id="3" name="Rectangle 2"/>
          <p:cNvSpPr/>
          <p:nvPr/>
        </p:nvSpPr>
        <p:spPr>
          <a:xfrm>
            <a:off x="2687444" y="2041124"/>
            <a:ext cx="6456556" cy="369332"/>
          </a:xfrm>
          <a:prstGeom prst="rect">
            <a:avLst/>
          </a:prstGeom>
        </p:spPr>
        <p:txBody>
          <a:bodyPr wrap="square">
            <a:spAutoFit/>
          </a:bodyPr>
          <a:lstStyle/>
          <a:p>
            <a:r>
              <a:rPr lang="en-US" dirty="0">
                <a:solidFill>
                  <a:schemeClr val="bg1">
                    <a:lumMod val="95000"/>
                  </a:schemeClr>
                </a:solidFill>
                <a:latin typeface="Arial" charset="0"/>
                <a:ea typeface="Arial" charset="0"/>
                <a:cs typeface="Arial" charset="0"/>
              </a:rPr>
              <a:t>Module 1 of 2: W</a:t>
            </a:r>
            <a:r>
              <a:rPr lang="en-AU" dirty="0">
                <a:solidFill>
                  <a:schemeClr val="bg1">
                    <a:lumMod val="95000"/>
                  </a:schemeClr>
                </a:solidFill>
                <a:latin typeface="Arial" charset="0"/>
                <a:ea typeface="Arial" charset="0"/>
                <a:cs typeface="Arial" charset="0"/>
              </a:rPr>
              <a:t>hat are open questions and why use them?</a:t>
            </a:r>
            <a:endParaRPr lang="en-AU" dirty="0">
              <a:solidFill>
                <a:schemeClr val="bg1">
                  <a:lumMod val="95000"/>
                </a:schemeClr>
              </a:solidFill>
              <a:latin typeface="Arial" charset="0"/>
              <a:cs typeface="Arial" charset="0"/>
            </a:endParaRPr>
          </a:p>
        </p:txBody>
      </p:sp>
      <p:sp>
        <p:nvSpPr>
          <p:cNvPr id="2" name="TextBox 1"/>
          <p:cNvSpPr txBox="1"/>
          <p:nvPr/>
        </p:nvSpPr>
        <p:spPr>
          <a:xfrm>
            <a:off x="3699803" y="4774168"/>
            <a:ext cx="5444197" cy="307777"/>
          </a:xfrm>
          <a:prstGeom prst="rect">
            <a:avLst/>
          </a:prstGeom>
          <a:noFill/>
        </p:spPr>
        <p:txBody>
          <a:bodyPr wrap="square" rtlCol="0">
            <a:spAutoFit/>
          </a:bodyPr>
          <a:lstStyle/>
          <a:p>
            <a:r>
              <a:rPr lang="en-AU" sz="1400" dirty="0">
                <a:solidFill>
                  <a:srgbClr val="171C41"/>
                </a:solidFill>
                <a:latin typeface="Arial" charset="0"/>
                <a:cs typeface="Arial" charset="0"/>
              </a:rPr>
              <a:t>Developed by Ann Ruckert, Darius </a:t>
            </a:r>
            <a:r>
              <a:rPr lang="en-AU" sz="1400" dirty="0" err="1">
                <a:solidFill>
                  <a:srgbClr val="171C41"/>
                </a:solidFill>
                <a:latin typeface="Arial" charset="0"/>
                <a:cs typeface="Arial" charset="0"/>
              </a:rPr>
              <a:t>Samojlowicz</a:t>
            </a:r>
            <a:r>
              <a:rPr lang="en-AU" sz="1400" dirty="0">
                <a:solidFill>
                  <a:srgbClr val="171C41"/>
                </a:solidFill>
                <a:latin typeface="Arial" charset="0"/>
                <a:cs typeface="Arial" charset="0"/>
              </a:rPr>
              <a:t> and Libbie Spohn</a:t>
            </a:r>
          </a:p>
        </p:txBody>
      </p:sp>
    </p:spTree>
    <p:extLst>
      <p:ext uri="{BB962C8B-B14F-4D97-AF65-F5344CB8AC3E}">
        <p14:creationId xmlns:p14="http://schemas.microsoft.com/office/powerpoint/2010/main" val="830579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solidFill>
                  <a:srgbClr val="171C41"/>
                </a:solidFill>
              </a:rPr>
              <a:t>Closed or open?</a:t>
            </a:r>
          </a:p>
        </p:txBody>
      </p:sp>
      <p:sp>
        <p:nvSpPr>
          <p:cNvPr id="3" name="Content Placeholder 2"/>
          <p:cNvSpPr>
            <a:spLocks noGrp="1"/>
          </p:cNvSpPr>
          <p:nvPr>
            <p:ph idx="1"/>
          </p:nvPr>
        </p:nvSpPr>
        <p:spPr>
          <a:xfrm>
            <a:off x="1333500" y="1218843"/>
            <a:ext cx="6270458" cy="3738167"/>
          </a:xfrm>
        </p:spPr>
        <p:txBody>
          <a:bodyPr/>
          <a:lstStyle/>
          <a:p>
            <a:pPr marL="457200" indent="-457200">
              <a:buFont typeface="+mj-lt"/>
              <a:buAutoNum type="arabicPeriod"/>
            </a:pPr>
            <a:r>
              <a:rPr lang="en-AU" sz="2200" dirty="0">
                <a:solidFill>
                  <a:srgbClr val="171C41"/>
                </a:solidFill>
              </a:rPr>
              <a:t>What is 3 multiplied by 4?</a:t>
            </a:r>
          </a:p>
          <a:p>
            <a:pPr marL="457200" indent="-457200">
              <a:buFont typeface="+mj-lt"/>
              <a:buAutoNum type="arabicPeriod"/>
            </a:pPr>
            <a:r>
              <a:rPr lang="en-AU" sz="2200" dirty="0">
                <a:solidFill>
                  <a:srgbClr val="171C41"/>
                </a:solidFill>
              </a:rPr>
              <a:t>What two numbers multiplied together give you 12?</a:t>
            </a:r>
          </a:p>
          <a:p>
            <a:pPr marL="457200" indent="-457200">
              <a:buFont typeface="+mj-lt"/>
              <a:buAutoNum type="arabicPeriod"/>
            </a:pPr>
            <a:r>
              <a:rPr lang="en-AU" sz="2200" dirty="0">
                <a:solidFill>
                  <a:srgbClr val="171C41"/>
                </a:solidFill>
              </a:rPr>
              <a:t>If a rectangle had a perimeter of 30cm, what could be the length of its sides?</a:t>
            </a:r>
          </a:p>
          <a:p>
            <a:pPr marL="457200" indent="-457200">
              <a:buFont typeface="+mj-lt"/>
              <a:buAutoNum type="arabicPeriod"/>
            </a:pPr>
            <a:r>
              <a:rPr lang="en-AU" sz="2200" dirty="0">
                <a:solidFill>
                  <a:srgbClr val="171C41"/>
                </a:solidFill>
              </a:rPr>
              <a:t>What is the length of the side of this square?</a:t>
            </a:r>
          </a:p>
          <a:p>
            <a:pPr marL="457200" indent="-457200">
              <a:buFont typeface="+mj-lt"/>
              <a:buAutoNum type="arabicPeriod"/>
            </a:pPr>
            <a:r>
              <a:rPr lang="en-AU" sz="2200" dirty="0">
                <a:solidFill>
                  <a:srgbClr val="171C41"/>
                </a:solidFill>
              </a:rPr>
              <a:t>How many vertices does a triangle have?</a:t>
            </a:r>
          </a:p>
          <a:p>
            <a:pPr marL="457200" indent="-457200">
              <a:buFont typeface="+mj-lt"/>
              <a:buAutoNum type="arabicPeriod"/>
            </a:pPr>
            <a:r>
              <a:rPr lang="en-AU" sz="2200" dirty="0">
                <a:solidFill>
                  <a:srgbClr val="171C41"/>
                </a:solidFill>
              </a:rPr>
              <a:t>What shapes have an even number of vertices?</a:t>
            </a:r>
          </a:p>
          <a:p>
            <a:pPr marL="0" indent="0">
              <a:buNone/>
            </a:pPr>
            <a:endParaRPr lang="en-AU" dirty="0">
              <a:solidFill>
                <a:srgbClr val="171C41"/>
              </a:solidFill>
            </a:endParaRPr>
          </a:p>
        </p:txBody>
      </p:sp>
      <p:pic>
        <p:nvPicPr>
          <p:cNvPr id="5" name="Picture 4"/>
          <p:cNvPicPr>
            <a:picLocks noChangeAspect="1"/>
          </p:cNvPicPr>
          <p:nvPr/>
        </p:nvPicPr>
        <p:blipFill>
          <a:blip r:embed="rId3"/>
          <a:stretch>
            <a:fillRect/>
          </a:stretch>
        </p:blipFill>
        <p:spPr>
          <a:xfrm>
            <a:off x="7948500" y="479644"/>
            <a:ext cx="530352" cy="533400"/>
          </a:xfrm>
          <a:prstGeom prst="rect">
            <a:avLst/>
          </a:prstGeom>
        </p:spPr>
      </p:pic>
      <p:pic>
        <p:nvPicPr>
          <p:cNvPr id="7" name="Picture 6"/>
          <p:cNvPicPr>
            <a:picLocks noChangeAspect="1"/>
          </p:cNvPicPr>
          <p:nvPr/>
        </p:nvPicPr>
        <p:blipFill>
          <a:blip r:embed="rId4"/>
          <a:stretch>
            <a:fillRect/>
          </a:stretch>
        </p:blipFill>
        <p:spPr>
          <a:xfrm>
            <a:off x="7960692" y="1108615"/>
            <a:ext cx="518160" cy="521208"/>
          </a:xfrm>
          <a:prstGeom prst="rect">
            <a:avLst/>
          </a:prstGeom>
        </p:spPr>
      </p:pic>
      <p:sp>
        <p:nvSpPr>
          <p:cNvPr id="4" name="Rectangle 3">
            <a:extLst>
              <a:ext uri="{FF2B5EF4-FFF2-40B4-BE49-F238E27FC236}">
                <a16:creationId xmlns:a16="http://schemas.microsoft.com/office/drawing/2014/main" id="{A9C64824-4CDA-48A4-B47F-1E5538F86964}"/>
              </a:ext>
            </a:extLst>
          </p:cNvPr>
          <p:cNvSpPr/>
          <p:nvPr/>
        </p:nvSpPr>
        <p:spPr>
          <a:xfrm>
            <a:off x="7603958" y="2868460"/>
            <a:ext cx="738376" cy="738376"/>
          </a:xfrm>
          <a:prstGeom prst="rect">
            <a:avLst/>
          </a:prstGeom>
          <a:solidFill>
            <a:srgbClr val="95B2C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573167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solidFill>
                  <a:srgbClr val="171C41"/>
                </a:solidFill>
              </a:rPr>
              <a:t>Types of questions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42030579"/>
              </p:ext>
            </p:extLst>
          </p:nvPr>
        </p:nvGraphicFramePr>
        <p:xfrm>
          <a:off x="1528010" y="1646739"/>
          <a:ext cx="5906920" cy="2733040"/>
        </p:xfrm>
        <a:graphic>
          <a:graphicData uri="http://schemas.openxmlformats.org/drawingml/2006/table">
            <a:tbl>
              <a:tblPr firstRow="1" bandRow="1">
                <a:tableStyleId>{5C22544A-7EE6-4342-B048-85BDC9FD1C3A}</a:tableStyleId>
              </a:tblPr>
              <a:tblGrid>
                <a:gridCol w="1792705">
                  <a:extLst>
                    <a:ext uri="{9D8B030D-6E8A-4147-A177-3AD203B41FA5}">
                      <a16:colId xmlns:a16="http://schemas.microsoft.com/office/drawing/2014/main" val="1741743570"/>
                    </a:ext>
                  </a:extLst>
                </a:gridCol>
                <a:gridCol w="1359569">
                  <a:extLst>
                    <a:ext uri="{9D8B030D-6E8A-4147-A177-3AD203B41FA5}">
                      <a16:colId xmlns:a16="http://schemas.microsoft.com/office/drawing/2014/main" val="110303342"/>
                    </a:ext>
                  </a:extLst>
                </a:gridCol>
                <a:gridCol w="2754646">
                  <a:extLst>
                    <a:ext uri="{9D8B030D-6E8A-4147-A177-3AD203B41FA5}">
                      <a16:colId xmlns:a16="http://schemas.microsoft.com/office/drawing/2014/main" val="1276788705"/>
                    </a:ext>
                  </a:extLst>
                </a:gridCol>
              </a:tblGrid>
              <a:tr h="370840">
                <a:tc>
                  <a:txBody>
                    <a:bodyPr/>
                    <a:lstStyle/>
                    <a:p>
                      <a:endParaRPr lang="en-AU" sz="1700" b="0" dirty="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endParaRPr lang="en-AU" sz="1700" b="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pPr marL="285750" indent="-285750">
                        <a:buFont typeface="Arial" panose="020B0604020202020204" pitchFamily="34" charset="0"/>
                        <a:buChar char="•"/>
                      </a:pPr>
                      <a:r>
                        <a:rPr lang="en-AU" sz="1700" b="0" dirty="0">
                          <a:solidFill>
                            <a:srgbClr val="171C41"/>
                          </a:solidFill>
                          <a:latin typeface="Arial" panose="020B0604020202020204" pitchFamily="34" charset="0"/>
                          <a:cs typeface="Arial" panose="020B0604020202020204" pitchFamily="34" charset="0"/>
                        </a:rPr>
                        <a:t>Recalling facts</a:t>
                      </a:r>
                    </a:p>
                  </a:txBody>
                  <a:tcPr>
                    <a:solidFill>
                      <a:schemeClr val="bg1"/>
                    </a:solidFill>
                  </a:tcPr>
                </a:tc>
                <a:extLst>
                  <a:ext uri="{0D108BD9-81ED-4DB2-BD59-A6C34878D82A}">
                    <a16:rowId xmlns:a16="http://schemas.microsoft.com/office/drawing/2014/main" val="3444028032"/>
                  </a:ext>
                </a:extLst>
              </a:tr>
              <a:tr h="370840">
                <a:tc>
                  <a:txBody>
                    <a:bodyPr/>
                    <a:lstStyle/>
                    <a:p>
                      <a:endParaRPr lang="en-AU" sz="170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endParaRPr lang="en-AU" sz="170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pPr marL="285750" indent="-285750">
                        <a:buFont typeface="Arial" panose="020B0604020202020204" pitchFamily="34" charset="0"/>
                        <a:buChar char="•"/>
                      </a:pPr>
                      <a:r>
                        <a:rPr lang="en-AU" sz="1700" dirty="0">
                          <a:solidFill>
                            <a:srgbClr val="171C41"/>
                          </a:solidFill>
                          <a:latin typeface="Arial" panose="020B0604020202020204" pitchFamily="34" charset="0"/>
                          <a:cs typeface="Arial" panose="020B0604020202020204" pitchFamily="34" charset="0"/>
                        </a:rPr>
                        <a:t>Applying facts</a:t>
                      </a:r>
                    </a:p>
                  </a:txBody>
                  <a:tcPr>
                    <a:solidFill>
                      <a:schemeClr val="bg1"/>
                    </a:solidFill>
                  </a:tcPr>
                </a:tc>
                <a:extLst>
                  <a:ext uri="{0D108BD9-81ED-4DB2-BD59-A6C34878D82A}">
                    <a16:rowId xmlns:a16="http://schemas.microsoft.com/office/drawing/2014/main" val="2266554864"/>
                  </a:ext>
                </a:extLst>
              </a:tr>
              <a:tr h="370840">
                <a:tc rowSpan="2">
                  <a:txBody>
                    <a:bodyPr/>
                    <a:lstStyle/>
                    <a:p>
                      <a:r>
                        <a:rPr lang="en-AU" sz="1700" dirty="0">
                          <a:solidFill>
                            <a:srgbClr val="171C41"/>
                          </a:solidFill>
                          <a:latin typeface="Arial" panose="020B0604020202020204" pitchFamily="34" charset="0"/>
                          <a:cs typeface="Arial" panose="020B0604020202020204" pitchFamily="34" charset="0"/>
                        </a:rPr>
                        <a:t>Closed or open types of questions?</a:t>
                      </a:r>
                    </a:p>
                  </a:txBody>
                  <a:tcPr>
                    <a:solidFill>
                      <a:schemeClr val="bg1"/>
                    </a:solidFill>
                  </a:tcPr>
                </a:tc>
                <a:tc>
                  <a:txBody>
                    <a:bodyPr/>
                    <a:lstStyle/>
                    <a:p>
                      <a:endParaRPr lang="en-AU" sz="170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pPr marL="285750" indent="-285750">
                        <a:buFont typeface="Arial" panose="020B0604020202020204" pitchFamily="34" charset="0"/>
                        <a:buChar char="•"/>
                      </a:pPr>
                      <a:r>
                        <a:rPr lang="en-AU" sz="1700" dirty="0">
                          <a:solidFill>
                            <a:srgbClr val="171C41"/>
                          </a:solidFill>
                          <a:latin typeface="Arial" panose="020B0604020202020204" pitchFamily="34" charset="0"/>
                          <a:cs typeface="Arial" panose="020B0604020202020204" pitchFamily="34" charset="0"/>
                        </a:rPr>
                        <a:t>Hypothesising or predicting</a:t>
                      </a:r>
                    </a:p>
                  </a:txBody>
                  <a:tcPr>
                    <a:solidFill>
                      <a:schemeClr val="bg1"/>
                    </a:solidFill>
                  </a:tcPr>
                </a:tc>
                <a:extLst>
                  <a:ext uri="{0D108BD9-81ED-4DB2-BD59-A6C34878D82A}">
                    <a16:rowId xmlns:a16="http://schemas.microsoft.com/office/drawing/2014/main" val="1784840688"/>
                  </a:ext>
                </a:extLst>
              </a:tr>
              <a:tr h="370840">
                <a:tc vMerge="1">
                  <a:txBody>
                    <a:bodyPr/>
                    <a:lstStyle/>
                    <a:p>
                      <a:endParaRPr lang="en-AU" dirty="0"/>
                    </a:p>
                  </a:txBody>
                  <a:tcPr/>
                </a:tc>
                <a:tc>
                  <a:txBody>
                    <a:bodyPr/>
                    <a:lstStyle/>
                    <a:p>
                      <a:pPr algn="ctr"/>
                      <a:r>
                        <a:rPr lang="en-AU" sz="3600" dirty="0">
                          <a:solidFill>
                            <a:srgbClr val="171C41"/>
                          </a:solidFill>
                          <a:latin typeface="Arial" panose="020B0604020202020204" pitchFamily="34" charset="0"/>
                          <a:cs typeface="Arial" panose="020B0604020202020204" pitchFamily="34" charset="0"/>
                        </a:rPr>
                        <a:t>?</a:t>
                      </a:r>
                    </a:p>
                  </a:txBody>
                  <a:tcPr>
                    <a:solidFill>
                      <a:schemeClr val="bg1"/>
                    </a:solidFill>
                  </a:tcPr>
                </a:tc>
                <a:tc>
                  <a:txBody>
                    <a:bodyPr/>
                    <a:lstStyle/>
                    <a:p>
                      <a:pPr marL="285750" indent="-285750">
                        <a:buFont typeface="Arial" panose="020B0604020202020204" pitchFamily="34" charset="0"/>
                        <a:buChar char="•"/>
                      </a:pPr>
                      <a:r>
                        <a:rPr lang="en-AU" sz="1700" dirty="0">
                          <a:solidFill>
                            <a:srgbClr val="171C41"/>
                          </a:solidFill>
                          <a:latin typeface="Arial" panose="020B0604020202020204" pitchFamily="34" charset="0"/>
                          <a:cs typeface="Arial" panose="020B0604020202020204" pitchFamily="34" charset="0"/>
                        </a:rPr>
                        <a:t>Designing and comparing procedures</a:t>
                      </a:r>
                    </a:p>
                  </a:txBody>
                  <a:tcPr>
                    <a:solidFill>
                      <a:schemeClr val="bg1"/>
                    </a:solidFill>
                  </a:tcPr>
                </a:tc>
                <a:extLst>
                  <a:ext uri="{0D108BD9-81ED-4DB2-BD59-A6C34878D82A}">
                    <a16:rowId xmlns:a16="http://schemas.microsoft.com/office/drawing/2014/main" val="428198470"/>
                  </a:ext>
                </a:extLst>
              </a:tr>
              <a:tr h="370840">
                <a:tc>
                  <a:txBody>
                    <a:bodyPr/>
                    <a:lstStyle/>
                    <a:p>
                      <a:endParaRPr lang="en-AU" sz="170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endParaRPr lang="en-AU" sz="1700" dirty="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pPr marL="285750" indent="-285750">
                        <a:buFont typeface="Arial" panose="020B0604020202020204" pitchFamily="34" charset="0"/>
                        <a:buChar char="•"/>
                      </a:pPr>
                      <a:r>
                        <a:rPr lang="en-AU" sz="1700" dirty="0">
                          <a:solidFill>
                            <a:srgbClr val="171C41"/>
                          </a:solidFill>
                          <a:latin typeface="Arial" panose="020B0604020202020204" pitchFamily="34" charset="0"/>
                          <a:cs typeface="Arial" panose="020B0604020202020204" pitchFamily="34" charset="0"/>
                        </a:rPr>
                        <a:t>Interpreting results</a:t>
                      </a:r>
                    </a:p>
                  </a:txBody>
                  <a:tcPr>
                    <a:solidFill>
                      <a:schemeClr val="bg1"/>
                    </a:solidFill>
                  </a:tcPr>
                </a:tc>
                <a:extLst>
                  <a:ext uri="{0D108BD9-81ED-4DB2-BD59-A6C34878D82A}">
                    <a16:rowId xmlns:a16="http://schemas.microsoft.com/office/drawing/2014/main" val="2379500069"/>
                  </a:ext>
                </a:extLst>
              </a:tr>
              <a:tr h="370840">
                <a:tc>
                  <a:txBody>
                    <a:bodyPr/>
                    <a:lstStyle/>
                    <a:p>
                      <a:endParaRPr lang="en-AU" sz="170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endParaRPr lang="en-AU" sz="1700">
                        <a:solidFill>
                          <a:srgbClr val="171C41"/>
                        </a:solidFill>
                        <a:latin typeface="Arial" panose="020B0604020202020204" pitchFamily="34" charset="0"/>
                        <a:cs typeface="Arial" panose="020B0604020202020204" pitchFamily="34" charset="0"/>
                      </a:endParaRPr>
                    </a:p>
                  </a:txBody>
                  <a:tcPr>
                    <a:solidFill>
                      <a:schemeClr val="bg1"/>
                    </a:solidFill>
                  </a:tcPr>
                </a:tc>
                <a:tc>
                  <a:txBody>
                    <a:bodyPr/>
                    <a:lstStyle/>
                    <a:p>
                      <a:pPr marL="285750" indent="-285750">
                        <a:buFont typeface="Arial" panose="020B0604020202020204" pitchFamily="34" charset="0"/>
                        <a:buChar char="•"/>
                      </a:pPr>
                      <a:r>
                        <a:rPr lang="en-AU" sz="1700" dirty="0">
                          <a:solidFill>
                            <a:srgbClr val="171C41"/>
                          </a:solidFill>
                          <a:latin typeface="Arial" panose="020B0604020202020204" pitchFamily="34" charset="0"/>
                          <a:cs typeface="Arial" panose="020B0604020202020204" pitchFamily="34" charset="0"/>
                        </a:rPr>
                        <a:t>Applying reasoning</a:t>
                      </a:r>
                    </a:p>
                  </a:txBody>
                  <a:tcPr>
                    <a:solidFill>
                      <a:schemeClr val="bg1"/>
                    </a:solidFill>
                  </a:tcPr>
                </a:tc>
                <a:extLst>
                  <a:ext uri="{0D108BD9-81ED-4DB2-BD59-A6C34878D82A}">
                    <a16:rowId xmlns:a16="http://schemas.microsoft.com/office/drawing/2014/main" val="567171451"/>
                  </a:ext>
                </a:extLst>
              </a:tr>
            </a:tbl>
          </a:graphicData>
        </a:graphic>
      </p:graphicFrame>
      <p:pic>
        <p:nvPicPr>
          <p:cNvPr id="4" name="Picture 3"/>
          <p:cNvPicPr>
            <a:picLocks noChangeAspect="1"/>
          </p:cNvPicPr>
          <p:nvPr/>
        </p:nvPicPr>
        <p:blipFill>
          <a:blip r:embed="rId3"/>
          <a:stretch>
            <a:fillRect/>
          </a:stretch>
        </p:blipFill>
        <p:spPr>
          <a:xfrm>
            <a:off x="8456672" y="485740"/>
            <a:ext cx="518160" cy="521208"/>
          </a:xfrm>
          <a:prstGeom prst="rect">
            <a:avLst/>
          </a:prstGeom>
        </p:spPr>
      </p:pic>
      <p:sp>
        <p:nvSpPr>
          <p:cNvPr id="6" name="Arrow: Striped Right 5"/>
          <p:cNvSpPr/>
          <p:nvPr/>
        </p:nvSpPr>
        <p:spPr>
          <a:xfrm>
            <a:off x="3453063" y="2427371"/>
            <a:ext cx="1226887" cy="82115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a:solidFill>
                  <a:srgbClr val="5B9BD5"/>
                </a:solidFill>
              </a:ln>
              <a:solidFill>
                <a:srgbClr val="5B9BD5"/>
              </a:solidFill>
            </a:endParaRPr>
          </a:p>
        </p:txBody>
      </p:sp>
      <p:pic>
        <p:nvPicPr>
          <p:cNvPr id="10" name="Picture 9"/>
          <p:cNvPicPr>
            <a:picLocks noChangeAspect="1"/>
          </p:cNvPicPr>
          <p:nvPr/>
        </p:nvPicPr>
        <p:blipFill>
          <a:blip r:embed="rId4"/>
          <a:stretch>
            <a:fillRect/>
          </a:stretch>
        </p:blipFill>
        <p:spPr>
          <a:xfrm>
            <a:off x="7858677" y="473548"/>
            <a:ext cx="530352" cy="533400"/>
          </a:xfrm>
          <a:prstGeom prst="rect">
            <a:avLst/>
          </a:prstGeom>
        </p:spPr>
      </p:pic>
    </p:spTree>
    <p:extLst>
      <p:ext uri="{BB962C8B-B14F-4D97-AF65-F5344CB8AC3E}">
        <p14:creationId xmlns:p14="http://schemas.microsoft.com/office/powerpoint/2010/main" val="158862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028447" cy="945000"/>
          </a:xfrm>
        </p:spPr>
        <p:txBody>
          <a:bodyPr>
            <a:normAutofit fontScale="90000"/>
          </a:bodyPr>
          <a:lstStyle/>
          <a:p>
            <a:r>
              <a:rPr lang="en-AU" dirty="0">
                <a:solidFill>
                  <a:srgbClr val="171C41"/>
                </a:solidFill>
              </a:rPr>
              <a:t>Things to consider </a:t>
            </a:r>
            <a:br>
              <a:rPr lang="en-AU" dirty="0">
                <a:solidFill>
                  <a:srgbClr val="171C41"/>
                </a:solidFill>
              </a:rPr>
            </a:br>
            <a:r>
              <a:rPr lang="en-AU" dirty="0">
                <a:solidFill>
                  <a:srgbClr val="171C41"/>
                </a:solidFill>
              </a:rPr>
              <a:t>before you start</a:t>
            </a:r>
          </a:p>
        </p:txBody>
      </p:sp>
      <p:sp>
        <p:nvSpPr>
          <p:cNvPr id="3" name="Content Placeholder 2"/>
          <p:cNvSpPr>
            <a:spLocks noGrp="1"/>
          </p:cNvSpPr>
          <p:nvPr>
            <p:ph idx="1"/>
          </p:nvPr>
        </p:nvSpPr>
        <p:spPr>
          <a:xfrm>
            <a:off x="1333499" y="1490133"/>
            <a:ext cx="6445164" cy="3346562"/>
          </a:xfrm>
        </p:spPr>
        <p:txBody>
          <a:bodyPr/>
          <a:lstStyle/>
          <a:p>
            <a:pPr marL="0" indent="0">
              <a:spcBef>
                <a:spcPts val="0"/>
              </a:spcBef>
              <a:buNone/>
            </a:pPr>
            <a:r>
              <a:rPr lang="en-AU" sz="2200" dirty="0">
                <a:solidFill>
                  <a:srgbClr val="171C41"/>
                </a:solidFill>
              </a:rPr>
              <a:t>When planning to incorporate the use of open questions in the mathematics classroom, especially when there has been a reliance on using textbooks and worksheets, there will be many factors that need to be considered first.</a:t>
            </a:r>
          </a:p>
          <a:p>
            <a:pPr marL="0" indent="0">
              <a:spcBef>
                <a:spcPts val="0"/>
              </a:spcBef>
              <a:buNone/>
            </a:pPr>
            <a:endParaRPr lang="en-AU" sz="2200" dirty="0">
              <a:solidFill>
                <a:srgbClr val="171C41"/>
              </a:solidFill>
            </a:endParaRPr>
          </a:p>
          <a:p>
            <a:pPr marL="0" indent="0">
              <a:spcBef>
                <a:spcPts val="0"/>
              </a:spcBef>
              <a:buNone/>
            </a:pPr>
            <a:r>
              <a:rPr lang="en-AU" sz="2200" dirty="0">
                <a:solidFill>
                  <a:srgbClr val="171C41"/>
                </a:solidFill>
              </a:rPr>
              <a:t>Discuss what some of these might be.</a:t>
            </a:r>
          </a:p>
        </p:txBody>
      </p:sp>
      <p:pic>
        <p:nvPicPr>
          <p:cNvPr id="4" name="Picture 3">
            <a:extLst>
              <a:ext uri="{FF2B5EF4-FFF2-40B4-BE49-F238E27FC236}">
                <a16:creationId xmlns:a16="http://schemas.microsoft.com/office/drawing/2014/main" id="{1FF7F4EA-B7F4-4710-B2D2-6D111DE297C8}"/>
              </a:ext>
            </a:extLst>
          </p:cNvPr>
          <p:cNvPicPr>
            <a:picLocks noChangeAspect="1"/>
          </p:cNvPicPr>
          <p:nvPr/>
        </p:nvPicPr>
        <p:blipFill>
          <a:blip r:embed="rId3"/>
          <a:stretch>
            <a:fillRect/>
          </a:stretch>
        </p:blipFill>
        <p:spPr>
          <a:xfrm>
            <a:off x="8361946" y="485740"/>
            <a:ext cx="518160" cy="521208"/>
          </a:xfrm>
          <a:prstGeom prst="rect">
            <a:avLst/>
          </a:prstGeom>
        </p:spPr>
      </p:pic>
    </p:spTree>
    <p:extLst>
      <p:ext uri="{BB962C8B-B14F-4D97-AF65-F5344CB8AC3E}">
        <p14:creationId xmlns:p14="http://schemas.microsoft.com/office/powerpoint/2010/main" val="2298176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028447" cy="945000"/>
          </a:xfrm>
        </p:spPr>
        <p:txBody>
          <a:bodyPr>
            <a:normAutofit fontScale="90000"/>
          </a:bodyPr>
          <a:lstStyle/>
          <a:p>
            <a:r>
              <a:rPr lang="en-AU" dirty="0">
                <a:solidFill>
                  <a:srgbClr val="171C41"/>
                </a:solidFill>
              </a:rPr>
              <a:t>Things to consider before you start</a:t>
            </a:r>
          </a:p>
        </p:txBody>
      </p:sp>
      <p:sp>
        <p:nvSpPr>
          <p:cNvPr id="3" name="Content Placeholder 2"/>
          <p:cNvSpPr>
            <a:spLocks noGrp="1"/>
          </p:cNvSpPr>
          <p:nvPr>
            <p:ph idx="1"/>
          </p:nvPr>
        </p:nvSpPr>
        <p:spPr>
          <a:xfrm>
            <a:off x="1333499" y="1490133"/>
            <a:ext cx="7028448" cy="3346562"/>
          </a:xfrm>
        </p:spPr>
        <p:txBody>
          <a:bodyPr/>
          <a:lstStyle/>
          <a:p>
            <a:pPr>
              <a:spcBef>
                <a:spcPts val="0"/>
              </a:spcBef>
              <a:buFont typeface="Arial" panose="020B0604020202020204" pitchFamily="34" charset="0"/>
              <a:buChar char="•"/>
            </a:pPr>
            <a:r>
              <a:rPr lang="en-AU" sz="2200" dirty="0">
                <a:solidFill>
                  <a:srgbClr val="171C41"/>
                </a:solidFill>
              </a:rPr>
              <a:t>Spend time creating a classroom where risk taking is an important part of the learning process.</a:t>
            </a:r>
          </a:p>
          <a:p>
            <a:pPr>
              <a:spcBef>
                <a:spcPts val="0"/>
              </a:spcBef>
              <a:buFont typeface="Arial" panose="020B0604020202020204" pitchFamily="34" charset="0"/>
              <a:buChar char="•"/>
            </a:pPr>
            <a:endParaRPr lang="en-AU" sz="2200" dirty="0">
              <a:solidFill>
                <a:srgbClr val="171C41"/>
              </a:solidFill>
            </a:endParaRPr>
          </a:p>
          <a:p>
            <a:pPr>
              <a:spcBef>
                <a:spcPts val="0"/>
              </a:spcBef>
              <a:buFont typeface="Arial" panose="020B0604020202020204" pitchFamily="34" charset="0"/>
              <a:buChar char="•"/>
            </a:pPr>
            <a:r>
              <a:rPr lang="en-AU" sz="2200" dirty="0">
                <a:solidFill>
                  <a:srgbClr val="171C41"/>
                </a:solidFill>
              </a:rPr>
              <a:t>Help students develop an understanding of the change in emphasis within the classroom from recalling content to working mathematically.</a:t>
            </a:r>
          </a:p>
          <a:p>
            <a:pPr>
              <a:spcBef>
                <a:spcPts val="0"/>
              </a:spcBef>
              <a:buFont typeface="Arial" panose="020B0604020202020204" pitchFamily="34" charset="0"/>
              <a:buChar char="•"/>
            </a:pPr>
            <a:endParaRPr lang="en-AU" sz="2200" dirty="0">
              <a:solidFill>
                <a:srgbClr val="171C41"/>
              </a:solidFill>
            </a:endParaRPr>
          </a:p>
          <a:p>
            <a:pPr>
              <a:spcBef>
                <a:spcPts val="0"/>
              </a:spcBef>
              <a:buFont typeface="Arial" panose="020B0604020202020204" pitchFamily="34" charset="0"/>
              <a:buChar char="•"/>
            </a:pPr>
            <a:r>
              <a:rPr lang="en-AU" sz="2200" dirty="0">
                <a:solidFill>
                  <a:srgbClr val="171C41"/>
                </a:solidFill>
              </a:rPr>
              <a:t>Plan the question(s) in advance; don’t attempt to ask open questions ‘off the cuff’.</a:t>
            </a:r>
          </a:p>
        </p:txBody>
      </p:sp>
    </p:spTree>
    <p:extLst>
      <p:ext uri="{BB962C8B-B14F-4D97-AF65-F5344CB8AC3E}">
        <p14:creationId xmlns:p14="http://schemas.microsoft.com/office/powerpoint/2010/main" val="2184446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028447" cy="945000"/>
          </a:xfrm>
        </p:spPr>
        <p:txBody>
          <a:bodyPr>
            <a:normAutofit fontScale="90000"/>
          </a:bodyPr>
          <a:lstStyle/>
          <a:p>
            <a:r>
              <a:rPr lang="en-AU" dirty="0">
                <a:solidFill>
                  <a:srgbClr val="171C41"/>
                </a:solidFill>
              </a:rPr>
              <a:t>Things to consider before you start</a:t>
            </a:r>
          </a:p>
        </p:txBody>
      </p:sp>
      <p:sp>
        <p:nvSpPr>
          <p:cNvPr id="3" name="Content Placeholder 2"/>
          <p:cNvSpPr>
            <a:spLocks noGrp="1"/>
          </p:cNvSpPr>
          <p:nvPr>
            <p:ph idx="1"/>
          </p:nvPr>
        </p:nvSpPr>
        <p:spPr>
          <a:xfrm>
            <a:off x="1333499" y="1574799"/>
            <a:ext cx="7389396" cy="3261895"/>
          </a:xfrm>
        </p:spPr>
        <p:txBody>
          <a:bodyPr/>
          <a:lstStyle/>
          <a:p>
            <a:pPr>
              <a:spcBef>
                <a:spcPts val="0"/>
              </a:spcBef>
              <a:buFont typeface="Arial" panose="020B0604020202020204" pitchFamily="34" charset="0"/>
              <a:buChar char="•"/>
            </a:pPr>
            <a:r>
              <a:rPr lang="en-AU" sz="2200" dirty="0">
                <a:solidFill>
                  <a:srgbClr val="171C41"/>
                </a:solidFill>
              </a:rPr>
              <a:t>Provide experience in tackling these types of questions; finding more than one solution, or the range of solutions.</a:t>
            </a:r>
          </a:p>
          <a:p>
            <a:pPr>
              <a:spcBef>
                <a:spcPts val="0"/>
              </a:spcBef>
              <a:buFont typeface="Arial" panose="020B0604020202020204" pitchFamily="34" charset="0"/>
              <a:buChar char="•"/>
            </a:pPr>
            <a:endParaRPr lang="en-AU" sz="2200" dirty="0">
              <a:solidFill>
                <a:srgbClr val="171C41"/>
              </a:solidFill>
            </a:endParaRPr>
          </a:p>
          <a:p>
            <a:pPr>
              <a:spcBef>
                <a:spcPts val="0"/>
              </a:spcBef>
              <a:buFont typeface="Arial" panose="020B0604020202020204" pitchFamily="34" charset="0"/>
              <a:buChar char="•"/>
            </a:pPr>
            <a:r>
              <a:rPr lang="en-AU" sz="2200" dirty="0">
                <a:solidFill>
                  <a:srgbClr val="171C41"/>
                </a:solidFill>
              </a:rPr>
              <a:t>Encourage students to reflect on their thought processes.</a:t>
            </a:r>
          </a:p>
          <a:p>
            <a:pPr>
              <a:spcBef>
                <a:spcPts val="0"/>
              </a:spcBef>
              <a:buFont typeface="Arial" panose="020B0604020202020204" pitchFamily="34" charset="0"/>
              <a:buChar char="•"/>
            </a:pPr>
            <a:endParaRPr lang="en-AU" sz="2200" dirty="0">
              <a:solidFill>
                <a:srgbClr val="171C41"/>
              </a:solidFill>
            </a:endParaRPr>
          </a:p>
          <a:p>
            <a:pPr>
              <a:spcBef>
                <a:spcPts val="0"/>
              </a:spcBef>
              <a:buFont typeface="Arial" panose="020B0604020202020204" pitchFamily="34" charset="0"/>
              <a:buChar char="•"/>
            </a:pPr>
            <a:r>
              <a:rPr lang="en-AU" sz="2200" dirty="0">
                <a:solidFill>
                  <a:srgbClr val="171C41"/>
                </a:solidFill>
              </a:rPr>
              <a:t>Individuals or groups need to be able to work productively on the task with minimal assistance.</a:t>
            </a:r>
          </a:p>
        </p:txBody>
      </p:sp>
    </p:spTree>
    <p:extLst>
      <p:ext uri="{BB962C8B-B14F-4D97-AF65-F5344CB8AC3E}">
        <p14:creationId xmlns:p14="http://schemas.microsoft.com/office/powerpoint/2010/main" val="1230319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028447" cy="945000"/>
          </a:xfrm>
        </p:spPr>
        <p:txBody>
          <a:bodyPr>
            <a:normAutofit fontScale="90000"/>
          </a:bodyPr>
          <a:lstStyle/>
          <a:p>
            <a:r>
              <a:rPr lang="en-AU" dirty="0">
                <a:solidFill>
                  <a:srgbClr val="171C41"/>
                </a:solidFill>
              </a:rPr>
              <a:t>Things to consider before you start</a:t>
            </a:r>
          </a:p>
        </p:txBody>
      </p:sp>
      <p:sp>
        <p:nvSpPr>
          <p:cNvPr id="3" name="Content Placeholder 2"/>
          <p:cNvSpPr>
            <a:spLocks noGrp="1"/>
          </p:cNvSpPr>
          <p:nvPr>
            <p:ph idx="1"/>
          </p:nvPr>
        </p:nvSpPr>
        <p:spPr>
          <a:xfrm>
            <a:off x="1333499" y="1318215"/>
            <a:ext cx="7389396" cy="3518480"/>
          </a:xfrm>
        </p:spPr>
        <p:txBody>
          <a:bodyPr/>
          <a:lstStyle/>
          <a:p>
            <a:pPr marL="0" indent="0">
              <a:buNone/>
            </a:pPr>
            <a:r>
              <a:rPr lang="en-AU" sz="2200" b="1" dirty="0">
                <a:solidFill>
                  <a:srgbClr val="171C41"/>
                </a:solidFill>
              </a:rPr>
              <a:t>Why do it?</a:t>
            </a:r>
            <a:endParaRPr lang="en-AU" sz="2200" dirty="0">
              <a:solidFill>
                <a:srgbClr val="171C41"/>
              </a:solidFill>
            </a:endParaRPr>
          </a:p>
          <a:p>
            <a:pPr marL="0" indent="0">
              <a:buNone/>
            </a:pPr>
            <a:endParaRPr lang="en-AU" sz="1800" dirty="0">
              <a:solidFill>
                <a:srgbClr val="171C41"/>
              </a:solidFill>
            </a:endParaRPr>
          </a:p>
          <a:p>
            <a:pPr>
              <a:buFont typeface="Arial" panose="020B0604020202020204" pitchFamily="34" charset="0"/>
              <a:buChar char="•"/>
            </a:pPr>
            <a:r>
              <a:rPr lang="en-AU" sz="2200" dirty="0">
                <a:solidFill>
                  <a:srgbClr val="171C41"/>
                </a:solidFill>
              </a:rPr>
              <a:t>Students with clear understanding will be able to solve the task effectively and it will be obvious to both teacher and student that they have.</a:t>
            </a:r>
          </a:p>
          <a:p>
            <a:pPr>
              <a:buFont typeface="Arial" panose="020B0604020202020204" pitchFamily="34" charset="0"/>
              <a:buChar char="•"/>
            </a:pPr>
            <a:endParaRPr lang="en-AU" sz="2200" dirty="0">
              <a:solidFill>
                <a:srgbClr val="171C41"/>
              </a:solidFill>
            </a:endParaRPr>
          </a:p>
          <a:p>
            <a:pPr>
              <a:buFont typeface="Arial" panose="020B0604020202020204" pitchFamily="34" charset="0"/>
              <a:buChar char="•"/>
            </a:pPr>
            <a:r>
              <a:rPr lang="en-AU" sz="2200" dirty="0">
                <a:solidFill>
                  <a:srgbClr val="171C41"/>
                </a:solidFill>
              </a:rPr>
              <a:t>The responses will make it clear to both teacher and student when the student’s learning is incomplete, possibly provoking conflict with existing misconceptions.</a:t>
            </a:r>
          </a:p>
        </p:txBody>
      </p:sp>
    </p:spTree>
    <p:extLst>
      <p:ext uri="{BB962C8B-B14F-4D97-AF65-F5344CB8AC3E}">
        <p14:creationId xmlns:p14="http://schemas.microsoft.com/office/powerpoint/2010/main" val="3955759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028447" cy="945000"/>
          </a:xfrm>
        </p:spPr>
        <p:txBody>
          <a:bodyPr>
            <a:normAutofit fontScale="90000"/>
          </a:bodyPr>
          <a:lstStyle/>
          <a:p>
            <a:r>
              <a:rPr lang="en-AU" dirty="0">
                <a:solidFill>
                  <a:srgbClr val="171C41"/>
                </a:solidFill>
              </a:rPr>
              <a:t>Things to consider before you start</a:t>
            </a:r>
          </a:p>
        </p:txBody>
      </p:sp>
      <p:sp>
        <p:nvSpPr>
          <p:cNvPr id="3" name="Content Placeholder 2"/>
          <p:cNvSpPr>
            <a:spLocks noGrp="1"/>
          </p:cNvSpPr>
          <p:nvPr>
            <p:ph idx="1"/>
          </p:nvPr>
        </p:nvSpPr>
        <p:spPr>
          <a:xfrm>
            <a:off x="1333499" y="1318215"/>
            <a:ext cx="7389396" cy="3518480"/>
          </a:xfrm>
        </p:spPr>
        <p:txBody>
          <a:bodyPr/>
          <a:lstStyle/>
          <a:p>
            <a:pPr marL="0" indent="0">
              <a:buNone/>
            </a:pPr>
            <a:r>
              <a:rPr lang="en-AU" sz="2200" b="1" dirty="0">
                <a:solidFill>
                  <a:srgbClr val="171C41"/>
                </a:solidFill>
              </a:rPr>
              <a:t>Why do it? </a:t>
            </a:r>
          </a:p>
          <a:p>
            <a:pPr marL="0" indent="0">
              <a:buNone/>
            </a:pPr>
            <a:endParaRPr lang="en-AU" sz="2200" b="1" dirty="0">
              <a:solidFill>
                <a:srgbClr val="171C41"/>
              </a:solidFill>
            </a:endParaRPr>
          </a:p>
          <a:p>
            <a:pPr>
              <a:buFont typeface="Arial" panose="020B0604020202020204" pitchFamily="34" charset="0"/>
              <a:buChar char="•"/>
            </a:pPr>
            <a:r>
              <a:rPr lang="en-AU" sz="2200" dirty="0">
                <a:solidFill>
                  <a:srgbClr val="171C41"/>
                </a:solidFill>
              </a:rPr>
              <a:t>Time to interact with the students on an individual or group basis.</a:t>
            </a:r>
          </a:p>
          <a:p>
            <a:pPr>
              <a:buFont typeface="Arial" panose="020B0604020202020204" pitchFamily="34" charset="0"/>
              <a:buChar char="•"/>
            </a:pPr>
            <a:endParaRPr lang="en-AU" sz="1600" dirty="0">
              <a:solidFill>
                <a:srgbClr val="171C41"/>
              </a:solidFill>
            </a:endParaRPr>
          </a:p>
          <a:p>
            <a:pPr>
              <a:buFont typeface="Arial" panose="020B0604020202020204" pitchFamily="34" charset="0"/>
              <a:buChar char="•"/>
            </a:pPr>
            <a:r>
              <a:rPr lang="en-AU" sz="2200" dirty="0">
                <a:solidFill>
                  <a:srgbClr val="171C41"/>
                </a:solidFill>
              </a:rPr>
              <a:t>Provides time for students to reflect on their learning.</a:t>
            </a:r>
          </a:p>
          <a:p>
            <a:pPr>
              <a:buFont typeface="Arial" panose="020B0604020202020204" pitchFamily="34" charset="0"/>
              <a:buChar char="•"/>
            </a:pPr>
            <a:endParaRPr lang="en-AU" sz="1600" dirty="0">
              <a:solidFill>
                <a:srgbClr val="171C41"/>
              </a:solidFill>
            </a:endParaRPr>
          </a:p>
          <a:p>
            <a:pPr>
              <a:buFont typeface="Arial" panose="020B0604020202020204" pitchFamily="34" charset="0"/>
              <a:buChar char="•"/>
            </a:pPr>
            <a:r>
              <a:rPr lang="en-AU" sz="2200" dirty="0">
                <a:solidFill>
                  <a:srgbClr val="171C41"/>
                </a:solidFill>
              </a:rPr>
              <a:t>Provides access to valuable assessment information.</a:t>
            </a:r>
          </a:p>
        </p:txBody>
      </p:sp>
    </p:spTree>
    <p:extLst>
      <p:ext uri="{BB962C8B-B14F-4D97-AF65-F5344CB8AC3E}">
        <p14:creationId xmlns:p14="http://schemas.microsoft.com/office/powerpoint/2010/main" val="3691507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028447" cy="945000"/>
          </a:xfrm>
        </p:spPr>
        <p:txBody>
          <a:bodyPr>
            <a:normAutofit fontScale="90000"/>
          </a:bodyPr>
          <a:lstStyle/>
          <a:p>
            <a:r>
              <a:rPr lang="en-AU" dirty="0">
                <a:solidFill>
                  <a:srgbClr val="171C41"/>
                </a:solidFill>
              </a:rPr>
              <a:t>How to use open question(s) </a:t>
            </a:r>
            <a:br>
              <a:rPr lang="en-AU" dirty="0">
                <a:solidFill>
                  <a:srgbClr val="171C41"/>
                </a:solidFill>
              </a:rPr>
            </a:br>
            <a:r>
              <a:rPr lang="en-AU" dirty="0">
                <a:solidFill>
                  <a:srgbClr val="171C41"/>
                </a:solidFill>
              </a:rPr>
              <a:t>in mathematics lessons</a:t>
            </a:r>
          </a:p>
        </p:txBody>
      </p:sp>
      <p:sp>
        <p:nvSpPr>
          <p:cNvPr id="3" name="Content Placeholder 2"/>
          <p:cNvSpPr>
            <a:spLocks noGrp="1"/>
          </p:cNvSpPr>
          <p:nvPr>
            <p:ph idx="1"/>
          </p:nvPr>
        </p:nvSpPr>
        <p:spPr>
          <a:xfrm>
            <a:off x="1333499" y="1318215"/>
            <a:ext cx="7389396" cy="3518480"/>
          </a:xfrm>
        </p:spPr>
        <p:txBody>
          <a:bodyPr/>
          <a:lstStyle/>
          <a:p>
            <a:pPr marL="0" indent="0">
              <a:buNone/>
            </a:pPr>
            <a:r>
              <a:rPr lang="en-AU" sz="2200" b="1" dirty="0">
                <a:solidFill>
                  <a:srgbClr val="171C41"/>
                </a:solidFill>
              </a:rPr>
              <a:t>Discuss:</a:t>
            </a:r>
          </a:p>
          <a:p>
            <a:pPr marL="0" indent="0">
              <a:spcAft>
                <a:spcPts val="1200"/>
              </a:spcAft>
              <a:buNone/>
            </a:pPr>
            <a:r>
              <a:rPr lang="en-AU" sz="2200" dirty="0">
                <a:solidFill>
                  <a:srgbClr val="171C41"/>
                </a:solidFill>
              </a:rPr>
              <a:t>What steps you might take when using an open question as the basis of a lesson? Consider:</a:t>
            </a:r>
          </a:p>
          <a:p>
            <a:pPr>
              <a:spcAft>
                <a:spcPts val="1200"/>
              </a:spcAft>
              <a:buFont typeface="Arial" panose="020B0604020202020204" pitchFamily="34" charset="0"/>
              <a:buChar char="•"/>
            </a:pPr>
            <a:r>
              <a:rPr lang="en-AU" sz="2200" dirty="0">
                <a:solidFill>
                  <a:srgbClr val="171C41"/>
                </a:solidFill>
              </a:rPr>
              <a:t>The role of the teacher</a:t>
            </a:r>
          </a:p>
          <a:p>
            <a:pPr>
              <a:spcAft>
                <a:spcPts val="1200"/>
              </a:spcAft>
              <a:buFont typeface="Arial" panose="020B0604020202020204" pitchFamily="34" charset="0"/>
              <a:buChar char="•"/>
            </a:pPr>
            <a:r>
              <a:rPr lang="en-AU" sz="2200" dirty="0">
                <a:solidFill>
                  <a:srgbClr val="171C41"/>
                </a:solidFill>
              </a:rPr>
              <a:t>The role of the students</a:t>
            </a:r>
          </a:p>
          <a:p>
            <a:pPr>
              <a:spcAft>
                <a:spcPts val="1200"/>
              </a:spcAft>
              <a:buFont typeface="Arial" panose="020B0604020202020204" pitchFamily="34" charset="0"/>
              <a:buChar char="•"/>
            </a:pPr>
            <a:r>
              <a:rPr lang="en-AU" sz="2200" dirty="0">
                <a:solidFill>
                  <a:srgbClr val="171C41"/>
                </a:solidFill>
              </a:rPr>
              <a:t>Problems that might arise</a:t>
            </a:r>
          </a:p>
          <a:p>
            <a:pPr>
              <a:spcAft>
                <a:spcPts val="1200"/>
              </a:spcAft>
              <a:buFont typeface="Arial" panose="020B0604020202020204" pitchFamily="34" charset="0"/>
              <a:buChar char="•"/>
            </a:pPr>
            <a:r>
              <a:rPr lang="en-AU" sz="2200" dirty="0">
                <a:solidFill>
                  <a:srgbClr val="171C41"/>
                </a:solidFill>
              </a:rPr>
              <a:t>How these might be overcome.</a:t>
            </a:r>
          </a:p>
        </p:txBody>
      </p:sp>
      <p:pic>
        <p:nvPicPr>
          <p:cNvPr id="4" name="Picture 3">
            <a:extLst>
              <a:ext uri="{FF2B5EF4-FFF2-40B4-BE49-F238E27FC236}">
                <a16:creationId xmlns:a16="http://schemas.microsoft.com/office/drawing/2014/main" id="{4A2B230F-AB51-41A1-8EA2-1A4A480BA8F1}"/>
              </a:ext>
            </a:extLst>
          </p:cNvPr>
          <p:cNvPicPr>
            <a:picLocks noChangeAspect="1"/>
          </p:cNvPicPr>
          <p:nvPr/>
        </p:nvPicPr>
        <p:blipFill>
          <a:blip r:embed="rId3"/>
          <a:stretch>
            <a:fillRect/>
          </a:stretch>
        </p:blipFill>
        <p:spPr>
          <a:xfrm>
            <a:off x="7889358" y="349414"/>
            <a:ext cx="518160" cy="521208"/>
          </a:xfrm>
          <a:prstGeom prst="rect">
            <a:avLst/>
          </a:prstGeom>
        </p:spPr>
      </p:pic>
    </p:spTree>
    <p:extLst>
      <p:ext uri="{BB962C8B-B14F-4D97-AF65-F5344CB8AC3E}">
        <p14:creationId xmlns:p14="http://schemas.microsoft.com/office/powerpoint/2010/main" val="3516370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028447" cy="945000"/>
          </a:xfrm>
        </p:spPr>
        <p:txBody>
          <a:bodyPr>
            <a:normAutofit fontScale="90000"/>
          </a:bodyPr>
          <a:lstStyle/>
          <a:p>
            <a:r>
              <a:rPr lang="en-AU" dirty="0">
                <a:solidFill>
                  <a:srgbClr val="171C41"/>
                </a:solidFill>
              </a:rPr>
              <a:t>Using open question(s) </a:t>
            </a:r>
            <a:br>
              <a:rPr lang="en-AU" dirty="0">
                <a:solidFill>
                  <a:srgbClr val="171C41"/>
                </a:solidFill>
              </a:rPr>
            </a:br>
            <a:r>
              <a:rPr lang="en-AU" dirty="0">
                <a:solidFill>
                  <a:srgbClr val="171C41"/>
                </a:solidFill>
              </a:rPr>
              <a:t>in mathematics lessons</a:t>
            </a:r>
          </a:p>
        </p:txBody>
      </p:sp>
      <p:sp>
        <p:nvSpPr>
          <p:cNvPr id="3" name="Content Placeholder 2"/>
          <p:cNvSpPr>
            <a:spLocks noGrp="1"/>
          </p:cNvSpPr>
          <p:nvPr>
            <p:ph idx="1"/>
          </p:nvPr>
        </p:nvSpPr>
        <p:spPr>
          <a:xfrm>
            <a:off x="1333499" y="1691013"/>
            <a:ext cx="7389396" cy="3145681"/>
          </a:xfrm>
        </p:spPr>
        <p:txBody>
          <a:bodyPr/>
          <a:lstStyle/>
          <a:p>
            <a:pPr marL="457200" indent="-457200">
              <a:spcAft>
                <a:spcPts val="1200"/>
              </a:spcAft>
              <a:buFont typeface="+mj-lt"/>
              <a:buAutoNum type="arabicPeriod"/>
            </a:pPr>
            <a:r>
              <a:rPr lang="en-AU" sz="2200" dirty="0">
                <a:solidFill>
                  <a:srgbClr val="171C41"/>
                </a:solidFill>
              </a:rPr>
              <a:t>Choose/create an open question, appropriate for the level of the students in your class, before the lesson.</a:t>
            </a:r>
          </a:p>
          <a:p>
            <a:pPr marL="457200" indent="-457200">
              <a:spcAft>
                <a:spcPts val="1200"/>
              </a:spcAft>
              <a:buFont typeface="+mj-lt"/>
              <a:buAutoNum type="arabicPeriod"/>
            </a:pPr>
            <a:r>
              <a:rPr lang="en-AU" sz="2200" dirty="0">
                <a:solidFill>
                  <a:srgbClr val="171C41"/>
                </a:solidFill>
              </a:rPr>
              <a:t>Pose the open question (write it on the board)</a:t>
            </a:r>
          </a:p>
          <a:p>
            <a:pPr lvl="1">
              <a:buFont typeface="Arial" panose="020B0604020202020204" pitchFamily="34" charset="0"/>
              <a:buChar char="•"/>
            </a:pPr>
            <a:r>
              <a:rPr lang="en-AU" sz="2200" dirty="0">
                <a:solidFill>
                  <a:srgbClr val="171C41"/>
                </a:solidFill>
              </a:rPr>
              <a:t>Ensure students have access to a range of strategies and materials (concrete materials are useful for students of all ages).</a:t>
            </a:r>
          </a:p>
        </p:txBody>
      </p:sp>
    </p:spTree>
    <p:extLst>
      <p:ext uri="{BB962C8B-B14F-4D97-AF65-F5344CB8AC3E}">
        <p14:creationId xmlns:p14="http://schemas.microsoft.com/office/powerpoint/2010/main" val="169507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3499" y="957266"/>
            <a:ext cx="7389396" cy="4186233"/>
          </a:xfrm>
        </p:spPr>
        <p:txBody>
          <a:bodyPr/>
          <a:lstStyle/>
          <a:p>
            <a:pPr marL="457200" indent="-457200">
              <a:buFont typeface="+mj-lt"/>
              <a:buAutoNum type="arabicPeriod" startAt="3"/>
            </a:pPr>
            <a:r>
              <a:rPr lang="en-AU" sz="2200" dirty="0">
                <a:solidFill>
                  <a:srgbClr val="171C41"/>
                </a:solidFill>
              </a:rPr>
              <a:t>Allow students to work on the question (in groups), while monitoring their progress, using:</a:t>
            </a:r>
          </a:p>
          <a:p>
            <a:pPr lvl="1">
              <a:buFont typeface="Arial" panose="020B0604020202020204" pitchFamily="34" charset="0"/>
              <a:buChar char="•"/>
            </a:pPr>
            <a:r>
              <a:rPr lang="en-AU" sz="2200" u="sng" dirty="0">
                <a:solidFill>
                  <a:srgbClr val="171C41"/>
                </a:solidFill>
              </a:rPr>
              <a:t>Enabling prompts:</a:t>
            </a:r>
            <a:r>
              <a:rPr lang="en-AU" sz="2200" dirty="0">
                <a:solidFill>
                  <a:srgbClr val="171C41"/>
                </a:solidFill>
              </a:rPr>
              <a:t> reducing complexity not reducing thinking for those students struggling to begin </a:t>
            </a:r>
            <a:br>
              <a:rPr lang="en-AU" sz="2200" dirty="0">
                <a:solidFill>
                  <a:srgbClr val="171C41"/>
                </a:solidFill>
              </a:rPr>
            </a:br>
            <a:r>
              <a:rPr lang="en-AU" sz="2200" dirty="0">
                <a:solidFill>
                  <a:srgbClr val="171C41"/>
                </a:solidFill>
              </a:rPr>
              <a:t>and</a:t>
            </a:r>
          </a:p>
          <a:p>
            <a:pPr lvl="1">
              <a:spcAft>
                <a:spcPts val="1200"/>
              </a:spcAft>
              <a:buFont typeface="Arial" panose="020B0604020202020204" pitchFamily="34" charset="0"/>
              <a:buChar char="•"/>
            </a:pPr>
            <a:r>
              <a:rPr lang="en-AU" sz="2200" u="sng" dirty="0">
                <a:solidFill>
                  <a:srgbClr val="171C41"/>
                </a:solidFill>
              </a:rPr>
              <a:t>Extending prompts:</a:t>
            </a:r>
            <a:r>
              <a:rPr lang="en-AU" sz="2200" dirty="0">
                <a:solidFill>
                  <a:srgbClr val="171C41"/>
                </a:solidFill>
              </a:rPr>
              <a:t> extending thinking not more work for those students who finish quickly</a:t>
            </a:r>
          </a:p>
          <a:p>
            <a:pPr marL="457200" indent="-457200">
              <a:spcAft>
                <a:spcPts val="1200"/>
              </a:spcAft>
              <a:buFont typeface="+mj-lt"/>
              <a:buAutoNum type="arabicPeriod" startAt="3"/>
            </a:pPr>
            <a:r>
              <a:rPr lang="en-AU" sz="2200" dirty="0">
                <a:solidFill>
                  <a:srgbClr val="171C41"/>
                </a:solidFill>
              </a:rPr>
              <a:t>Whole class review – give a five minute warning before stopping the groups.</a:t>
            </a:r>
          </a:p>
          <a:p>
            <a:pPr marL="457200" indent="-457200">
              <a:spcAft>
                <a:spcPts val="1200"/>
              </a:spcAft>
              <a:buFont typeface="+mj-lt"/>
              <a:buAutoNum type="arabicPeriod" startAt="3"/>
            </a:pPr>
            <a:r>
              <a:rPr lang="en-AU" sz="2200" dirty="0">
                <a:solidFill>
                  <a:srgbClr val="171C41"/>
                </a:solidFill>
              </a:rPr>
              <a:t>Teacher summary of the discussion emphasising </a:t>
            </a:r>
            <a:br>
              <a:rPr lang="en-AU" sz="2200" dirty="0">
                <a:solidFill>
                  <a:srgbClr val="171C41"/>
                </a:solidFill>
              </a:rPr>
            </a:br>
            <a:r>
              <a:rPr lang="en-AU" sz="2200" dirty="0">
                <a:solidFill>
                  <a:srgbClr val="171C41"/>
                </a:solidFill>
              </a:rPr>
              <a:t>and explaining key points.</a:t>
            </a:r>
          </a:p>
        </p:txBody>
      </p:sp>
    </p:spTree>
    <p:extLst>
      <p:ext uri="{BB962C8B-B14F-4D97-AF65-F5344CB8AC3E}">
        <p14:creationId xmlns:p14="http://schemas.microsoft.com/office/powerpoint/2010/main" val="1250786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a:t>
            </a:r>
          </a:p>
        </p:txBody>
      </p:sp>
      <p:sp>
        <p:nvSpPr>
          <p:cNvPr id="3" name="Content Placeholder 2"/>
          <p:cNvSpPr>
            <a:spLocks noGrp="1"/>
          </p:cNvSpPr>
          <p:nvPr>
            <p:ph idx="1"/>
          </p:nvPr>
        </p:nvSpPr>
        <p:spPr>
          <a:xfrm>
            <a:off x="1333500" y="1720515"/>
            <a:ext cx="6615000" cy="3023703"/>
          </a:xfrm>
        </p:spPr>
        <p:txBody>
          <a:bodyPr/>
          <a:lstStyle/>
          <a:p>
            <a:pPr marL="0" indent="0">
              <a:buNone/>
            </a:pPr>
            <a:r>
              <a:rPr lang="en-AU" sz="2200" dirty="0">
                <a:solidFill>
                  <a:srgbClr val="171C41"/>
                </a:solidFill>
              </a:rPr>
              <a:t>Participants should be able to:</a:t>
            </a:r>
          </a:p>
          <a:p>
            <a:r>
              <a:rPr lang="en-AU" sz="2200" dirty="0">
                <a:solidFill>
                  <a:srgbClr val="171C41"/>
                </a:solidFill>
              </a:rPr>
              <a:t>Describe what open questions are and recognise how they differ from closed questions.</a:t>
            </a:r>
          </a:p>
          <a:p>
            <a:r>
              <a:rPr lang="en-AU" sz="2200" dirty="0">
                <a:solidFill>
                  <a:srgbClr val="171C41"/>
                </a:solidFill>
              </a:rPr>
              <a:t>Determine why open questions should be used in the mathematics classroom.</a:t>
            </a:r>
          </a:p>
          <a:p>
            <a:r>
              <a:rPr lang="en-AU" sz="2200" dirty="0">
                <a:solidFill>
                  <a:srgbClr val="171C41"/>
                </a:solidFill>
              </a:rPr>
              <a:t>Associate the use of open questions with student engagement through the Proficiencies of the </a:t>
            </a:r>
            <a:r>
              <a:rPr lang="en-AU" sz="2200" i="1" dirty="0">
                <a:solidFill>
                  <a:srgbClr val="171C41"/>
                </a:solidFill>
              </a:rPr>
              <a:t>Australian Curriculum: Mathematics</a:t>
            </a:r>
            <a:r>
              <a:rPr lang="en-AU" sz="2200" dirty="0">
                <a:solidFill>
                  <a:srgbClr val="171C41"/>
                </a:solidFill>
              </a:rPr>
              <a:t>.</a:t>
            </a:r>
          </a:p>
        </p:txBody>
      </p:sp>
    </p:spTree>
    <p:extLst>
      <p:ext uri="{BB962C8B-B14F-4D97-AF65-F5344CB8AC3E}">
        <p14:creationId xmlns:p14="http://schemas.microsoft.com/office/powerpoint/2010/main" val="631471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000" dirty="0">
                <a:solidFill>
                  <a:srgbClr val="171C41"/>
                </a:solidFill>
              </a:rPr>
              <a:t>Example of enabling &amp; extending prompts</a:t>
            </a:r>
          </a:p>
        </p:txBody>
      </p:sp>
      <p:sp>
        <p:nvSpPr>
          <p:cNvPr id="3" name="Content Placeholder 2"/>
          <p:cNvSpPr>
            <a:spLocks noGrp="1"/>
          </p:cNvSpPr>
          <p:nvPr>
            <p:ph idx="1"/>
          </p:nvPr>
        </p:nvSpPr>
        <p:spPr>
          <a:xfrm>
            <a:off x="1450041" y="1369219"/>
            <a:ext cx="6615000" cy="3375000"/>
          </a:xfrm>
        </p:spPr>
        <p:txBody>
          <a:bodyPr/>
          <a:lstStyle/>
          <a:p>
            <a:pPr marL="0" indent="0">
              <a:buNone/>
            </a:pPr>
            <a:r>
              <a:rPr lang="en-US" b="1" dirty="0">
                <a:solidFill>
                  <a:srgbClr val="171C41"/>
                </a:solidFill>
              </a:rPr>
              <a:t>Core task:</a:t>
            </a:r>
            <a:endParaRPr lang="en-AU" b="1" dirty="0">
              <a:solidFill>
                <a:srgbClr val="171C41"/>
              </a:solidFill>
            </a:endParaRPr>
          </a:p>
          <a:p>
            <a:pPr marL="0" indent="0">
              <a:buNone/>
            </a:pPr>
            <a:r>
              <a:rPr lang="en-US" dirty="0">
                <a:solidFill>
                  <a:srgbClr val="171C41"/>
                </a:solidFill>
              </a:rPr>
              <a:t>Five people went fishing. The mean number of fish caught was 3 and the median number of fish caught was 2.</a:t>
            </a:r>
          </a:p>
          <a:p>
            <a:pPr marL="0" indent="0">
              <a:buNone/>
            </a:pPr>
            <a:endParaRPr lang="en-AU" dirty="0">
              <a:solidFill>
                <a:srgbClr val="171C41"/>
              </a:solidFill>
            </a:endParaRPr>
          </a:p>
          <a:p>
            <a:pPr marL="0" indent="0">
              <a:buNone/>
            </a:pPr>
            <a:r>
              <a:rPr lang="en-US" b="1" dirty="0">
                <a:solidFill>
                  <a:srgbClr val="171C41"/>
                </a:solidFill>
              </a:rPr>
              <a:t>Question: </a:t>
            </a:r>
          </a:p>
          <a:p>
            <a:pPr marL="0" indent="0">
              <a:buNone/>
            </a:pPr>
            <a:r>
              <a:rPr lang="en-US" dirty="0">
                <a:solidFill>
                  <a:srgbClr val="171C41"/>
                </a:solidFill>
              </a:rPr>
              <a:t>How many fish might each person have caught? </a:t>
            </a:r>
            <a:endParaRPr lang="en-AU" dirty="0">
              <a:solidFill>
                <a:srgbClr val="171C41"/>
              </a:solidFill>
            </a:endParaRPr>
          </a:p>
        </p:txBody>
      </p:sp>
    </p:spTree>
    <p:extLst>
      <p:ext uri="{BB962C8B-B14F-4D97-AF65-F5344CB8AC3E}">
        <p14:creationId xmlns:p14="http://schemas.microsoft.com/office/powerpoint/2010/main" val="243757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0041" y="1369219"/>
            <a:ext cx="7066430" cy="3375000"/>
          </a:xfrm>
        </p:spPr>
        <p:txBody>
          <a:bodyPr/>
          <a:lstStyle/>
          <a:p>
            <a:pPr marL="0" indent="0">
              <a:buNone/>
            </a:pPr>
            <a:r>
              <a:rPr lang="en-US" sz="2000" b="1" dirty="0">
                <a:solidFill>
                  <a:srgbClr val="171C41"/>
                </a:solidFill>
              </a:rPr>
              <a:t>Enabling prompts /tasks:</a:t>
            </a:r>
          </a:p>
          <a:p>
            <a:pPr marL="0" indent="0">
              <a:buNone/>
            </a:pPr>
            <a:endParaRPr lang="en-AU" sz="2000" b="1" dirty="0">
              <a:solidFill>
                <a:srgbClr val="171C41"/>
              </a:solidFill>
            </a:endParaRPr>
          </a:p>
          <a:p>
            <a:r>
              <a:rPr lang="en-US" sz="2000" dirty="0">
                <a:solidFill>
                  <a:srgbClr val="171C41"/>
                </a:solidFill>
              </a:rPr>
              <a:t>Work on this problem: ‘Five people went fishing. The mean number of fish caught was 3. How many fish might each person have caught?’</a:t>
            </a:r>
          </a:p>
          <a:p>
            <a:endParaRPr lang="en-AU" sz="2000" dirty="0">
              <a:solidFill>
                <a:srgbClr val="171C41"/>
              </a:solidFill>
            </a:endParaRPr>
          </a:p>
          <a:p>
            <a:r>
              <a:rPr lang="en-US" sz="2000" dirty="0">
                <a:solidFill>
                  <a:srgbClr val="171C41"/>
                </a:solidFill>
              </a:rPr>
              <a:t>Work on this problem: ‘Five people went fishing. Together they caught 15 fish. How many fish might each person have caught?’</a:t>
            </a:r>
            <a:r>
              <a:rPr lang="en-US" dirty="0">
                <a:solidFill>
                  <a:srgbClr val="171C41"/>
                </a:solidFill>
              </a:rPr>
              <a:t> </a:t>
            </a:r>
            <a:endParaRPr lang="en-AU" dirty="0">
              <a:solidFill>
                <a:srgbClr val="171C41"/>
              </a:solidFill>
            </a:endParaRPr>
          </a:p>
        </p:txBody>
      </p:sp>
    </p:spTree>
    <p:extLst>
      <p:ext uri="{BB962C8B-B14F-4D97-AF65-F5344CB8AC3E}">
        <p14:creationId xmlns:p14="http://schemas.microsoft.com/office/powerpoint/2010/main" val="385827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0041" y="1369219"/>
            <a:ext cx="6615000" cy="3375000"/>
          </a:xfrm>
        </p:spPr>
        <p:txBody>
          <a:bodyPr/>
          <a:lstStyle/>
          <a:p>
            <a:pPr marL="0" indent="0">
              <a:buNone/>
            </a:pPr>
            <a:r>
              <a:rPr lang="en-US" b="1" dirty="0">
                <a:solidFill>
                  <a:srgbClr val="171C41"/>
                </a:solidFill>
              </a:rPr>
              <a:t>Extending prompts / tasks:</a:t>
            </a:r>
            <a:endParaRPr lang="en-AU" b="1" dirty="0">
              <a:solidFill>
                <a:srgbClr val="171C41"/>
              </a:solidFill>
            </a:endParaRPr>
          </a:p>
          <a:p>
            <a:endParaRPr lang="en-AU" dirty="0">
              <a:solidFill>
                <a:srgbClr val="171C41"/>
              </a:solidFill>
            </a:endParaRPr>
          </a:p>
          <a:p>
            <a:r>
              <a:rPr lang="en-US" dirty="0">
                <a:solidFill>
                  <a:srgbClr val="171C41"/>
                </a:solidFill>
              </a:rPr>
              <a:t>What if the modal number of the fish caught was 1?</a:t>
            </a:r>
          </a:p>
          <a:p>
            <a:endParaRPr lang="en-AU" dirty="0">
              <a:solidFill>
                <a:srgbClr val="171C41"/>
              </a:solidFill>
            </a:endParaRPr>
          </a:p>
          <a:p>
            <a:r>
              <a:rPr lang="en-US" dirty="0">
                <a:solidFill>
                  <a:srgbClr val="171C41"/>
                </a:solidFill>
              </a:rPr>
              <a:t>If only four people were fishing, what difference would that make to the mean?</a:t>
            </a:r>
            <a:endParaRPr lang="en-AU" dirty="0">
              <a:solidFill>
                <a:srgbClr val="171C41"/>
              </a:solidFill>
            </a:endParaRPr>
          </a:p>
        </p:txBody>
      </p:sp>
    </p:spTree>
    <p:extLst>
      <p:ext uri="{BB962C8B-B14F-4D97-AF65-F5344CB8AC3E}">
        <p14:creationId xmlns:p14="http://schemas.microsoft.com/office/powerpoint/2010/main" val="3376009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solidFill>
                  <a:srgbClr val="171C41"/>
                </a:solidFill>
              </a:rPr>
              <a:t>Converting closed questions to open questions</a:t>
            </a:r>
          </a:p>
        </p:txBody>
      </p:sp>
      <p:sp>
        <p:nvSpPr>
          <p:cNvPr id="3" name="Content Placeholder 2"/>
          <p:cNvSpPr>
            <a:spLocks noGrp="1"/>
          </p:cNvSpPr>
          <p:nvPr>
            <p:ph idx="1"/>
          </p:nvPr>
        </p:nvSpPr>
        <p:spPr/>
        <p:txBody>
          <a:bodyPr/>
          <a:lstStyle/>
          <a:p>
            <a:pPr marL="0" indent="0">
              <a:buNone/>
            </a:pPr>
            <a:r>
              <a:rPr lang="en-AU" dirty="0">
                <a:solidFill>
                  <a:srgbClr val="171C41"/>
                </a:solidFill>
              </a:rPr>
              <a:t>Watch this short video, </a:t>
            </a:r>
            <a:r>
              <a:rPr lang="en-AU" i="1" dirty="0">
                <a:solidFill>
                  <a:srgbClr val="171C41"/>
                </a:solidFill>
              </a:rPr>
              <a:t>Opening Up Math</a:t>
            </a:r>
            <a:r>
              <a:rPr lang="en-AU" dirty="0">
                <a:solidFill>
                  <a:srgbClr val="171C41"/>
                </a:solidFill>
              </a:rPr>
              <a:t>, by Jo Boaler from </a:t>
            </a:r>
            <a:r>
              <a:rPr lang="en-AU" dirty="0">
                <a:solidFill>
                  <a:srgbClr val="171C41"/>
                </a:solidFill>
                <a:hlinkClick r:id="rId3"/>
              </a:rPr>
              <a:t>https://vimeo.com/76884124</a:t>
            </a:r>
            <a:endParaRPr lang="en-AU" dirty="0">
              <a:solidFill>
                <a:srgbClr val="171C41"/>
              </a:solidFill>
            </a:endParaRPr>
          </a:p>
          <a:p>
            <a:pPr marL="0" indent="0">
              <a:buNone/>
            </a:pPr>
            <a:endParaRPr lang="en-AU" dirty="0">
              <a:solidFill>
                <a:srgbClr val="171C41"/>
              </a:solidFill>
            </a:endParaRPr>
          </a:p>
          <a:p>
            <a:pPr marL="0" indent="0">
              <a:buNone/>
            </a:pPr>
            <a:r>
              <a:rPr lang="en-AU" dirty="0">
                <a:solidFill>
                  <a:srgbClr val="171C41"/>
                </a:solidFill>
              </a:rPr>
              <a:t>Discuss how questions can be converted to open ones (use ideas from Dan Meyer’s video and the pre-reading to help you). Share with the other groups.</a:t>
            </a:r>
          </a:p>
        </p:txBody>
      </p:sp>
      <p:pic>
        <p:nvPicPr>
          <p:cNvPr id="5" name="Picture 4"/>
          <p:cNvPicPr>
            <a:picLocks noChangeAspect="1"/>
          </p:cNvPicPr>
          <p:nvPr/>
        </p:nvPicPr>
        <p:blipFill>
          <a:blip r:embed="rId4"/>
          <a:stretch>
            <a:fillRect/>
          </a:stretch>
        </p:blipFill>
        <p:spPr>
          <a:xfrm>
            <a:off x="7954596" y="901220"/>
            <a:ext cx="518160" cy="521208"/>
          </a:xfrm>
          <a:prstGeom prst="rect">
            <a:avLst/>
          </a:prstGeom>
        </p:spPr>
      </p:pic>
      <p:pic>
        <p:nvPicPr>
          <p:cNvPr id="6" name="Picture 5"/>
          <p:cNvPicPr>
            <a:picLocks noChangeAspect="1"/>
          </p:cNvPicPr>
          <p:nvPr/>
        </p:nvPicPr>
        <p:blipFill>
          <a:blip r:embed="rId5"/>
          <a:stretch>
            <a:fillRect/>
          </a:stretch>
        </p:blipFill>
        <p:spPr>
          <a:xfrm>
            <a:off x="7942404" y="322356"/>
            <a:ext cx="530352" cy="530352"/>
          </a:xfrm>
          <a:prstGeom prst="rect">
            <a:avLst/>
          </a:prstGeom>
        </p:spPr>
      </p:pic>
    </p:spTree>
    <p:extLst>
      <p:ext uri="{BB962C8B-B14F-4D97-AF65-F5344CB8AC3E}">
        <p14:creationId xmlns:p14="http://schemas.microsoft.com/office/powerpoint/2010/main" val="416692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9C85-FB8D-4A6E-B3E5-D50536076415}"/>
              </a:ext>
            </a:extLst>
          </p:cNvPr>
          <p:cNvSpPr>
            <a:spLocks noGrp="1"/>
          </p:cNvSpPr>
          <p:nvPr>
            <p:ph type="title"/>
          </p:nvPr>
        </p:nvSpPr>
        <p:spPr/>
        <p:txBody>
          <a:bodyPr/>
          <a:lstStyle/>
          <a:p>
            <a:r>
              <a:rPr lang="en-AU" sz="3200" dirty="0">
                <a:solidFill>
                  <a:srgbClr val="171C41"/>
                </a:solidFill>
              </a:rPr>
              <a:t>Open questions – Module 2</a:t>
            </a:r>
          </a:p>
        </p:txBody>
      </p:sp>
      <p:sp>
        <p:nvSpPr>
          <p:cNvPr id="3" name="Content Placeholder 2">
            <a:extLst>
              <a:ext uri="{FF2B5EF4-FFF2-40B4-BE49-F238E27FC236}">
                <a16:creationId xmlns:a16="http://schemas.microsoft.com/office/drawing/2014/main" id="{6686BFEF-EB5C-4A8B-A918-317F8B72B816}"/>
              </a:ext>
            </a:extLst>
          </p:cNvPr>
          <p:cNvSpPr>
            <a:spLocks noGrp="1"/>
          </p:cNvSpPr>
          <p:nvPr>
            <p:ph idx="1"/>
          </p:nvPr>
        </p:nvSpPr>
        <p:spPr>
          <a:xfrm>
            <a:off x="1333500" y="1369219"/>
            <a:ext cx="6797626" cy="3375000"/>
          </a:xfrm>
        </p:spPr>
        <p:txBody>
          <a:bodyPr/>
          <a:lstStyle/>
          <a:p>
            <a:pPr marL="0" indent="0">
              <a:buNone/>
            </a:pPr>
            <a:r>
              <a:rPr lang="en-AU" dirty="0">
                <a:solidFill>
                  <a:srgbClr val="171C41"/>
                </a:solidFill>
              </a:rPr>
              <a:t>In Module 2, participants will be taken through several strategies that can be used to convert closed questions to open questions, or to create open questions from scratch.</a:t>
            </a:r>
          </a:p>
          <a:p>
            <a:pPr marL="0" indent="0">
              <a:buNone/>
            </a:pPr>
            <a:endParaRPr lang="en-AU" dirty="0">
              <a:solidFill>
                <a:srgbClr val="171C41"/>
              </a:solidFill>
            </a:endParaRPr>
          </a:p>
          <a:p>
            <a:pPr marL="0" indent="0">
              <a:buNone/>
            </a:pPr>
            <a:r>
              <a:rPr lang="en-AU" dirty="0">
                <a:solidFill>
                  <a:srgbClr val="171C41"/>
                </a:solidFill>
              </a:rPr>
              <a:t>One straight-forward way is through appropriate question starters such as:</a:t>
            </a:r>
          </a:p>
          <a:p>
            <a:pPr marL="0" indent="0">
              <a:buNone/>
            </a:pPr>
            <a:endParaRPr lang="en-AU" dirty="0">
              <a:solidFill>
                <a:srgbClr val="171C41"/>
              </a:solidFill>
            </a:endParaRPr>
          </a:p>
          <a:p>
            <a:pPr marL="0" indent="0">
              <a:buNone/>
            </a:pPr>
            <a:r>
              <a:rPr lang="en-AU" dirty="0">
                <a:solidFill>
                  <a:srgbClr val="171C41"/>
                </a:solidFill>
              </a:rPr>
              <a:t>“How many different ways can you…?”</a:t>
            </a:r>
          </a:p>
        </p:txBody>
      </p:sp>
    </p:spTree>
    <p:extLst>
      <p:ext uri="{BB962C8B-B14F-4D97-AF65-F5344CB8AC3E}">
        <p14:creationId xmlns:p14="http://schemas.microsoft.com/office/powerpoint/2010/main" val="2859198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8407" y="1352693"/>
            <a:ext cx="5415433" cy="2530375"/>
          </a:xfrm>
        </p:spPr>
        <p:txBody>
          <a:bodyPr>
            <a:normAutofit/>
          </a:bodyPr>
          <a:lstStyle/>
          <a:p>
            <a:pPr marL="0" indent="0">
              <a:lnSpc>
                <a:spcPct val="100000"/>
              </a:lnSpc>
              <a:buNone/>
            </a:pPr>
            <a:r>
              <a:rPr lang="en-AU" b="1" dirty="0">
                <a:solidFill>
                  <a:srgbClr val="171C41"/>
                </a:solidFill>
              </a:rPr>
              <a:t>Focus questions</a:t>
            </a:r>
          </a:p>
          <a:p>
            <a:pPr marL="0" indent="0">
              <a:lnSpc>
                <a:spcPct val="100000"/>
              </a:lnSpc>
              <a:buNone/>
            </a:pPr>
            <a:endParaRPr lang="en-AU" dirty="0">
              <a:solidFill>
                <a:srgbClr val="171C41"/>
              </a:solidFill>
            </a:endParaRPr>
          </a:p>
          <a:p>
            <a:pPr marL="0" indent="0">
              <a:buNone/>
            </a:pPr>
            <a:r>
              <a:rPr lang="en-AU" sz="2200" dirty="0">
                <a:solidFill>
                  <a:srgbClr val="171C41"/>
                </a:solidFill>
              </a:rPr>
              <a:t>“What makes a ‘good’ open question? How do open questions help to develop the proficiencies?”</a:t>
            </a: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
        <p:nvSpPr>
          <p:cNvPr id="5" name="Title 1">
            <a:extLst>
              <a:ext uri="{FF2B5EF4-FFF2-40B4-BE49-F238E27FC236}">
                <a16:creationId xmlns:a16="http://schemas.microsoft.com/office/drawing/2014/main" id="{34AA5BE5-537B-4F41-B806-EE25DE5A64BB}"/>
              </a:ext>
            </a:extLst>
          </p:cNvPr>
          <p:cNvSpPr>
            <a:spLocks noGrp="1"/>
          </p:cNvSpPr>
          <p:nvPr>
            <p:ph type="title"/>
          </p:nvPr>
        </p:nvSpPr>
        <p:spPr>
          <a:xfrm>
            <a:off x="1368277" y="342949"/>
            <a:ext cx="6615000" cy="945000"/>
          </a:xfrm>
        </p:spPr>
        <p:txBody>
          <a:bodyPr>
            <a:normAutofit/>
          </a:bodyPr>
          <a:lstStyle/>
          <a:p>
            <a:r>
              <a:rPr lang="en-AU" sz="3000" dirty="0">
                <a:solidFill>
                  <a:srgbClr val="171C41"/>
                </a:solidFill>
              </a:rPr>
              <a:t>Conclusion</a:t>
            </a:r>
          </a:p>
        </p:txBody>
      </p:sp>
    </p:spTree>
    <p:extLst>
      <p:ext uri="{BB962C8B-B14F-4D97-AF65-F5344CB8AC3E}">
        <p14:creationId xmlns:p14="http://schemas.microsoft.com/office/powerpoint/2010/main" val="2653740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a:t>
            </a:r>
          </a:p>
        </p:txBody>
      </p:sp>
      <p:sp>
        <p:nvSpPr>
          <p:cNvPr id="3" name="Content Placeholder 2"/>
          <p:cNvSpPr>
            <a:spLocks noGrp="1"/>
          </p:cNvSpPr>
          <p:nvPr>
            <p:ph idx="1"/>
          </p:nvPr>
        </p:nvSpPr>
        <p:spPr>
          <a:xfrm>
            <a:off x="1333500" y="1720515"/>
            <a:ext cx="6615000" cy="3023703"/>
          </a:xfrm>
        </p:spPr>
        <p:txBody>
          <a:bodyPr/>
          <a:lstStyle/>
          <a:p>
            <a:pPr marL="0" indent="0">
              <a:buNone/>
            </a:pPr>
            <a:r>
              <a:rPr lang="en-AU" sz="2200" dirty="0">
                <a:solidFill>
                  <a:srgbClr val="171C41"/>
                </a:solidFill>
              </a:rPr>
              <a:t>Participants should be able to:</a:t>
            </a:r>
          </a:p>
          <a:p>
            <a:r>
              <a:rPr lang="en-AU" sz="2200" dirty="0">
                <a:solidFill>
                  <a:srgbClr val="171C41"/>
                </a:solidFill>
              </a:rPr>
              <a:t>Describe what open questions are and recognise how they differ from closed questions.</a:t>
            </a:r>
          </a:p>
          <a:p>
            <a:r>
              <a:rPr lang="en-AU" sz="2200" dirty="0">
                <a:solidFill>
                  <a:srgbClr val="171C41"/>
                </a:solidFill>
              </a:rPr>
              <a:t>Determine why open questions should be used in the mathematics classroom.</a:t>
            </a:r>
          </a:p>
          <a:p>
            <a:r>
              <a:rPr lang="en-AU" sz="2200" dirty="0">
                <a:solidFill>
                  <a:srgbClr val="171C41"/>
                </a:solidFill>
              </a:rPr>
              <a:t>Associate the use of open questions with student engagement through the Proficiencies of the </a:t>
            </a:r>
            <a:r>
              <a:rPr lang="en-AU" sz="2200" i="1" dirty="0">
                <a:solidFill>
                  <a:srgbClr val="171C41"/>
                </a:solidFill>
              </a:rPr>
              <a:t>Australian Curriculum: Mathematics</a:t>
            </a:r>
            <a:r>
              <a:rPr lang="en-AU" sz="2200" dirty="0">
                <a:solidFill>
                  <a:srgbClr val="171C41"/>
                </a:solidFill>
              </a:rPr>
              <a:t>.</a:t>
            </a:r>
          </a:p>
        </p:txBody>
      </p:sp>
    </p:spTree>
    <p:extLst>
      <p:ext uri="{BB962C8B-B14F-4D97-AF65-F5344CB8AC3E}">
        <p14:creationId xmlns:p14="http://schemas.microsoft.com/office/powerpoint/2010/main" val="2055030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Final thoughts</a:t>
            </a:r>
          </a:p>
        </p:txBody>
      </p:sp>
      <p:sp>
        <p:nvSpPr>
          <p:cNvPr id="3" name="Content Placeholder 2"/>
          <p:cNvSpPr>
            <a:spLocks noGrp="1"/>
          </p:cNvSpPr>
          <p:nvPr>
            <p:ph idx="1"/>
          </p:nvPr>
        </p:nvSpPr>
        <p:spPr>
          <a:xfrm>
            <a:off x="2451616" y="1357527"/>
            <a:ext cx="6615000" cy="3375000"/>
          </a:xfrm>
        </p:spPr>
        <p:txBody>
          <a:bodyPr/>
          <a:lstStyle/>
          <a:p>
            <a:pPr lvl="0">
              <a:lnSpc>
                <a:spcPct val="100000"/>
              </a:lnSpc>
              <a:spcAft>
                <a:spcPts val="600"/>
              </a:spcAft>
            </a:pPr>
            <a:r>
              <a:rPr lang="en-US" sz="2200" dirty="0">
                <a:solidFill>
                  <a:srgbClr val="171C41"/>
                </a:solidFill>
              </a:rPr>
              <a:t>Did we achieve the learning outcome? </a:t>
            </a:r>
            <a:endParaRPr lang="en-AU" sz="2200" dirty="0">
              <a:solidFill>
                <a:srgbClr val="171C41"/>
              </a:solidFill>
            </a:endParaRPr>
          </a:p>
          <a:p>
            <a:pPr lvl="0">
              <a:lnSpc>
                <a:spcPct val="100000"/>
              </a:lnSpc>
              <a:spcAft>
                <a:spcPts val="600"/>
              </a:spcAft>
            </a:pPr>
            <a:r>
              <a:rPr lang="en-US" sz="2200" dirty="0">
                <a:solidFill>
                  <a:srgbClr val="171C41"/>
                </a:solidFill>
              </a:rPr>
              <a:t>How do we know? </a:t>
            </a:r>
            <a:endParaRPr lang="en-AU" sz="2200" dirty="0">
              <a:solidFill>
                <a:srgbClr val="171C41"/>
              </a:solidFill>
            </a:endParaRPr>
          </a:p>
          <a:p>
            <a:pPr lvl="0">
              <a:lnSpc>
                <a:spcPct val="100000"/>
              </a:lnSpc>
              <a:spcAft>
                <a:spcPts val="600"/>
              </a:spcAft>
            </a:pPr>
            <a:r>
              <a:rPr lang="en-US" sz="2200" dirty="0">
                <a:solidFill>
                  <a:srgbClr val="171C41"/>
                </a:solidFill>
              </a:rPr>
              <a:t>Do we need any more information?</a:t>
            </a:r>
            <a:endParaRPr lang="en-AU" sz="2200" dirty="0">
              <a:solidFill>
                <a:srgbClr val="171C41"/>
              </a:solidFill>
            </a:endParaRPr>
          </a:p>
          <a:p>
            <a:pPr lvl="0">
              <a:lnSpc>
                <a:spcPct val="100000"/>
              </a:lnSpc>
              <a:spcAft>
                <a:spcPts val="600"/>
              </a:spcAft>
            </a:pPr>
            <a:r>
              <a:rPr lang="en-US" sz="2200" dirty="0">
                <a:solidFill>
                  <a:srgbClr val="171C41"/>
                </a:solidFill>
              </a:rPr>
              <a:t>Where will we go to get it?</a:t>
            </a:r>
            <a:endParaRPr lang="en-AU" sz="2200" dirty="0">
              <a:solidFill>
                <a:srgbClr val="171C41"/>
              </a:solidFill>
            </a:endParaRPr>
          </a:p>
          <a:p>
            <a:pPr lvl="0">
              <a:lnSpc>
                <a:spcPct val="100000"/>
              </a:lnSpc>
              <a:spcAft>
                <a:spcPts val="600"/>
              </a:spcAft>
            </a:pPr>
            <a:r>
              <a:rPr lang="en-US" sz="2200" dirty="0">
                <a:solidFill>
                  <a:srgbClr val="171C41"/>
                </a:solidFill>
              </a:rPr>
              <a:t>What will you try in your classroom?</a:t>
            </a: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118841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The 12-day challenge</a:t>
            </a:r>
          </a:p>
        </p:txBody>
      </p:sp>
      <p:sp>
        <p:nvSpPr>
          <p:cNvPr id="3" name="Content Placeholder 2"/>
          <p:cNvSpPr>
            <a:spLocks noGrp="1"/>
          </p:cNvSpPr>
          <p:nvPr>
            <p:ph idx="1"/>
          </p:nvPr>
        </p:nvSpPr>
        <p:spPr>
          <a:xfrm>
            <a:off x="2451616" y="1755228"/>
            <a:ext cx="5757347" cy="2977299"/>
          </a:xfrm>
        </p:spPr>
        <p:txBody>
          <a:bodyPr/>
          <a:lstStyle/>
          <a:p>
            <a:pPr marL="0" indent="0">
              <a:lnSpc>
                <a:spcPct val="100000"/>
              </a:lnSpc>
              <a:spcAft>
                <a:spcPts val="600"/>
              </a:spcAft>
              <a:buNone/>
            </a:pPr>
            <a:r>
              <a:rPr lang="en-AU" sz="2200" dirty="0">
                <a:solidFill>
                  <a:srgbClr val="171C41"/>
                </a:solidFill>
              </a:rPr>
              <a:t>Choose one or two ideas from today that you would like to road-test in your classroom. </a:t>
            </a:r>
          </a:p>
          <a:p>
            <a:pPr marL="0" indent="0">
              <a:lnSpc>
                <a:spcPct val="100000"/>
              </a:lnSpc>
              <a:spcAft>
                <a:spcPts val="600"/>
              </a:spcAft>
              <a:buNone/>
            </a:pPr>
            <a:r>
              <a:rPr lang="en-AU" sz="2200" dirty="0">
                <a:solidFill>
                  <a:srgbClr val="171C41"/>
                </a:solidFill>
              </a:rPr>
              <a:t>12 days… and the clock is ticking…</a:t>
            </a:r>
          </a:p>
          <a:p>
            <a:pPr marL="0" indent="0">
              <a:lnSpc>
                <a:spcPct val="100000"/>
              </a:lnSpc>
              <a:spcAft>
                <a:spcPts val="600"/>
              </a:spcAft>
              <a:buNone/>
            </a:pPr>
            <a:r>
              <a:rPr lang="en-AU" sz="2200" dirty="0">
                <a:solidFill>
                  <a:srgbClr val="171C41"/>
                </a:solidFill>
              </a:rPr>
              <a:t>Take a couple of photos and share your results with your colleagues.</a:t>
            </a:r>
          </a:p>
          <a:p>
            <a:pPr marL="0" lvl="0" indent="0">
              <a:lnSpc>
                <a:spcPct val="100000"/>
              </a:lnSpc>
              <a:spcAft>
                <a:spcPts val="600"/>
              </a:spcAft>
              <a:buNone/>
            </a:pP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968127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4073" y="331350"/>
            <a:ext cx="7252360" cy="945000"/>
          </a:xfrm>
        </p:spPr>
        <p:txBody>
          <a:bodyPr>
            <a:normAutofit/>
          </a:bodyPr>
          <a:lstStyle/>
          <a:p>
            <a:r>
              <a:rPr lang="en-AU" dirty="0">
                <a:solidFill>
                  <a:srgbClr val="171C41"/>
                </a:solidFill>
              </a:rPr>
              <a:t>Copyright information</a:t>
            </a:r>
          </a:p>
        </p:txBody>
      </p:sp>
      <p:sp>
        <p:nvSpPr>
          <p:cNvPr id="3" name="Rectangle 2"/>
          <p:cNvSpPr/>
          <p:nvPr/>
        </p:nvSpPr>
        <p:spPr>
          <a:xfrm>
            <a:off x="1674742" y="1200828"/>
            <a:ext cx="7206488" cy="2800767"/>
          </a:xfrm>
          <a:prstGeom prst="rect">
            <a:avLst/>
          </a:prstGeom>
        </p:spPr>
        <p:txBody>
          <a:bodyPr wrap="square">
            <a:spAutoFit/>
          </a:bodyPr>
          <a:lstStyle/>
          <a:p>
            <a:r>
              <a:rPr lang="en-US" sz="1600" dirty="0">
                <a:solidFill>
                  <a:srgbClr val="171C41"/>
                </a:solidFill>
                <a:latin typeface="Arial" charset="0"/>
                <a:ea typeface="Arial" charset="0"/>
                <a:cs typeface="Arial" charset="0"/>
              </a:rPr>
              <a:t>© The Australian Association of Mathematics Teachers (AAMT) Inc. 2017</a:t>
            </a:r>
          </a:p>
          <a:p>
            <a:endParaRPr lang="en-US" sz="1600" dirty="0">
              <a:solidFill>
                <a:srgbClr val="171C41"/>
              </a:solidFill>
              <a:latin typeface="Arial" charset="0"/>
              <a:ea typeface="Arial" charset="0"/>
              <a:cs typeface="Arial" charset="0"/>
            </a:endParaRPr>
          </a:p>
          <a:p>
            <a:r>
              <a:rPr lang="en-US" sz="1600" dirty="0">
                <a:solidFill>
                  <a:srgbClr val="171C41"/>
                </a:solidFill>
                <a:latin typeface="Arial" charset="0"/>
                <a:ea typeface="Arial" charset="0"/>
                <a:cs typeface="Arial" charset="0"/>
              </a:rPr>
              <a:t>This work is licensed under a Creative Commons Attribution-</a:t>
            </a:r>
            <a:r>
              <a:rPr lang="en-US" sz="1600" dirty="0" err="1">
                <a:solidFill>
                  <a:srgbClr val="171C41"/>
                </a:solidFill>
                <a:latin typeface="Arial" charset="0"/>
                <a:ea typeface="Arial" charset="0"/>
                <a:cs typeface="Arial" charset="0"/>
              </a:rPr>
              <a:t>NonCommercial</a:t>
            </a:r>
            <a:r>
              <a:rPr lang="en-US" sz="1600" dirty="0">
                <a:solidFill>
                  <a:srgbClr val="171C41"/>
                </a:solidFill>
                <a:latin typeface="Arial" charset="0"/>
                <a:ea typeface="Arial" charset="0"/>
                <a:cs typeface="Arial" charset="0"/>
              </a:rPr>
              <a:t>-</a:t>
            </a:r>
            <a:r>
              <a:rPr lang="en-US" sz="1600" dirty="0" err="1">
                <a:solidFill>
                  <a:srgbClr val="171C41"/>
                </a:solidFill>
                <a:latin typeface="Arial" charset="0"/>
                <a:ea typeface="Arial" charset="0"/>
                <a:cs typeface="Arial" charset="0"/>
              </a:rPr>
              <a:t>NoDerivatives</a:t>
            </a:r>
            <a:r>
              <a:rPr lang="en-US" sz="1600" dirty="0">
                <a:solidFill>
                  <a:srgbClr val="171C41"/>
                </a:solidFill>
                <a:latin typeface="Arial" charset="0"/>
                <a:ea typeface="Arial" charset="0"/>
                <a:cs typeface="Arial" charset="0"/>
              </a:rPr>
              <a:t> 4.0 International License (CC BY-NC-ND 4.0) except where otherwise indicated. See </a:t>
            </a:r>
            <a:r>
              <a:rPr lang="en-US" sz="1600" u="sng" dirty="0">
                <a:solidFill>
                  <a:srgbClr val="406077"/>
                </a:solidFill>
                <a:latin typeface="Arial" charset="0"/>
                <a:ea typeface="Arial" charset="0"/>
                <a:cs typeface="Arial" charset="0"/>
                <a:hlinkClick r:id="rId3"/>
              </a:rPr>
              <a:t>https://creativecommons.org/licenses/by-nc-nd/4.0/</a:t>
            </a:r>
            <a:endParaRPr lang="en-US" sz="1600" dirty="0">
              <a:solidFill>
                <a:srgbClr val="406077"/>
              </a:solidFill>
              <a:latin typeface="Arial" charset="0"/>
              <a:ea typeface="Arial" charset="0"/>
              <a:cs typeface="Arial" charset="0"/>
            </a:endParaRPr>
          </a:p>
          <a:p>
            <a:br>
              <a:rPr lang="en-US" sz="1600" dirty="0">
                <a:solidFill>
                  <a:srgbClr val="406077"/>
                </a:solidFill>
                <a:latin typeface="Arial" charset="0"/>
                <a:ea typeface="Arial" charset="0"/>
                <a:cs typeface="Arial" charset="0"/>
              </a:rPr>
            </a:br>
            <a:endParaRPr lang="en-US" sz="1600" dirty="0">
              <a:solidFill>
                <a:srgbClr val="406077"/>
              </a:solidFill>
              <a:latin typeface="Arial" charset="0"/>
              <a:ea typeface="Arial" charset="0"/>
              <a:cs typeface="Arial" charset="0"/>
            </a:endParaRPr>
          </a:p>
          <a:p>
            <a:pPr marL="285750" indent="-285750">
              <a:buFont typeface="Arial" charset="0"/>
              <a:buChar char="•"/>
            </a:pPr>
            <a:r>
              <a:rPr lang="en-US" sz="1600" dirty="0">
                <a:solidFill>
                  <a:srgbClr val="171C41"/>
                </a:solidFill>
                <a:latin typeface="Arial" charset="0"/>
                <a:ea typeface="Arial" charset="0"/>
                <a:cs typeface="Arial" charset="0"/>
              </a:rPr>
              <a:t>Australian Professional Standards for Teachers © Australian Institute </a:t>
            </a:r>
            <a:br>
              <a:rPr lang="en-US" sz="1600" dirty="0">
                <a:solidFill>
                  <a:srgbClr val="171C41"/>
                </a:solidFill>
                <a:latin typeface="Arial" charset="0"/>
                <a:ea typeface="Arial" charset="0"/>
                <a:cs typeface="Arial" charset="0"/>
              </a:rPr>
            </a:br>
            <a:r>
              <a:rPr lang="en-US" sz="1600" dirty="0">
                <a:solidFill>
                  <a:srgbClr val="171C41"/>
                </a:solidFill>
                <a:latin typeface="Arial" charset="0"/>
                <a:ea typeface="Arial" charset="0"/>
                <a:cs typeface="Arial" charset="0"/>
              </a:rPr>
              <a:t>for Teaching and School Leadership Limited (AITSL) 2013</a:t>
            </a:r>
          </a:p>
          <a:p>
            <a:pPr marL="285750" indent="-285750">
              <a:buFont typeface="Arial" charset="0"/>
              <a:buChar char="•"/>
            </a:pPr>
            <a:r>
              <a:rPr lang="en-US" sz="1600" dirty="0">
                <a:solidFill>
                  <a:srgbClr val="171C41"/>
                </a:solidFill>
                <a:latin typeface="Arial" charset="0"/>
                <a:ea typeface="Arial" charset="0"/>
                <a:cs typeface="Arial" charset="0"/>
              </a:rPr>
              <a:t>Australian Curriculum © Australian Curriculum, Assessment and Reporting Authority (ACARA) 2010 to present</a:t>
            </a:r>
            <a:endParaRPr lang="en-US" sz="1600" dirty="0">
              <a:solidFill>
                <a:srgbClr val="171C41"/>
              </a:solidFill>
              <a:effectLst/>
              <a:latin typeface="Arial" charset="0"/>
              <a:ea typeface="Arial" charset="0"/>
              <a:cs typeface="Arial" charset="0"/>
            </a:endParaRPr>
          </a:p>
        </p:txBody>
      </p:sp>
    </p:spTree>
    <p:extLst>
      <p:ext uri="{BB962C8B-B14F-4D97-AF65-F5344CB8AC3E}">
        <p14:creationId xmlns:p14="http://schemas.microsoft.com/office/powerpoint/2010/main" val="404009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solidFill>
                  <a:srgbClr val="171C41"/>
                </a:solidFill>
              </a:rPr>
              <a:t>Focus questions</a:t>
            </a:r>
          </a:p>
        </p:txBody>
      </p:sp>
      <p:sp>
        <p:nvSpPr>
          <p:cNvPr id="3" name="Content Placeholder 2"/>
          <p:cNvSpPr>
            <a:spLocks noGrp="1"/>
          </p:cNvSpPr>
          <p:nvPr>
            <p:ph idx="1"/>
          </p:nvPr>
        </p:nvSpPr>
        <p:spPr>
          <a:xfrm>
            <a:off x="1333500" y="2199093"/>
            <a:ext cx="6615000" cy="2454441"/>
          </a:xfrm>
        </p:spPr>
        <p:txBody>
          <a:bodyPr/>
          <a:lstStyle/>
          <a:p>
            <a:pPr marL="0" indent="0">
              <a:buNone/>
            </a:pPr>
            <a:r>
              <a:rPr lang="en-AU" sz="2200" dirty="0">
                <a:solidFill>
                  <a:srgbClr val="171C41"/>
                </a:solidFill>
              </a:rPr>
              <a:t>What makes a ‘good’ open question? </a:t>
            </a:r>
          </a:p>
          <a:p>
            <a:pPr marL="0" indent="0">
              <a:buNone/>
            </a:pPr>
            <a:r>
              <a:rPr lang="en-AU" sz="2200" dirty="0">
                <a:solidFill>
                  <a:srgbClr val="171C41"/>
                </a:solidFill>
              </a:rPr>
              <a:t>How do open questions help to develop the proficiencies?</a:t>
            </a:r>
          </a:p>
        </p:txBody>
      </p:sp>
      <p:pic>
        <p:nvPicPr>
          <p:cNvPr id="5" name="Picture 4"/>
          <p:cNvPicPr>
            <a:picLocks noChangeAspect="1"/>
          </p:cNvPicPr>
          <p:nvPr/>
        </p:nvPicPr>
        <p:blipFill>
          <a:blip r:embed="rId3"/>
          <a:stretch>
            <a:fillRect/>
          </a:stretch>
        </p:blipFill>
        <p:spPr>
          <a:xfrm>
            <a:off x="7948500" y="485740"/>
            <a:ext cx="518160" cy="521208"/>
          </a:xfrm>
          <a:prstGeom prst="rect">
            <a:avLst/>
          </a:prstGeom>
        </p:spPr>
      </p:pic>
    </p:spTree>
    <p:extLst>
      <p:ext uri="{BB962C8B-B14F-4D97-AF65-F5344CB8AC3E}">
        <p14:creationId xmlns:p14="http://schemas.microsoft.com/office/powerpoint/2010/main" val="1786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solidFill>
                  <a:srgbClr val="171C41"/>
                </a:solidFill>
              </a:rPr>
              <a:t>Teachers ask how many questions?</a:t>
            </a:r>
          </a:p>
        </p:txBody>
      </p:sp>
      <p:sp>
        <p:nvSpPr>
          <p:cNvPr id="3" name="Content Placeholder 2"/>
          <p:cNvSpPr>
            <a:spLocks noGrp="1"/>
          </p:cNvSpPr>
          <p:nvPr>
            <p:ph idx="1"/>
          </p:nvPr>
        </p:nvSpPr>
        <p:spPr>
          <a:xfrm>
            <a:off x="1333500" y="1369219"/>
            <a:ext cx="5404184" cy="2240255"/>
          </a:xfrm>
        </p:spPr>
        <p:txBody>
          <a:bodyPr/>
          <a:lstStyle/>
          <a:p>
            <a:pPr marL="0" indent="0">
              <a:buNone/>
            </a:pPr>
            <a:r>
              <a:rPr lang="en-AU" sz="2200" dirty="0">
                <a:solidFill>
                  <a:srgbClr val="171C41"/>
                </a:solidFill>
              </a:rPr>
              <a:t>Up to:</a:t>
            </a:r>
          </a:p>
          <a:p>
            <a:pPr marL="342900" lvl="1" indent="0">
              <a:buNone/>
            </a:pPr>
            <a:endParaRPr lang="en-AU" sz="1000" dirty="0">
              <a:solidFill>
                <a:srgbClr val="171C41"/>
              </a:solidFill>
            </a:endParaRPr>
          </a:p>
          <a:p>
            <a:pPr marL="342900" lvl="1" indent="0">
              <a:buNone/>
            </a:pPr>
            <a:r>
              <a:rPr lang="en-AU" sz="2200" dirty="0">
                <a:solidFill>
                  <a:srgbClr val="171C41"/>
                </a:solidFill>
              </a:rPr>
              <a:t>Two questions every minute</a:t>
            </a:r>
          </a:p>
          <a:p>
            <a:pPr marL="342900" lvl="1" indent="0">
              <a:buNone/>
            </a:pPr>
            <a:endParaRPr lang="en-AU" sz="1000" dirty="0">
              <a:solidFill>
                <a:srgbClr val="171C41"/>
              </a:solidFill>
            </a:endParaRPr>
          </a:p>
          <a:p>
            <a:pPr marL="342900" lvl="1" indent="0">
              <a:buNone/>
            </a:pPr>
            <a:r>
              <a:rPr lang="en-AU" sz="2200" dirty="0">
                <a:solidFill>
                  <a:srgbClr val="171C41"/>
                </a:solidFill>
              </a:rPr>
              <a:t>	400 in a day</a:t>
            </a:r>
          </a:p>
          <a:p>
            <a:pPr marL="342900" lvl="1" indent="0">
              <a:buNone/>
            </a:pPr>
            <a:endParaRPr lang="en-AU" sz="1000" dirty="0">
              <a:solidFill>
                <a:srgbClr val="171C41"/>
              </a:solidFill>
            </a:endParaRPr>
          </a:p>
          <a:p>
            <a:pPr marL="342900" lvl="1" indent="0">
              <a:buNone/>
            </a:pPr>
            <a:r>
              <a:rPr lang="en-AU" sz="2200" dirty="0">
                <a:solidFill>
                  <a:srgbClr val="171C41"/>
                </a:solidFill>
              </a:rPr>
              <a:t>		Around 70 000 a year</a:t>
            </a:r>
          </a:p>
          <a:p>
            <a:pPr marL="0" indent="0">
              <a:spcBef>
                <a:spcPts val="0"/>
              </a:spcBef>
              <a:buNone/>
            </a:pPr>
            <a:endParaRPr lang="en-AU" sz="1000" dirty="0">
              <a:solidFill>
                <a:srgbClr val="171C41"/>
              </a:solidFill>
            </a:endParaRPr>
          </a:p>
        </p:txBody>
      </p:sp>
      <p:pic>
        <p:nvPicPr>
          <p:cNvPr id="6" name="Picture 5"/>
          <p:cNvPicPr>
            <a:picLocks noChangeAspect="1"/>
          </p:cNvPicPr>
          <p:nvPr/>
        </p:nvPicPr>
        <p:blipFill>
          <a:blip r:embed="rId3"/>
          <a:stretch>
            <a:fillRect/>
          </a:stretch>
        </p:blipFill>
        <p:spPr>
          <a:xfrm>
            <a:off x="7948500" y="485740"/>
            <a:ext cx="518160" cy="521208"/>
          </a:xfrm>
          <a:prstGeom prst="rect">
            <a:avLst/>
          </a:prstGeom>
        </p:spPr>
      </p:pic>
      <p:sp>
        <p:nvSpPr>
          <p:cNvPr id="4" name="TextBox 3"/>
          <p:cNvSpPr txBox="1"/>
          <p:nvPr/>
        </p:nvSpPr>
        <p:spPr>
          <a:xfrm>
            <a:off x="1333500" y="3488266"/>
            <a:ext cx="7678153" cy="1415772"/>
          </a:xfrm>
          <a:prstGeom prst="rect">
            <a:avLst/>
          </a:prstGeom>
          <a:noFill/>
        </p:spPr>
        <p:txBody>
          <a:bodyPr wrap="square" rtlCol="0">
            <a:spAutoFit/>
          </a:bodyPr>
          <a:lstStyle/>
          <a:p>
            <a:r>
              <a:rPr lang="en-AU" sz="2200" b="1" dirty="0">
                <a:solidFill>
                  <a:srgbClr val="171C41"/>
                </a:solidFill>
                <a:latin typeface="Arial" charset="0"/>
                <a:cs typeface="Arial" charset="0"/>
              </a:rPr>
              <a:t>Discuss:</a:t>
            </a:r>
          </a:p>
          <a:p>
            <a:endParaRPr lang="en-AU" sz="1000" dirty="0">
              <a:solidFill>
                <a:srgbClr val="171C41"/>
              </a:solidFill>
              <a:latin typeface="Arial" charset="0"/>
              <a:cs typeface="Arial" charset="0"/>
            </a:endParaRPr>
          </a:p>
          <a:p>
            <a:r>
              <a:rPr lang="en-AU" sz="2200" dirty="0">
                <a:solidFill>
                  <a:srgbClr val="171C41"/>
                </a:solidFill>
                <a:latin typeface="Arial" charset="0"/>
                <a:cs typeface="Arial" charset="0"/>
              </a:rPr>
              <a:t>What assumptions are being made in these calculations? </a:t>
            </a:r>
          </a:p>
          <a:p>
            <a:endParaRPr lang="en-AU" sz="1000" dirty="0">
              <a:solidFill>
                <a:srgbClr val="171C41"/>
              </a:solidFill>
              <a:latin typeface="Arial" charset="0"/>
              <a:cs typeface="Arial" charset="0"/>
            </a:endParaRPr>
          </a:p>
          <a:p>
            <a:r>
              <a:rPr lang="en-AU" sz="2200" dirty="0">
                <a:solidFill>
                  <a:srgbClr val="171C41"/>
                </a:solidFill>
                <a:latin typeface="Arial" charset="0"/>
                <a:cs typeface="Arial" charset="0"/>
              </a:rPr>
              <a:t>Do you feel they are reasonable?</a:t>
            </a:r>
          </a:p>
        </p:txBody>
      </p:sp>
    </p:spTree>
    <p:extLst>
      <p:ext uri="{BB962C8B-B14F-4D97-AF65-F5344CB8AC3E}">
        <p14:creationId xmlns:p14="http://schemas.microsoft.com/office/powerpoint/2010/main" val="2813949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fade">
                                      <p:cBhvr>
                                        <p:cTn id="25" dur="500"/>
                                        <p:tgtEl>
                                          <p:spTgt spid="4">
                                            <p:txEl>
                                              <p:pRg st="2" end="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71C41"/>
                </a:solidFill>
              </a:rPr>
              <a:t>Why so many questions?</a:t>
            </a:r>
          </a:p>
        </p:txBody>
      </p:sp>
      <p:sp>
        <p:nvSpPr>
          <p:cNvPr id="3" name="Content Placeholder 2"/>
          <p:cNvSpPr>
            <a:spLocks noGrp="1"/>
          </p:cNvSpPr>
          <p:nvPr>
            <p:ph idx="1"/>
          </p:nvPr>
        </p:nvSpPr>
        <p:spPr>
          <a:xfrm>
            <a:off x="1333499" y="1218844"/>
            <a:ext cx="6615001" cy="3678009"/>
          </a:xfrm>
        </p:spPr>
        <p:txBody>
          <a:bodyPr/>
          <a:lstStyle/>
          <a:p>
            <a:pPr marL="0" indent="0">
              <a:buNone/>
            </a:pPr>
            <a:r>
              <a:rPr lang="en-AU" sz="2200" dirty="0">
                <a:solidFill>
                  <a:srgbClr val="171C41"/>
                </a:solidFill>
              </a:rPr>
              <a:t>Discuss:</a:t>
            </a:r>
          </a:p>
          <a:p>
            <a:pPr marL="457200" indent="-457200">
              <a:buFont typeface="+mj-lt"/>
              <a:buAutoNum type="arabicPeriod"/>
            </a:pPr>
            <a:r>
              <a:rPr lang="en-AU" sz="2200" dirty="0">
                <a:solidFill>
                  <a:srgbClr val="171C41"/>
                </a:solidFill>
              </a:rPr>
              <a:t>What are the different types of questions used in the mathematics classroom?</a:t>
            </a:r>
          </a:p>
          <a:p>
            <a:pPr marL="457200" indent="-457200">
              <a:buFont typeface="+mj-lt"/>
              <a:buAutoNum type="arabicPeriod"/>
            </a:pPr>
            <a:r>
              <a:rPr lang="en-AU" sz="2200" dirty="0">
                <a:solidFill>
                  <a:srgbClr val="171C41"/>
                </a:solidFill>
              </a:rPr>
              <a:t>For what reasons are each type of question asked?</a:t>
            </a:r>
          </a:p>
          <a:p>
            <a:pPr marL="457200" indent="-457200">
              <a:buFont typeface="+mj-lt"/>
              <a:buAutoNum type="arabicPeriod"/>
            </a:pPr>
            <a:r>
              <a:rPr lang="en-AU" sz="2200" dirty="0">
                <a:solidFill>
                  <a:srgbClr val="171C41"/>
                </a:solidFill>
              </a:rPr>
              <a:t>What types of questions do you use most often with your students?</a:t>
            </a:r>
          </a:p>
          <a:p>
            <a:pPr marL="0" indent="0">
              <a:buNone/>
            </a:pPr>
            <a:endParaRPr lang="en-AU" sz="2200" dirty="0">
              <a:solidFill>
                <a:srgbClr val="171C41"/>
              </a:solidFill>
            </a:endParaRPr>
          </a:p>
          <a:p>
            <a:pPr marL="0" indent="0">
              <a:buNone/>
            </a:pPr>
            <a:r>
              <a:rPr lang="en-AU" sz="2200" dirty="0">
                <a:solidFill>
                  <a:srgbClr val="171C41"/>
                </a:solidFill>
              </a:rPr>
              <a:t>Share the results of discussion.</a:t>
            </a:r>
          </a:p>
        </p:txBody>
      </p:sp>
      <p:pic>
        <p:nvPicPr>
          <p:cNvPr id="5" name="Picture 4"/>
          <p:cNvPicPr>
            <a:picLocks noChangeAspect="1"/>
          </p:cNvPicPr>
          <p:nvPr/>
        </p:nvPicPr>
        <p:blipFill>
          <a:blip r:embed="rId3"/>
          <a:stretch>
            <a:fillRect/>
          </a:stretch>
        </p:blipFill>
        <p:spPr>
          <a:xfrm>
            <a:off x="7948500" y="485740"/>
            <a:ext cx="518160" cy="521208"/>
          </a:xfrm>
          <a:prstGeom prst="rect">
            <a:avLst/>
          </a:prstGeom>
        </p:spPr>
      </p:pic>
    </p:spTree>
    <p:extLst>
      <p:ext uri="{BB962C8B-B14F-4D97-AF65-F5344CB8AC3E}">
        <p14:creationId xmlns:p14="http://schemas.microsoft.com/office/powerpoint/2010/main" val="744344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solidFill>
                  <a:srgbClr val="171C41"/>
                </a:solidFill>
              </a:rPr>
              <a:t>One way of labelling questions</a:t>
            </a:r>
          </a:p>
        </p:txBody>
      </p:sp>
      <p:sp>
        <p:nvSpPr>
          <p:cNvPr id="3" name="TextBox 2"/>
          <p:cNvSpPr txBox="1"/>
          <p:nvPr/>
        </p:nvSpPr>
        <p:spPr>
          <a:xfrm>
            <a:off x="1333499" y="1463754"/>
            <a:ext cx="7329238" cy="3477875"/>
          </a:xfrm>
          <a:prstGeom prst="rect">
            <a:avLst/>
          </a:prstGeom>
          <a:noFill/>
        </p:spPr>
        <p:txBody>
          <a:bodyPr wrap="square" rtlCol="0">
            <a:spAutoFit/>
          </a:bodyPr>
          <a:lstStyle/>
          <a:p>
            <a:r>
              <a:rPr lang="en-AU" sz="2200" dirty="0">
                <a:solidFill>
                  <a:srgbClr val="171C41"/>
                </a:solidFill>
                <a:latin typeface="Arial" charset="0"/>
                <a:cs typeface="Arial" charset="0"/>
              </a:rPr>
              <a:t>… is to describe them as either </a:t>
            </a:r>
            <a:r>
              <a:rPr lang="en-AU" sz="2200" b="1" dirty="0">
                <a:solidFill>
                  <a:srgbClr val="171C41"/>
                </a:solidFill>
                <a:latin typeface="Arial" charset="0"/>
                <a:cs typeface="Arial" charset="0"/>
              </a:rPr>
              <a:t>closed</a:t>
            </a:r>
            <a:r>
              <a:rPr lang="en-AU" sz="2200" dirty="0">
                <a:solidFill>
                  <a:srgbClr val="171C41"/>
                </a:solidFill>
                <a:latin typeface="Arial" charset="0"/>
                <a:cs typeface="Arial" charset="0"/>
              </a:rPr>
              <a:t> or </a:t>
            </a:r>
            <a:r>
              <a:rPr lang="en-AU" sz="2200" b="1" dirty="0">
                <a:solidFill>
                  <a:srgbClr val="171C41"/>
                </a:solidFill>
                <a:latin typeface="Arial" charset="0"/>
                <a:cs typeface="Arial" charset="0"/>
              </a:rPr>
              <a:t>open</a:t>
            </a:r>
            <a:r>
              <a:rPr lang="en-AU" sz="2200" dirty="0">
                <a:solidFill>
                  <a:srgbClr val="171C41"/>
                </a:solidFill>
                <a:latin typeface="Arial" charset="0"/>
                <a:cs typeface="Arial" charset="0"/>
              </a:rPr>
              <a:t>.</a:t>
            </a:r>
          </a:p>
          <a:p>
            <a:pPr marL="342900" indent="-342900">
              <a:buFont typeface="Arial" panose="020B0604020202020204" pitchFamily="34" charset="0"/>
              <a:buChar char="•"/>
            </a:pPr>
            <a:endParaRPr lang="en-AU" sz="2200" dirty="0">
              <a:solidFill>
                <a:srgbClr val="171C41"/>
              </a:solidFill>
              <a:latin typeface="Arial" charset="0"/>
              <a:cs typeface="Arial" charset="0"/>
            </a:endParaRPr>
          </a:p>
          <a:p>
            <a:pPr marL="342900" indent="-342900">
              <a:buFont typeface="Arial" panose="020B0604020202020204" pitchFamily="34" charset="0"/>
              <a:buChar char="•"/>
            </a:pPr>
            <a:r>
              <a:rPr lang="en-AU" sz="2200" dirty="0">
                <a:solidFill>
                  <a:srgbClr val="171C41"/>
                </a:solidFill>
                <a:latin typeface="Arial" charset="0"/>
                <a:cs typeface="Arial" charset="0"/>
              </a:rPr>
              <a:t>What is/are the difference(s) between closed and open questions?</a:t>
            </a:r>
          </a:p>
          <a:p>
            <a:pPr marL="342900" indent="-342900">
              <a:buFont typeface="Arial" panose="020B0604020202020204" pitchFamily="34" charset="0"/>
              <a:buChar char="•"/>
            </a:pPr>
            <a:endParaRPr lang="en-AU" sz="2200" dirty="0">
              <a:solidFill>
                <a:srgbClr val="171C41"/>
              </a:solidFill>
              <a:latin typeface="Arial" charset="0"/>
              <a:cs typeface="Arial" charset="0"/>
            </a:endParaRPr>
          </a:p>
          <a:p>
            <a:pPr marL="342900" indent="-342900">
              <a:buFont typeface="Arial" panose="020B0604020202020204" pitchFamily="34" charset="0"/>
              <a:buChar char="•"/>
            </a:pPr>
            <a:r>
              <a:rPr lang="en-AU" sz="2200" dirty="0">
                <a:solidFill>
                  <a:srgbClr val="171C41"/>
                </a:solidFill>
                <a:latin typeface="Arial" charset="0"/>
                <a:cs typeface="Arial" charset="0"/>
              </a:rPr>
              <a:t>Is there a place in the mathematics classroom for both types of questions? Why or why not?</a:t>
            </a:r>
          </a:p>
          <a:p>
            <a:endParaRPr lang="en-AU" sz="2200" dirty="0">
              <a:solidFill>
                <a:srgbClr val="171C41"/>
              </a:solidFill>
              <a:latin typeface="Arial" charset="0"/>
              <a:cs typeface="Arial" charset="0"/>
            </a:endParaRPr>
          </a:p>
          <a:p>
            <a:r>
              <a:rPr lang="en-AU" sz="2200" dirty="0">
                <a:solidFill>
                  <a:srgbClr val="171C41"/>
                </a:solidFill>
                <a:latin typeface="Arial" charset="0"/>
                <a:cs typeface="Arial" charset="0"/>
              </a:rPr>
              <a:t>Discuss in small groups and then share with your colleagues.</a:t>
            </a:r>
          </a:p>
        </p:txBody>
      </p:sp>
      <p:pic>
        <p:nvPicPr>
          <p:cNvPr id="15" name="Picture 14"/>
          <p:cNvPicPr>
            <a:picLocks noChangeAspect="1"/>
          </p:cNvPicPr>
          <p:nvPr/>
        </p:nvPicPr>
        <p:blipFill>
          <a:blip r:embed="rId3"/>
          <a:stretch>
            <a:fillRect/>
          </a:stretch>
        </p:blipFill>
        <p:spPr>
          <a:xfrm>
            <a:off x="7889358" y="349414"/>
            <a:ext cx="518160" cy="521208"/>
          </a:xfrm>
          <a:prstGeom prst="rect">
            <a:avLst/>
          </a:prstGeom>
        </p:spPr>
      </p:pic>
    </p:spTree>
    <p:extLst>
      <p:ext uri="{BB962C8B-B14F-4D97-AF65-F5344CB8AC3E}">
        <p14:creationId xmlns:p14="http://schemas.microsoft.com/office/powerpoint/2010/main" val="2424241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39FCD-BBC0-4217-B9CB-365EC5201B37}"/>
              </a:ext>
            </a:extLst>
          </p:cNvPr>
          <p:cNvSpPr>
            <a:spLocks noGrp="1"/>
          </p:cNvSpPr>
          <p:nvPr>
            <p:ph type="title"/>
          </p:nvPr>
        </p:nvSpPr>
        <p:spPr/>
        <p:txBody>
          <a:bodyPr/>
          <a:lstStyle/>
          <a:p>
            <a:r>
              <a:rPr lang="en-AU" sz="3200" dirty="0">
                <a:solidFill>
                  <a:srgbClr val="171C41"/>
                </a:solidFill>
              </a:rPr>
              <a:t>Which questions where?</a:t>
            </a:r>
          </a:p>
        </p:txBody>
      </p:sp>
      <p:sp>
        <p:nvSpPr>
          <p:cNvPr id="3" name="Content Placeholder 2">
            <a:extLst>
              <a:ext uri="{FF2B5EF4-FFF2-40B4-BE49-F238E27FC236}">
                <a16:creationId xmlns:a16="http://schemas.microsoft.com/office/drawing/2014/main" id="{334B2CB5-C9A3-4B64-8358-53BB6EC80EDF}"/>
              </a:ext>
            </a:extLst>
          </p:cNvPr>
          <p:cNvSpPr>
            <a:spLocks noGrp="1"/>
          </p:cNvSpPr>
          <p:nvPr>
            <p:ph idx="1"/>
          </p:nvPr>
        </p:nvSpPr>
        <p:spPr>
          <a:xfrm>
            <a:off x="1333499" y="1369219"/>
            <a:ext cx="7196725" cy="3375000"/>
          </a:xfrm>
        </p:spPr>
        <p:txBody>
          <a:bodyPr/>
          <a:lstStyle/>
          <a:p>
            <a:pPr marL="342900" indent="-342900" defTabSz="457200">
              <a:buFont typeface="Arial" panose="020B0604020202020204" pitchFamily="34" charset="0"/>
              <a:buChar char="•"/>
            </a:pPr>
            <a:r>
              <a:rPr lang="en-US" sz="2200" dirty="0">
                <a:solidFill>
                  <a:srgbClr val="171C41"/>
                </a:solidFill>
                <a:ea typeface="+mn-ea"/>
              </a:rPr>
              <a:t>Open questions are used skillfully by teachers </a:t>
            </a:r>
            <a:r>
              <a:rPr lang="en-US" sz="2200" dirty="0">
                <a:solidFill>
                  <a:srgbClr val="171C41"/>
                </a:solidFill>
              </a:rPr>
              <a:t>in learning areas such as language or social studies </a:t>
            </a:r>
            <a:r>
              <a:rPr lang="en-US" sz="2200" dirty="0">
                <a:solidFill>
                  <a:srgbClr val="171C41"/>
                </a:solidFill>
                <a:ea typeface="+mn-ea"/>
              </a:rPr>
              <a:t>(e.g. students are frequently asked to interpret situations or justify opinions).</a:t>
            </a:r>
          </a:p>
          <a:p>
            <a:pPr marL="342900" indent="-342900" defTabSz="457200">
              <a:buFont typeface="Arial" panose="020B0604020202020204" pitchFamily="34" charset="0"/>
              <a:buChar char="•"/>
            </a:pPr>
            <a:r>
              <a:rPr lang="en-US" sz="2200" dirty="0">
                <a:solidFill>
                  <a:srgbClr val="171C41"/>
                </a:solidFill>
              </a:rPr>
              <a:t>Closed questions are much more common</a:t>
            </a:r>
            <a:r>
              <a:rPr lang="en-US" sz="2200" dirty="0">
                <a:solidFill>
                  <a:srgbClr val="171C41"/>
                </a:solidFill>
                <a:ea typeface="+mn-ea"/>
              </a:rPr>
              <a:t> in mathematics lessons. </a:t>
            </a:r>
          </a:p>
          <a:p>
            <a:pPr marL="342900" indent="-342900" defTabSz="457200">
              <a:buFont typeface="Arial" panose="020B0604020202020204" pitchFamily="34" charset="0"/>
              <a:buChar char="•"/>
            </a:pPr>
            <a:r>
              <a:rPr lang="en-US" sz="2200" dirty="0">
                <a:solidFill>
                  <a:srgbClr val="171C41"/>
                </a:solidFill>
                <a:ea typeface="+mn-ea"/>
              </a:rPr>
              <a:t>Attention must be paid to improving questioning in mathematics lessons in order to emphasise problem solving, application and the development of a variety of thinking skills.</a:t>
            </a:r>
          </a:p>
        </p:txBody>
      </p:sp>
    </p:spTree>
    <p:extLst>
      <p:ext uri="{BB962C8B-B14F-4D97-AF65-F5344CB8AC3E}">
        <p14:creationId xmlns:p14="http://schemas.microsoft.com/office/powerpoint/2010/main" val="3768820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257047" cy="1266198"/>
          </a:xfrm>
        </p:spPr>
        <p:txBody>
          <a:bodyPr>
            <a:normAutofit/>
          </a:bodyPr>
          <a:lstStyle/>
          <a:p>
            <a:r>
              <a:rPr lang="en-AU" dirty="0">
                <a:solidFill>
                  <a:srgbClr val="171C41"/>
                </a:solidFill>
              </a:rPr>
              <a:t>Why ask each type of question?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5654737"/>
              </p:ext>
            </p:extLst>
          </p:nvPr>
        </p:nvGraphicFramePr>
        <p:xfrm>
          <a:off x="1584166" y="1443788"/>
          <a:ext cx="6882494" cy="3538954"/>
        </p:xfrm>
        <a:graphic>
          <a:graphicData uri="http://schemas.openxmlformats.org/drawingml/2006/table">
            <a:tbl>
              <a:tblPr firstRow="1" firstCol="1" bandRow="1">
                <a:tableStyleId>{5C22544A-7EE6-4342-B048-85BDC9FD1C3A}</a:tableStyleId>
              </a:tblPr>
              <a:tblGrid>
                <a:gridCol w="3312687">
                  <a:extLst>
                    <a:ext uri="{9D8B030D-6E8A-4147-A177-3AD203B41FA5}">
                      <a16:colId xmlns:a16="http://schemas.microsoft.com/office/drawing/2014/main" val="3365092164"/>
                    </a:ext>
                  </a:extLst>
                </a:gridCol>
                <a:gridCol w="3569807">
                  <a:extLst>
                    <a:ext uri="{9D8B030D-6E8A-4147-A177-3AD203B41FA5}">
                      <a16:colId xmlns:a16="http://schemas.microsoft.com/office/drawing/2014/main" val="2138868381"/>
                    </a:ext>
                  </a:extLst>
                </a:gridCol>
              </a:tblGrid>
              <a:tr h="504000">
                <a:tc>
                  <a:txBody>
                    <a:bodyPr/>
                    <a:lstStyle/>
                    <a:p>
                      <a:pPr algn="ctr">
                        <a:lnSpc>
                          <a:spcPct val="107000"/>
                        </a:lnSpc>
                        <a:spcAft>
                          <a:spcPts val="0"/>
                        </a:spcAft>
                      </a:pPr>
                      <a:r>
                        <a:rPr lang="en-AU" sz="2200" dirty="0">
                          <a:effectLst/>
                          <a:latin typeface="Arial" panose="020B0604020202020204" pitchFamily="34" charset="0"/>
                          <a:cs typeface="Arial" panose="020B0604020202020204" pitchFamily="34" charset="0"/>
                        </a:rPr>
                        <a:t>Closed</a:t>
                      </a:r>
                      <a:endParaRPr lang="en-AU" sz="2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AF44"/>
                    </a:solidFill>
                  </a:tcPr>
                </a:tc>
                <a:tc>
                  <a:txBody>
                    <a:bodyPr/>
                    <a:lstStyle/>
                    <a:p>
                      <a:pPr algn="ctr">
                        <a:lnSpc>
                          <a:spcPct val="107000"/>
                        </a:lnSpc>
                        <a:spcAft>
                          <a:spcPts val="0"/>
                        </a:spcAft>
                      </a:pPr>
                      <a:r>
                        <a:rPr lang="en-AU" sz="2200" dirty="0">
                          <a:effectLst/>
                          <a:latin typeface="Arial" panose="020B0604020202020204" pitchFamily="34" charset="0"/>
                          <a:cs typeface="Arial" panose="020B0604020202020204" pitchFamily="34" charset="0"/>
                        </a:rPr>
                        <a:t>Open-ended</a:t>
                      </a:r>
                      <a:endParaRPr lang="en-AU" sz="2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AF44"/>
                    </a:solidFill>
                  </a:tcPr>
                </a:tc>
                <a:extLst>
                  <a:ext uri="{0D108BD9-81ED-4DB2-BD59-A6C34878D82A}">
                    <a16:rowId xmlns:a16="http://schemas.microsoft.com/office/drawing/2014/main" val="261351917"/>
                  </a:ext>
                </a:extLst>
              </a:tr>
              <a:tr h="391012">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Generally have one correct answer</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Designed to have a number of appropriate answers</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7634295"/>
                  </a:ext>
                </a:extLst>
              </a:tr>
              <a:tr h="800128">
                <a:tc>
                  <a:txBody>
                    <a:bodyPr/>
                    <a:lstStyle/>
                    <a:p>
                      <a:pPr>
                        <a:lnSpc>
                          <a:spcPct val="107000"/>
                        </a:lnSpc>
                        <a:spcAft>
                          <a:spcPts val="0"/>
                        </a:spcAft>
                      </a:pPr>
                      <a:r>
                        <a:rPr lang="en-AU" sz="1600" b="0">
                          <a:solidFill>
                            <a:srgbClr val="171C41"/>
                          </a:solidFill>
                          <a:effectLst/>
                          <a:latin typeface="Arial" panose="020B0604020202020204" pitchFamily="34" charset="0"/>
                          <a:cs typeface="Arial" panose="020B0604020202020204" pitchFamily="34" charset="0"/>
                        </a:rPr>
                        <a:t>Provide recall of facts or simple comprehension of previously covered material</a:t>
                      </a:r>
                      <a:endParaRPr lang="en-AU" sz="1600" b="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Designed to encourage connection-making, inferencing, reasoning and deeper thinking</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87127892"/>
                  </a:ext>
                </a:extLst>
              </a:tr>
              <a:tr h="391012">
                <a:tc>
                  <a:txBody>
                    <a:bodyPr/>
                    <a:lstStyle/>
                    <a:p>
                      <a:pPr>
                        <a:lnSpc>
                          <a:spcPct val="107000"/>
                        </a:lnSpc>
                        <a:spcAft>
                          <a:spcPts val="0"/>
                        </a:spcAft>
                      </a:pPr>
                      <a:r>
                        <a:rPr lang="en-AU" sz="1600" b="0">
                          <a:solidFill>
                            <a:srgbClr val="171C41"/>
                          </a:solidFill>
                          <a:effectLst/>
                          <a:latin typeface="Arial" panose="020B0604020202020204" pitchFamily="34" charset="0"/>
                          <a:cs typeface="Arial" panose="020B0604020202020204" pitchFamily="34" charset="0"/>
                        </a:rPr>
                        <a:t>Easy and quick to ask and answer</a:t>
                      </a:r>
                      <a:endParaRPr lang="en-AU" sz="1600" b="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Require thought and reflection</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0869316"/>
                  </a:ext>
                </a:extLst>
              </a:tr>
              <a:tr h="391012">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Conversation in control of the questioner (teacher)</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Conversation in control of the answerer (student)</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7168144"/>
                  </a:ext>
                </a:extLst>
              </a:tr>
              <a:tr h="800128">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Check if certain solution methods have been learned</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AU" sz="1600" b="0" dirty="0">
                          <a:solidFill>
                            <a:srgbClr val="171C41"/>
                          </a:solidFill>
                          <a:effectLst/>
                          <a:latin typeface="Arial" panose="020B0604020202020204" pitchFamily="34" charset="0"/>
                          <a:cs typeface="Arial" panose="020B0604020202020204" pitchFamily="34" charset="0"/>
                        </a:rPr>
                        <a:t>Allow the demonstration of individual methods of approaching and solving the problem</a:t>
                      </a:r>
                      <a:endParaRPr lang="en-AU" sz="1600" b="0" dirty="0">
                        <a:solidFill>
                          <a:srgbClr val="171C4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620999"/>
                  </a:ext>
                </a:extLst>
              </a:tr>
            </a:tbl>
          </a:graphicData>
        </a:graphic>
      </p:graphicFrame>
    </p:spTree>
    <p:extLst>
      <p:ext uri="{BB962C8B-B14F-4D97-AF65-F5344CB8AC3E}">
        <p14:creationId xmlns:p14="http://schemas.microsoft.com/office/powerpoint/2010/main" val="1056882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4910889" cy="945000"/>
          </a:xfrm>
        </p:spPr>
        <p:txBody>
          <a:bodyPr>
            <a:normAutofit fontScale="90000"/>
          </a:bodyPr>
          <a:lstStyle/>
          <a:p>
            <a:r>
              <a:rPr lang="en-AU" dirty="0">
                <a:solidFill>
                  <a:srgbClr val="171C41"/>
                </a:solidFill>
              </a:rPr>
              <a:t>Which questions should we be asking?</a:t>
            </a:r>
          </a:p>
        </p:txBody>
      </p:sp>
      <p:sp>
        <p:nvSpPr>
          <p:cNvPr id="3" name="Content Placeholder 2"/>
          <p:cNvSpPr>
            <a:spLocks noGrp="1"/>
          </p:cNvSpPr>
          <p:nvPr>
            <p:ph idx="1"/>
          </p:nvPr>
        </p:nvSpPr>
        <p:spPr>
          <a:xfrm>
            <a:off x="1333499" y="1318215"/>
            <a:ext cx="7028448" cy="3518480"/>
          </a:xfrm>
        </p:spPr>
        <p:txBody>
          <a:bodyPr/>
          <a:lstStyle/>
          <a:p>
            <a:pPr marL="0" indent="0">
              <a:buNone/>
            </a:pPr>
            <a:r>
              <a:rPr lang="en-AU" sz="2200" dirty="0">
                <a:solidFill>
                  <a:srgbClr val="171C41"/>
                </a:solidFill>
              </a:rPr>
              <a:t>No one type is fundamentally better than another and each has its place in teaching.</a:t>
            </a:r>
          </a:p>
          <a:p>
            <a:pPr lvl="1"/>
            <a:r>
              <a:rPr lang="en-AU" sz="2200" dirty="0">
                <a:solidFill>
                  <a:srgbClr val="171C41"/>
                </a:solidFill>
              </a:rPr>
              <a:t>Closed, lower-order questions - important in checking knowledge.</a:t>
            </a:r>
          </a:p>
          <a:p>
            <a:pPr lvl="1"/>
            <a:r>
              <a:rPr lang="en-AU" sz="2200" dirty="0">
                <a:solidFill>
                  <a:srgbClr val="171C41"/>
                </a:solidFill>
              </a:rPr>
              <a:t>Open, higher-order questions - provoke deep thinking.</a:t>
            </a:r>
          </a:p>
          <a:p>
            <a:pPr marL="0" indent="0">
              <a:buNone/>
            </a:pPr>
            <a:r>
              <a:rPr lang="en-AU" sz="2200" dirty="0">
                <a:solidFill>
                  <a:srgbClr val="171C41"/>
                </a:solidFill>
              </a:rPr>
              <a:t>Generally mathematics teachers ask a much greater proportion of closed questions and it is easy for one style of questioning to become customary.</a:t>
            </a:r>
          </a:p>
          <a:p>
            <a:pPr marL="0" indent="0">
              <a:buNone/>
            </a:pPr>
            <a:r>
              <a:rPr lang="en-AU" sz="2200" dirty="0">
                <a:solidFill>
                  <a:srgbClr val="171C41"/>
                </a:solidFill>
              </a:rPr>
              <a:t>A combination of both question-types is most effective.</a:t>
            </a:r>
          </a:p>
        </p:txBody>
      </p:sp>
    </p:spTree>
    <p:extLst>
      <p:ext uri="{BB962C8B-B14F-4D97-AF65-F5344CB8AC3E}">
        <p14:creationId xmlns:p14="http://schemas.microsoft.com/office/powerpoint/2010/main" val="3191446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B89A2B07-E34D-A94A-A128-B3F449E79BE1}"/>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dimensions_blank</Template>
  <TotalTime>8211</TotalTime>
  <Words>4188</Words>
  <Application>Microsoft Office PowerPoint</Application>
  <PresentationFormat>On-screen Show (16:9)</PresentationFormat>
  <Paragraphs>296</Paragraphs>
  <Slides>29</Slides>
  <Notes>29</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29</vt:i4>
      </vt:variant>
    </vt:vector>
  </HeadingPairs>
  <TitlesOfParts>
    <vt:vector size="36" baseType="lpstr">
      <vt:lpstr>Arial</vt:lpstr>
      <vt:lpstr>Calibri</vt:lpstr>
      <vt:lpstr>Calibri Light</vt:lpstr>
      <vt:lpstr>dimensions</vt:lpstr>
      <vt:lpstr>1_Office Theme</vt:lpstr>
      <vt:lpstr>Custom Design</vt:lpstr>
      <vt:lpstr>1_dimensions</vt:lpstr>
      <vt:lpstr>PowerPoint Presentation</vt:lpstr>
      <vt:lpstr>Learning outcomes:</vt:lpstr>
      <vt:lpstr>Focus questions</vt:lpstr>
      <vt:lpstr>Teachers ask how many questions?</vt:lpstr>
      <vt:lpstr>Why so many questions?</vt:lpstr>
      <vt:lpstr>One way of labelling questions</vt:lpstr>
      <vt:lpstr>Which questions where?</vt:lpstr>
      <vt:lpstr>Why ask each type of question?</vt:lpstr>
      <vt:lpstr>Which questions should we be asking?</vt:lpstr>
      <vt:lpstr>Closed or open?</vt:lpstr>
      <vt:lpstr>Types of questions</vt:lpstr>
      <vt:lpstr>Things to consider  before you start</vt:lpstr>
      <vt:lpstr>Things to consider before you start</vt:lpstr>
      <vt:lpstr>Things to consider before you start</vt:lpstr>
      <vt:lpstr>Things to consider before you start</vt:lpstr>
      <vt:lpstr>Things to consider before you start</vt:lpstr>
      <vt:lpstr>How to use open question(s)  in mathematics lessons</vt:lpstr>
      <vt:lpstr>Using open question(s)  in mathematics lessons</vt:lpstr>
      <vt:lpstr>PowerPoint Presentation</vt:lpstr>
      <vt:lpstr>Example of enabling &amp; extending prompts</vt:lpstr>
      <vt:lpstr>PowerPoint Presentation</vt:lpstr>
      <vt:lpstr>PowerPoint Presentation</vt:lpstr>
      <vt:lpstr>Converting closed questions to open questions</vt:lpstr>
      <vt:lpstr>Open questions – Module 2</vt:lpstr>
      <vt:lpstr>Conclusion</vt:lpstr>
      <vt:lpstr>Learning outcomes:</vt:lpstr>
      <vt:lpstr>Final thoughts</vt:lpstr>
      <vt:lpstr>The 12-day challenge</vt:lpstr>
      <vt:lpstr>Copyright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Jacquie Sprott</dc:creator>
  <cp:lastModifiedBy>Ann Ruckert</cp:lastModifiedBy>
  <cp:revision>283</cp:revision>
  <cp:lastPrinted>2017-08-18T04:46:41Z</cp:lastPrinted>
  <dcterms:created xsi:type="dcterms:W3CDTF">2016-11-16T05:37:26Z</dcterms:created>
  <dcterms:modified xsi:type="dcterms:W3CDTF">2017-10-30T06:41:04Z</dcterms:modified>
</cp:coreProperties>
</file>