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7" r:id="rId1"/>
    <p:sldMasterId id="2147483816" r:id="rId2"/>
    <p:sldMasterId id="2147483819" r:id="rId3"/>
    <p:sldMasterId id="2147483841" r:id="rId4"/>
  </p:sldMasterIdLst>
  <p:notesMasterIdLst>
    <p:notesMasterId r:id="rId33"/>
  </p:notesMasterIdLst>
  <p:handoutMasterIdLst>
    <p:handoutMasterId r:id="rId34"/>
  </p:handoutMasterIdLst>
  <p:sldIdLst>
    <p:sldId id="258" r:id="rId5"/>
    <p:sldId id="273" r:id="rId6"/>
    <p:sldId id="286" r:id="rId7"/>
    <p:sldId id="333" r:id="rId8"/>
    <p:sldId id="337" r:id="rId9"/>
    <p:sldId id="338" r:id="rId10"/>
    <p:sldId id="288" r:id="rId11"/>
    <p:sldId id="334" r:id="rId12"/>
    <p:sldId id="346" r:id="rId13"/>
    <p:sldId id="335" r:id="rId14"/>
    <p:sldId id="336" r:id="rId15"/>
    <p:sldId id="350" r:id="rId16"/>
    <p:sldId id="347" r:id="rId17"/>
    <p:sldId id="348" r:id="rId18"/>
    <p:sldId id="360" r:id="rId19"/>
    <p:sldId id="316" r:id="rId20"/>
    <p:sldId id="353" r:id="rId21"/>
    <p:sldId id="349" r:id="rId22"/>
    <p:sldId id="358" r:id="rId23"/>
    <p:sldId id="361" r:id="rId24"/>
    <p:sldId id="354" r:id="rId25"/>
    <p:sldId id="355" r:id="rId26"/>
    <p:sldId id="362" r:id="rId27"/>
    <p:sldId id="356" r:id="rId28"/>
    <p:sldId id="363" r:id="rId29"/>
    <p:sldId id="359" r:id="rId30"/>
    <p:sldId id="357" r:id="rId31"/>
    <p:sldId id="331" r:id="rId32"/>
  </p:sldIdLst>
  <p:sldSz cx="9144000" cy="5143500" type="screen16x9"/>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94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cey Muir" initials="TM" lastIdx="3" clrIdx="0">
    <p:extLst>
      <p:ext uri="{19B8F6BF-5375-455C-9EA6-DF929625EA0E}">
        <p15:presenceInfo xmlns:p15="http://schemas.microsoft.com/office/powerpoint/2012/main" userId="S-1-5-21-3821386006-3749520432-1216737992-510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C41"/>
    <a:srgbClr val="5B9BD5"/>
    <a:srgbClr val="406077"/>
    <a:srgbClr val="17AF44"/>
    <a:srgbClr val="DCEEF8"/>
    <a:srgbClr val="C2DBE6"/>
    <a:srgbClr val="5A7F96"/>
    <a:srgbClr val="95B2C2"/>
    <a:srgbClr val="33C214"/>
    <a:srgbClr val="EC2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7" autoAdjust="0"/>
    <p:restoredTop sz="77491" autoAdjust="0"/>
  </p:normalViewPr>
  <p:slideViewPr>
    <p:cSldViewPr snapToGrid="0" snapToObjects="1">
      <p:cViewPr varScale="1">
        <p:scale>
          <a:sx n="117" d="100"/>
          <a:sy n="117" d="100"/>
        </p:scale>
        <p:origin x="1032" y="96"/>
      </p:cViewPr>
      <p:guideLst>
        <p:guide orient="horz" pos="1620"/>
        <p:guide pos="2948"/>
      </p:guideLst>
    </p:cSldViewPr>
  </p:slideViewPr>
  <p:outlineViewPr>
    <p:cViewPr>
      <p:scale>
        <a:sx n="33" d="100"/>
        <a:sy n="33" d="100"/>
      </p:scale>
      <p:origin x="0" y="5288"/>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A0FBAE22-BA42-E844-AF4D-3FC3DEF54B2D}" type="datetimeFigureOut">
              <a:rPr lang="en-US" smtClean="0"/>
              <a:pPr/>
              <a:t>10/31/2017</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501D9726-895E-5642-AF69-D29CC2681879}" type="slidenum">
              <a:rPr lang="en-US" smtClean="0"/>
              <a:pPr/>
              <a:t>‹#›</a:t>
            </a:fld>
            <a:endParaRPr lang="en-US"/>
          </a:p>
        </p:txBody>
      </p:sp>
    </p:spTree>
    <p:extLst>
      <p:ext uri="{BB962C8B-B14F-4D97-AF65-F5344CB8AC3E}">
        <p14:creationId xmlns:p14="http://schemas.microsoft.com/office/powerpoint/2010/main" val="1281661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F9EDB789-A0E4-FC41-A88F-E0D29EABCBC2}" type="datetimeFigureOut">
              <a:rPr lang="en-US" smtClean="0"/>
              <a:pPr/>
              <a:t>10/31/2017</a:t>
            </a:fld>
            <a:endParaRPr lang="en-US"/>
          </a:p>
        </p:txBody>
      </p:sp>
      <p:sp>
        <p:nvSpPr>
          <p:cNvPr id="4" name="Slide Image Placehold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3577" y="4686499"/>
            <a:ext cx="5388610" cy="4439841"/>
          </a:xfrm>
          <a:prstGeom prst="rect">
            <a:avLst/>
          </a:prstGeom>
        </p:spPr>
        <p:txBody>
          <a:bodyPr vert="horz" lIns="91440" tIns="45720" rIns="91440" bIns="45720" rtlCol="0">
            <a:normAutofit/>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E038FC2C-B79D-6546-A7CD-42435F8CEEE0}" type="slidenum">
              <a:rPr lang="en-US" smtClean="0"/>
              <a:pPr/>
              <a:t>‹#›</a:t>
            </a:fld>
            <a:endParaRPr lang="en-US"/>
          </a:p>
        </p:txBody>
      </p:sp>
    </p:spTree>
    <p:extLst>
      <p:ext uri="{BB962C8B-B14F-4D97-AF65-F5344CB8AC3E}">
        <p14:creationId xmlns:p14="http://schemas.microsoft.com/office/powerpoint/2010/main" val="215888102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meo.com/76884124"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ted.com/talks/dan_meyer_math_curriculum_makeover"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101qs.com/ddmey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v7-5.australiancurriculum.edu.au/mathematics/content-structure"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engagingmaths.co/2017/06/25/promoting-creative-and-critical-thinking-in-mathematics-and-numeracy/" TargetMode="External"/><Relationship Id="rId4" Type="http://schemas.openxmlformats.org/officeDocument/2006/relationships/hyperlink" Target="http://syllabus.nesa.nsw.edu.au/mathematics/mathematics-k10/content-k1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v7-5.australiancurriculum.edu.au/mathematics/content-structure"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engagingmaths.co/2017/06/25/promoting-creative-and-critical-thinking-in-mathematics-and-numeracy/" TargetMode="External"/><Relationship Id="rId4" Type="http://schemas.openxmlformats.org/officeDocument/2006/relationships/hyperlink" Target="http://syllabus.nesa.nsw.edu.au/mathematics/mathematics-k10/content-k10/"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resources.australiancurriculum.edu.au/proficiencie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ted.com/talks/dan_meyer_math_curriculum_makeover" TargetMode="External"/><Relationship Id="rId4" Type="http://schemas.openxmlformats.org/officeDocument/2006/relationships/hyperlink" Target="https://www.mav.vic.edu.au/files/conferences/2013/H15_Peter_Sullivan_-_Eight_Strategies_for_Dealing_with_Differences_in_Student_Readiness.pdf"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If Module 1 has not been viewed prior to Module 2, or this is shown at a later stage than Module 1, then at the beginning of this presentation you should show the participants the video, </a:t>
            </a:r>
            <a:r>
              <a:rPr lang="en-AU" sz="1200" i="1" kern="1200" dirty="0">
                <a:solidFill>
                  <a:schemeClr val="tx1"/>
                </a:solidFill>
                <a:effectLst/>
                <a:latin typeface="+mn-lt"/>
                <a:ea typeface="+mn-ea"/>
                <a:cs typeface="+mn-cs"/>
              </a:rPr>
              <a:t>Opening Up Math</a:t>
            </a:r>
            <a:r>
              <a:rPr lang="en-AU" sz="1200" kern="1200" dirty="0">
                <a:solidFill>
                  <a:schemeClr val="tx1"/>
                </a:solidFill>
                <a:effectLst/>
                <a:latin typeface="+mn-lt"/>
                <a:ea typeface="+mn-ea"/>
                <a:cs typeface="+mn-cs"/>
              </a:rPr>
              <a:t>, by Jo Boaler from </a:t>
            </a:r>
            <a:r>
              <a:rPr lang="en-AU" sz="1200" u="sng" kern="1200" dirty="0">
                <a:solidFill>
                  <a:schemeClr val="tx1"/>
                </a:solidFill>
                <a:effectLst/>
                <a:latin typeface="+mn-lt"/>
                <a:ea typeface="+mn-ea"/>
                <a:cs typeface="+mn-cs"/>
                <a:hlinkClick r:id="rId3"/>
              </a:rPr>
              <a:t>https://vimeo.com/76884124</a:t>
            </a:r>
            <a:r>
              <a:rPr lang="en-AU" sz="1200" kern="1200" dirty="0">
                <a:solidFill>
                  <a:schemeClr val="tx1"/>
                </a:solidFill>
                <a:effectLst/>
                <a:latin typeface="+mn-lt"/>
                <a:ea typeface="+mn-ea"/>
                <a:cs typeface="+mn-cs"/>
              </a:rPr>
              <a:t>. This video was in slide 20 of Module 1 and may be a way of informing or reminding participants of the issues this presentation highlights.</a:t>
            </a:r>
          </a:p>
          <a:p>
            <a:r>
              <a:rPr lang="en-AU" sz="1200" kern="1200" dirty="0">
                <a:solidFill>
                  <a:schemeClr val="tx1"/>
                </a:solidFill>
                <a:effectLst/>
                <a:latin typeface="+mn-lt"/>
                <a:ea typeface="+mn-ea"/>
                <a:cs typeface="+mn-cs"/>
              </a:rPr>
              <a:t>The video originates from the </a:t>
            </a:r>
            <a:r>
              <a:rPr lang="en-AU" sz="1200" kern="1200" dirty="0" err="1">
                <a:solidFill>
                  <a:schemeClr val="tx1"/>
                </a:solidFill>
                <a:effectLst/>
                <a:latin typeface="+mn-lt"/>
                <a:ea typeface="+mn-ea"/>
                <a:cs typeface="+mn-cs"/>
              </a:rPr>
              <a:t>YouCubed</a:t>
            </a:r>
            <a:r>
              <a:rPr lang="en-AU" sz="1200" kern="1200" dirty="0">
                <a:solidFill>
                  <a:schemeClr val="tx1"/>
                </a:solidFill>
                <a:effectLst/>
                <a:latin typeface="+mn-lt"/>
                <a:ea typeface="+mn-ea"/>
                <a:cs typeface="+mn-cs"/>
              </a:rPr>
              <a:t> website. You can download it from Vimeo so that you are not susceptible to internet outages.</a:t>
            </a:r>
          </a:p>
          <a:p>
            <a:r>
              <a:rPr lang="en-AU" dirty="0"/>
              <a:t>The growing squares problem on the video is also available from</a:t>
            </a:r>
            <a:r>
              <a:rPr lang="en-AU" sz="1200" b="0" i="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https://www.youcubed.org/task/squares-upon-squares/ </a:t>
            </a:r>
          </a:p>
          <a:p>
            <a:r>
              <a:rPr lang="en-AU" sz="1200" b="0" i="0" u="none" strike="noStrike" kern="1200" dirty="0">
                <a:solidFill>
                  <a:schemeClr val="tx1"/>
                </a:solidFill>
                <a:effectLst/>
                <a:latin typeface="+mn-lt"/>
                <a:ea typeface="+mn-ea"/>
                <a:cs typeface="+mn-cs"/>
              </a:rPr>
              <a:t>Lead a discussion about the ways the participants think closed questions can be converted to open questions. Ensure that participants consider some of the strategies presented by Dan Meyer </a:t>
            </a:r>
            <a:r>
              <a:rPr lang="en-AU" sz="1200" kern="1200" dirty="0" err="1">
                <a:solidFill>
                  <a:schemeClr val="tx1"/>
                </a:solidFill>
                <a:effectLst/>
                <a:latin typeface="+mn-lt"/>
                <a:ea typeface="+mn-ea"/>
                <a:cs typeface="+mn-cs"/>
              </a:rPr>
              <a:t>Meyer</a:t>
            </a:r>
            <a:r>
              <a:rPr lang="en-A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TED talk from March 2010 entitled: Math class needs a makeover, retrieved from: </a:t>
            </a:r>
            <a:r>
              <a:rPr lang="en-US" sz="1200" u="sng" kern="1200" dirty="0">
                <a:solidFill>
                  <a:schemeClr val="tx1"/>
                </a:solidFill>
                <a:effectLst/>
                <a:latin typeface="+mn-lt"/>
                <a:ea typeface="+mn-ea"/>
                <a:cs typeface="+mn-cs"/>
                <a:hlinkClick r:id="rId4"/>
              </a:rPr>
              <a:t>https://www.ted.com/talks/dan_meyer_math_curriculum_makeover</a:t>
            </a:r>
            <a:r>
              <a:rPr lang="en-AU" sz="1200" kern="1200" dirty="0">
                <a:solidFill>
                  <a:schemeClr val="tx1"/>
                </a:solidFill>
                <a:effectLst/>
                <a:latin typeface="+mn-lt"/>
                <a:ea typeface="+mn-ea"/>
                <a:cs typeface="+mn-cs"/>
              </a:rPr>
              <a:t>) </a:t>
            </a:r>
            <a:r>
              <a:rPr lang="en-AU" sz="1200" b="0" i="0" u="none" strike="noStrike" kern="1200" dirty="0">
                <a:solidFill>
                  <a:schemeClr val="tx1"/>
                </a:solidFill>
                <a:effectLst/>
                <a:latin typeface="+mn-lt"/>
                <a:ea typeface="+mn-ea"/>
                <a:cs typeface="+mn-cs"/>
              </a:rPr>
              <a:t>and in the pre-reading from Module 1. Do they have other strategies that are worth sharing?</a:t>
            </a:r>
          </a:p>
          <a:p>
            <a:r>
              <a:rPr lang="en-AU" sz="1200" b="0" i="0" u="none" strike="noStrike" kern="1200" dirty="0">
                <a:solidFill>
                  <a:schemeClr val="tx1"/>
                </a:solidFill>
                <a:effectLst/>
                <a:latin typeface="+mn-lt"/>
                <a:ea typeface="+mn-ea"/>
                <a:cs typeface="+mn-cs"/>
              </a:rPr>
              <a:t>Ask participants to read the article, “Using questioning to stimulate mathematical thinking” by Jenni Way from </a:t>
            </a:r>
            <a:r>
              <a:rPr lang="en-AU" sz="1200" b="0" i="0" u="none" strike="noStrike" kern="1200" dirty="0" err="1">
                <a:solidFill>
                  <a:schemeClr val="tx1"/>
                </a:solidFill>
                <a:effectLst/>
                <a:latin typeface="+mn-lt"/>
                <a:ea typeface="+mn-ea"/>
                <a:cs typeface="+mn-cs"/>
              </a:rPr>
              <a:t>Nrich</a:t>
            </a:r>
            <a:r>
              <a:rPr lang="en-AU" sz="1200" b="0" i="0" u="none" strike="noStrike" kern="1200" dirty="0">
                <a:solidFill>
                  <a:schemeClr val="tx1"/>
                </a:solidFill>
                <a:effectLst/>
                <a:latin typeface="+mn-lt"/>
                <a:ea typeface="+mn-ea"/>
                <a:cs typeface="+mn-cs"/>
              </a:rPr>
              <a:t> (download from https://nrich.maths.org/2473) prior to commencing this module.</a:t>
            </a:r>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a:t>
            </a:fld>
            <a:endParaRPr lang="en-US"/>
          </a:p>
        </p:txBody>
      </p:sp>
    </p:spTree>
    <p:extLst>
      <p:ext uri="{BB962C8B-B14F-4D97-AF65-F5344CB8AC3E}">
        <p14:creationId xmlns:p14="http://schemas.microsoft.com/office/powerpoint/2010/main" val="421317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Download the question page, cut it into the individual questions and give each group a different question to work with. It is useful to have concrete materials available (e.g. blocks).</a:t>
            </a:r>
          </a:p>
          <a:p>
            <a:endParaRPr lang="en-AU" dirty="0"/>
          </a:p>
          <a:p>
            <a:r>
              <a:rPr lang="en-AU" dirty="0"/>
              <a:t>Pose these questions to the participants</a:t>
            </a:r>
            <a:r>
              <a:rPr lang="en-AU" baseline="0" dirty="0"/>
              <a:t> and allow them time to complete each activity. They could do this individually or with a partner/small group.</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10</a:t>
            </a:fld>
            <a:endParaRPr lang="en-US"/>
          </a:p>
        </p:txBody>
      </p:sp>
    </p:spTree>
    <p:extLst>
      <p:ext uri="{BB962C8B-B14F-4D97-AF65-F5344CB8AC3E}">
        <p14:creationId xmlns:p14="http://schemas.microsoft.com/office/powerpoint/2010/main" val="4098489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Discuss the variety of answers</a:t>
            </a:r>
            <a:r>
              <a:rPr lang="en-AU" baseline="0" dirty="0"/>
              <a:t> that were discovered.</a:t>
            </a:r>
          </a:p>
          <a:p>
            <a:endParaRPr lang="en-AU" baseline="0" dirty="0"/>
          </a:p>
          <a:p>
            <a:r>
              <a:rPr lang="en-AU" baseline="0" dirty="0"/>
              <a:t>Discuss what mathematical skills and thinking participants used to complete each of these activities.</a:t>
            </a:r>
          </a:p>
          <a:p>
            <a:endParaRPr lang="en-AU" baseline="0"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11</a:t>
            </a:fld>
            <a:endParaRPr lang="en-US"/>
          </a:p>
        </p:txBody>
      </p:sp>
    </p:spTree>
    <p:extLst>
      <p:ext uri="{BB962C8B-B14F-4D97-AF65-F5344CB8AC3E}">
        <p14:creationId xmlns:p14="http://schemas.microsoft.com/office/powerpoint/2010/main" val="111029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Adapt a standard closed question from a text or other resource to transform it into an open question. You might think in terms of Jeopardy: "Here's the answer; what could my situation be?" Once again there are three steps: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Identify the mathematical idea/concept.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Think of a routine textbook item question</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Adapt it to make an open question </a:t>
            </a:r>
          </a:p>
          <a:p>
            <a:r>
              <a:rPr lang="en-AU" sz="1200" kern="1200" dirty="0">
                <a:solidFill>
                  <a:schemeClr val="tx1"/>
                </a:solidFill>
                <a:effectLst/>
                <a:latin typeface="+mn-lt"/>
                <a:ea typeface="+mn-ea"/>
                <a:cs typeface="+mn-cs"/>
              </a:rPr>
              <a:t>If time permits, ask the participants to have a look at </a:t>
            </a:r>
            <a:r>
              <a:rPr lang="en-US" sz="1200" kern="1200" dirty="0">
                <a:solidFill>
                  <a:schemeClr val="tx1"/>
                </a:solidFill>
                <a:effectLst/>
                <a:latin typeface="+mn-lt"/>
                <a:ea typeface="+mn-ea"/>
                <a:cs typeface="+mn-cs"/>
              </a:rPr>
              <a:t>Dan Meyer’s 101 Questions (</a:t>
            </a:r>
            <a:r>
              <a:rPr lang="en-US" sz="1200" u="sng" kern="1200" dirty="0">
                <a:solidFill>
                  <a:schemeClr val="tx1"/>
                </a:solidFill>
                <a:effectLst/>
                <a:latin typeface="+mn-lt"/>
                <a:ea typeface="+mn-ea"/>
                <a:cs typeface="+mn-cs"/>
                <a:hlinkClick r:id="rId3"/>
              </a:rPr>
              <a:t>http://www.101qs.com/ddmeyer</a:t>
            </a:r>
            <a:r>
              <a:rPr lang="en-US" sz="1200" kern="1200" dirty="0">
                <a:solidFill>
                  <a:schemeClr val="tx1"/>
                </a:solidFill>
                <a:effectLst/>
                <a:latin typeface="+mn-lt"/>
                <a:ea typeface="+mn-ea"/>
                <a:cs typeface="+mn-cs"/>
              </a:rPr>
              <a:t>) which is a useful source of these types of questions in more depth. They might like to use some of these in their lessons until they feel comfortable writing their own open questions.</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12</a:t>
            </a:fld>
            <a:endParaRPr lang="en-US"/>
          </a:p>
        </p:txBody>
      </p:sp>
    </p:spTree>
    <p:extLst>
      <p:ext uri="{BB962C8B-B14F-4D97-AF65-F5344CB8AC3E}">
        <p14:creationId xmlns:p14="http://schemas.microsoft.com/office/powerpoint/2010/main" val="634819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AU" sz="1200" b="0" i="0" kern="1200" dirty="0">
                <a:solidFill>
                  <a:schemeClr val="tx1"/>
                </a:solidFill>
                <a:effectLst/>
                <a:latin typeface="+mn-lt"/>
                <a:ea typeface="+mn-ea"/>
                <a:cs typeface="+mn-cs"/>
              </a:rPr>
              <a:t>Find a number under 100 that has lots of factors.</a:t>
            </a:r>
          </a:p>
          <a:p>
            <a:pPr marL="228600" indent="-228600">
              <a:buFont typeface="+mj-lt"/>
              <a:buAutoNum type="arabicPeriod"/>
            </a:pPr>
            <a:r>
              <a:rPr lang="en-AU" sz="1200" b="0" i="0" kern="1200" dirty="0">
                <a:solidFill>
                  <a:schemeClr val="tx1"/>
                </a:solidFill>
                <a:effectLst/>
                <a:latin typeface="+mn-lt"/>
                <a:ea typeface="+mn-ea"/>
                <a:cs typeface="+mn-cs"/>
              </a:rPr>
              <a:t>My friends and I shared some chocolate bars and I ended up with 1½. How many friends could I have, and how many chocolate bars would we need for each of us to get 1½?</a:t>
            </a:r>
          </a:p>
          <a:p>
            <a:pPr marL="228600" marR="0" lvl="0" indent="-228600" algn="l" defTabSz="457200" rtl="0" eaLnBrk="1" fontAlgn="auto" latinLnBrk="0" hangingPunct="1">
              <a:lnSpc>
                <a:spcPct val="100000"/>
              </a:lnSpc>
              <a:spcBef>
                <a:spcPts val="0"/>
              </a:spcBef>
              <a:spcAft>
                <a:spcPts val="0"/>
              </a:spcAft>
              <a:buClrTx/>
              <a:buSzTx/>
              <a:buFont typeface="+mj-lt"/>
              <a:buAutoNum type="arabicPeriod"/>
              <a:tabLst/>
              <a:defRPr/>
            </a:pPr>
            <a:r>
              <a:rPr lang="en-AU" sz="1200" b="0" i="0" kern="1200" dirty="0">
                <a:solidFill>
                  <a:schemeClr val="tx1"/>
                </a:solidFill>
                <a:effectLst/>
                <a:latin typeface="+mn-lt"/>
                <a:ea typeface="+mn-ea"/>
                <a:cs typeface="+mn-cs"/>
              </a:rPr>
              <a:t>Ten birds were in a tree. Some flew away.  How many flew away and how many were left in the tree?</a:t>
            </a:r>
          </a:p>
          <a:p>
            <a:r>
              <a:rPr lang="en-AU" sz="1200" kern="1200" dirty="0">
                <a:solidFill>
                  <a:schemeClr val="tx1"/>
                </a:solidFill>
                <a:effectLst/>
                <a:latin typeface="+mn-lt"/>
                <a:ea typeface="+mn-ea"/>
                <a:cs typeface="+mn-cs"/>
              </a:rPr>
              <a:t>Lead a discussion in which participants share their feelings about adapting closed questions to open. </a:t>
            </a:r>
          </a:p>
          <a:p>
            <a:r>
              <a:rPr lang="en-AU" sz="1200" kern="1200" dirty="0">
                <a:solidFill>
                  <a:schemeClr val="tx1"/>
                </a:solidFill>
                <a:effectLst/>
                <a:latin typeface="+mn-lt"/>
                <a:ea typeface="+mn-ea"/>
                <a:cs typeface="+mn-cs"/>
              </a:rPr>
              <a:t>Consider:</a:t>
            </a:r>
          </a:p>
          <a:p>
            <a:pPr lvl="0"/>
            <a:r>
              <a:rPr lang="en-AU" sz="1200" kern="1200" dirty="0">
                <a:solidFill>
                  <a:schemeClr val="tx1"/>
                </a:solidFill>
                <a:effectLst/>
                <a:latin typeface="+mn-lt"/>
                <a:ea typeface="+mn-ea"/>
                <a:cs typeface="+mn-cs"/>
              </a:rPr>
              <a:t>Do they feel that they are gaining competence and confidence in adapting these questions, as we progress through the professional learning module?</a:t>
            </a:r>
          </a:p>
          <a:p>
            <a:pPr lvl="0"/>
            <a:r>
              <a:rPr lang="en-AU" sz="1200" kern="1200" dirty="0">
                <a:solidFill>
                  <a:schemeClr val="tx1"/>
                </a:solidFill>
                <a:effectLst/>
                <a:latin typeface="+mn-lt"/>
                <a:ea typeface="+mn-ea"/>
                <a:cs typeface="+mn-cs"/>
              </a:rPr>
              <a:t>How they feel about using open questions with their students?</a:t>
            </a:r>
          </a:p>
          <a:p>
            <a:pPr lvl="0"/>
            <a:r>
              <a:rPr lang="en-AU" sz="1200" kern="1200" dirty="0">
                <a:solidFill>
                  <a:schemeClr val="tx1"/>
                </a:solidFill>
                <a:effectLst/>
                <a:latin typeface="+mn-lt"/>
                <a:ea typeface="+mn-ea"/>
                <a:cs typeface="+mn-cs"/>
              </a:rPr>
              <a:t>Do they feel that open questions can be used to support their students’ effective learning in mathematics?</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13</a:t>
            </a:fld>
            <a:endParaRPr lang="en-US"/>
          </a:p>
        </p:txBody>
      </p:sp>
    </p:spTree>
    <p:extLst>
      <p:ext uri="{BB962C8B-B14F-4D97-AF65-F5344CB8AC3E}">
        <p14:creationId xmlns:p14="http://schemas.microsoft.com/office/powerpoint/2010/main" val="1094595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One way of adapting a standard textbook question is by removing data from questions/problems or by using hidden assumptions. These can be referred to as ‘Tip of the iceberg problems’.</a:t>
            </a:r>
          </a:p>
          <a:p>
            <a:r>
              <a:rPr lang="en-AU" sz="1200" kern="1200" dirty="0">
                <a:solidFill>
                  <a:schemeClr val="tx1"/>
                </a:solidFill>
                <a:effectLst/>
                <a:latin typeface="+mn-lt"/>
                <a:ea typeface="+mn-ea"/>
                <a:cs typeface="+mn-cs"/>
              </a:rPr>
              <a:t>Ask the participants to answer the problems posed on the slide. </a:t>
            </a:r>
            <a:r>
              <a:rPr lang="en-US" sz="1200" kern="1200" dirty="0">
                <a:solidFill>
                  <a:schemeClr val="tx1"/>
                </a:solidFill>
                <a:effectLst/>
                <a:latin typeface="+mn-lt"/>
                <a:ea typeface="+mn-ea"/>
                <a:cs typeface="+mn-cs"/>
              </a:rPr>
              <a:t>Download/print the question page, cut it into the individual questions and give each group a different question to work with. It is useful to have concrete materials available (e.g. blocks).</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Lead a brief discussion in which participants share how these questions are similar to and different from the previous open questions that they have answered so far.</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14</a:t>
            </a:fld>
            <a:endParaRPr lang="en-US"/>
          </a:p>
        </p:txBody>
      </p:sp>
    </p:spTree>
    <p:extLst>
      <p:ext uri="{BB962C8B-B14F-4D97-AF65-F5344CB8AC3E}">
        <p14:creationId xmlns:p14="http://schemas.microsoft.com/office/powerpoint/2010/main" val="2446343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srgbClr val="406077"/>
              </a:solidFill>
              <a:latin typeface="Arial" charset="0"/>
              <a:cs typeface="Arial" charset="0"/>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15</a:t>
            </a:fld>
            <a:endParaRPr lang="en-US"/>
          </a:p>
        </p:txBody>
      </p:sp>
    </p:spTree>
    <p:extLst>
      <p:ext uri="{BB962C8B-B14F-4D97-AF65-F5344CB8AC3E}">
        <p14:creationId xmlns:p14="http://schemas.microsoft.com/office/powerpoint/2010/main" val="3972608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Ask participants to answer the question, which has a number of hidden assumptions in it, in small groups: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responses to this question will vary from participant to participant, depending to a large extent on their personal experiences. For this reason, the most important part of the question is the last section – explain which option is fairer.</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16</a:t>
            </a:fld>
            <a:endParaRPr lang="en-US"/>
          </a:p>
        </p:txBody>
      </p:sp>
    </p:spTree>
    <p:extLst>
      <p:ext uri="{BB962C8B-B14F-4D97-AF65-F5344CB8AC3E}">
        <p14:creationId xmlns:p14="http://schemas.microsoft.com/office/powerpoint/2010/main" val="146941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Ask participants to consider how they might assist students for whom this question is too challenging. What about those students who complete this quickly, how might they be extended. What could participants do to consolidate the task?</a:t>
            </a:r>
          </a:p>
          <a:p>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srgbClr val="406077"/>
              </a:solidFill>
              <a:latin typeface="Arial" charset="0"/>
              <a:cs typeface="Arial" charset="0"/>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17</a:t>
            </a:fld>
            <a:endParaRPr lang="en-US"/>
          </a:p>
        </p:txBody>
      </p:sp>
    </p:spTree>
    <p:extLst>
      <p:ext uri="{BB962C8B-B14F-4D97-AF65-F5344CB8AC3E}">
        <p14:creationId xmlns:p14="http://schemas.microsoft.com/office/powerpoint/2010/main" val="170466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Ask the participants to complete the questions on this and the next slide individually and then to share their strategies and answers with their colleagues.</a:t>
            </a:r>
          </a:p>
          <a:p>
            <a:r>
              <a:rPr lang="en-AU" sz="1200" kern="1200" dirty="0">
                <a:solidFill>
                  <a:schemeClr val="tx1"/>
                </a:solidFill>
                <a:effectLst/>
                <a:latin typeface="+mn-lt"/>
                <a:ea typeface="+mn-ea"/>
                <a:cs typeface="+mn-cs"/>
              </a:rPr>
              <a:t>Many primary school students have experienced cloze passages in their English lessons. Secondary students may experience cloze passages in a number of their subjects, including science. The mathematics version of a cloze passage contains missing numbers and can be written so that both primary and secondary mathematics students are appropriately challenged. These open-ended problems can have many answers and require that students are able to:</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compute and perform basic arithmetic operations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make realistic assumptions and decisions involving reasoning in order to find the answers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represent the question’s structure by identifying the quantities and the relationships between them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make a decision and justify it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realise that there is more than one way to solve these types of questions and choose an effective strategy that suits them best</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share and explain their thinking and reasoning with their peers, so that different strategies for solving the same problem are made explicit.</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18</a:t>
            </a:fld>
            <a:endParaRPr lang="en-US"/>
          </a:p>
        </p:txBody>
      </p:sp>
    </p:spTree>
    <p:extLst>
      <p:ext uri="{BB962C8B-B14F-4D97-AF65-F5344CB8AC3E}">
        <p14:creationId xmlns:p14="http://schemas.microsoft.com/office/powerpoint/2010/main" val="3177809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This question (or similar) could be used at a number of different year levels, as it can be answered in a number of different ways, including using spreadsheets and linear graphs.</a:t>
            </a:r>
          </a:p>
          <a:p>
            <a:r>
              <a:rPr lang="en-AU" sz="1200" kern="1200" dirty="0">
                <a:solidFill>
                  <a:schemeClr val="tx1"/>
                </a:solidFill>
                <a:effectLst/>
                <a:latin typeface="+mn-lt"/>
                <a:ea typeface="+mn-ea"/>
                <a:cs typeface="+mn-cs"/>
              </a:rPr>
              <a:t>One possible answer:</a:t>
            </a:r>
          </a:p>
          <a:p>
            <a:pPr marL="228600" lvl="0" indent="-228600">
              <a:buFont typeface="+mj-lt"/>
              <a:buAutoNum type="alphaLcParenR"/>
            </a:pPr>
            <a:r>
              <a:rPr lang="en-AU" sz="1200" kern="1200" dirty="0">
                <a:solidFill>
                  <a:schemeClr val="tx1"/>
                </a:solidFill>
                <a:effectLst/>
                <a:latin typeface="+mn-lt"/>
                <a:ea typeface="+mn-ea"/>
                <a:cs typeface="+mn-cs"/>
              </a:rPr>
              <a:t>$25 000</a:t>
            </a:r>
          </a:p>
          <a:p>
            <a:pPr marL="228600" lvl="0" indent="-228600">
              <a:buFont typeface="+mj-lt"/>
              <a:buAutoNum type="alphaLcParenR"/>
            </a:pPr>
            <a:r>
              <a:rPr lang="en-AU" sz="1200" kern="1200" dirty="0">
                <a:solidFill>
                  <a:schemeClr val="tx1"/>
                </a:solidFill>
                <a:effectLst/>
                <a:latin typeface="+mn-lt"/>
                <a:ea typeface="+mn-ea"/>
                <a:cs typeface="+mn-cs"/>
              </a:rPr>
              <a:t>$1000</a:t>
            </a:r>
          </a:p>
          <a:p>
            <a:pPr marL="228600" lvl="0" indent="-228600">
              <a:buFont typeface="+mj-lt"/>
              <a:buAutoNum type="alphaLcParenR"/>
            </a:pPr>
            <a:r>
              <a:rPr lang="en-AU" sz="1200" kern="1200" dirty="0">
                <a:solidFill>
                  <a:schemeClr val="tx1"/>
                </a:solidFill>
                <a:effectLst/>
                <a:latin typeface="+mn-lt"/>
                <a:ea typeface="+mn-ea"/>
                <a:cs typeface="+mn-cs"/>
              </a:rPr>
              <a:t>$20 000</a:t>
            </a:r>
          </a:p>
          <a:p>
            <a:pPr marL="228600" lvl="0" indent="-228600">
              <a:buFont typeface="+mj-lt"/>
              <a:buAutoNum type="alphaLcParenR"/>
            </a:pPr>
            <a:r>
              <a:rPr lang="en-AU" sz="1200" kern="1200" dirty="0">
                <a:solidFill>
                  <a:schemeClr val="tx1"/>
                </a:solidFill>
                <a:effectLst/>
                <a:latin typeface="+mn-lt"/>
                <a:ea typeface="+mn-ea"/>
                <a:cs typeface="+mn-cs"/>
              </a:rPr>
              <a:t>$2000</a:t>
            </a:r>
          </a:p>
          <a:p>
            <a:pPr marL="228600" lvl="0" indent="-228600">
              <a:buFont typeface="+mj-lt"/>
              <a:buAutoNum type="alphaLcParenR"/>
            </a:pPr>
            <a:r>
              <a:rPr lang="en-AU" sz="1200" kern="1200" dirty="0">
                <a:solidFill>
                  <a:schemeClr val="tx1"/>
                </a:solidFill>
                <a:effectLst/>
                <a:latin typeface="+mn-lt"/>
                <a:ea typeface="+mn-ea"/>
                <a:cs typeface="+mn-cs"/>
              </a:rPr>
              <a:t>5</a:t>
            </a:r>
          </a:p>
        </p:txBody>
      </p:sp>
      <p:sp>
        <p:nvSpPr>
          <p:cNvPr id="4" name="Slide Number Placeholder 3"/>
          <p:cNvSpPr>
            <a:spLocks noGrp="1"/>
          </p:cNvSpPr>
          <p:nvPr>
            <p:ph type="sldNum" sz="quarter" idx="10"/>
          </p:nvPr>
        </p:nvSpPr>
        <p:spPr/>
        <p:txBody>
          <a:bodyPr/>
          <a:lstStyle/>
          <a:p>
            <a:fld id="{E038FC2C-B79D-6546-A7CD-42435F8CEEE0}" type="slidenum">
              <a:rPr lang="en-US" smtClean="0"/>
              <a:pPr/>
              <a:t>19</a:t>
            </a:fld>
            <a:endParaRPr lang="en-US"/>
          </a:p>
        </p:txBody>
      </p:sp>
    </p:spTree>
    <p:extLst>
      <p:ext uri="{BB962C8B-B14F-4D97-AF65-F5344CB8AC3E}">
        <p14:creationId xmlns:p14="http://schemas.microsoft.com/office/powerpoint/2010/main" val="420532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The Australian Curriculum (ACARA, 2017), requires teachers to address four </a:t>
            </a:r>
            <a:r>
              <a:rPr lang="en-AU" sz="1200" b="0" i="0" u="sng" kern="1200" dirty="0">
                <a:solidFill>
                  <a:schemeClr val="tx1"/>
                </a:solidFill>
                <a:effectLst/>
                <a:latin typeface="+mn-lt"/>
                <a:ea typeface="+mn-ea"/>
                <a:cs typeface="+mn-cs"/>
                <a:hlinkClick r:id="rId3"/>
              </a:rPr>
              <a:t>proficiencies</a:t>
            </a:r>
            <a:r>
              <a:rPr lang="en-AU" sz="1200" b="0" i="0" kern="1200" dirty="0">
                <a:solidFill>
                  <a:schemeClr val="tx1"/>
                </a:solidFill>
                <a:effectLst/>
                <a:latin typeface="+mn-lt"/>
                <a:ea typeface="+mn-ea"/>
                <a:cs typeface="+mn-cs"/>
              </a:rPr>
              <a:t>: Problem Solving, Reasoning, Fluency, and Understanding. Problem solving and reasoning require critical and creative thinking. This requirement is emphasised more heavily in New South Wales, through the graphical representation of the </a:t>
            </a:r>
            <a:r>
              <a:rPr lang="en-AU" sz="1200" b="0" i="0" u="sng" kern="1200" dirty="0">
                <a:solidFill>
                  <a:schemeClr val="tx1"/>
                </a:solidFill>
                <a:effectLst/>
                <a:latin typeface="+mn-lt"/>
                <a:ea typeface="+mn-ea"/>
                <a:cs typeface="+mn-cs"/>
                <a:hlinkClick r:id="rId4"/>
              </a:rPr>
              <a:t>mathematics syllabus content </a:t>
            </a:r>
            <a:r>
              <a:rPr lang="en-AU" sz="1200" b="0" i="0" kern="1200" dirty="0">
                <a:solidFill>
                  <a:schemeClr val="tx1"/>
                </a:solidFill>
                <a:effectLst/>
                <a:latin typeface="+mn-lt"/>
                <a:ea typeface="+mn-ea"/>
                <a:cs typeface="+mn-cs"/>
              </a:rPr>
              <a:t>, which strategically places Working Mathematically (the proficiencies in NSW) and problem solving, at its core</a:t>
            </a:r>
            <a:r>
              <a:rPr lang="en-AU" sz="1200" b="0" i="0" kern="1200">
                <a:solidFill>
                  <a:schemeClr val="tx1"/>
                </a:solidFill>
                <a:effectLst/>
                <a:latin typeface="+mn-lt"/>
                <a:ea typeface="+mn-ea"/>
                <a:cs typeface="+mn-cs"/>
              </a:rPr>
              <a:t>. Attard </a:t>
            </a:r>
            <a:r>
              <a:rPr lang="en-AU" sz="1200" b="0" i="0" kern="1200" dirty="0">
                <a:solidFill>
                  <a:schemeClr val="tx1"/>
                </a:solidFill>
                <a:effectLst/>
                <a:latin typeface="+mn-lt"/>
                <a:ea typeface="+mn-ea"/>
                <a:cs typeface="+mn-cs"/>
              </a:rPr>
              <a:t>(2017). </a:t>
            </a:r>
            <a:r>
              <a:rPr lang="en-AU" sz="1200" b="1" i="0" u="none" strike="noStrike" kern="1200" dirty="0">
                <a:solidFill>
                  <a:schemeClr val="tx1"/>
                </a:solidFill>
                <a:effectLst/>
                <a:latin typeface="+mn-lt"/>
                <a:ea typeface="+mn-ea"/>
                <a:cs typeface="+mn-cs"/>
                <a:hlinkClick r:id="rId5"/>
              </a:rPr>
              <a:t>Promoting Creative and Critical thinking in Mathematics and Numeracy</a:t>
            </a:r>
            <a:r>
              <a:rPr lang="en-AU" sz="1200" b="1" i="0" u="none" strike="noStrike"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retrieved from https://engagingmaths.co/2017/06/25/promoting-creative-and-critical-thinking-in-mathematics-and-numeracy/ </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a:t>
            </a:fld>
            <a:endParaRPr lang="en-US"/>
          </a:p>
        </p:txBody>
      </p:sp>
    </p:spTree>
    <p:extLst>
      <p:ext uri="{BB962C8B-B14F-4D97-AF65-F5344CB8AC3E}">
        <p14:creationId xmlns:p14="http://schemas.microsoft.com/office/powerpoint/2010/main" val="2181172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srgbClr val="406077"/>
              </a:solidFill>
              <a:latin typeface="Arial" charset="0"/>
              <a:cs typeface="Arial" charset="0"/>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20</a:t>
            </a:fld>
            <a:endParaRPr lang="en-US"/>
          </a:p>
        </p:txBody>
      </p:sp>
    </p:spTree>
    <p:extLst>
      <p:ext uri="{BB962C8B-B14F-4D97-AF65-F5344CB8AC3E}">
        <p14:creationId xmlns:p14="http://schemas.microsoft.com/office/powerpoint/2010/main" val="423794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time permits, ask participants to work individually or in small groups to adapt a/some closed questions that they would normally use in class</a:t>
            </a:r>
            <a:r>
              <a:rPr lang="en-AU" sz="1200" kern="1200" dirty="0">
                <a:solidFill>
                  <a:schemeClr val="tx1"/>
                </a:solidFill>
                <a:effectLst/>
                <a:latin typeface="+mn-lt"/>
                <a:ea typeface="+mn-ea"/>
                <a:cs typeface="+mn-cs"/>
              </a:rPr>
              <a:t> (from a textbook, worksheets, etc) into open questions, using any of the strategies they have experienced during the presentation.</a:t>
            </a:r>
          </a:p>
          <a:p>
            <a:r>
              <a:rPr lang="en-AU" sz="1200" kern="1200" dirty="0">
                <a:solidFill>
                  <a:schemeClr val="tx1"/>
                </a:solidFill>
                <a:effectLst/>
                <a:latin typeface="+mn-lt"/>
                <a:ea typeface="+mn-ea"/>
                <a:cs typeface="+mn-cs"/>
              </a:rPr>
              <a:t>Remember that the </a:t>
            </a:r>
            <a:r>
              <a:rPr lang="en-US" sz="1200" kern="1200" dirty="0">
                <a:solidFill>
                  <a:schemeClr val="tx1"/>
                </a:solidFill>
                <a:effectLst/>
                <a:latin typeface="+mn-lt"/>
                <a:ea typeface="+mn-ea"/>
                <a:cs typeface="+mn-cs"/>
              </a:rPr>
              <a:t>requirements of designing open questions were listed in slide 4 and are:</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Mathematically meaningful.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Address important curriculum goals.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Equally accessible to all students (low-entry, high ceiling).</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Completed in a reasonable length of time.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Often open-ended and contextualised.</a:t>
            </a:r>
          </a:p>
          <a:p>
            <a:r>
              <a:rPr lang="en-AU" sz="1200" kern="1200" dirty="0">
                <a:solidFill>
                  <a:schemeClr val="tx1"/>
                </a:solidFill>
                <a:effectLst/>
                <a:latin typeface="+mn-lt"/>
                <a:ea typeface="+mn-ea"/>
                <a:cs typeface="+mn-cs"/>
              </a:rPr>
              <a:t>This can also be done after the presentation and brought back to the next scheduled professional learning session for sharing.</a:t>
            </a:r>
          </a:p>
          <a:p>
            <a:endParaRPr lang="en-AU" baseline="0"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21</a:t>
            </a:fld>
            <a:endParaRPr lang="en-US"/>
          </a:p>
        </p:txBody>
      </p:sp>
    </p:spTree>
    <p:extLst>
      <p:ext uri="{BB962C8B-B14F-4D97-AF65-F5344CB8AC3E}">
        <p14:creationId xmlns:p14="http://schemas.microsoft.com/office/powerpoint/2010/main" val="3002311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solidFill>
                  <a:srgbClr val="171C41"/>
                </a:solidFill>
              </a:rPr>
              <a:t>Requirements of designing open questions:</a:t>
            </a:r>
            <a:endParaRPr lang="en-AU" baseline="0" dirty="0"/>
          </a:p>
          <a:p>
            <a:pPr marL="171450" indent="-171450">
              <a:buFont typeface="Arial" panose="020B0604020202020204" pitchFamily="34" charset="0"/>
              <a:buChar char="•"/>
            </a:pPr>
            <a:r>
              <a:rPr lang="en-AU" dirty="0">
                <a:solidFill>
                  <a:srgbClr val="171C41"/>
                </a:solidFill>
              </a:rPr>
              <a:t>Mathematically meaningful.</a:t>
            </a:r>
          </a:p>
          <a:p>
            <a:pPr marL="171450" indent="-171450">
              <a:buFont typeface="Arial" panose="020B0604020202020204" pitchFamily="34" charset="0"/>
              <a:buChar char="•"/>
            </a:pPr>
            <a:r>
              <a:rPr lang="en-AU" dirty="0">
                <a:solidFill>
                  <a:srgbClr val="171C41"/>
                </a:solidFill>
              </a:rPr>
              <a:t>Address important curriculum goals.</a:t>
            </a:r>
          </a:p>
          <a:p>
            <a:pPr marL="171450" indent="-171450">
              <a:buFont typeface="Arial" panose="020B0604020202020204" pitchFamily="34" charset="0"/>
              <a:buChar char="•"/>
            </a:pPr>
            <a:r>
              <a:rPr lang="en-AU" dirty="0">
                <a:solidFill>
                  <a:srgbClr val="171C41"/>
                </a:solidFill>
              </a:rPr>
              <a:t>Equally accessible to all students (low-entry, high ceiling).</a:t>
            </a:r>
          </a:p>
          <a:p>
            <a:pPr marL="171450" indent="-171450">
              <a:buFont typeface="Arial" panose="020B0604020202020204" pitchFamily="34" charset="0"/>
              <a:buChar char="•"/>
            </a:pPr>
            <a:r>
              <a:rPr lang="en-AU" dirty="0">
                <a:solidFill>
                  <a:srgbClr val="171C41"/>
                </a:solidFill>
              </a:rPr>
              <a:t>Completed in a reasonable length of time. </a:t>
            </a:r>
          </a:p>
          <a:p>
            <a:pPr marL="171450" indent="-171450">
              <a:buFont typeface="Arial" panose="020B0604020202020204" pitchFamily="34" charset="0"/>
              <a:buChar char="•"/>
            </a:pPr>
            <a:r>
              <a:rPr lang="en-AU" dirty="0">
                <a:solidFill>
                  <a:srgbClr val="171C41"/>
                </a:solidFill>
              </a:rPr>
              <a:t>Often open-ended and contextualised.</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Ensure that there is time allowed for a sharing and deep analysis of questions that have been generated, as this is a chance for those participants who may not feel confident to gain a deeper understanding of the process.</a:t>
            </a:r>
            <a:endParaRPr lang="en-AU" dirty="0">
              <a:solidFill>
                <a:srgbClr val="171C41"/>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AU" sz="1200" dirty="0">
              <a:solidFill>
                <a:srgbClr val="406077"/>
              </a:solidFill>
              <a:latin typeface="Arial" charset="0"/>
              <a:cs typeface="Arial" charset="0"/>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22</a:t>
            </a:fld>
            <a:endParaRPr lang="en-US"/>
          </a:p>
        </p:txBody>
      </p:sp>
    </p:spTree>
    <p:extLst>
      <p:ext uri="{BB962C8B-B14F-4D97-AF65-F5344CB8AC3E}">
        <p14:creationId xmlns:p14="http://schemas.microsoft.com/office/powerpoint/2010/main" val="1956018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23</a:t>
            </a:fld>
            <a:endParaRPr lang="en-US"/>
          </a:p>
        </p:txBody>
      </p:sp>
    </p:spTree>
    <p:extLst>
      <p:ext uri="{BB962C8B-B14F-4D97-AF65-F5344CB8AC3E}">
        <p14:creationId xmlns:p14="http://schemas.microsoft.com/office/powerpoint/2010/main" val="2713351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Now that everyone has completed this module, consider the </a:t>
            </a:r>
            <a:r>
              <a:rPr lang="en-US" sz="1200" b="1" kern="1200" dirty="0">
                <a:solidFill>
                  <a:schemeClr val="tx1"/>
                </a:solidFill>
                <a:effectLst/>
                <a:latin typeface="+mn-lt"/>
                <a:ea typeface="+mn-ea"/>
                <a:cs typeface="+mn-cs"/>
              </a:rPr>
              <a:t>focus question</a:t>
            </a:r>
            <a:r>
              <a:rPr lang="en-US" sz="1200" kern="1200" dirty="0">
                <a:solidFill>
                  <a:schemeClr val="tx1"/>
                </a:solidFill>
                <a:effectLst/>
                <a:latin typeface="+mn-lt"/>
                <a:ea typeface="+mn-ea"/>
                <a:cs typeface="+mn-cs"/>
              </a:rPr>
              <a:t> posed at the beginning of the presentation.  </a:t>
            </a:r>
          </a:p>
          <a:p>
            <a:r>
              <a:rPr lang="en-US" sz="1200" kern="1200" dirty="0">
                <a:solidFill>
                  <a:schemeClr val="tx1"/>
                </a:solidFill>
                <a:effectLst/>
                <a:latin typeface="+mn-lt"/>
                <a:ea typeface="+mn-ea"/>
                <a:cs typeface="+mn-cs"/>
              </a:rPr>
              <a:t>Ask everyone to share their thoughts, ideas, wonderings with each other and record responses for dissemination amongst the group.  </a:t>
            </a:r>
          </a:p>
        </p:txBody>
      </p:sp>
      <p:sp>
        <p:nvSpPr>
          <p:cNvPr id="4" name="Slide Number Placeholder 3"/>
          <p:cNvSpPr>
            <a:spLocks noGrp="1"/>
          </p:cNvSpPr>
          <p:nvPr>
            <p:ph type="sldNum" sz="quarter" idx="10"/>
          </p:nvPr>
        </p:nvSpPr>
        <p:spPr/>
        <p:txBody>
          <a:bodyPr/>
          <a:lstStyle/>
          <a:p>
            <a:fld id="{E038FC2C-B79D-6546-A7CD-42435F8CEEE0}" type="slidenum">
              <a:rPr lang="en-US" smtClean="0"/>
              <a:pPr/>
              <a:t>24</a:t>
            </a:fld>
            <a:endParaRPr lang="en-US"/>
          </a:p>
        </p:txBody>
      </p:sp>
    </p:spTree>
    <p:extLst>
      <p:ext uri="{BB962C8B-B14F-4D97-AF65-F5344CB8AC3E}">
        <p14:creationId xmlns:p14="http://schemas.microsoft.com/office/powerpoint/2010/main" val="14701208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The Australian Curriculum (ACARA, 2017), requires teachers to address four </a:t>
            </a:r>
            <a:r>
              <a:rPr lang="en-AU" sz="1200" b="0" i="0" u="sng" kern="1200" dirty="0">
                <a:solidFill>
                  <a:schemeClr val="tx1"/>
                </a:solidFill>
                <a:effectLst/>
                <a:latin typeface="+mn-lt"/>
                <a:ea typeface="+mn-ea"/>
                <a:cs typeface="+mn-cs"/>
                <a:hlinkClick r:id="rId3"/>
              </a:rPr>
              <a:t>proficiencies</a:t>
            </a:r>
            <a:r>
              <a:rPr lang="en-AU" sz="1200" b="0" i="0" kern="1200" dirty="0">
                <a:solidFill>
                  <a:schemeClr val="tx1"/>
                </a:solidFill>
                <a:effectLst/>
                <a:latin typeface="+mn-lt"/>
                <a:ea typeface="+mn-ea"/>
                <a:cs typeface="+mn-cs"/>
              </a:rPr>
              <a:t>: Problem Solving, Reasoning, Fluency, and Understanding. Problem solving and reasoning require critical and creative thinking. This requirement is emphasised more heavily in New South Wales, through the graphical representation of the </a:t>
            </a:r>
            <a:r>
              <a:rPr lang="en-AU" sz="1200" b="0" i="0" u="sng" kern="1200" dirty="0">
                <a:solidFill>
                  <a:schemeClr val="tx1"/>
                </a:solidFill>
                <a:effectLst/>
                <a:latin typeface="+mn-lt"/>
                <a:ea typeface="+mn-ea"/>
                <a:cs typeface="+mn-cs"/>
                <a:hlinkClick r:id="rId4"/>
              </a:rPr>
              <a:t>mathematics syllabus content </a:t>
            </a:r>
            <a:r>
              <a:rPr lang="en-AU" sz="1200" b="0" i="0" kern="1200" dirty="0">
                <a:solidFill>
                  <a:schemeClr val="tx1"/>
                </a:solidFill>
                <a:effectLst/>
                <a:latin typeface="+mn-lt"/>
                <a:ea typeface="+mn-ea"/>
                <a:cs typeface="+mn-cs"/>
              </a:rPr>
              <a:t>, which strategically places Working Mathematically (the proficiencies in NSW) and problem solving, at its core.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Attard (2017). </a:t>
            </a:r>
            <a:r>
              <a:rPr lang="en-AU" sz="1200" b="1" i="0" u="none" strike="noStrike" kern="1200" dirty="0">
                <a:solidFill>
                  <a:schemeClr val="tx1"/>
                </a:solidFill>
                <a:effectLst/>
                <a:latin typeface="+mn-lt"/>
                <a:ea typeface="+mn-ea"/>
                <a:cs typeface="+mn-cs"/>
                <a:hlinkClick r:id="rId5"/>
              </a:rPr>
              <a:t>Promoting Creative and Critical thinking in Mathematics and Numeracy</a:t>
            </a:r>
            <a:r>
              <a:rPr lang="en-AU" sz="1200" b="1" i="0" u="none" strike="noStrike" kern="1200" dirty="0">
                <a:solidFill>
                  <a:schemeClr val="tx1"/>
                </a:solidFill>
                <a:effectLst/>
                <a:latin typeface="+mn-lt"/>
                <a:ea typeface="+mn-ea"/>
                <a:cs typeface="+mn-cs"/>
              </a:rPr>
              <a:t>. </a:t>
            </a:r>
            <a:r>
              <a:rPr lang="en-AU" sz="1200" b="0" i="0" kern="1200" dirty="0">
                <a:solidFill>
                  <a:schemeClr val="tx1"/>
                </a:solidFill>
                <a:effectLst/>
                <a:latin typeface="+mn-lt"/>
                <a:ea typeface="+mn-ea"/>
                <a:cs typeface="+mn-cs"/>
              </a:rPr>
              <a:t>retrieved from https://engagingmaths.co/2017/06/25/promoting-creative-and-critical-thinking-in-mathematics-and-numeracy/ </a:t>
            </a:r>
            <a:endParaRPr lang="en-AU" dirty="0"/>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25</a:t>
            </a:fld>
            <a:endParaRPr lang="en-US"/>
          </a:p>
        </p:txBody>
      </p:sp>
    </p:spTree>
    <p:extLst>
      <p:ext uri="{BB962C8B-B14F-4D97-AF65-F5344CB8AC3E}">
        <p14:creationId xmlns:p14="http://schemas.microsoft.com/office/powerpoint/2010/main" val="6341961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26</a:t>
            </a:fld>
            <a:endParaRPr lang="en-US"/>
          </a:p>
        </p:txBody>
      </p:sp>
    </p:spTree>
    <p:extLst>
      <p:ext uri="{BB962C8B-B14F-4D97-AF65-F5344CB8AC3E}">
        <p14:creationId xmlns:p14="http://schemas.microsoft.com/office/powerpoint/2010/main" val="34262146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 colleague once said to me “If you don’t put an idea into practice within 12 days, you never will”.</a:t>
            </a:r>
          </a:p>
          <a:p>
            <a:r>
              <a:rPr lang="en-AU" sz="1200" kern="1200" dirty="0">
                <a:solidFill>
                  <a:schemeClr val="tx1"/>
                </a:solidFill>
                <a:effectLst/>
                <a:latin typeface="+mn-lt"/>
                <a:ea typeface="+mn-ea"/>
                <a:cs typeface="+mn-cs"/>
              </a:rPr>
              <a:t>Offer this as a challenge to trial and share one or </a:t>
            </a:r>
            <a:r>
              <a:rPr lang="en-AU" sz="1200" kern="1200">
                <a:solidFill>
                  <a:schemeClr val="tx1"/>
                </a:solidFill>
                <a:effectLst/>
                <a:latin typeface="+mn-lt"/>
                <a:ea typeface="+mn-ea"/>
                <a:cs typeface="+mn-cs"/>
              </a:rPr>
              <a:t>two of </a:t>
            </a:r>
            <a:r>
              <a:rPr lang="en-AU" sz="1200" kern="1200" dirty="0">
                <a:solidFill>
                  <a:schemeClr val="tx1"/>
                </a:solidFill>
                <a:effectLst/>
                <a:latin typeface="+mn-lt"/>
                <a:ea typeface="+mn-ea"/>
                <a:cs typeface="+mn-cs"/>
              </a:rPr>
              <a:t>the ideas that they’ve tried.</a:t>
            </a:r>
          </a:p>
          <a:p>
            <a:r>
              <a:rPr lang="en-AU" sz="1200" kern="1200" dirty="0">
                <a:solidFill>
                  <a:schemeClr val="tx1"/>
                </a:solidFill>
                <a:effectLst/>
                <a:latin typeface="+mn-lt"/>
                <a:ea typeface="+mn-ea"/>
                <a:cs typeface="+mn-cs"/>
              </a:rPr>
              <a:t>You may wish to lead a discussion around what they could do and how, but ensure that the basic challenge remains in place.</a:t>
            </a:r>
          </a:p>
          <a:p>
            <a:r>
              <a:rPr lang="en-AU" sz="1200" kern="1200" dirty="0">
                <a:solidFill>
                  <a:schemeClr val="tx1"/>
                </a:solidFill>
                <a:effectLst/>
                <a:latin typeface="+mn-lt"/>
                <a:ea typeface="+mn-ea"/>
                <a:cs typeface="+mn-cs"/>
              </a:rPr>
              <a:t>It will be worthwhile to carry out some sort of follow-up to the challenge, to ensure that all participants have trialled at least one of the strategies from this session. </a:t>
            </a:r>
          </a:p>
          <a:p>
            <a:r>
              <a:rPr lang="en-AU" sz="1200" kern="1200" dirty="0">
                <a:solidFill>
                  <a:schemeClr val="tx1"/>
                </a:solidFill>
                <a:effectLst/>
                <a:latin typeface="+mn-lt"/>
                <a:ea typeface="+mn-ea"/>
                <a:cs typeface="+mn-cs"/>
              </a:rPr>
              <a:t>One way that works well is to set up an email group where participants share photos and ideas of the strategies they have trialled with their students. If all emails are sent within the group as ‘reply all’ everyone can see what each other is doing and this creates a sense of excitement and urgency.</a:t>
            </a:r>
          </a:p>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27</a:t>
            </a:fld>
            <a:endParaRPr lang="en-US"/>
          </a:p>
        </p:txBody>
      </p:sp>
    </p:spTree>
    <p:extLst>
      <p:ext uri="{BB962C8B-B14F-4D97-AF65-F5344CB8AC3E}">
        <p14:creationId xmlns:p14="http://schemas.microsoft.com/office/powerpoint/2010/main" val="40705805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28</a:t>
            </a:fld>
            <a:endParaRPr lang="en-US"/>
          </a:p>
        </p:txBody>
      </p:sp>
    </p:spTree>
    <p:extLst>
      <p:ext uri="{BB962C8B-B14F-4D97-AF65-F5344CB8AC3E}">
        <p14:creationId xmlns:p14="http://schemas.microsoft.com/office/powerpoint/2010/main" val="2770230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Consider this question.</a:t>
            </a:r>
            <a:r>
              <a:rPr lang="en-AU" baseline="0" dirty="0"/>
              <a:t> Either in small groups or as a whole share your thoughts, ideas and wonderings with each other in beginning to answer this questions.</a:t>
            </a:r>
            <a:r>
              <a:rPr lang="en-AU" dirty="0"/>
              <a:t> You will revisit this question at the end of the module.</a:t>
            </a:r>
          </a:p>
          <a:p>
            <a:endParaRPr lang="en-AU" dirty="0"/>
          </a:p>
        </p:txBody>
      </p:sp>
      <p:sp>
        <p:nvSpPr>
          <p:cNvPr id="4" name="Slide Number Placeholder 3"/>
          <p:cNvSpPr>
            <a:spLocks noGrp="1"/>
          </p:cNvSpPr>
          <p:nvPr>
            <p:ph type="sldNum" sz="quarter" idx="10"/>
          </p:nvPr>
        </p:nvSpPr>
        <p:spPr/>
        <p:txBody>
          <a:bodyPr/>
          <a:lstStyle/>
          <a:p>
            <a:fld id="{E038FC2C-B79D-6546-A7CD-42435F8CEEE0}" type="slidenum">
              <a:rPr lang="en-US" smtClean="0"/>
              <a:pPr/>
              <a:t>3</a:t>
            </a:fld>
            <a:endParaRPr lang="en-US"/>
          </a:p>
        </p:txBody>
      </p:sp>
    </p:spTree>
    <p:extLst>
      <p:ext uri="{BB962C8B-B14F-4D97-AF65-F5344CB8AC3E}">
        <p14:creationId xmlns:p14="http://schemas.microsoft.com/office/powerpoint/2010/main" val="55067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An overview of considerations to take into account when designing open questions.</a:t>
            </a:r>
          </a:p>
        </p:txBody>
      </p:sp>
      <p:sp>
        <p:nvSpPr>
          <p:cNvPr id="4" name="Slide Number Placeholder 3"/>
          <p:cNvSpPr>
            <a:spLocks noGrp="1"/>
          </p:cNvSpPr>
          <p:nvPr>
            <p:ph type="sldNum" sz="quarter" idx="10"/>
          </p:nvPr>
        </p:nvSpPr>
        <p:spPr/>
        <p:txBody>
          <a:bodyPr/>
          <a:lstStyle/>
          <a:p>
            <a:fld id="{E038FC2C-B79D-6546-A7CD-42435F8CEEE0}" type="slidenum">
              <a:rPr lang="en-US" smtClean="0"/>
              <a:pPr/>
              <a:t>4</a:t>
            </a:fld>
            <a:endParaRPr lang="en-US"/>
          </a:p>
        </p:txBody>
      </p:sp>
    </p:spTree>
    <p:extLst>
      <p:ext uri="{BB962C8B-B14F-4D97-AF65-F5344CB8AC3E}">
        <p14:creationId xmlns:p14="http://schemas.microsoft.com/office/powerpoint/2010/main" val="3824124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Here are some</a:t>
            </a:r>
            <a:r>
              <a:rPr lang="en-AU" baseline="0" dirty="0"/>
              <a:t> ways/ideas to asking open questions.</a:t>
            </a:r>
          </a:p>
          <a:p>
            <a:r>
              <a:rPr lang="en-US" sz="1200" kern="1200" dirty="0">
                <a:solidFill>
                  <a:schemeClr val="tx1"/>
                </a:solidFill>
                <a:effectLst/>
                <a:latin typeface="+mn-lt"/>
                <a:ea typeface="+mn-ea"/>
                <a:cs typeface="+mn-cs"/>
              </a:rPr>
              <a:t>If time permits, you could run an activity here, where participants are asked to develop tasks or activities for which they can use these open question starters.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 you might prefer to lead a </a:t>
            </a:r>
            <a:r>
              <a:rPr lang="en-AU" sz="1200" kern="1200" dirty="0">
                <a:solidFill>
                  <a:schemeClr val="tx1"/>
                </a:solidFill>
                <a:effectLst/>
                <a:latin typeface="+mn-lt"/>
                <a:ea typeface="+mn-ea"/>
                <a:cs typeface="+mn-cs"/>
              </a:rPr>
              <a:t>discussion, using the following prompt:</a:t>
            </a:r>
            <a:br>
              <a:rPr lang="en-AU" sz="1200" kern="1200" dirty="0">
                <a:solidFill>
                  <a:schemeClr val="tx1"/>
                </a:solidFill>
                <a:effectLst/>
                <a:latin typeface="+mn-lt"/>
                <a:ea typeface="+mn-ea"/>
                <a:cs typeface="+mn-cs"/>
              </a:rPr>
            </a:br>
            <a:r>
              <a:rPr lang="en-AU" sz="1200" kern="1200" dirty="0">
                <a:solidFill>
                  <a:schemeClr val="tx1"/>
                </a:solidFill>
                <a:effectLst/>
                <a:latin typeface="+mn-lt"/>
                <a:ea typeface="+mn-ea"/>
                <a:cs typeface="+mn-cs"/>
              </a:rPr>
              <a:t>Have participants used any of these question starters? Ask them to share some of the questions that they may have asked with these question starters.</a:t>
            </a:r>
          </a:p>
        </p:txBody>
      </p:sp>
      <p:sp>
        <p:nvSpPr>
          <p:cNvPr id="4" name="Slide Number Placeholder 3"/>
          <p:cNvSpPr>
            <a:spLocks noGrp="1"/>
          </p:cNvSpPr>
          <p:nvPr>
            <p:ph type="sldNum" sz="quarter" idx="10"/>
          </p:nvPr>
        </p:nvSpPr>
        <p:spPr/>
        <p:txBody>
          <a:bodyPr/>
          <a:lstStyle/>
          <a:p>
            <a:fld id="{E038FC2C-B79D-6546-A7CD-42435F8CEEE0}" type="slidenum">
              <a:rPr lang="en-US" smtClean="0"/>
              <a:pPr/>
              <a:t>5</a:t>
            </a:fld>
            <a:endParaRPr lang="en-US"/>
          </a:p>
        </p:txBody>
      </p:sp>
    </p:spTree>
    <p:extLst>
      <p:ext uri="{BB962C8B-B14F-4D97-AF65-F5344CB8AC3E}">
        <p14:creationId xmlns:p14="http://schemas.microsoft.com/office/powerpoint/2010/main" val="26025541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Discussion – Have participants used any of these question starters?</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Ask them to share some of the questions that they may have asked with these question starters.</a:t>
            </a:r>
          </a:p>
        </p:txBody>
      </p:sp>
      <p:sp>
        <p:nvSpPr>
          <p:cNvPr id="4" name="Slide Number Placeholder 3"/>
          <p:cNvSpPr>
            <a:spLocks noGrp="1"/>
          </p:cNvSpPr>
          <p:nvPr>
            <p:ph type="sldNum" sz="quarter" idx="10"/>
          </p:nvPr>
        </p:nvSpPr>
        <p:spPr/>
        <p:txBody>
          <a:bodyPr/>
          <a:lstStyle/>
          <a:p>
            <a:fld id="{E038FC2C-B79D-6546-A7CD-42435F8CEEE0}" type="slidenum">
              <a:rPr lang="en-US" smtClean="0"/>
              <a:pPr/>
              <a:t>6</a:t>
            </a:fld>
            <a:endParaRPr lang="en-US"/>
          </a:p>
        </p:txBody>
      </p:sp>
    </p:spTree>
    <p:extLst>
      <p:ext uri="{BB962C8B-B14F-4D97-AF65-F5344CB8AC3E}">
        <p14:creationId xmlns:p14="http://schemas.microsoft.com/office/powerpoint/2010/main" val="3994085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slide details two methods by which open questions can be constructed for any topic and any grade level. It is important to plan the questions before they are required. Either method can be used, the choice is up to individual preferences.</a:t>
            </a:r>
            <a:endParaRPr lang="en-A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resource, </a:t>
            </a:r>
            <a:r>
              <a:rPr lang="en-AU" sz="1200" kern="1200" dirty="0">
                <a:solidFill>
                  <a:schemeClr val="tx1"/>
                </a:solidFill>
                <a:effectLst/>
                <a:latin typeface="+mn-lt"/>
                <a:ea typeface="+mn-ea"/>
                <a:cs typeface="+mn-cs"/>
              </a:rPr>
              <a:t>Sullivan &amp; Lilburn (2004). </a:t>
            </a:r>
            <a:r>
              <a:rPr lang="en-AU" sz="1200" i="1" kern="1200" dirty="0">
                <a:solidFill>
                  <a:schemeClr val="tx1"/>
                </a:solidFill>
                <a:effectLst/>
                <a:latin typeface="+mn-lt"/>
                <a:ea typeface="+mn-ea"/>
                <a:cs typeface="+mn-cs"/>
              </a:rPr>
              <a:t>Open-ended maths activities: Using ‘good’ questions to enhance learning in mathematics </a:t>
            </a:r>
            <a:r>
              <a:rPr lang="en-AU" sz="1200" kern="1200" dirty="0">
                <a:solidFill>
                  <a:schemeClr val="tx1"/>
                </a:solidFill>
                <a:effectLst/>
                <a:latin typeface="+mn-lt"/>
                <a:ea typeface="+mn-ea"/>
                <a:cs typeface="+mn-cs"/>
              </a:rPr>
              <a:t>(2</a:t>
            </a:r>
            <a:r>
              <a:rPr lang="en-AU" sz="1200" kern="1200" baseline="30000" dirty="0">
                <a:solidFill>
                  <a:schemeClr val="tx1"/>
                </a:solidFill>
                <a:effectLst/>
                <a:latin typeface="+mn-lt"/>
                <a:ea typeface="+mn-ea"/>
                <a:cs typeface="+mn-cs"/>
              </a:rPr>
              <a:t>nd</a:t>
            </a:r>
            <a:r>
              <a:rPr lang="en-AU" sz="1200" kern="1200" dirty="0">
                <a:solidFill>
                  <a:schemeClr val="tx1"/>
                </a:solidFill>
                <a:effectLst/>
                <a:latin typeface="+mn-lt"/>
                <a:ea typeface="+mn-ea"/>
                <a:cs typeface="+mn-cs"/>
              </a:rPr>
              <a:t> ed.). South Melbourne, Victoria: Oxford University Press, contains hundreds of open questions, linked to the Australian Curriculum strands and appropriate for primary students, that are a good starting point.</a:t>
            </a:r>
          </a:p>
          <a:p>
            <a:r>
              <a:rPr lang="en-US" sz="1200" kern="1200" dirty="0">
                <a:solidFill>
                  <a:schemeClr val="tx1"/>
                </a:solidFill>
                <a:effectLst/>
                <a:latin typeface="+mn-lt"/>
                <a:ea typeface="+mn-ea"/>
                <a:cs typeface="+mn-cs"/>
              </a:rPr>
              <a:t>Two other useful sources of strategies to ‘open up’ mathematics questions (with some overlap) are:</a:t>
            </a:r>
            <a:endParaRPr lang="en-AU"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Peter Sullivan presentation – Create your own lessons</a:t>
            </a:r>
            <a:r>
              <a:rPr lang="en-US" sz="1200" kern="1200" dirty="0">
                <a:solidFill>
                  <a:schemeClr val="tx1"/>
                </a:solidFill>
                <a:effectLst/>
                <a:latin typeface="+mn-lt"/>
                <a:ea typeface="+mn-ea"/>
                <a:cs typeface="+mn-cs"/>
              </a:rPr>
              <a:t> PowerPoint,</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ACARA </a:t>
            </a:r>
            <a:r>
              <a:rPr lang="en-AU" sz="1200" kern="1200" dirty="0">
                <a:solidFill>
                  <a:schemeClr val="tx1"/>
                </a:solidFill>
                <a:effectLst/>
                <a:latin typeface="+mn-lt"/>
                <a:ea typeface="+mn-ea"/>
                <a:cs typeface="+mn-cs"/>
              </a:rPr>
              <a:t>retrieved from </a:t>
            </a:r>
            <a:r>
              <a:rPr lang="en-AU" sz="1200" u="sng" kern="1200" dirty="0">
                <a:solidFill>
                  <a:schemeClr val="tx1"/>
                </a:solidFill>
                <a:effectLst/>
                <a:latin typeface="+mn-lt"/>
                <a:ea typeface="+mn-ea"/>
                <a:cs typeface="+mn-cs"/>
                <a:hlinkClick r:id="rId3"/>
              </a:rPr>
              <a:t>http://resources.australiancurriculum.edu.au/proficiencies/</a:t>
            </a:r>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Peter Sullivan (2013) Eight strategies for dealing with differences in student readiness to learn mathematics. Retrieved from </a:t>
            </a:r>
            <a:r>
              <a:rPr lang="en-AU" sz="1200" u="sng" kern="1200" dirty="0">
                <a:solidFill>
                  <a:schemeClr val="tx1"/>
                </a:solidFill>
                <a:effectLst/>
                <a:latin typeface="+mn-lt"/>
                <a:ea typeface="+mn-ea"/>
                <a:cs typeface="+mn-cs"/>
                <a:hlinkClick r:id="rId4"/>
              </a:rPr>
              <a:t>https://www.mav.vic.edu.au/files/conferences/2013/H15_Peter_Sullivan_-_Eight_Strategies_for_Dealing_with_Differences_in_Student_Readiness.pdf</a:t>
            </a:r>
            <a:r>
              <a:rPr lang="en-AU"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To support this slide, you could show the participants Dan Meyer’s TED talk from March 2010 (if they haven’t seen it) entitled: Math class needs a makeover. The URL is: </a:t>
            </a:r>
            <a:r>
              <a:rPr lang="en-AU" sz="1200" u="sng" kern="1200" dirty="0">
                <a:solidFill>
                  <a:schemeClr val="tx1"/>
                </a:solidFill>
                <a:effectLst/>
                <a:latin typeface="+mn-lt"/>
                <a:ea typeface="+mn-ea"/>
                <a:cs typeface="+mn-cs"/>
                <a:hlinkClick r:id="rId5"/>
              </a:rPr>
              <a:t>https://www.ted.com/talks/dan_meyer_math_curriculum_makeover</a:t>
            </a:r>
            <a:r>
              <a:rPr lang="en-AU" sz="1200" u="none" kern="1200" dirty="0">
                <a:solidFill>
                  <a:schemeClr val="tx1"/>
                </a:solidFill>
                <a:effectLst/>
                <a:latin typeface="+mn-lt"/>
                <a:ea typeface="+mn-ea"/>
                <a:cs typeface="+mn-cs"/>
              </a:rPr>
              <a:t>. In this video, Dan goes through a process of adapting a standard textbook question.</a:t>
            </a:r>
          </a:p>
          <a:p>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38FC2C-B79D-6546-A7CD-42435F8CEEE0}" type="slidenum">
              <a:rPr lang="en-US" smtClean="0"/>
              <a:pPr/>
              <a:t>7</a:t>
            </a:fld>
            <a:endParaRPr lang="en-US"/>
          </a:p>
        </p:txBody>
      </p:sp>
    </p:spTree>
    <p:extLst>
      <p:ext uri="{BB962C8B-B14F-4D97-AF65-F5344CB8AC3E}">
        <p14:creationId xmlns:p14="http://schemas.microsoft.com/office/powerpoint/2010/main" val="2137400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kern="1200" dirty="0">
                <a:solidFill>
                  <a:schemeClr val="tx1"/>
                </a:solidFill>
                <a:effectLst/>
                <a:latin typeface="+mn-lt"/>
                <a:ea typeface="+mn-ea"/>
                <a:cs typeface="+mn-cs"/>
              </a:rPr>
              <a:t>Usually, in order to create open questions or problems, the teacher has to work backwards; this is a three-step process involving the following steps:</a:t>
            </a:r>
          </a:p>
          <a:p>
            <a:pPr lvl="0"/>
            <a:r>
              <a:rPr lang="en-US" sz="1200" kern="1200" dirty="0">
                <a:solidFill>
                  <a:schemeClr val="tx1"/>
                </a:solidFill>
                <a:effectLst/>
                <a:latin typeface="+mn-lt"/>
                <a:ea typeface="+mn-ea"/>
                <a:cs typeface="+mn-cs"/>
              </a:rPr>
              <a:t>Identify the mathematical idea/concept.</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Write the answer to a relevant closed question.</a:t>
            </a:r>
            <a:endParaRPr lang="en-AU"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Design an open question that includes (or addresses) the answer.</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Work backwards from the answer. Begin with a closed task. Calculate the answer, then work backwards and using the context of the question, create a question that would allow multiple responses to achieve the same answer.</a:t>
            </a:r>
          </a:p>
          <a:p>
            <a:r>
              <a:rPr lang="en-AU" sz="1200" kern="1200" dirty="0">
                <a:solidFill>
                  <a:schemeClr val="tx1"/>
                </a:solidFill>
                <a:effectLst/>
                <a:latin typeface="+mn-lt"/>
                <a:ea typeface="+mn-ea"/>
                <a:cs typeface="+mn-cs"/>
              </a:rPr>
              <a:t>STRATEGIES to convert closed problems/questions include:</a:t>
            </a:r>
          </a:p>
          <a:p>
            <a:pPr lvl="0"/>
            <a:r>
              <a:rPr lang="en-AU" sz="1200" kern="1200" dirty="0">
                <a:solidFill>
                  <a:schemeClr val="tx1"/>
                </a:solidFill>
                <a:effectLst/>
                <a:latin typeface="+mn-lt"/>
                <a:ea typeface="+mn-ea"/>
                <a:cs typeface="+mn-cs"/>
              </a:rPr>
              <a:t>Turning around a question</a:t>
            </a:r>
          </a:p>
          <a:p>
            <a:pPr lvl="0"/>
            <a:r>
              <a:rPr lang="en-AU" sz="1200" kern="1200" dirty="0">
                <a:solidFill>
                  <a:schemeClr val="tx1"/>
                </a:solidFill>
                <a:effectLst/>
                <a:latin typeface="+mn-lt"/>
                <a:ea typeface="+mn-ea"/>
                <a:cs typeface="+mn-cs"/>
              </a:rPr>
              <a:t>Asking for similarities and differences.</a:t>
            </a:r>
          </a:p>
          <a:p>
            <a:pPr lvl="0"/>
            <a:r>
              <a:rPr lang="en-AU" sz="1200" kern="1200" dirty="0">
                <a:solidFill>
                  <a:schemeClr val="tx1"/>
                </a:solidFill>
                <a:effectLst/>
                <a:latin typeface="+mn-lt"/>
                <a:ea typeface="+mn-ea"/>
                <a:cs typeface="+mn-cs"/>
              </a:rPr>
              <a:t>Asking for explanations.</a:t>
            </a:r>
          </a:p>
          <a:p>
            <a:pPr lvl="0"/>
            <a:r>
              <a:rPr lang="en-AU" sz="1200" kern="1200" dirty="0">
                <a:solidFill>
                  <a:schemeClr val="tx1"/>
                </a:solidFill>
                <a:effectLst/>
                <a:latin typeface="+mn-lt"/>
                <a:ea typeface="+mn-ea"/>
                <a:cs typeface="+mn-cs"/>
              </a:rPr>
              <a:t>Creating a sentence</a:t>
            </a:r>
          </a:p>
          <a:p>
            <a:pPr lvl="0"/>
            <a:r>
              <a:rPr lang="en-AU" sz="1200" kern="1200" dirty="0">
                <a:solidFill>
                  <a:schemeClr val="tx1"/>
                </a:solidFill>
                <a:effectLst/>
                <a:latin typeface="+mn-lt"/>
                <a:ea typeface="+mn-ea"/>
                <a:cs typeface="+mn-cs"/>
              </a:rPr>
              <a:t>Using ‘soft’ words (e.g. close to, almost, etc)</a:t>
            </a:r>
          </a:p>
        </p:txBody>
      </p:sp>
      <p:sp>
        <p:nvSpPr>
          <p:cNvPr id="4" name="Slide Number Placeholder 3"/>
          <p:cNvSpPr>
            <a:spLocks noGrp="1"/>
          </p:cNvSpPr>
          <p:nvPr>
            <p:ph type="sldNum" sz="quarter" idx="10"/>
          </p:nvPr>
        </p:nvSpPr>
        <p:spPr/>
        <p:txBody>
          <a:bodyPr/>
          <a:lstStyle/>
          <a:p>
            <a:fld id="{E038FC2C-B79D-6546-A7CD-42435F8CEEE0}" type="slidenum">
              <a:rPr lang="en-US" smtClean="0"/>
              <a:pPr/>
              <a:t>8</a:t>
            </a:fld>
            <a:endParaRPr lang="en-US"/>
          </a:p>
        </p:txBody>
      </p:sp>
    </p:spTree>
    <p:extLst>
      <p:ext uri="{BB962C8B-B14F-4D97-AF65-F5344CB8AC3E}">
        <p14:creationId xmlns:p14="http://schemas.microsoft.com/office/powerpoint/2010/main" val="208279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mj-lt"/>
              <a:buNone/>
            </a:pPr>
            <a:r>
              <a:rPr lang="en-AU" dirty="0"/>
              <a:t>Suggested open questions:</a:t>
            </a:r>
          </a:p>
          <a:p>
            <a:pPr marL="228600" indent="-228600">
              <a:buFont typeface="+mj-lt"/>
              <a:buAutoNum type="arabicPeriod"/>
            </a:pPr>
            <a:r>
              <a:rPr lang="en-AU" dirty="0"/>
              <a:t>I have $3 left after spending twice as much at the newsagent as I did at the post office. I spent $2 at the post office and $1 at the lolly shop. How much money did I start with?</a:t>
            </a:r>
          </a:p>
          <a:p>
            <a:pPr marL="228600" indent="-228600" algn="l" defTabSz="457200" rtl="0" eaLnBrk="1" latinLnBrk="0" hangingPunct="1">
              <a:buFont typeface="+mj-lt"/>
              <a:buAutoNum type="arabicPeriod"/>
            </a:pPr>
            <a:r>
              <a:rPr lang="en-AU" sz="1200" kern="1200" dirty="0">
                <a:solidFill>
                  <a:schemeClr val="tx1"/>
                </a:solidFill>
                <a:latin typeface="+mn-lt"/>
                <a:ea typeface="+mn-ea"/>
                <a:cs typeface="+mn-cs"/>
              </a:rPr>
              <a:t>Calculate 25 × 42 in two different ways. Compare your ways with those of your friend. </a:t>
            </a:r>
          </a:p>
          <a:p>
            <a:pPr marL="228600" indent="-228600" algn="l" defTabSz="457200" rtl="0" eaLnBrk="1" latinLnBrk="0" hangingPunct="1">
              <a:buFont typeface="+mj-lt"/>
              <a:buAutoNum type="arabicPeriod"/>
            </a:pPr>
            <a:r>
              <a:rPr lang="en-AU" sz="1200" kern="1200" dirty="0">
                <a:solidFill>
                  <a:schemeClr val="tx1"/>
                </a:solidFill>
                <a:latin typeface="+mn-lt"/>
                <a:ea typeface="+mn-ea"/>
                <a:cs typeface="+mn-cs"/>
              </a:rPr>
              <a:t>Make a word problem where one needs to calculate the volume of a rectangular prism in order to solve it. (One idea is to use a pool, for example.) As </a:t>
            </a:r>
            <a:r>
              <a:rPr lang="en-AU" sz="1200" b="0" i="0" kern="1200" dirty="0">
                <a:solidFill>
                  <a:schemeClr val="tx1"/>
                </a:solidFill>
                <a:effectLst/>
                <a:latin typeface="+mn-lt"/>
                <a:ea typeface="+mn-ea"/>
                <a:cs typeface="+mn-cs"/>
              </a:rPr>
              <a:t>an extension: What if the floor of the pool is gradually sloping? How do you find its volume then?</a:t>
            </a:r>
          </a:p>
          <a:p>
            <a:pPr marL="228600" indent="-228600" algn="l" defTabSz="457200" rtl="0" eaLnBrk="1" latinLnBrk="0" hangingPunct="1">
              <a:buFont typeface="+mj-lt"/>
              <a:buAutoNum type="arabicPeriod"/>
            </a:pPr>
            <a:r>
              <a:rPr lang="en-AU" sz="1200" kern="1200" dirty="0">
                <a:solidFill>
                  <a:schemeClr val="tx1"/>
                </a:solidFill>
                <a:latin typeface="+mn-lt"/>
                <a:ea typeface="+mn-ea"/>
                <a:cs typeface="+mn-cs"/>
              </a:rPr>
              <a:t>Write a pattern using positive, zero, and negative exponents, using your chosen base. Try different kinds of bases! (whole number, zero, one, negative, even fractional base...) </a:t>
            </a:r>
          </a:p>
        </p:txBody>
      </p:sp>
      <p:sp>
        <p:nvSpPr>
          <p:cNvPr id="4" name="Slide Number Placeholder 3"/>
          <p:cNvSpPr>
            <a:spLocks noGrp="1"/>
          </p:cNvSpPr>
          <p:nvPr>
            <p:ph type="sldNum" sz="quarter" idx="10"/>
          </p:nvPr>
        </p:nvSpPr>
        <p:spPr/>
        <p:txBody>
          <a:bodyPr/>
          <a:lstStyle/>
          <a:p>
            <a:fld id="{E038FC2C-B79D-6546-A7CD-42435F8CEEE0}" type="slidenum">
              <a:rPr lang="en-US" smtClean="0"/>
              <a:pPr/>
              <a:t>9</a:t>
            </a:fld>
            <a:endParaRPr lang="en-US"/>
          </a:p>
        </p:txBody>
      </p:sp>
    </p:spTree>
    <p:extLst>
      <p:ext uri="{BB962C8B-B14F-4D97-AF65-F5344CB8AC3E}">
        <p14:creationId xmlns:p14="http://schemas.microsoft.com/office/powerpoint/2010/main" val="149708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9923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47875" y="841773"/>
            <a:ext cx="6705600" cy="1168003"/>
          </a:xfrm>
          <a:prstGeom prst="rect">
            <a:avLst/>
          </a:prstGeo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2047875" y="2085975"/>
            <a:ext cx="6705600" cy="342900"/>
          </a:xfrm>
          <a:prstGeom prst="rect">
            <a:avLst/>
          </a:prstGeo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Tree>
    <p:extLst>
      <p:ext uri="{BB962C8B-B14F-4D97-AF65-F5344CB8AC3E}">
        <p14:creationId xmlns:p14="http://schemas.microsoft.com/office/powerpoint/2010/main" val="207761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a:prstGeom prst="rect">
            <a:avLst/>
          </a:prstGeo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333500" y="1369219"/>
            <a:ext cx="6615000" cy="3375000"/>
          </a:xfrm>
          <a:prstGeom prst="rect">
            <a:avLst/>
          </a:prstGeom>
        </p:spPr>
        <p:txBody>
          <a:bodyPr/>
          <a:lstStyle>
            <a:lvl1pPr>
              <a:defRPr sz="2400"/>
            </a:lvl1pPr>
            <a:lvl2pPr>
              <a:defRPr sz="2400"/>
            </a:lvl2pPr>
            <a:lvl3pPr>
              <a:defRPr sz="24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9030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495750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061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9550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3695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3071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330405"/>
            <a:ext cx="6615000" cy="945000"/>
          </a:xfrm>
        </p:spPr>
        <p:txBody>
          <a:bodyPr/>
          <a:lstStyle/>
          <a:p>
            <a:r>
              <a:rPr lang="en-US" dirty="0"/>
              <a:t>Click to edit Master title style</a:t>
            </a:r>
          </a:p>
        </p:txBody>
      </p:sp>
      <p:sp>
        <p:nvSpPr>
          <p:cNvPr id="3" name="Content Placeholder 2"/>
          <p:cNvSpPr>
            <a:spLocks noGrp="1"/>
          </p:cNvSpPr>
          <p:nvPr>
            <p:ph sz="half" idx="1"/>
          </p:nvPr>
        </p:nvSpPr>
        <p:spPr>
          <a:xfrm>
            <a:off x="4708500" y="1441429"/>
            <a:ext cx="32400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2117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3500" y="596505"/>
            <a:ext cx="6615000" cy="509920"/>
          </a:xfrm>
        </p:spPr>
        <p:txBody>
          <a:bodyPr anchor="b">
            <a:normAutofit/>
          </a:bodyPr>
          <a:lstStyle>
            <a:lvl1pPr>
              <a:defRPr sz="3200" b="1"/>
            </a:lvl1pPr>
          </a:lstStyle>
          <a:p>
            <a:r>
              <a:rPr lang="en-US" dirty="0"/>
              <a:t>A slide with text and a photo</a:t>
            </a:r>
          </a:p>
        </p:txBody>
      </p:sp>
    </p:spTree>
    <p:extLst>
      <p:ext uri="{BB962C8B-B14F-4D97-AF65-F5344CB8AC3E}">
        <p14:creationId xmlns:p14="http://schemas.microsoft.com/office/powerpoint/2010/main" val="276324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57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22112" y="365002"/>
            <a:ext cx="6615000" cy="945000"/>
          </a:xfrm>
        </p:spPr>
        <p:txBody>
          <a:bodyPr>
            <a:normAutofit/>
          </a:bodyPr>
          <a:lstStyle>
            <a:lvl1pPr>
              <a:defRPr sz="3200" b="1"/>
            </a:lvl1pPr>
          </a:lstStyle>
          <a:p>
            <a:r>
              <a:rPr lang="en-US" dirty="0"/>
              <a:t>Slide title</a:t>
            </a:r>
          </a:p>
        </p:txBody>
      </p:sp>
    </p:spTree>
    <p:extLst>
      <p:ext uri="{BB962C8B-B14F-4D97-AF65-F5344CB8AC3E}">
        <p14:creationId xmlns:p14="http://schemas.microsoft.com/office/powerpoint/2010/main" val="1644411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FFA0081-9EDE-AF4A-9056-8ABED73D913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62341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A0081-9EDE-AF4A-9056-8ABED73D913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1941625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FA0081-9EDE-AF4A-9056-8ABED73D913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1889409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70013"/>
            <a:ext cx="3867150" cy="3262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FA0081-9EDE-AF4A-9056-8ABED73D9132}"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464005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1879600"/>
            <a:ext cx="3868737"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1879600"/>
            <a:ext cx="3887788" cy="2762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FA0081-9EDE-AF4A-9056-8ABED73D9132}" type="datetimeFigureOut">
              <a:rPr lang="en-US" smtClean="0"/>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1022089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FA0081-9EDE-AF4A-9056-8ABED73D9132}" type="datetimeFigureOut">
              <a:rPr lang="en-US" smtClean="0"/>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532601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FA0081-9EDE-AF4A-9056-8ABED73D9132}" type="datetimeFigureOut">
              <a:rPr lang="en-US" smtClean="0"/>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718359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A0081-9EDE-AF4A-9056-8ABED73D9132}"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3178598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FFA0081-9EDE-AF4A-9056-8ABED73D9132}" type="datetimeFigureOut">
              <a:rPr lang="en-US" smtClean="0"/>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14784167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A0081-9EDE-AF4A-9056-8ABED73D913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136462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33500" y="596505"/>
            <a:ext cx="6615000" cy="509920"/>
          </a:xfrm>
        </p:spPr>
        <p:txBody>
          <a:bodyPr anchor="b">
            <a:normAutofit/>
          </a:bodyPr>
          <a:lstStyle>
            <a:lvl1pPr>
              <a:defRPr sz="3200" b="1"/>
            </a:lvl1pPr>
          </a:lstStyle>
          <a:p>
            <a:r>
              <a:rPr lang="en-US" dirty="0"/>
              <a:t>A slide with text and a photo</a:t>
            </a:r>
          </a:p>
        </p:txBody>
      </p:sp>
    </p:spTree>
    <p:extLst>
      <p:ext uri="{BB962C8B-B14F-4D97-AF65-F5344CB8AC3E}">
        <p14:creationId xmlns:p14="http://schemas.microsoft.com/office/powerpoint/2010/main" val="16528087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4638"/>
            <a:ext cx="5762625" cy="4357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FA0081-9EDE-AF4A-9056-8ABED73D9132}" type="datetimeFigureOut">
              <a:rPr lang="en-US" smtClean="0"/>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0C4A4-3EF4-E648-8CCD-525EBF3EC0C6}" type="slidenum">
              <a:rPr lang="en-US" smtClean="0"/>
              <a:t>‹#›</a:t>
            </a:fld>
            <a:endParaRPr lang="en-US"/>
          </a:p>
        </p:txBody>
      </p:sp>
    </p:spTree>
    <p:extLst>
      <p:ext uri="{BB962C8B-B14F-4D97-AF65-F5344CB8AC3E}">
        <p14:creationId xmlns:p14="http://schemas.microsoft.com/office/powerpoint/2010/main" val="81679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330405"/>
            <a:ext cx="6615000" cy="945000"/>
          </a:xfrm>
        </p:spPr>
        <p:txBody>
          <a:bodyPr/>
          <a:lstStyle/>
          <a:p>
            <a:r>
              <a:rPr lang="en-US" dirty="0"/>
              <a:t>Click to edit Master title style</a:t>
            </a:r>
          </a:p>
        </p:txBody>
      </p:sp>
      <p:sp>
        <p:nvSpPr>
          <p:cNvPr id="3" name="Content Placeholder 2"/>
          <p:cNvSpPr>
            <a:spLocks noGrp="1"/>
          </p:cNvSpPr>
          <p:nvPr>
            <p:ph sz="half" idx="1"/>
          </p:nvPr>
        </p:nvSpPr>
        <p:spPr>
          <a:xfrm>
            <a:off x="4708500" y="1441429"/>
            <a:ext cx="32400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1333500" y="1441429"/>
            <a:ext cx="32400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54846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3526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3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170039"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4503538" y="740569"/>
            <a:ext cx="4013003"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33501" y="1537096"/>
            <a:ext cx="317003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64258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3501" y="336946"/>
            <a:ext cx="3073823"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702628" y="740569"/>
            <a:ext cx="4052455"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1333501" y="1537096"/>
            <a:ext cx="3073822"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49891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1333500" y="1369219"/>
            <a:ext cx="6615000" cy="3375000"/>
          </a:xfrm>
          <a:prstGeom prst="rect">
            <a:avLst/>
          </a:prstGeom>
        </p:spPr>
        <p:txBody>
          <a:bodyPr/>
          <a:lstStyle>
            <a:lvl1pPr>
              <a:defRPr sz="2400"/>
            </a:lvl1pPr>
            <a:lvl2pPr>
              <a:defRPr sz="2400"/>
            </a:lvl2pPr>
            <a:lvl3pPr>
              <a:defRPr sz="24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1891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328199"/>
            <a:ext cx="6615000" cy="945000"/>
          </a:xfrm>
          <a:prstGeom prst="rect">
            <a:avLst/>
          </a:prstGeom>
        </p:spPr>
        <p:txBody>
          <a:bodyPr vert="horz" lIns="91440" tIns="45720" rIns="91440" bIns="45720" rtlCol="0" anchor="ctr">
            <a:normAutofit/>
          </a:bodyPr>
          <a:lstStyle/>
          <a:p>
            <a:r>
              <a:rPr lang="en-US" dirty="0"/>
              <a:t>Slide title</a:t>
            </a:r>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9412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34" r:id="rId9"/>
  </p:sldLayoutIdLst>
  <p:txStyles>
    <p:titleStyle>
      <a:lvl1pPr algn="l" defTabSz="685800" rtl="0" eaLnBrk="1" latinLnBrk="0" hangingPunct="1">
        <a:lnSpc>
          <a:spcPct val="90000"/>
        </a:lnSpc>
        <a:spcBef>
          <a:spcPct val="0"/>
        </a:spcBef>
        <a:buNone/>
        <a:defRPr sz="3200" b="1"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2670047" y="2463404"/>
            <a:ext cx="6473953" cy="2303859"/>
          </a:xfrm>
          <a:prstGeom prst="rect">
            <a:avLst/>
          </a:prstGeom>
          <a:gradFill flip="none" rotWithShape="1">
            <a:gsLst>
              <a:gs pos="91000">
                <a:srgbClr val="406077"/>
              </a:gs>
              <a:gs pos="9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1" name="Rectangle 10"/>
          <p:cNvSpPr/>
          <p:nvPr/>
        </p:nvSpPr>
        <p:spPr>
          <a:xfrm flipH="1">
            <a:off x="0" y="4767263"/>
            <a:ext cx="9144000" cy="38457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12" name="Rectangle 11"/>
          <p:cNvSpPr/>
          <p:nvPr/>
        </p:nvSpPr>
        <p:spPr>
          <a:xfrm flipV="1">
            <a:off x="2670047" y="2367010"/>
            <a:ext cx="6473954" cy="123825"/>
          </a:xfrm>
          <a:prstGeom prst="rect">
            <a:avLst/>
          </a:prstGeom>
          <a:solidFill>
            <a:srgbClr val="CE112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13" name="Picture 9" descr="dimensions_logo copy.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22682" y="215504"/>
            <a:ext cx="1838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2670047" y="2046733"/>
            <a:ext cx="6473953" cy="379581"/>
          </a:xfrm>
          <a:prstGeom prst="rect">
            <a:avLst/>
          </a:prstGeom>
          <a:solidFill>
            <a:srgbClr val="40607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415897" y="4069190"/>
            <a:ext cx="547139" cy="547139"/>
          </a:xfrm>
          <a:prstGeom prst="rect">
            <a:avLst/>
          </a:prstGeom>
        </p:spPr>
      </p:pic>
      <p:sp>
        <p:nvSpPr>
          <p:cNvPr id="2" name="Title Placeholder 1"/>
          <p:cNvSpPr>
            <a:spLocks noGrp="1"/>
          </p:cNvSpPr>
          <p:nvPr>
            <p:ph type="title"/>
          </p:nvPr>
        </p:nvSpPr>
        <p:spPr>
          <a:xfrm>
            <a:off x="2623183" y="1450532"/>
            <a:ext cx="6567680" cy="700833"/>
          </a:xfrm>
          <a:prstGeom prst="rect">
            <a:avLst/>
          </a:prstGeom>
        </p:spPr>
        <p:txBody>
          <a:bodyPr vert="horz" lIns="91440" tIns="45720" rIns="91440" bIns="45720" rtlCol="0" anchor="ctr">
            <a:normAutofit/>
          </a:bodyPr>
          <a:lstStyle/>
          <a:p>
            <a:r>
              <a:rPr lang="en-US" dirty="0"/>
              <a:t>Slide presentation title</a:t>
            </a:r>
          </a:p>
        </p:txBody>
      </p:sp>
      <p:sp>
        <p:nvSpPr>
          <p:cNvPr id="15" name="Rectangle 14"/>
          <p:cNvSpPr/>
          <p:nvPr userDrawn="1"/>
        </p:nvSpPr>
        <p:spPr>
          <a:xfrm flipH="1">
            <a:off x="0" y="4746075"/>
            <a:ext cx="9144000" cy="414120"/>
          </a:xfrm>
          <a:prstGeom prst="rect">
            <a:avLst/>
          </a:prstGeom>
          <a:gradFill flip="none" rotWithShape="1">
            <a:gsLst>
              <a:gs pos="100000">
                <a:srgbClr val="406077"/>
              </a:gs>
              <a:gs pos="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spTree>
    <p:extLst>
      <p:ext uri="{BB962C8B-B14F-4D97-AF65-F5344CB8AC3E}">
        <p14:creationId xmlns:p14="http://schemas.microsoft.com/office/powerpoint/2010/main" val="23190414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31" r:id="rId3"/>
    <p:sldLayoutId id="2147483832" r:id="rId4"/>
    <p:sldLayoutId id="2147483833" r:id="rId5"/>
    <p:sldLayoutId id="2147483835" r:id="rId6"/>
    <p:sldLayoutId id="2147483836" r:id="rId7"/>
    <p:sldLayoutId id="2147483837" r:id="rId8"/>
    <p:sldLayoutId id="2147483838" r:id="rId9"/>
    <p:sldLayoutId id="2147483839" r:id="rId10"/>
  </p:sldLayoutIdLst>
  <p:txStyles>
    <p:titleStyle>
      <a:lvl1pPr algn="l" defTabSz="685800" rtl="0" eaLnBrk="1" latinLnBrk="0" hangingPunct="1">
        <a:lnSpc>
          <a:spcPct val="90000"/>
        </a:lnSpc>
        <a:spcBef>
          <a:spcPct val="0"/>
        </a:spcBef>
        <a:buNone/>
        <a:defRPr sz="3300" b="0" i="0" kern="1200" baseline="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FFA0081-9EDE-AF4A-9056-8ABED73D9132}" type="datetimeFigureOut">
              <a:rPr lang="en-US" smtClean="0"/>
              <a:t>10/31/2017</a:t>
            </a:fld>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6F0C4A4-3EF4-E648-8CCD-525EBF3EC0C6}" type="slidenum">
              <a:rPr lang="en-US" smtClean="0"/>
              <a:t>‹#›</a:t>
            </a:fld>
            <a:endParaRPr lang="en-US"/>
          </a:p>
        </p:txBody>
      </p:sp>
    </p:spTree>
    <p:extLst>
      <p:ext uri="{BB962C8B-B14F-4D97-AF65-F5344CB8AC3E}">
        <p14:creationId xmlns:p14="http://schemas.microsoft.com/office/powerpoint/2010/main" val="37616791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33500" y="273844"/>
            <a:ext cx="6615000" cy="94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33500" y="1369219"/>
            <a:ext cx="6615000" cy="3375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1" y="0"/>
            <a:ext cx="1080000" cy="5143500"/>
          </a:xfrm>
          <a:prstGeom prst="rect">
            <a:avLst/>
          </a:prstGeom>
          <a:gradFill flip="none" rotWithShape="1">
            <a:gsLst>
              <a:gs pos="0">
                <a:srgbClr val="406077"/>
              </a:gs>
              <a:gs pos="79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350"/>
          </a:p>
        </p:txBody>
      </p:sp>
      <p:pic>
        <p:nvPicPr>
          <p:cNvPr id="8" name="Picture 8" descr="dimensions_logo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294" y="258367"/>
            <a:ext cx="945000" cy="75034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53475193"/>
      </p:ext>
    </p:extLst>
  </p:cSld>
  <p:clrMap bg1="lt1" tx1="dk1" bg2="lt2" tx2="dk2" accent1="accent1" accent2="accent2" accent3="accent3" accent4="accent4" accent5="accent5" accent6="accent6" hlink="hlink" folHlink="folHlink"/>
  <p:txStyles>
    <p:titleStyle>
      <a:lvl1pPr algn="l" defTabSz="685800" rtl="0" eaLnBrk="1" latinLnBrk="0" hangingPunct="1">
        <a:lnSpc>
          <a:spcPct val="90000"/>
        </a:lnSpc>
        <a:spcBef>
          <a:spcPct val="0"/>
        </a:spcBef>
        <a:buNone/>
        <a:defRPr sz="3300" b="0" i="0" kern="1200">
          <a:solidFill>
            <a:srgbClr val="406077"/>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hyperlink" Target="http://www.101qs.com/ddmeyer"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creativecommons.org/licenses/by-nc-nd/4.0/"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s://www.ted.com/talks/dan_meyer_math_curriculum_makeover"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2057" y="1348627"/>
            <a:ext cx="6053328" cy="523220"/>
          </a:xfrm>
          <a:prstGeom prst="rect">
            <a:avLst/>
          </a:prstGeom>
          <a:noFill/>
        </p:spPr>
        <p:txBody>
          <a:bodyPr wrap="square" rtlCol="0">
            <a:spAutoFit/>
          </a:bodyPr>
          <a:lstStyle/>
          <a:p>
            <a:r>
              <a:rPr lang="en-US" sz="2800" b="1" dirty="0">
                <a:solidFill>
                  <a:srgbClr val="171C41"/>
                </a:solidFill>
                <a:latin typeface="Arial" charset="0"/>
                <a:ea typeface="Arial" charset="0"/>
                <a:cs typeface="Arial" charset="0"/>
              </a:rPr>
              <a:t>Open Questions</a:t>
            </a:r>
          </a:p>
        </p:txBody>
      </p:sp>
      <p:sp>
        <p:nvSpPr>
          <p:cNvPr id="3" name="Rectangle 2"/>
          <p:cNvSpPr/>
          <p:nvPr/>
        </p:nvSpPr>
        <p:spPr>
          <a:xfrm>
            <a:off x="2687444" y="2041124"/>
            <a:ext cx="6456556" cy="400110"/>
          </a:xfrm>
          <a:prstGeom prst="rect">
            <a:avLst/>
          </a:prstGeom>
        </p:spPr>
        <p:txBody>
          <a:bodyPr wrap="square">
            <a:spAutoFit/>
          </a:bodyPr>
          <a:lstStyle/>
          <a:p>
            <a:r>
              <a:rPr lang="en-US" sz="2000" dirty="0">
                <a:solidFill>
                  <a:schemeClr val="bg1">
                    <a:lumMod val="95000"/>
                  </a:schemeClr>
                </a:solidFill>
                <a:latin typeface="Arial" charset="0"/>
                <a:ea typeface="Arial" charset="0"/>
                <a:cs typeface="Arial" charset="0"/>
              </a:rPr>
              <a:t>Module 2 of 2: H</a:t>
            </a:r>
            <a:r>
              <a:rPr lang="en-AU" sz="2000" dirty="0">
                <a:solidFill>
                  <a:schemeClr val="bg1">
                    <a:lumMod val="95000"/>
                  </a:schemeClr>
                </a:solidFill>
                <a:latin typeface="Arial" charset="0"/>
                <a:ea typeface="Arial" charset="0"/>
                <a:cs typeface="Arial" charset="0"/>
              </a:rPr>
              <a:t>ow to develop and use open questions</a:t>
            </a:r>
            <a:endParaRPr lang="en-AU" sz="2000" dirty="0">
              <a:solidFill>
                <a:schemeClr val="bg1">
                  <a:lumMod val="95000"/>
                </a:schemeClr>
              </a:solidFill>
              <a:latin typeface="Arial" charset="0"/>
              <a:cs typeface="Arial" charset="0"/>
            </a:endParaRPr>
          </a:p>
        </p:txBody>
      </p:sp>
      <p:sp>
        <p:nvSpPr>
          <p:cNvPr id="2" name="TextBox 1"/>
          <p:cNvSpPr txBox="1"/>
          <p:nvPr/>
        </p:nvSpPr>
        <p:spPr>
          <a:xfrm>
            <a:off x="3721995" y="4774168"/>
            <a:ext cx="5422006" cy="307777"/>
          </a:xfrm>
          <a:prstGeom prst="rect">
            <a:avLst/>
          </a:prstGeom>
          <a:noFill/>
        </p:spPr>
        <p:txBody>
          <a:bodyPr wrap="square" rtlCol="0">
            <a:spAutoFit/>
          </a:bodyPr>
          <a:lstStyle/>
          <a:p>
            <a:r>
              <a:rPr lang="en-AU" sz="1400" dirty="0">
                <a:solidFill>
                  <a:srgbClr val="171C41"/>
                </a:solidFill>
                <a:latin typeface="Arial" charset="0"/>
                <a:cs typeface="Arial" charset="0"/>
              </a:rPr>
              <a:t>Developed by Ann Ruckert, Darius </a:t>
            </a:r>
            <a:r>
              <a:rPr lang="en-AU" sz="1400" dirty="0" err="1">
                <a:solidFill>
                  <a:srgbClr val="171C41"/>
                </a:solidFill>
                <a:latin typeface="Arial" charset="0"/>
                <a:cs typeface="Arial" charset="0"/>
              </a:rPr>
              <a:t>Samojlowicz</a:t>
            </a:r>
            <a:r>
              <a:rPr lang="en-AU" sz="1400" dirty="0">
                <a:solidFill>
                  <a:srgbClr val="171C41"/>
                </a:solidFill>
                <a:latin typeface="Arial" charset="0"/>
                <a:cs typeface="Arial" charset="0"/>
              </a:rPr>
              <a:t> and Libbie Spohn</a:t>
            </a:r>
          </a:p>
        </p:txBody>
      </p:sp>
    </p:spTree>
    <p:extLst>
      <p:ext uri="{BB962C8B-B14F-4D97-AF65-F5344CB8AC3E}">
        <p14:creationId xmlns:p14="http://schemas.microsoft.com/office/powerpoint/2010/main" val="8305793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426868" cy="945000"/>
          </a:xfrm>
        </p:spPr>
        <p:txBody>
          <a:bodyPr>
            <a:normAutofit/>
          </a:bodyPr>
          <a:lstStyle/>
          <a:p>
            <a:r>
              <a:rPr lang="en-AU" dirty="0">
                <a:solidFill>
                  <a:srgbClr val="171C41"/>
                </a:solidFill>
              </a:rPr>
              <a:t>Answer these questions</a:t>
            </a:r>
          </a:p>
        </p:txBody>
      </p:sp>
      <p:sp>
        <p:nvSpPr>
          <p:cNvPr id="3" name="Content Placeholder 2"/>
          <p:cNvSpPr>
            <a:spLocks noGrp="1"/>
          </p:cNvSpPr>
          <p:nvPr>
            <p:ph idx="1"/>
          </p:nvPr>
        </p:nvSpPr>
        <p:spPr>
          <a:xfrm>
            <a:off x="1333499" y="1318215"/>
            <a:ext cx="7028448" cy="3518480"/>
          </a:xfrm>
        </p:spPr>
        <p:txBody>
          <a:bodyPr/>
          <a:lstStyle/>
          <a:p>
            <a:pPr marL="457200" indent="-457200">
              <a:buFont typeface="+mj-lt"/>
              <a:buAutoNum type="arabicPeriod"/>
            </a:pPr>
            <a:r>
              <a:rPr lang="en-AU" sz="2200" dirty="0">
                <a:solidFill>
                  <a:srgbClr val="171C41"/>
                </a:solidFill>
              </a:rPr>
              <a:t>My number is rounded to 8.2. </a:t>
            </a:r>
            <a:br>
              <a:rPr lang="en-AU" sz="2200" dirty="0">
                <a:solidFill>
                  <a:srgbClr val="171C41"/>
                </a:solidFill>
              </a:rPr>
            </a:br>
            <a:r>
              <a:rPr lang="en-AU" sz="2200" dirty="0">
                <a:solidFill>
                  <a:srgbClr val="171C41"/>
                </a:solidFill>
              </a:rPr>
              <a:t>What might my number be?</a:t>
            </a:r>
          </a:p>
          <a:p>
            <a:pPr marL="457200" indent="-457200">
              <a:buFont typeface="+mj-lt"/>
              <a:buAutoNum type="arabicPeriod"/>
            </a:pPr>
            <a:r>
              <a:rPr lang="en-AU" sz="2200" dirty="0">
                <a:solidFill>
                  <a:srgbClr val="171C41"/>
                </a:solidFill>
              </a:rPr>
              <a:t>A rectangle has a perimeter of 30cm. </a:t>
            </a:r>
            <a:br>
              <a:rPr lang="en-AU" sz="2200" dirty="0">
                <a:solidFill>
                  <a:srgbClr val="171C41"/>
                </a:solidFill>
              </a:rPr>
            </a:br>
            <a:r>
              <a:rPr lang="en-AU" sz="2200" dirty="0">
                <a:solidFill>
                  <a:srgbClr val="171C41"/>
                </a:solidFill>
              </a:rPr>
              <a:t>What might its area be?</a:t>
            </a:r>
          </a:p>
          <a:p>
            <a:pPr marL="457200" indent="-457200">
              <a:buFont typeface="+mj-lt"/>
              <a:buAutoNum type="arabicPeriod"/>
            </a:pPr>
            <a:r>
              <a:rPr lang="en-AU" sz="2200" dirty="0">
                <a:solidFill>
                  <a:srgbClr val="171C41"/>
                </a:solidFill>
              </a:rPr>
              <a:t>Five numbers have an average of 17.2. </a:t>
            </a:r>
            <a:br>
              <a:rPr lang="en-AU" sz="2200" dirty="0">
                <a:solidFill>
                  <a:srgbClr val="171C41"/>
                </a:solidFill>
              </a:rPr>
            </a:br>
            <a:r>
              <a:rPr lang="en-AU" sz="2200" dirty="0">
                <a:solidFill>
                  <a:srgbClr val="171C41"/>
                </a:solidFill>
              </a:rPr>
              <a:t>What might they be?</a:t>
            </a:r>
          </a:p>
          <a:p>
            <a:pPr marL="457200" indent="-457200">
              <a:buFont typeface="+mj-lt"/>
              <a:buAutoNum type="arabicPeriod"/>
            </a:pPr>
            <a:r>
              <a:rPr lang="en-AU" sz="2200" dirty="0">
                <a:solidFill>
                  <a:srgbClr val="171C41"/>
                </a:solidFill>
              </a:rPr>
              <a:t>My triangle has an area of 12. </a:t>
            </a:r>
            <a:br>
              <a:rPr lang="en-AU" sz="2200" dirty="0">
                <a:solidFill>
                  <a:srgbClr val="171C41"/>
                </a:solidFill>
              </a:rPr>
            </a:br>
            <a:r>
              <a:rPr lang="en-AU" sz="2200" dirty="0">
                <a:solidFill>
                  <a:srgbClr val="171C41"/>
                </a:solidFill>
              </a:rPr>
              <a:t>What might my triangle look like?</a:t>
            </a:r>
          </a:p>
          <a:p>
            <a:pPr marL="457200" indent="-457200">
              <a:buFont typeface="+mj-lt"/>
              <a:buAutoNum type="arabicPeriod"/>
            </a:pPr>
            <a:r>
              <a:rPr lang="en-AU" sz="2200" dirty="0">
                <a:solidFill>
                  <a:srgbClr val="171C41"/>
                </a:solidFill>
              </a:rPr>
              <a:t>How many different ways can you design </a:t>
            </a:r>
            <a:br>
              <a:rPr lang="en-AU" sz="2200" dirty="0">
                <a:solidFill>
                  <a:srgbClr val="171C41"/>
                </a:solidFill>
              </a:rPr>
            </a:br>
            <a:r>
              <a:rPr lang="en-AU" sz="2200" dirty="0">
                <a:solidFill>
                  <a:srgbClr val="171C41"/>
                </a:solidFill>
              </a:rPr>
              <a:t>a box-shaped building using exactly 24 cubes?</a:t>
            </a:r>
          </a:p>
        </p:txBody>
      </p:sp>
      <p:pic>
        <p:nvPicPr>
          <p:cNvPr id="4" name="Picture 3">
            <a:extLst>
              <a:ext uri="{FF2B5EF4-FFF2-40B4-BE49-F238E27FC236}">
                <a16:creationId xmlns:a16="http://schemas.microsoft.com/office/drawing/2014/main" id="{88CC201A-A648-4B76-8F39-C82C3679B775}"/>
              </a:ext>
            </a:extLst>
          </p:cNvPr>
          <p:cNvPicPr>
            <a:picLocks noChangeAspect="1"/>
          </p:cNvPicPr>
          <p:nvPr/>
        </p:nvPicPr>
        <p:blipFill>
          <a:blip r:embed="rId3"/>
          <a:stretch>
            <a:fillRect/>
          </a:stretch>
        </p:blipFill>
        <p:spPr>
          <a:xfrm>
            <a:off x="7948500" y="479644"/>
            <a:ext cx="530352" cy="533400"/>
          </a:xfrm>
          <a:prstGeom prst="rect">
            <a:avLst/>
          </a:prstGeom>
        </p:spPr>
      </p:pic>
    </p:spTree>
    <p:extLst>
      <p:ext uri="{BB962C8B-B14F-4D97-AF65-F5344CB8AC3E}">
        <p14:creationId xmlns:p14="http://schemas.microsoft.com/office/powerpoint/2010/main" val="1563046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4910889" cy="945000"/>
          </a:xfrm>
        </p:spPr>
        <p:txBody>
          <a:bodyPr>
            <a:normAutofit/>
          </a:bodyPr>
          <a:lstStyle/>
          <a:p>
            <a:r>
              <a:rPr lang="en-AU" dirty="0">
                <a:solidFill>
                  <a:srgbClr val="171C41"/>
                </a:solidFill>
              </a:rPr>
              <a:t>Discussion points</a:t>
            </a:r>
          </a:p>
        </p:txBody>
      </p:sp>
      <p:sp>
        <p:nvSpPr>
          <p:cNvPr id="3" name="Content Placeholder 2"/>
          <p:cNvSpPr>
            <a:spLocks noGrp="1"/>
          </p:cNvSpPr>
          <p:nvPr>
            <p:ph idx="1"/>
          </p:nvPr>
        </p:nvSpPr>
        <p:spPr>
          <a:xfrm>
            <a:off x="1333499" y="1557867"/>
            <a:ext cx="7028448" cy="3278828"/>
          </a:xfrm>
        </p:spPr>
        <p:txBody>
          <a:bodyPr/>
          <a:lstStyle/>
          <a:p>
            <a:pPr marL="0" indent="0">
              <a:spcBef>
                <a:spcPts val="0"/>
              </a:spcBef>
              <a:buNone/>
            </a:pPr>
            <a:endParaRPr lang="en-AU" sz="1000" dirty="0">
              <a:solidFill>
                <a:srgbClr val="171C41"/>
              </a:solidFill>
            </a:endParaRPr>
          </a:p>
          <a:p>
            <a:pPr>
              <a:spcBef>
                <a:spcPts val="0"/>
              </a:spcBef>
            </a:pPr>
            <a:r>
              <a:rPr lang="en-AU" sz="2200" dirty="0">
                <a:solidFill>
                  <a:srgbClr val="171C41"/>
                </a:solidFill>
              </a:rPr>
              <a:t>What range and variety of answers were obtained in your group?</a:t>
            </a:r>
          </a:p>
          <a:p>
            <a:pPr>
              <a:spcBef>
                <a:spcPts val="0"/>
              </a:spcBef>
            </a:pPr>
            <a:endParaRPr lang="en-AU" sz="1000" dirty="0">
              <a:solidFill>
                <a:srgbClr val="171C41"/>
              </a:solidFill>
            </a:endParaRPr>
          </a:p>
          <a:p>
            <a:pPr>
              <a:spcBef>
                <a:spcPts val="0"/>
              </a:spcBef>
            </a:pPr>
            <a:r>
              <a:rPr lang="en-AU" sz="2200" dirty="0">
                <a:solidFill>
                  <a:srgbClr val="171C41"/>
                </a:solidFill>
              </a:rPr>
              <a:t>What types of mathematical skills were required to answer each of the questions?</a:t>
            </a:r>
          </a:p>
          <a:p>
            <a:pPr>
              <a:spcBef>
                <a:spcPts val="0"/>
              </a:spcBef>
            </a:pPr>
            <a:endParaRPr lang="en-AU" sz="1000" dirty="0">
              <a:solidFill>
                <a:srgbClr val="171C41"/>
              </a:solidFill>
            </a:endParaRPr>
          </a:p>
          <a:p>
            <a:pPr>
              <a:spcBef>
                <a:spcPts val="0"/>
              </a:spcBef>
            </a:pPr>
            <a:r>
              <a:rPr lang="en-AU" sz="2200" dirty="0">
                <a:solidFill>
                  <a:srgbClr val="171C41"/>
                </a:solidFill>
              </a:rPr>
              <a:t>What would these questions allow you to determine about what your students know and understand?</a:t>
            </a:r>
          </a:p>
          <a:p>
            <a:pPr>
              <a:spcBef>
                <a:spcPts val="0"/>
              </a:spcBef>
            </a:pPr>
            <a:endParaRPr lang="en-AU" sz="1000" dirty="0">
              <a:solidFill>
                <a:srgbClr val="171C41"/>
              </a:solidFill>
            </a:endParaRPr>
          </a:p>
          <a:p>
            <a:pPr>
              <a:spcBef>
                <a:spcPts val="0"/>
              </a:spcBef>
            </a:pPr>
            <a:r>
              <a:rPr lang="en-AU" sz="2200" dirty="0">
                <a:solidFill>
                  <a:srgbClr val="171C41"/>
                </a:solidFill>
              </a:rPr>
              <a:t>Do you feel that your students’ problem-solving and reasoning skills would be enhanced by working with these questions?</a:t>
            </a:r>
          </a:p>
        </p:txBody>
      </p:sp>
      <p:pic>
        <p:nvPicPr>
          <p:cNvPr id="5" name="Picture 4">
            <a:extLst>
              <a:ext uri="{FF2B5EF4-FFF2-40B4-BE49-F238E27FC236}">
                <a16:creationId xmlns:a16="http://schemas.microsoft.com/office/drawing/2014/main" id="{01B3A19E-5194-4C0A-98D5-BB96BFB96334}"/>
              </a:ext>
            </a:extLst>
          </p:cNvPr>
          <p:cNvPicPr>
            <a:picLocks noChangeAspect="1"/>
          </p:cNvPicPr>
          <p:nvPr/>
        </p:nvPicPr>
        <p:blipFill>
          <a:blip r:embed="rId3"/>
          <a:stretch>
            <a:fillRect/>
          </a:stretch>
        </p:blipFill>
        <p:spPr>
          <a:xfrm>
            <a:off x="7948500" y="485740"/>
            <a:ext cx="518160" cy="521208"/>
          </a:xfrm>
          <a:prstGeom prst="rect">
            <a:avLst/>
          </a:prstGeom>
        </p:spPr>
      </p:pic>
    </p:spTree>
    <p:extLst>
      <p:ext uri="{BB962C8B-B14F-4D97-AF65-F5344CB8AC3E}">
        <p14:creationId xmlns:p14="http://schemas.microsoft.com/office/powerpoint/2010/main" val="21565582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fontScale="90000"/>
          </a:bodyPr>
          <a:lstStyle/>
          <a:p>
            <a:r>
              <a:rPr lang="en-US" dirty="0">
                <a:solidFill>
                  <a:srgbClr val="171C41"/>
                </a:solidFill>
              </a:rPr>
              <a:t>Adapting a standard textbook question</a:t>
            </a:r>
            <a:endParaRPr lang="en-AU" dirty="0">
              <a:solidFill>
                <a:srgbClr val="171C41"/>
              </a:solidFill>
            </a:endParaRPr>
          </a:p>
        </p:txBody>
      </p:sp>
      <p:sp>
        <p:nvSpPr>
          <p:cNvPr id="3" name="Content Placeholder 2"/>
          <p:cNvSpPr>
            <a:spLocks noGrp="1"/>
          </p:cNvSpPr>
          <p:nvPr>
            <p:ph idx="1"/>
          </p:nvPr>
        </p:nvSpPr>
        <p:spPr>
          <a:xfrm>
            <a:off x="1333499" y="1369219"/>
            <a:ext cx="7401427" cy="3375000"/>
          </a:xfrm>
        </p:spPr>
        <p:txBody>
          <a:bodyPr/>
          <a:lstStyle/>
          <a:p>
            <a:r>
              <a:rPr lang="en-AU" sz="2000" dirty="0">
                <a:solidFill>
                  <a:srgbClr val="171C41"/>
                </a:solidFill>
              </a:rPr>
              <a:t>Identify the mathematical idea/concept.</a:t>
            </a:r>
          </a:p>
          <a:p>
            <a:r>
              <a:rPr lang="en-AU" sz="2000" dirty="0">
                <a:solidFill>
                  <a:srgbClr val="171C41"/>
                </a:solidFill>
              </a:rPr>
              <a:t>Think of a routine textbook item question</a:t>
            </a:r>
          </a:p>
          <a:p>
            <a:r>
              <a:rPr lang="en-AU" sz="2000" dirty="0">
                <a:solidFill>
                  <a:srgbClr val="171C41"/>
                </a:solidFill>
              </a:rPr>
              <a:t>Adapt it to make an open question </a:t>
            </a:r>
          </a:p>
          <a:p>
            <a:pPr marL="0" indent="0">
              <a:buNone/>
            </a:pPr>
            <a:r>
              <a:rPr lang="en-AU" sz="2000" dirty="0">
                <a:solidFill>
                  <a:srgbClr val="171C41"/>
                </a:solidFill>
              </a:rPr>
              <a:t>e.g. </a:t>
            </a:r>
          </a:p>
          <a:p>
            <a:pPr marL="0" indent="0">
              <a:buNone/>
            </a:pPr>
            <a:r>
              <a:rPr lang="en-AU" sz="2000" u="sng" dirty="0">
                <a:solidFill>
                  <a:srgbClr val="171C41"/>
                </a:solidFill>
              </a:rPr>
              <a:t>Closed</a:t>
            </a:r>
            <a:r>
              <a:rPr lang="en-AU" sz="2000" dirty="0">
                <a:solidFill>
                  <a:srgbClr val="171C41"/>
                </a:solidFill>
              </a:rPr>
              <a:t>: 731 – 256 = </a:t>
            </a:r>
          </a:p>
          <a:p>
            <a:pPr marL="0" indent="0">
              <a:buNone/>
            </a:pPr>
            <a:r>
              <a:rPr lang="en-AU" sz="2000" u="sng" dirty="0">
                <a:solidFill>
                  <a:srgbClr val="171C41"/>
                </a:solidFill>
              </a:rPr>
              <a:t>Open</a:t>
            </a:r>
            <a:r>
              <a:rPr lang="en-AU" sz="2000" dirty="0">
                <a:solidFill>
                  <a:srgbClr val="171C41"/>
                </a:solidFill>
              </a:rPr>
              <a:t>: Arrange the digits in 731 and 256 so that the difference is between 100 and 200.</a:t>
            </a:r>
          </a:p>
          <a:p>
            <a:pPr marL="0" indent="0">
              <a:buNone/>
            </a:pPr>
            <a:r>
              <a:rPr lang="en-AU" sz="2000" dirty="0">
                <a:solidFill>
                  <a:srgbClr val="171C41"/>
                </a:solidFill>
                <a:hlinkClick r:id="rId3"/>
              </a:rPr>
              <a:t>Dan Meyer’s 101 Questions </a:t>
            </a:r>
            <a:r>
              <a:rPr lang="en-AU" sz="2000" dirty="0">
                <a:solidFill>
                  <a:srgbClr val="171C41"/>
                </a:solidFill>
              </a:rPr>
              <a:t>is a useful source of these types of questions in more depth.</a:t>
            </a:r>
          </a:p>
        </p:txBody>
      </p:sp>
    </p:spTree>
    <p:extLst>
      <p:ext uri="{BB962C8B-B14F-4D97-AF65-F5344CB8AC3E}">
        <p14:creationId xmlns:p14="http://schemas.microsoft.com/office/powerpoint/2010/main" val="2401380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fontScale="90000"/>
          </a:bodyPr>
          <a:lstStyle/>
          <a:p>
            <a:r>
              <a:rPr lang="en-US" dirty="0">
                <a:solidFill>
                  <a:srgbClr val="171C41"/>
                </a:solidFill>
              </a:rPr>
              <a:t>Adapting a standard textbook question</a:t>
            </a:r>
            <a:endParaRPr lang="en-AU" dirty="0">
              <a:solidFill>
                <a:srgbClr val="171C41"/>
              </a:solidFill>
            </a:endParaRPr>
          </a:p>
        </p:txBody>
      </p:sp>
      <p:sp>
        <p:nvSpPr>
          <p:cNvPr id="3" name="Content Placeholder 2"/>
          <p:cNvSpPr>
            <a:spLocks noGrp="1"/>
          </p:cNvSpPr>
          <p:nvPr>
            <p:ph idx="1"/>
          </p:nvPr>
        </p:nvSpPr>
        <p:spPr>
          <a:xfrm>
            <a:off x="1333499" y="1369219"/>
            <a:ext cx="7401427" cy="3375000"/>
          </a:xfrm>
        </p:spPr>
        <p:txBody>
          <a:bodyPr/>
          <a:lstStyle/>
          <a:p>
            <a:pPr marL="0" indent="0">
              <a:spcAft>
                <a:spcPts val="1200"/>
              </a:spcAft>
              <a:buNone/>
            </a:pPr>
            <a:r>
              <a:rPr lang="en-AU" sz="2200" dirty="0">
                <a:solidFill>
                  <a:srgbClr val="171C41"/>
                </a:solidFill>
              </a:rPr>
              <a:t>Try opening up these questions:</a:t>
            </a:r>
          </a:p>
          <a:p>
            <a:pPr marL="457200" indent="-457200">
              <a:spcAft>
                <a:spcPts val="1200"/>
              </a:spcAft>
              <a:buFont typeface="+mj-lt"/>
              <a:buAutoNum type="arabicPeriod"/>
            </a:pPr>
            <a:r>
              <a:rPr lang="en-AU" sz="2200" dirty="0">
                <a:solidFill>
                  <a:srgbClr val="171C41"/>
                </a:solidFill>
              </a:rPr>
              <a:t>What are the factors of 36?</a:t>
            </a:r>
          </a:p>
          <a:p>
            <a:pPr marL="457200" indent="-457200">
              <a:spcAft>
                <a:spcPts val="1200"/>
              </a:spcAft>
              <a:buFont typeface="+mj-lt"/>
              <a:buAutoNum type="arabicPeriod"/>
            </a:pPr>
            <a:r>
              <a:rPr lang="en-AU" sz="2200" dirty="0">
                <a:solidFill>
                  <a:srgbClr val="171C41"/>
                </a:solidFill>
              </a:rPr>
              <a:t>If four friends want to share 6 chocolate bars, how much will each friend get?</a:t>
            </a:r>
          </a:p>
          <a:p>
            <a:pPr marL="457200" indent="-457200">
              <a:spcAft>
                <a:spcPts val="1200"/>
              </a:spcAft>
              <a:buFont typeface="+mj-lt"/>
              <a:buAutoNum type="arabicPeriod"/>
            </a:pPr>
            <a:r>
              <a:rPr lang="en-AU" sz="2200" dirty="0">
                <a:solidFill>
                  <a:srgbClr val="171C41"/>
                </a:solidFill>
              </a:rPr>
              <a:t>Ten birds were in a tree. Four flew away. How many were left?</a:t>
            </a:r>
          </a:p>
        </p:txBody>
      </p:sp>
      <p:pic>
        <p:nvPicPr>
          <p:cNvPr id="4" name="Picture 3">
            <a:extLst>
              <a:ext uri="{FF2B5EF4-FFF2-40B4-BE49-F238E27FC236}">
                <a16:creationId xmlns:a16="http://schemas.microsoft.com/office/drawing/2014/main" id="{8B7087FC-94A3-438D-B652-CC81097ABA7F}"/>
              </a:ext>
            </a:extLst>
          </p:cNvPr>
          <p:cNvPicPr>
            <a:picLocks noChangeAspect="1"/>
          </p:cNvPicPr>
          <p:nvPr/>
        </p:nvPicPr>
        <p:blipFill>
          <a:blip r:embed="rId3"/>
          <a:stretch>
            <a:fillRect/>
          </a:stretch>
        </p:blipFill>
        <p:spPr>
          <a:xfrm>
            <a:off x="7948500" y="479644"/>
            <a:ext cx="530352" cy="533400"/>
          </a:xfrm>
          <a:prstGeom prst="rect">
            <a:avLst/>
          </a:prstGeom>
        </p:spPr>
      </p:pic>
    </p:spTree>
    <p:extLst>
      <p:ext uri="{BB962C8B-B14F-4D97-AF65-F5344CB8AC3E}">
        <p14:creationId xmlns:p14="http://schemas.microsoft.com/office/powerpoint/2010/main" val="158863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p>
            <a:r>
              <a:rPr lang="en-US" dirty="0">
                <a:solidFill>
                  <a:srgbClr val="171C41"/>
                </a:solidFill>
              </a:rPr>
              <a:t>Tip of the iceberg problems</a:t>
            </a:r>
            <a:endParaRPr lang="en-AU" dirty="0">
              <a:solidFill>
                <a:srgbClr val="171C41"/>
              </a:solidFill>
            </a:endParaRPr>
          </a:p>
        </p:txBody>
      </p:sp>
      <p:sp>
        <p:nvSpPr>
          <p:cNvPr id="3" name="Content Placeholder 2"/>
          <p:cNvSpPr>
            <a:spLocks noGrp="1"/>
          </p:cNvSpPr>
          <p:nvPr>
            <p:ph idx="1"/>
          </p:nvPr>
        </p:nvSpPr>
        <p:spPr>
          <a:xfrm>
            <a:off x="1333499" y="1218844"/>
            <a:ext cx="7341269" cy="3525375"/>
          </a:xfrm>
        </p:spPr>
        <p:txBody>
          <a:bodyPr/>
          <a:lstStyle/>
          <a:p>
            <a:pPr marL="0" indent="0">
              <a:buNone/>
            </a:pPr>
            <a:r>
              <a:rPr lang="en-AU" sz="2200" dirty="0">
                <a:solidFill>
                  <a:srgbClr val="171C41"/>
                </a:solidFill>
              </a:rPr>
              <a:t>Answer these questions:</a:t>
            </a:r>
          </a:p>
          <a:p>
            <a:pPr marL="457200" indent="-457200">
              <a:buFont typeface="+mj-lt"/>
              <a:buAutoNum type="arabicPeriod"/>
            </a:pPr>
            <a:r>
              <a:rPr lang="en-AU" sz="2200" dirty="0">
                <a:solidFill>
                  <a:srgbClr val="171C41"/>
                </a:solidFill>
              </a:rPr>
              <a:t>You can buy tubes of apples from the supermarket that hold 3, 4, 5 or 6 apples. How many different ways can I buy exactly enough apples to give each </a:t>
            </a:r>
            <a:br>
              <a:rPr lang="en-AU" sz="2200" dirty="0">
                <a:solidFill>
                  <a:srgbClr val="171C41"/>
                </a:solidFill>
              </a:rPr>
            </a:br>
            <a:r>
              <a:rPr lang="en-AU" sz="2200" dirty="0">
                <a:solidFill>
                  <a:srgbClr val="171C41"/>
                </a:solidFill>
              </a:rPr>
              <a:t>of my 29 students an apple? Explain your answer.</a:t>
            </a:r>
          </a:p>
          <a:p>
            <a:pPr marL="457200" indent="-457200">
              <a:buFont typeface="+mj-lt"/>
              <a:buAutoNum type="arabicPeriod"/>
            </a:pPr>
            <a:r>
              <a:rPr lang="en-AU" sz="2200" dirty="0">
                <a:solidFill>
                  <a:srgbClr val="171C41"/>
                </a:solidFill>
              </a:rPr>
              <a:t>Use the digits, 1 – 9 to complete the following number sentence:  </a:t>
            </a:r>
            <a:r>
              <a:rPr lang="en-AU" sz="2200" dirty="0">
                <a:solidFill>
                  <a:srgbClr val="171C41"/>
                </a:solidFill>
                <a:sym typeface="Wingdings" panose="05000000000000000000" pitchFamily="2" charset="2"/>
              </a:rPr>
              <a:t> +  +  = 15</a:t>
            </a:r>
            <a:br>
              <a:rPr lang="en-AU" sz="2200" dirty="0">
                <a:solidFill>
                  <a:srgbClr val="171C41"/>
                </a:solidFill>
                <a:sym typeface="Wingdings" panose="05000000000000000000" pitchFamily="2" charset="2"/>
              </a:rPr>
            </a:br>
            <a:r>
              <a:rPr lang="en-AU" sz="2200" dirty="0">
                <a:solidFill>
                  <a:srgbClr val="171C41"/>
                </a:solidFill>
              </a:rPr>
              <a:t>Do it in as many ways as you can.</a:t>
            </a:r>
          </a:p>
          <a:p>
            <a:pPr marL="457200" indent="-457200">
              <a:buFont typeface="+mj-lt"/>
              <a:buAutoNum type="arabicPeriod"/>
            </a:pPr>
            <a:r>
              <a:rPr lang="en-AU" sz="2200" dirty="0">
                <a:solidFill>
                  <a:srgbClr val="171C41"/>
                </a:solidFill>
              </a:rPr>
              <a:t>What number is half way between 29 and 108? Explain how you worked this out, then try another way.</a:t>
            </a:r>
          </a:p>
        </p:txBody>
      </p:sp>
      <p:pic>
        <p:nvPicPr>
          <p:cNvPr id="4" name="Picture 3">
            <a:extLst>
              <a:ext uri="{FF2B5EF4-FFF2-40B4-BE49-F238E27FC236}">
                <a16:creationId xmlns:a16="http://schemas.microsoft.com/office/drawing/2014/main" id="{355BFD4D-5440-46D9-A8B8-A4BC98D354C4}"/>
              </a:ext>
            </a:extLst>
          </p:cNvPr>
          <p:cNvPicPr>
            <a:picLocks noChangeAspect="1"/>
          </p:cNvPicPr>
          <p:nvPr/>
        </p:nvPicPr>
        <p:blipFill>
          <a:blip r:embed="rId3"/>
          <a:stretch>
            <a:fillRect/>
          </a:stretch>
        </p:blipFill>
        <p:spPr>
          <a:xfrm>
            <a:off x="7948500" y="479644"/>
            <a:ext cx="530352" cy="533400"/>
          </a:xfrm>
          <a:prstGeom prst="rect">
            <a:avLst/>
          </a:prstGeom>
        </p:spPr>
      </p:pic>
    </p:spTree>
    <p:extLst>
      <p:ext uri="{BB962C8B-B14F-4D97-AF65-F5344CB8AC3E}">
        <p14:creationId xmlns:p14="http://schemas.microsoft.com/office/powerpoint/2010/main" val="2472755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4910889" cy="945000"/>
          </a:xfrm>
        </p:spPr>
        <p:txBody>
          <a:bodyPr>
            <a:normAutofit/>
          </a:bodyPr>
          <a:lstStyle/>
          <a:p>
            <a:r>
              <a:rPr lang="en-AU" dirty="0">
                <a:solidFill>
                  <a:srgbClr val="171C41"/>
                </a:solidFill>
              </a:rPr>
              <a:t>Discussion points</a:t>
            </a:r>
          </a:p>
        </p:txBody>
      </p:sp>
      <p:sp>
        <p:nvSpPr>
          <p:cNvPr id="3" name="Content Placeholder 2"/>
          <p:cNvSpPr>
            <a:spLocks noGrp="1"/>
          </p:cNvSpPr>
          <p:nvPr>
            <p:ph idx="1"/>
          </p:nvPr>
        </p:nvSpPr>
        <p:spPr>
          <a:xfrm>
            <a:off x="1333499" y="1557867"/>
            <a:ext cx="7028448" cy="3278828"/>
          </a:xfrm>
        </p:spPr>
        <p:txBody>
          <a:bodyPr/>
          <a:lstStyle/>
          <a:p>
            <a:pPr marL="0" indent="0">
              <a:spcBef>
                <a:spcPts val="0"/>
              </a:spcBef>
              <a:buNone/>
            </a:pPr>
            <a:endParaRPr lang="en-AU" sz="1000" dirty="0">
              <a:solidFill>
                <a:srgbClr val="171C41"/>
              </a:solidFill>
            </a:endParaRPr>
          </a:p>
          <a:p>
            <a:pPr>
              <a:spcBef>
                <a:spcPts val="0"/>
              </a:spcBef>
            </a:pPr>
            <a:r>
              <a:rPr lang="en-AU" sz="2200" dirty="0">
                <a:solidFill>
                  <a:srgbClr val="171C41"/>
                </a:solidFill>
              </a:rPr>
              <a:t>What range and variety of answers were obtained in your group?</a:t>
            </a:r>
          </a:p>
          <a:p>
            <a:pPr>
              <a:spcBef>
                <a:spcPts val="0"/>
              </a:spcBef>
            </a:pPr>
            <a:endParaRPr lang="en-AU" sz="1000" dirty="0">
              <a:solidFill>
                <a:srgbClr val="171C41"/>
              </a:solidFill>
            </a:endParaRPr>
          </a:p>
          <a:p>
            <a:pPr>
              <a:spcBef>
                <a:spcPts val="0"/>
              </a:spcBef>
            </a:pPr>
            <a:r>
              <a:rPr lang="en-AU" sz="2200" dirty="0">
                <a:solidFill>
                  <a:srgbClr val="171C41"/>
                </a:solidFill>
              </a:rPr>
              <a:t>What types of mathematical skills were required to answer each of the questions?</a:t>
            </a:r>
          </a:p>
          <a:p>
            <a:pPr>
              <a:spcBef>
                <a:spcPts val="0"/>
              </a:spcBef>
            </a:pPr>
            <a:endParaRPr lang="en-AU" sz="1000" dirty="0">
              <a:solidFill>
                <a:srgbClr val="171C41"/>
              </a:solidFill>
            </a:endParaRPr>
          </a:p>
          <a:p>
            <a:pPr>
              <a:spcBef>
                <a:spcPts val="0"/>
              </a:spcBef>
            </a:pPr>
            <a:r>
              <a:rPr lang="en-AU" sz="2200" dirty="0">
                <a:solidFill>
                  <a:srgbClr val="171C41"/>
                </a:solidFill>
              </a:rPr>
              <a:t>What would these questions allow you to determine about what your students know and understand?</a:t>
            </a:r>
          </a:p>
          <a:p>
            <a:pPr>
              <a:spcBef>
                <a:spcPts val="0"/>
              </a:spcBef>
            </a:pPr>
            <a:endParaRPr lang="en-AU" sz="1000" dirty="0">
              <a:solidFill>
                <a:srgbClr val="171C41"/>
              </a:solidFill>
            </a:endParaRPr>
          </a:p>
          <a:p>
            <a:pPr>
              <a:spcBef>
                <a:spcPts val="0"/>
              </a:spcBef>
            </a:pPr>
            <a:r>
              <a:rPr lang="en-AU" sz="2200" dirty="0">
                <a:solidFill>
                  <a:srgbClr val="171C41"/>
                </a:solidFill>
              </a:rPr>
              <a:t>Do you feel that your students’ problem-solving and reasoning skills would be enhanced by working with these questions?</a:t>
            </a:r>
          </a:p>
        </p:txBody>
      </p:sp>
      <p:pic>
        <p:nvPicPr>
          <p:cNvPr id="5" name="Picture 4">
            <a:extLst>
              <a:ext uri="{FF2B5EF4-FFF2-40B4-BE49-F238E27FC236}">
                <a16:creationId xmlns:a16="http://schemas.microsoft.com/office/drawing/2014/main" id="{01B3A19E-5194-4C0A-98D5-BB96BFB96334}"/>
              </a:ext>
            </a:extLst>
          </p:cNvPr>
          <p:cNvPicPr>
            <a:picLocks noChangeAspect="1"/>
          </p:cNvPicPr>
          <p:nvPr/>
        </p:nvPicPr>
        <p:blipFill>
          <a:blip r:embed="rId3"/>
          <a:stretch>
            <a:fillRect/>
          </a:stretch>
        </p:blipFill>
        <p:spPr>
          <a:xfrm>
            <a:off x="7948500" y="485740"/>
            <a:ext cx="518160" cy="521208"/>
          </a:xfrm>
          <a:prstGeom prst="rect">
            <a:avLst/>
          </a:prstGeom>
        </p:spPr>
      </p:pic>
    </p:spTree>
    <p:extLst>
      <p:ext uri="{BB962C8B-B14F-4D97-AF65-F5344CB8AC3E}">
        <p14:creationId xmlns:p14="http://schemas.microsoft.com/office/powerpoint/2010/main" val="65315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171C41"/>
                </a:solidFill>
              </a:rPr>
              <a:t>Consider this question</a:t>
            </a:r>
          </a:p>
        </p:txBody>
      </p:sp>
      <p:sp>
        <p:nvSpPr>
          <p:cNvPr id="3" name="Content Placeholder 2"/>
          <p:cNvSpPr>
            <a:spLocks noGrp="1"/>
          </p:cNvSpPr>
          <p:nvPr>
            <p:ph idx="1"/>
          </p:nvPr>
        </p:nvSpPr>
        <p:spPr>
          <a:xfrm>
            <a:off x="1333500" y="1318215"/>
            <a:ext cx="7145352" cy="3518480"/>
          </a:xfrm>
        </p:spPr>
        <p:txBody>
          <a:bodyPr/>
          <a:lstStyle/>
          <a:p>
            <a:pPr marL="0" indent="0">
              <a:buNone/>
            </a:pPr>
            <a:r>
              <a:rPr lang="en-AU" sz="2000" dirty="0">
                <a:solidFill>
                  <a:srgbClr val="171C41"/>
                </a:solidFill>
              </a:rPr>
              <a:t>My best friend and I went shopping for a dress each to wear to a wedding. The boutique had a sale – “Buy three, get the cheapest free”.</a:t>
            </a:r>
          </a:p>
          <a:p>
            <a:pPr marL="0" indent="0">
              <a:buNone/>
            </a:pPr>
            <a:r>
              <a:rPr lang="en-AU" sz="2000" dirty="0">
                <a:solidFill>
                  <a:srgbClr val="171C41"/>
                </a:solidFill>
              </a:rPr>
              <a:t>I found a gorgeous dress for $360 and my friend chose one that cost $495.</a:t>
            </a:r>
          </a:p>
          <a:p>
            <a:pPr marL="0" indent="0">
              <a:buNone/>
            </a:pPr>
            <a:r>
              <a:rPr lang="en-AU" sz="2000" dirty="0">
                <a:solidFill>
                  <a:srgbClr val="171C41"/>
                </a:solidFill>
              </a:rPr>
              <a:t>I then found a second dress to wear to my mother’s birthday party for $275.</a:t>
            </a:r>
          </a:p>
          <a:p>
            <a:pPr marL="0" indent="0">
              <a:buNone/>
            </a:pPr>
            <a:endParaRPr lang="en-AU" sz="1000" dirty="0">
              <a:solidFill>
                <a:srgbClr val="171C41"/>
              </a:solidFill>
            </a:endParaRPr>
          </a:p>
          <a:p>
            <a:pPr lvl="1"/>
            <a:r>
              <a:rPr lang="en-AU" sz="2000" dirty="0">
                <a:solidFill>
                  <a:srgbClr val="171C41"/>
                </a:solidFill>
              </a:rPr>
              <a:t>How much should my friend and I each pay </a:t>
            </a:r>
            <a:br>
              <a:rPr lang="en-AU" sz="2000" dirty="0">
                <a:solidFill>
                  <a:srgbClr val="171C41"/>
                </a:solidFill>
              </a:rPr>
            </a:br>
            <a:r>
              <a:rPr lang="en-AU" sz="2000" dirty="0">
                <a:solidFill>
                  <a:srgbClr val="171C41"/>
                </a:solidFill>
              </a:rPr>
              <a:t>(give two options)?</a:t>
            </a:r>
          </a:p>
          <a:p>
            <a:pPr lvl="1"/>
            <a:r>
              <a:rPr lang="en-AU" sz="2000" dirty="0">
                <a:solidFill>
                  <a:srgbClr val="171C41"/>
                </a:solidFill>
              </a:rPr>
              <a:t>Explain which option is fairer.</a:t>
            </a:r>
          </a:p>
        </p:txBody>
      </p:sp>
      <p:pic>
        <p:nvPicPr>
          <p:cNvPr id="5" name="Picture 4"/>
          <p:cNvPicPr>
            <a:picLocks noChangeAspect="1"/>
          </p:cNvPicPr>
          <p:nvPr/>
        </p:nvPicPr>
        <p:blipFill>
          <a:blip r:embed="rId3"/>
          <a:stretch>
            <a:fillRect/>
          </a:stretch>
        </p:blipFill>
        <p:spPr>
          <a:xfrm>
            <a:off x="7948500" y="479644"/>
            <a:ext cx="530352" cy="533400"/>
          </a:xfrm>
          <a:prstGeom prst="rect">
            <a:avLst/>
          </a:prstGeom>
        </p:spPr>
      </p:pic>
    </p:spTree>
    <p:extLst>
      <p:ext uri="{BB962C8B-B14F-4D97-AF65-F5344CB8AC3E}">
        <p14:creationId xmlns:p14="http://schemas.microsoft.com/office/powerpoint/2010/main" val="9948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4910889" cy="945000"/>
          </a:xfrm>
        </p:spPr>
        <p:txBody>
          <a:bodyPr>
            <a:normAutofit/>
          </a:bodyPr>
          <a:lstStyle/>
          <a:p>
            <a:r>
              <a:rPr lang="en-AU" dirty="0">
                <a:solidFill>
                  <a:srgbClr val="171C41"/>
                </a:solidFill>
              </a:rPr>
              <a:t>Discussion point</a:t>
            </a:r>
          </a:p>
        </p:txBody>
      </p:sp>
      <p:sp>
        <p:nvSpPr>
          <p:cNvPr id="3" name="Content Placeholder 2"/>
          <p:cNvSpPr>
            <a:spLocks noGrp="1"/>
          </p:cNvSpPr>
          <p:nvPr>
            <p:ph idx="1"/>
          </p:nvPr>
        </p:nvSpPr>
        <p:spPr>
          <a:xfrm>
            <a:off x="1333499" y="1318215"/>
            <a:ext cx="7028448" cy="3518480"/>
          </a:xfrm>
        </p:spPr>
        <p:txBody>
          <a:bodyPr/>
          <a:lstStyle/>
          <a:p>
            <a:pPr marL="0" indent="0">
              <a:spcBef>
                <a:spcPts val="0"/>
              </a:spcBef>
              <a:buNone/>
            </a:pPr>
            <a:r>
              <a:rPr lang="en-AU" sz="2200" dirty="0">
                <a:solidFill>
                  <a:srgbClr val="171C41"/>
                </a:solidFill>
              </a:rPr>
              <a:t>Address the following discussion starters in your table groups and then with all colleagues:</a:t>
            </a:r>
          </a:p>
          <a:p>
            <a:pPr marL="0" indent="0">
              <a:spcBef>
                <a:spcPts val="0"/>
              </a:spcBef>
              <a:buNone/>
            </a:pPr>
            <a:endParaRPr lang="en-AU" sz="1000" dirty="0">
              <a:solidFill>
                <a:srgbClr val="171C41"/>
              </a:solidFill>
            </a:endParaRPr>
          </a:p>
          <a:p>
            <a:pPr>
              <a:spcBef>
                <a:spcPts val="0"/>
              </a:spcBef>
            </a:pPr>
            <a:r>
              <a:rPr lang="en-AU" sz="2200" dirty="0">
                <a:solidFill>
                  <a:srgbClr val="171C41"/>
                </a:solidFill>
              </a:rPr>
              <a:t>What concepts are being addressed?</a:t>
            </a:r>
          </a:p>
          <a:p>
            <a:pPr>
              <a:spcBef>
                <a:spcPts val="0"/>
              </a:spcBef>
            </a:pPr>
            <a:endParaRPr lang="en-AU" sz="1000" dirty="0">
              <a:solidFill>
                <a:srgbClr val="171C41"/>
              </a:solidFill>
            </a:endParaRPr>
          </a:p>
          <a:p>
            <a:pPr>
              <a:spcBef>
                <a:spcPts val="0"/>
              </a:spcBef>
            </a:pPr>
            <a:r>
              <a:rPr lang="en-AU" sz="2200" dirty="0">
                <a:solidFill>
                  <a:srgbClr val="171C41"/>
                </a:solidFill>
              </a:rPr>
              <a:t>Is there a ‘right’ answer?</a:t>
            </a:r>
          </a:p>
          <a:p>
            <a:pPr marL="0" indent="0">
              <a:spcBef>
                <a:spcPts val="0"/>
              </a:spcBef>
              <a:buNone/>
            </a:pPr>
            <a:endParaRPr lang="en-AU" sz="1000" dirty="0">
              <a:solidFill>
                <a:srgbClr val="171C41"/>
              </a:solidFill>
            </a:endParaRPr>
          </a:p>
          <a:p>
            <a:pPr>
              <a:spcBef>
                <a:spcPts val="0"/>
              </a:spcBef>
            </a:pPr>
            <a:r>
              <a:rPr lang="en-AU" sz="2200" dirty="0">
                <a:solidFill>
                  <a:srgbClr val="171C41"/>
                </a:solidFill>
              </a:rPr>
              <a:t>Would these questions allow you to determine what your students know and understand?</a:t>
            </a:r>
          </a:p>
          <a:p>
            <a:pPr>
              <a:spcBef>
                <a:spcPts val="0"/>
              </a:spcBef>
            </a:pPr>
            <a:endParaRPr lang="en-AU" sz="1000" dirty="0">
              <a:solidFill>
                <a:srgbClr val="171C41"/>
              </a:solidFill>
            </a:endParaRPr>
          </a:p>
          <a:p>
            <a:pPr>
              <a:spcBef>
                <a:spcPts val="0"/>
              </a:spcBef>
            </a:pPr>
            <a:r>
              <a:rPr lang="en-AU" sz="2200" dirty="0">
                <a:solidFill>
                  <a:srgbClr val="171C41"/>
                </a:solidFill>
              </a:rPr>
              <a:t>How might you support students:</a:t>
            </a:r>
          </a:p>
          <a:p>
            <a:pPr lvl="2">
              <a:spcBef>
                <a:spcPts val="0"/>
              </a:spcBef>
            </a:pPr>
            <a:r>
              <a:rPr lang="en-AU" sz="2200" dirty="0">
                <a:solidFill>
                  <a:srgbClr val="171C41"/>
                </a:solidFill>
              </a:rPr>
              <a:t>For whom this task is too challenging</a:t>
            </a:r>
          </a:p>
          <a:p>
            <a:pPr lvl="2">
              <a:spcBef>
                <a:spcPts val="0"/>
              </a:spcBef>
            </a:pPr>
            <a:r>
              <a:rPr lang="en-AU" sz="2200" dirty="0">
                <a:solidFill>
                  <a:srgbClr val="171C41"/>
                </a:solidFill>
              </a:rPr>
              <a:t>Who complete this quickly – how might they be extended?</a:t>
            </a:r>
          </a:p>
        </p:txBody>
      </p:sp>
      <p:pic>
        <p:nvPicPr>
          <p:cNvPr id="5" name="Picture 4">
            <a:extLst>
              <a:ext uri="{FF2B5EF4-FFF2-40B4-BE49-F238E27FC236}">
                <a16:creationId xmlns:a16="http://schemas.microsoft.com/office/drawing/2014/main" id="{01B3A19E-5194-4C0A-98D5-BB96BFB96334}"/>
              </a:ext>
            </a:extLst>
          </p:cNvPr>
          <p:cNvPicPr>
            <a:picLocks noChangeAspect="1"/>
          </p:cNvPicPr>
          <p:nvPr/>
        </p:nvPicPr>
        <p:blipFill>
          <a:blip r:embed="rId3"/>
          <a:stretch>
            <a:fillRect/>
          </a:stretch>
        </p:blipFill>
        <p:spPr>
          <a:xfrm>
            <a:off x="7948500" y="485740"/>
            <a:ext cx="518160" cy="521208"/>
          </a:xfrm>
          <a:prstGeom prst="rect">
            <a:avLst/>
          </a:prstGeom>
        </p:spPr>
      </p:pic>
    </p:spTree>
    <p:extLst>
      <p:ext uri="{BB962C8B-B14F-4D97-AF65-F5344CB8AC3E}">
        <p14:creationId xmlns:p14="http://schemas.microsoft.com/office/powerpoint/2010/main" val="1926990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fontScale="90000"/>
          </a:bodyPr>
          <a:lstStyle/>
          <a:p>
            <a:r>
              <a:rPr lang="en-US" dirty="0">
                <a:solidFill>
                  <a:srgbClr val="171C41"/>
                </a:solidFill>
              </a:rPr>
              <a:t>Mathematics version of a cloze passage</a:t>
            </a:r>
            <a:endParaRPr lang="en-AU" dirty="0">
              <a:solidFill>
                <a:srgbClr val="171C41"/>
              </a:solidFill>
            </a:endParaRPr>
          </a:p>
        </p:txBody>
      </p:sp>
      <p:sp>
        <p:nvSpPr>
          <p:cNvPr id="3" name="Content Placeholder 2"/>
          <p:cNvSpPr>
            <a:spLocks noGrp="1"/>
          </p:cNvSpPr>
          <p:nvPr>
            <p:ph idx="1"/>
          </p:nvPr>
        </p:nvSpPr>
        <p:spPr>
          <a:xfrm>
            <a:off x="1353671" y="1369219"/>
            <a:ext cx="6860005" cy="3375000"/>
          </a:xfrm>
        </p:spPr>
        <p:txBody>
          <a:bodyPr/>
          <a:lstStyle/>
          <a:p>
            <a:pPr marL="0" indent="0">
              <a:buNone/>
            </a:pPr>
            <a:r>
              <a:rPr lang="en-AU" dirty="0">
                <a:solidFill>
                  <a:srgbClr val="171C41"/>
                </a:solidFill>
              </a:rPr>
              <a:t>Answer these questions:</a:t>
            </a:r>
          </a:p>
          <a:p>
            <a:pPr marL="457200" indent="-457200">
              <a:buFont typeface="+mj-lt"/>
              <a:buAutoNum type="arabicPeriod"/>
            </a:pPr>
            <a:r>
              <a:rPr lang="en-AU" dirty="0">
                <a:solidFill>
                  <a:srgbClr val="171C41"/>
                </a:solidFill>
              </a:rPr>
              <a:t>Using 3, 0, 2 &amp; 6, how many answers can you find? </a:t>
            </a:r>
            <a:br>
              <a:rPr lang="en-AU" dirty="0">
                <a:solidFill>
                  <a:srgbClr val="171C41"/>
                </a:solidFill>
              </a:rPr>
            </a:br>
            <a:r>
              <a:rPr lang="en-AU" dirty="0">
                <a:solidFill>
                  <a:srgbClr val="171C41"/>
                </a:solidFill>
              </a:rPr>
              <a:t>		_._ _ &lt; 3._ </a:t>
            </a:r>
          </a:p>
          <a:p>
            <a:pPr marL="457200" indent="-457200">
              <a:buFont typeface="+mj-lt"/>
              <a:buAutoNum type="arabicPeriod"/>
            </a:pPr>
            <a:r>
              <a:rPr lang="en-AU" dirty="0">
                <a:solidFill>
                  <a:srgbClr val="171C41"/>
                </a:solidFill>
              </a:rPr>
              <a:t>Choosing any four digits from 1, 3, 4, 5, 6 &amp; 7, place them in these squares so the answer is closest to 2.</a:t>
            </a:r>
          </a:p>
        </p:txBody>
      </p:sp>
      <p:pic>
        <p:nvPicPr>
          <p:cNvPr id="4" name="Picture 3">
            <a:extLst>
              <a:ext uri="{FF2B5EF4-FFF2-40B4-BE49-F238E27FC236}">
                <a16:creationId xmlns:a16="http://schemas.microsoft.com/office/drawing/2014/main" id="{F08575C5-ADB9-4749-B73D-D481AC248B0E}"/>
              </a:ext>
            </a:extLst>
          </p:cNvPr>
          <p:cNvPicPr/>
          <p:nvPr/>
        </p:nvPicPr>
        <p:blipFill rotWithShape="1">
          <a:blip r:embed="rId3"/>
          <a:srcRect l="12254" t="24170" r="74829" b="54545"/>
          <a:stretch/>
        </p:blipFill>
        <p:spPr bwMode="auto">
          <a:xfrm>
            <a:off x="2634835" y="3990390"/>
            <a:ext cx="1870710" cy="1012825"/>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F18EA9E9-BAF1-4AD4-A077-9F8896A1FC26}"/>
              </a:ext>
            </a:extLst>
          </p:cNvPr>
          <p:cNvPicPr>
            <a:picLocks noChangeAspect="1"/>
          </p:cNvPicPr>
          <p:nvPr/>
        </p:nvPicPr>
        <p:blipFill>
          <a:blip r:embed="rId4"/>
          <a:stretch>
            <a:fillRect/>
          </a:stretch>
        </p:blipFill>
        <p:spPr>
          <a:xfrm>
            <a:off x="7948500" y="479644"/>
            <a:ext cx="530352" cy="533400"/>
          </a:xfrm>
          <a:prstGeom prst="rect">
            <a:avLst/>
          </a:prstGeom>
        </p:spPr>
      </p:pic>
    </p:spTree>
    <p:extLst>
      <p:ext uri="{BB962C8B-B14F-4D97-AF65-F5344CB8AC3E}">
        <p14:creationId xmlns:p14="http://schemas.microsoft.com/office/powerpoint/2010/main" val="47288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fontScale="90000"/>
          </a:bodyPr>
          <a:lstStyle/>
          <a:p>
            <a:r>
              <a:rPr lang="en-US" dirty="0">
                <a:solidFill>
                  <a:srgbClr val="171C41"/>
                </a:solidFill>
              </a:rPr>
              <a:t>Mathematics version of a cloze passage</a:t>
            </a:r>
            <a:endParaRPr lang="en-AU" dirty="0">
              <a:solidFill>
                <a:srgbClr val="171C41"/>
              </a:solidFill>
            </a:endParaRPr>
          </a:p>
        </p:txBody>
      </p:sp>
      <p:sp>
        <p:nvSpPr>
          <p:cNvPr id="3" name="Content Placeholder 2"/>
          <p:cNvSpPr>
            <a:spLocks noGrp="1"/>
          </p:cNvSpPr>
          <p:nvPr>
            <p:ph idx="1"/>
          </p:nvPr>
        </p:nvSpPr>
        <p:spPr>
          <a:xfrm>
            <a:off x="1353671" y="1369219"/>
            <a:ext cx="6860005" cy="3375000"/>
          </a:xfrm>
        </p:spPr>
        <p:txBody>
          <a:bodyPr/>
          <a:lstStyle/>
          <a:p>
            <a:pPr marL="0" indent="0">
              <a:buNone/>
            </a:pPr>
            <a:r>
              <a:rPr lang="en-AU" sz="2200" dirty="0">
                <a:solidFill>
                  <a:srgbClr val="171C41"/>
                </a:solidFill>
              </a:rPr>
              <a:t>Fill in the blanks with whole numbers so that the story makes sense.</a:t>
            </a:r>
          </a:p>
          <a:p>
            <a:pPr marL="0" indent="0">
              <a:buNone/>
            </a:pPr>
            <a:r>
              <a:rPr lang="en-AU" sz="2200" dirty="0">
                <a:solidFill>
                  <a:srgbClr val="171C41"/>
                </a:solidFill>
              </a:rPr>
              <a:t>Mrs Brown’s annual salary is greater than Mr Grey’s.</a:t>
            </a:r>
          </a:p>
          <a:p>
            <a:pPr marL="0" indent="0">
              <a:buNone/>
            </a:pPr>
            <a:r>
              <a:rPr lang="en-AU" sz="2200" dirty="0">
                <a:solidFill>
                  <a:srgbClr val="171C41"/>
                </a:solidFill>
              </a:rPr>
              <a:t>This year Mrs Brown’s salary is (a) ___________. Each year she is given a raise of (b) ___________. </a:t>
            </a:r>
          </a:p>
          <a:p>
            <a:pPr marL="0" indent="0">
              <a:buNone/>
            </a:pPr>
            <a:r>
              <a:rPr lang="en-AU" sz="2200" dirty="0">
                <a:solidFill>
                  <a:srgbClr val="171C41"/>
                </a:solidFill>
              </a:rPr>
              <a:t>This year Mr Grey’s salary is (c) ___________. </a:t>
            </a:r>
            <a:br>
              <a:rPr lang="en-AU" sz="2200" dirty="0">
                <a:solidFill>
                  <a:srgbClr val="171C41"/>
                </a:solidFill>
              </a:rPr>
            </a:br>
            <a:r>
              <a:rPr lang="en-AU" sz="2200" dirty="0">
                <a:solidFill>
                  <a:srgbClr val="171C41"/>
                </a:solidFill>
              </a:rPr>
              <a:t>Each year he receives a raise of (d) ___________. </a:t>
            </a:r>
          </a:p>
          <a:p>
            <a:pPr marL="0" indent="0">
              <a:buNone/>
            </a:pPr>
            <a:r>
              <a:rPr lang="en-AU" sz="2200" dirty="0">
                <a:solidFill>
                  <a:srgbClr val="171C41"/>
                </a:solidFill>
              </a:rPr>
              <a:t>In (e) ___________ years, Mrs Brown and Mr Grey will have the same salary.</a:t>
            </a:r>
          </a:p>
          <a:p>
            <a:pPr marL="0" indent="0">
              <a:buNone/>
            </a:pPr>
            <a:endParaRPr lang="en-AU" dirty="0">
              <a:solidFill>
                <a:srgbClr val="171C41"/>
              </a:solidFill>
            </a:endParaRPr>
          </a:p>
        </p:txBody>
      </p:sp>
      <p:pic>
        <p:nvPicPr>
          <p:cNvPr id="5" name="Picture 4">
            <a:extLst>
              <a:ext uri="{FF2B5EF4-FFF2-40B4-BE49-F238E27FC236}">
                <a16:creationId xmlns:a16="http://schemas.microsoft.com/office/drawing/2014/main" id="{F18EA9E9-BAF1-4AD4-A077-9F8896A1FC26}"/>
              </a:ext>
            </a:extLst>
          </p:cNvPr>
          <p:cNvPicPr>
            <a:picLocks noChangeAspect="1"/>
          </p:cNvPicPr>
          <p:nvPr/>
        </p:nvPicPr>
        <p:blipFill>
          <a:blip r:embed="rId3"/>
          <a:stretch>
            <a:fillRect/>
          </a:stretch>
        </p:blipFill>
        <p:spPr>
          <a:xfrm>
            <a:off x="7948500" y="479644"/>
            <a:ext cx="530352" cy="533400"/>
          </a:xfrm>
          <a:prstGeom prst="rect">
            <a:avLst/>
          </a:prstGeom>
        </p:spPr>
      </p:pic>
    </p:spTree>
    <p:extLst>
      <p:ext uri="{BB962C8B-B14F-4D97-AF65-F5344CB8AC3E}">
        <p14:creationId xmlns:p14="http://schemas.microsoft.com/office/powerpoint/2010/main" val="217932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3"/>
            <a:ext cx="6615000" cy="874825"/>
          </a:xfrm>
        </p:spPr>
        <p:txBody>
          <a:bodyPr>
            <a:normAutofit/>
          </a:bodyPr>
          <a:lstStyle/>
          <a:p>
            <a:pPr defTabSz="457200"/>
            <a:r>
              <a:rPr lang="en-AU" sz="3200" dirty="0">
                <a:solidFill>
                  <a:srgbClr val="171C41"/>
                </a:solidFill>
              </a:rPr>
              <a:t>Learning outcomes:</a:t>
            </a:r>
          </a:p>
        </p:txBody>
      </p:sp>
      <p:sp>
        <p:nvSpPr>
          <p:cNvPr id="3" name="Content Placeholder 2"/>
          <p:cNvSpPr>
            <a:spLocks noGrp="1"/>
          </p:cNvSpPr>
          <p:nvPr>
            <p:ph idx="1"/>
          </p:nvPr>
        </p:nvSpPr>
        <p:spPr>
          <a:xfrm>
            <a:off x="1333500" y="1720515"/>
            <a:ext cx="6615000" cy="3023703"/>
          </a:xfrm>
        </p:spPr>
        <p:txBody>
          <a:bodyPr/>
          <a:lstStyle/>
          <a:p>
            <a:pPr marL="0" indent="0">
              <a:buNone/>
            </a:pPr>
            <a:r>
              <a:rPr lang="en-AU" sz="2200" dirty="0">
                <a:solidFill>
                  <a:srgbClr val="171C41"/>
                </a:solidFill>
              </a:rPr>
              <a:t>Participants should be able to:</a:t>
            </a:r>
          </a:p>
          <a:p>
            <a:r>
              <a:rPr lang="en-AU" sz="2200" dirty="0">
                <a:solidFill>
                  <a:srgbClr val="171C41"/>
                </a:solidFill>
              </a:rPr>
              <a:t>Develop and implement open questions in the mathematics classroom.</a:t>
            </a:r>
          </a:p>
          <a:p>
            <a:r>
              <a:rPr lang="en-AU" sz="2200" dirty="0">
                <a:solidFill>
                  <a:srgbClr val="171C41"/>
                </a:solidFill>
              </a:rPr>
              <a:t>Associate the use of open questions with student engagement through the Proficiencies of the </a:t>
            </a:r>
            <a:r>
              <a:rPr lang="en-AU" sz="2200" i="1" dirty="0">
                <a:solidFill>
                  <a:srgbClr val="171C41"/>
                </a:solidFill>
              </a:rPr>
              <a:t>Australian Curriculum: Mathematics</a:t>
            </a:r>
            <a:r>
              <a:rPr lang="en-AU" sz="2200" dirty="0">
                <a:solidFill>
                  <a:srgbClr val="171C41"/>
                </a:solidFill>
              </a:rPr>
              <a:t>.</a:t>
            </a:r>
          </a:p>
        </p:txBody>
      </p:sp>
    </p:spTree>
    <p:extLst>
      <p:ext uri="{BB962C8B-B14F-4D97-AF65-F5344CB8AC3E}">
        <p14:creationId xmlns:p14="http://schemas.microsoft.com/office/powerpoint/2010/main" val="631471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4910889" cy="945000"/>
          </a:xfrm>
        </p:spPr>
        <p:txBody>
          <a:bodyPr>
            <a:normAutofit/>
          </a:bodyPr>
          <a:lstStyle/>
          <a:p>
            <a:r>
              <a:rPr lang="en-AU" dirty="0">
                <a:solidFill>
                  <a:srgbClr val="171C41"/>
                </a:solidFill>
              </a:rPr>
              <a:t>Discussion points</a:t>
            </a:r>
          </a:p>
        </p:txBody>
      </p:sp>
      <p:sp>
        <p:nvSpPr>
          <p:cNvPr id="3" name="Content Placeholder 2"/>
          <p:cNvSpPr>
            <a:spLocks noGrp="1"/>
          </p:cNvSpPr>
          <p:nvPr>
            <p:ph idx="1"/>
          </p:nvPr>
        </p:nvSpPr>
        <p:spPr>
          <a:xfrm>
            <a:off x="1333499" y="1557867"/>
            <a:ext cx="7028448" cy="3278828"/>
          </a:xfrm>
        </p:spPr>
        <p:txBody>
          <a:bodyPr/>
          <a:lstStyle/>
          <a:p>
            <a:pPr marL="0" indent="0">
              <a:spcBef>
                <a:spcPts val="0"/>
              </a:spcBef>
              <a:buNone/>
            </a:pPr>
            <a:endParaRPr lang="en-AU" sz="1000" dirty="0">
              <a:solidFill>
                <a:srgbClr val="171C41"/>
              </a:solidFill>
            </a:endParaRPr>
          </a:p>
          <a:p>
            <a:pPr>
              <a:spcBef>
                <a:spcPts val="0"/>
              </a:spcBef>
            </a:pPr>
            <a:r>
              <a:rPr lang="en-AU" sz="2200" dirty="0">
                <a:solidFill>
                  <a:srgbClr val="171C41"/>
                </a:solidFill>
              </a:rPr>
              <a:t>What range and variety of answers were obtained in your group?</a:t>
            </a:r>
          </a:p>
          <a:p>
            <a:pPr>
              <a:spcBef>
                <a:spcPts val="0"/>
              </a:spcBef>
            </a:pPr>
            <a:endParaRPr lang="en-AU" sz="1000" dirty="0">
              <a:solidFill>
                <a:srgbClr val="171C41"/>
              </a:solidFill>
            </a:endParaRPr>
          </a:p>
          <a:p>
            <a:pPr>
              <a:spcBef>
                <a:spcPts val="0"/>
              </a:spcBef>
            </a:pPr>
            <a:r>
              <a:rPr lang="en-AU" sz="2200" dirty="0">
                <a:solidFill>
                  <a:srgbClr val="171C41"/>
                </a:solidFill>
              </a:rPr>
              <a:t>What types of mathematical skills were required to answer each of the questions?</a:t>
            </a:r>
          </a:p>
          <a:p>
            <a:pPr>
              <a:spcBef>
                <a:spcPts val="0"/>
              </a:spcBef>
            </a:pPr>
            <a:endParaRPr lang="en-AU" sz="1000" dirty="0">
              <a:solidFill>
                <a:srgbClr val="171C41"/>
              </a:solidFill>
            </a:endParaRPr>
          </a:p>
          <a:p>
            <a:pPr>
              <a:spcBef>
                <a:spcPts val="0"/>
              </a:spcBef>
            </a:pPr>
            <a:r>
              <a:rPr lang="en-AU" sz="2200" dirty="0">
                <a:solidFill>
                  <a:srgbClr val="171C41"/>
                </a:solidFill>
              </a:rPr>
              <a:t>What would these questions allow you to determine about what your students know and understand?</a:t>
            </a:r>
          </a:p>
          <a:p>
            <a:pPr>
              <a:spcBef>
                <a:spcPts val="0"/>
              </a:spcBef>
            </a:pPr>
            <a:endParaRPr lang="en-AU" sz="1000" dirty="0">
              <a:solidFill>
                <a:srgbClr val="171C41"/>
              </a:solidFill>
            </a:endParaRPr>
          </a:p>
          <a:p>
            <a:pPr>
              <a:spcBef>
                <a:spcPts val="0"/>
              </a:spcBef>
            </a:pPr>
            <a:r>
              <a:rPr lang="en-AU" sz="2200" dirty="0">
                <a:solidFill>
                  <a:srgbClr val="171C41"/>
                </a:solidFill>
              </a:rPr>
              <a:t>Do you feel that your students’ problem-solving and reasoning skills would be enhanced by working with these questions?</a:t>
            </a:r>
          </a:p>
        </p:txBody>
      </p:sp>
      <p:pic>
        <p:nvPicPr>
          <p:cNvPr id="5" name="Picture 4">
            <a:extLst>
              <a:ext uri="{FF2B5EF4-FFF2-40B4-BE49-F238E27FC236}">
                <a16:creationId xmlns:a16="http://schemas.microsoft.com/office/drawing/2014/main" id="{01B3A19E-5194-4C0A-98D5-BB96BFB96334}"/>
              </a:ext>
            </a:extLst>
          </p:cNvPr>
          <p:cNvPicPr>
            <a:picLocks noChangeAspect="1"/>
          </p:cNvPicPr>
          <p:nvPr/>
        </p:nvPicPr>
        <p:blipFill>
          <a:blip r:embed="rId3"/>
          <a:stretch>
            <a:fillRect/>
          </a:stretch>
        </p:blipFill>
        <p:spPr>
          <a:xfrm>
            <a:off x="7948500" y="485740"/>
            <a:ext cx="518160" cy="521208"/>
          </a:xfrm>
          <a:prstGeom prst="rect">
            <a:avLst/>
          </a:prstGeom>
        </p:spPr>
      </p:pic>
    </p:spTree>
    <p:extLst>
      <p:ext uri="{BB962C8B-B14F-4D97-AF65-F5344CB8AC3E}">
        <p14:creationId xmlns:p14="http://schemas.microsoft.com/office/powerpoint/2010/main" val="4114002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4910889" cy="945000"/>
          </a:xfrm>
        </p:spPr>
        <p:txBody>
          <a:bodyPr>
            <a:normAutofit/>
          </a:bodyPr>
          <a:lstStyle/>
          <a:p>
            <a:r>
              <a:rPr lang="en-AU" dirty="0">
                <a:solidFill>
                  <a:srgbClr val="171C41"/>
                </a:solidFill>
              </a:rPr>
              <a:t>Do it yourself…</a:t>
            </a:r>
          </a:p>
        </p:txBody>
      </p:sp>
      <p:sp>
        <p:nvSpPr>
          <p:cNvPr id="3" name="Content Placeholder 2"/>
          <p:cNvSpPr>
            <a:spLocks noGrp="1"/>
          </p:cNvSpPr>
          <p:nvPr>
            <p:ph idx="1"/>
          </p:nvPr>
        </p:nvSpPr>
        <p:spPr>
          <a:xfrm>
            <a:off x="2215165" y="1318215"/>
            <a:ext cx="5486401" cy="3518480"/>
          </a:xfrm>
        </p:spPr>
        <p:txBody>
          <a:bodyPr/>
          <a:lstStyle/>
          <a:p>
            <a:pPr marL="0" indent="0">
              <a:lnSpc>
                <a:spcPct val="100000"/>
              </a:lnSpc>
              <a:spcBef>
                <a:spcPts val="0"/>
              </a:spcBef>
              <a:buNone/>
            </a:pPr>
            <a:r>
              <a:rPr lang="en-AU" sz="2200" dirty="0">
                <a:solidFill>
                  <a:srgbClr val="171C41"/>
                </a:solidFill>
              </a:rPr>
              <a:t>Using a mathematics textbook, worksheet or questions you have used in class, find a/some closed questions and convert it/them into open questions, using any </a:t>
            </a:r>
            <a:br>
              <a:rPr lang="en-AU" sz="2200" dirty="0">
                <a:solidFill>
                  <a:srgbClr val="171C41"/>
                </a:solidFill>
              </a:rPr>
            </a:br>
            <a:r>
              <a:rPr lang="en-AU" sz="2200" dirty="0">
                <a:solidFill>
                  <a:srgbClr val="171C41"/>
                </a:solidFill>
              </a:rPr>
              <a:t>of the strategies that you’ve seen in this presentation.</a:t>
            </a:r>
          </a:p>
        </p:txBody>
      </p:sp>
      <p:pic>
        <p:nvPicPr>
          <p:cNvPr id="6" name="Picture 5">
            <a:extLst>
              <a:ext uri="{FF2B5EF4-FFF2-40B4-BE49-F238E27FC236}">
                <a16:creationId xmlns:a16="http://schemas.microsoft.com/office/drawing/2014/main" id="{8423251A-033A-4CBF-91F2-8C57EACD83A6}"/>
              </a:ext>
            </a:extLst>
          </p:cNvPr>
          <p:cNvPicPr>
            <a:picLocks noChangeAspect="1"/>
          </p:cNvPicPr>
          <p:nvPr/>
        </p:nvPicPr>
        <p:blipFill>
          <a:blip r:embed="rId3"/>
          <a:stretch>
            <a:fillRect/>
          </a:stretch>
        </p:blipFill>
        <p:spPr>
          <a:xfrm>
            <a:off x="7948500" y="479644"/>
            <a:ext cx="530352" cy="533400"/>
          </a:xfrm>
          <a:prstGeom prst="rect">
            <a:avLst/>
          </a:prstGeom>
        </p:spPr>
      </p:pic>
    </p:spTree>
    <p:extLst>
      <p:ext uri="{BB962C8B-B14F-4D97-AF65-F5344CB8AC3E}">
        <p14:creationId xmlns:p14="http://schemas.microsoft.com/office/powerpoint/2010/main" val="2760778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4910889" cy="945000"/>
          </a:xfrm>
        </p:spPr>
        <p:txBody>
          <a:bodyPr>
            <a:normAutofit/>
          </a:bodyPr>
          <a:lstStyle/>
          <a:p>
            <a:r>
              <a:rPr lang="en-AU" dirty="0">
                <a:solidFill>
                  <a:srgbClr val="171C41"/>
                </a:solidFill>
              </a:rPr>
              <a:t>Do it yourself…</a:t>
            </a:r>
          </a:p>
        </p:txBody>
      </p:sp>
      <p:sp>
        <p:nvSpPr>
          <p:cNvPr id="3" name="Content Placeholder 2"/>
          <p:cNvSpPr>
            <a:spLocks noGrp="1"/>
          </p:cNvSpPr>
          <p:nvPr>
            <p:ph idx="1"/>
          </p:nvPr>
        </p:nvSpPr>
        <p:spPr>
          <a:xfrm>
            <a:off x="1333499" y="1318215"/>
            <a:ext cx="7028448" cy="3518480"/>
          </a:xfrm>
        </p:spPr>
        <p:txBody>
          <a:bodyPr/>
          <a:lstStyle/>
          <a:p>
            <a:pPr marL="0" indent="0">
              <a:spcBef>
                <a:spcPts val="0"/>
              </a:spcBef>
              <a:spcAft>
                <a:spcPts val="1200"/>
              </a:spcAft>
              <a:buNone/>
            </a:pPr>
            <a:r>
              <a:rPr lang="en-AU" sz="2200" dirty="0">
                <a:solidFill>
                  <a:srgbClr val="171C41"/>
                </a:solidFill>
              </a:rPr>
              <a:t>Share with your colleagues and discuss:</a:t>
            </a:r>
          </a:p>
          <a:p>
            <a:pPr>
              <a:spcBef>
                <a:spcPts val="0"/>
              </a:spcBef>
              <a:spcAft>
                <a:spcPts val="1200"/>
              </a:spcAft>
            </a:pPr>
            <a:r>
              <a:rPr lang="en-AU" sz="2200" dirty="0">
                <a:solidFill>
                  <a:srgbClr val="171C41"/>
                </a:solidFill>
              </a:rPr>
              <a:t>The strategy used</a:t>
            </a:r>
          </a:p>
          <a:p>
            <a:pPr>
              <a:spcBef>
                <a:spcPts val="0"/>
              </a:spcBef>
              <a:spcAft>
                <a:spcPts val="1200"/>
              </a:spcAft>
            </a:pPr>
            <a:r>
              <a:rPr lang="en-AU" sz="2200" dirty="0">
                <a:solidFill>
                  <a:srgbClr val="171C41"/>
                </a:solidFill>
              </a:rPr>
              <a:t>The question resulting from this strategy</a:t>
            </a:r>
          </a:p>
          <a:p>
            <a:pPr>
              <a:spcBef>
                <a:spcPts val="0"/>
              </a:spcBef>
              <a:spcAft>
                <a:spcPts val="1200"/>
              </a:spcAft>
            </a:pPr>
            <a:r>
              <a:rPr lang="en-AU" sz="2200" dirty="0">
                <a:solidFill>
                  <a:srgbClr val="171C41"/>
                </a:solidFill>
              </a:rPr>
              <a:t>Did the open question meet the requirements of designing open questions outlined previously?</a:t>
            </a:r>
          </a:p>
          <a:p>
            <a:pPr>
              <a:spcBef>
                <a:spcPts val="0"/>
              </a:spcBef>
              <a:spcAft>
                <a:spcPts val="1200"/>
              </a:spcAft>
            </a:pPr>
            <a:r>
              <a:rPr lang="en-AU" sz="2200" dirty="0">
                <a:solidFill>
                  <a:srgbClr val="171C41"/>
                </a:solidFill>
              </a:rPr>
              <a:t>Do you feel that you have gained confidence in converting closed to open questions?</a:t>
            </a:r>
          </a:p>
        </p:txBody>
      </p:sp>
      <p:pic>
        <p:nvPicPr>
          <p:cNvPr id="5" name="Picture 4">
            <a:extLst>
              <a:ext uri="{FF2B5EF4-FFF2-40B4-BE49-F238E27FC236}">
                <a16:creationId xmlns:a16="http://schemas.microsoft.com/office/drawing/2014/main" id="{01B3A19E-5194-4C0A-98D5-BB96BFB96334}"/>
              </a:ext>
            </a:extLst>
          </p:cNvPr>
          <p:cNvPicPr>
            <a:picLocks noChangeAspect="1"/>
          </p:cNvPicPr>
          <p:nvPr/>
        </p:nvPicPr>
        <p:blipFill>
          <a:blip r:embed="rId3"/>
          <a:stretch>
            <a:fillRect/>
          </a:stretch>
        </p:blipFill>
        <p:spPr>
          <a:xfrm>
            <a:off x="7948500" y="485740"/>
            <a:ext cx="518160" cy="521208"/>
          </a:xfrm>
          <a:prstGeom prst="rect">
            <a:avLst/>
          </a:prstGeom>
        </p:spPr>
      </p:pic>
    </p:spTree>
    <p:extLst>
      <p:ext uri="{BB962C8B-B14F-4D97-AF65-F5344CB8AC3E}">
        <p14:creationId xmlns:p14="http://schemas.microsoft.com/office/powerpoint/2010/main" val="424796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407" y="1352693"/>
            <a:ext cx="5415433" cy="2860078"/>
          </a:xfrm>
        </p:spPr>
        <p:txBody>
          <a:bodyPr>
            <a:normAutofit/>
          </a:bodyPr>
          <a:lstStyle/>
          <a:p>
            <a:pPr marL="0" indent="0">
              <a:lnSpc>
                <a:spcPct val="100000"/>
              </a:lnSpc>
              <a:buNone/>
            </a:pPr>
            <a:r>
              <a:rPr lang="en-AU" b="1" dirty="0">
                <a:solidFill>
                  <a:srgbClr val="171C41"/>
                </a:solidFill>
              </a:rPr>
              <a:t>Rich tasks</a:t>
            </a:r>
            <a:endParaRPr lang="en-AU" dirty="0">
              <a:solidFill>
                <a:srgbClr val="171C41"/>
              </a:solidFill>
            </a:endParaRPr>
          </a:p>
          <a:p>
            <a:pPr marL="0" indent="0">
              <a:lnSpc>
                <a:spcPct val="100000"/>
              </a:lnSpc>
              <a:buNone/>
            </a:pPr>
            <a:r>
              <a:rPr lang="en-AU" sz="2200" dirty="0">
                <a:solidFill>
                  <a:srgbClr val="171C41"/>
                </a:solidFill>
              </a:rPr>
              <a:t>The concept of asking open questions in mathematics is further developed and extended in the two </a:t>
            </a:r>
            <a:r>
              <a:rPr lang="en-AU" sz="2200" b="1" dirty="0">
                <a:solidFill>
                  <a:srgbClr val="171C41"/>
                </a:solidFill>
              </a:rPr>
              <a:t>rich tasks </a:t>
            </a:r>
            <a:r>
              <a:rPr lang="en-AU" sz="2200" dirty="0">
                <a:solidFill>
                  <a:srgbClr val="171C41"/>
                </a:solidFill>
              </a:rPr>
              <a:t>modules.</a:t>
            </a:r>
          </a:p>
          <a:p>
            <a:pPr marL="0" indent="0">
              <a:lnSpc>
                <a:spcPct val="100000"/>
              </a:lnSpc>
              <a:buNone/>
            </a:pPr>
            <a:r>
              <a:rPr lang="en-AU" sz="2200" dirty="0">
                <a:solidFill>
                  <a:srgbClr val="171C41"/>
                </a:solidFill>
              </a:rPr>
              <a:t>In these modules, participants will be taken through the evolution of open questions into rich tasks.</a:t>
            </a:r>
          </a:p>
        </p:txBody>
      </p:sp>
      <p:sp>
        <p:nvSpPr>
          <p:cNvPr id="5" name="Title 1">
            <a:extLst>
              <a:ext uri="{FF2B5EF4-FFF2-40B4-BE49-F238E27FC236}">
                <a16:creationId xmlns:a16="http://schemas.microsoft.com/office/drawing/2014/main" id="{34AA5BE5-537B-4F41-B806-EE25DE5A64BB}"/>
              </a:ext>
            </a:extLst>
          </p:cNvPr>
          <p:cNvSpPr>
            <a:spLocks noGrp="1"/>
          </p:cNvSpPr>
          <p:nvPr>
            <p:ph type="title"/>
          </p:nvPr>
        </p:nvSpPr>
        <p:spPr>
          <a:xfrm>
            <a:off x="1368277" y="342949"/>
            <a:ext cx="6615000" cy="945000"/>
          </a:xfrm>
        </p:spPr>
        <p:txBody>
          <a:bodyPr>
            <a:normAutofit/>
          </a:bodyPr>
          <a:lstStyle/>
          <a:p>
            <a:r>
              <a:rPr lang="en-AU" sz="3000" dirty="0">
                <a:solidFill>
                  <a:srgbClr val="171C41"/>
                </a:solidFill>
              </a:rPr>
              <a:t>Where to next?</a:t>
            </a:r>
          </a:p>
        </p:txBody>
      </p:sp>
    </p:spTree>
    <p:extLst>
      <p:ext uri="{BB962C8B-B14F-4D97-AF65-F5344CB8AC3E}">
        <p14:creationId xmlns:p14="http://schemas.microsoft.com/office/powerpoint/2010/main" val="2938873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8407" y="1352693"/>
            <a:ext cx="5415433" cy="3790808"/>
          </a:xfrm>
        </p:spPr>
        <p:txBody>
          <a:bodyPr>
            <a:normAutofit/>
          </a:bodyPr>
          <a:lstStyle/>
          <a:p>
            <a:pPr marL="0" indent="0">
              <a:lnSpc>
                <a:spcPct val="100000"/>
              </a:lnSpc>
              <a:buNone/>
            </a:pPr>
            <a:r>
              <a:rPr lang="en-AU" b="1" dirty="0">
                <a:solidFill>
                  <a:srgbClr val="171C41"/>
                </a:solidFill>
              </a:rPr>
              <a:t>Focus question</a:t>
            </a:r>
            <a:endParaRPr lang="en-AU" dirty="0">
              <a:solidFill>
                <a:srgbClr val="171C41"/>
              </a:solidFill>
            </a:endParaRPr>
          </a:p>
          <a:p>
            <a:pPr marL="0" indent="0">
              <a:lnSpc>
                <a:spcPct val="100000"/>
              </a:lnSpc>
              <a:buNone/>
            </a:pPr>
            <a:r>
              <a:rPr lang="en-AU" sz="2200" dirty="0">
                <a:solidFill>
                  <a:srgbClr val="171C41"/>
                </a:solidFill>
              </a:rPr>
              <a:t>“What can we, as teachers, do to develop and implement open questions in the mathematics classroom so that student engagement is promoted through the proficiencies?”</a:t>
            </a:r>
          </a:p>
        </p:txBody>
      </p:sp>
      <p:pic>
        <p:nvPicPr>
          <p:cNvPr id="4" name="Picture 3"/>
          <p:cNvPicPr>
            <a:picLocks noChangeAspect="1"/>
          </p:cNvPicPr>
          <p:nvPr/>
        </p:nvPicPr>
        <p:blipFill>
          <a:blip r:embed="rId3"/>
          <a:stretch>
            <a:fillRect/>
          </a:stretch>
        </p:blipFill>
        <p:spPr>
          <a:xfrm>
            <a:off x="8208963" y="429705"/>
            <a:ext cx="518160" cy="521208"/>
          </a:xfrm>
          <a:prstGeom prst="rect">
            <a:avLst/>
          </a:prstGeom>
        </p:spPr>
      </p:pic>
      <p:sp>
        <p:nvSpPr>
          <p:cNvPr id="5" name="Title 1">
            <a:extLst>
              <a:ext uri="{FF2B5EF4-FFF2-40B4-BE49-F238E27FC236}">
                <a16:creationId xmlns:a16="http://schemas.microsoft.com/office/drawing/2014/main" id="{34AA5BE5-537B-4F41-B806-EE25DE5A64BB}"/>
              </a:ext>
            </a:extLst>
          </p:cNvPr>
          <p:cNvSpPr>
            <a:spLocks noGrp="1"/>
          </p:cNvSpPr>
          <p:nvPr>
            <p:ph type="title"/>
          </p:nvPr>
        </p:nvSpPr>
        <p:spPr>
          <a:xfrm>
            <a:off x="1368277" y="342949"/>
            <a:ext cx="6615000" cy="945000"/>
          </a:xfrm>
        </p:spPr>
        <p:txBody>
          <a:bodyPr>
            <a:normAutofit/>
          </a:bodyPr>
          <a:lstStyle/>
          <a:p>
            <a:r>
              <a:rPr lang="en-AU" sz="3000" dirty="0">
                <a:solidFill>
                  <a:srgbClr val="171C41"/>
                </a:solidFill>
              </a:rPr>
              <a:t>Conclusion</a:t>
            </a:r>
          </a:p>
        </p:txBody>
      </p:sp>
    </p:spTree>
    <p:extLst>
      <p:ext uri="{BB962C8B-B14F-4D97-AF65-F5344CB8AC3E}">
        <p14:creationId xmlns:p14="http://schemas.microsoft.com/office/powerpoint/2010/main" val="2653740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3"/>
            <a:ext cx="6615000" cy="874825"/>
          </a:xfrm>
        </p:spPr>
        <p:txBody>
          <a:bodyPr>
            <a:normAutofit/>
          </a:bodyPr>
          <a:lstStyle/>
          <a:p>
            <a:pPr defTabSz="457200"/>
            <a:r>
              <a:rPr lang="en-AU" sz="3200" dirty="0">
                <a:solidFill>
                  <a:srgbClr val="171C41"/>
                </a:solidFill>
              </a:rPr>
              <a:t>Learning outcomes (revisited):</a:t>
            </a:r>
          </a:p>
        </p:txBody>
      </p:sp>
      <p:sp>
        <p:nvSpPr>
          <p:cNvPr id="3" name="Content Placeholder 2"/>
          <p:cNvSpPr>
            <a:spLocks noGrp="1"/>
          </p:cNvSpPr>
          <p:nvPr>
            <p:ph idx="1"/>
          </p:nvPr>
        </p:nvSpPr>
        <p:spPr>
          <a:xfrm>
            <a:off x="1333500" y="1720515"/>
            <a:ext cx="6615000" cy="3023703"/>
          </a:xfrm>
        </p:spPr>
        <p:txBody>
          <a:bodyPr/>
          <a:lstStyle/>
          <a:p>
            <a:pPr marL="0" indent="0">
              <a:buNone/>
            </a:pPr>
            <a:r>
              <a:rPr lang="en-AU" sz="2200" dirty="0">
                <a:solidFill>
                  <a:srgbClr val="171C41"/>
                </a:solidFill>
              </a:rPr>
              <a:t>Participants should be able to:</a:t>
            </a:r>
          </a:p>
          <a:p>
            <a:r>
              <a:rPr lang="en-AU" sz="2200" dirty="0">
                <a:solidFill>
                  <a:srgbClr val="171C41"/>
                </a:solidFill>
              </a:rPr>
              <a:t>Develop and implement open questions in the mathematics classroom.</a:t>
            </a:r>
          </a:p>
          <a:p>
            <a:r>
              <a:rPr lang="en-AU" sz="2200" dirty="0">
                <a:solidFill>
                  <a:srgbClr val="171C41"/>
                </a:solidFill>
              </a:rPr>
              <a:t>Associate the use of open questions with student engagement through the Proficiencies of the </a:t>
            </a:r>
            <a:r>
              <a:rPr lang="en-AU" sz="2200" i="1" dirty="0">
                <a:solidFill>
                  <a:srgbClr val="171C41"/>
                </a:solidFill>
              </a:rPr>
              <a:t>Australian Curriculum: Mathematics</a:t>
            </a:r>
            <a:r>
              <a:rPr lang="en-AU" sz="2200" dirty="0">
                <a:solidFill>
                  <a:srgbClr val="171C41"/>
                </a:solidFill>
              </a:rPr>
              <a:t>.</a:t>
            </a:r>
          </a:p>
        </p:txBody>
      </p:sp>
    </p:spTree>
    <p:extLst>
      <p:ext uri="{BB962C8B-B14F-4D97-AF65-F5344CB8AC3E}">
        <p14:creationId xmlns:p14="http://schemas.microsoft.com/office/powerpoint/2010/main" val="27189902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2949"/>
            <a:ext cx="6615000" cy="945000"/>
          </a:xfrm>
        </p:spPr>
        <p:txBody>
          <a:bodyPr>
            <a:normAutofit/>
          </a:bodyPr>
          <a:lstStyle/>
          <a:p>
            <a:r>
              <a:rPr lang="en-AU" sz="3000" dirty="0">
                <a:solidFill>
                  <a:srgbClr val="171C41"/>
                </a:solidFill>
              </a:rPr>
              <a:t>Final thoughts</a:t>
            </a:r>
          </a:p>
        </p:txBody>
      </p:sp>
      <p:sp>
        <p:nvSpPr>
          <p:cNvPr id="3" name="Content Placeholder 2"/>
          <p:cNvSpPr>
            <a:spLocks noGrp="1"/>
          </p:cNvSpPr>
          <p:nvPr>
            <p:ph idx="1"/>
          </p:nvPr>
        </p:nvSpPr>
        <p:spPr>
          <a:xfrm>
            <a:off x="2451616" y="1357527"/>
            <a:ext cx="6615000" cy="3375000"/>
          </a:xfrm>
        </p:spPr>
        <p:txBody>
          <a:bodyPr/>
          <a:lstStyle/>
          <a:p>
            <a:pPr lvl="0">
              <a:lnSpc>
                <a:spcPct val="100000"/>
              </a:lnSpc>
              <a:spcAft>
                <a:spcPts val="600"/>
              </a:spcAft>
            </a:pPr>
            <a:r>
              <a:rPr lang="en-US" sz="2200" dirty="0">
                <a:solidFill>
                  <a:srgbClr val="171C41"/>
                </a:solidFill>
              </a:rPr>
              <a:t>Did we achieve the learning outcomes? </a:t>
            </a:r>
            <a:endParaRPr lang="en-AU" sz="2200" dirty="0">
              <a:solidFill>
                <a:srgbClr val="171C41"/>
              </a:solidFill>
            </a:endParaRPr>
          </a:p>
          <a:p>
            <a:pPr lvl="0">
              <a:lnSpc>
                <a:spcPct val="100000"/>
              </a:lnSpc>
              <a:spcAft>
                <a:spcPts val="600"/>
              </a:spcAft>
            </a:pPr>
            <a:r>
              <a:rPr lang="en-US" sz="2200" dirty="0">
                <a:solidFill>
                  <a:srgbClr val="171C41"/>
                </a:solidFill>
              </a:rPr>
              <a:t>How do we know? </a:t>
            </a:r>
            <a:endParaRPr lang="en-AU" sz="2200" dirty="0">
              <a:solidFill>
                <a:srgbClr val="171C41"/>
              </a:solidFill>
            </a:endParaRPr>
          </a:p>
          <a:p>
            <a:pPr lvl="0">
              <a:lnSpc>
                <a:spcPct val="100000"/>
              </a:lnSpc>
              <a:spcAft>
                <a:spcPts val="600"/>
              </a:spcAft>
            </a:pPr>
            <a:r>
              <a:rPr lang="en-US" sz="2200" dirty="0">
                <a:solidFill>
                  <a:srgbClr val="171C41"/>
                </a:solidFill>
              </a:rPr>
              <a:t>Do we need any more information?</a:t>
            </a:r>
            <a:endParaRPr lang="en-AU" sz="2200" dirty="0">
              <a:solidFill>
                <a:srgbClr val="171C41"/>
              </a:solidFill>
            </a:endParaRPr>
          </a:p>
          <a:p>
            <a:pPr lvl="0">
              <a:lnSpc>
                <a:spcPct val="100000"/>
              </a:lnSpc>
              <a:spcAft>
                <a:spcPts val="600"/>
              </a:spcAft>
            </a:pPr>
            <a:r>
              <a:rPr lang="en-US" sz="2200" dirty="0">
                <a:solidFill>
                  <a:srgbClr val="171C41"/>
                </a:solidFill>
              </a:rPr>
              <a:t>Where will we go to get it?</a:t>
            </a:r>
            <a:endParaRPr lang="en-AU" sz="2200" dirty="0">
              <a:solidFill>
                <a:srgbClr val="171C41"/>
              </a:solidFill>
            </a:endParaRPr>
          </a:p>
          <a:p>
            <a:pPr lvl="0">
              <a:lnSpc>
                <a:spcPct val="100000"/>
              </a:lnSpc>
              <a:spcAft>
                <a:spcPts val="600"/>
              </a:spcAft>
            </a:pPr>
            <a:r>
              <a:rPr lang="en-US" sz="2200" dirty="0">
                <a:solidFill>
                  <a:srgbClr val="171C41"/>
                </a:solidFill>
              </a:rPr>
              <a:t>What will you try in your classroom?</a:t>
            </a:r>
            <a:endParaRPr lang="en-AU" sz="2200" dirty="0">
              <a:solidFill>
                <a:srgbClr val="171C41"/>
              </a:solidFill>
            </a:endParaRPr>
          </a:p>
        </p:txBody>
      </p:sp>
      <p:pic>
        <p:nvPicPr>
          <p:cNvPr id="4" name="Picture 3"/>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118841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8277" y="342949"/>
            <a:ext cx="6615000" cy="945000"/>
          </a:xfrm>
        </p:spPr>
        <p:txBody>
          <a:bodyPr>
            <a:normAutofit/>
          </a:bodyPr>
          <a:lstStyle/>
          <a:p>
            <a:r>
              <a:rPr lang="en-AU" sz="3000" dirty="0">
                <a:solidFill>
                  <a:srgbClr val="171C41"/>
                </a:solidFill>
              </a:rPr>
              <a:t>The 12-day challenge</a:t>
            </a:r>
          </a:p>
        </p:txBody>
      </p:sp>
      <p:sp>
        <p:nvSpPr>
          <p:cNvPr id="3" name="Content Placeholder 2"/>
          <p:cNvSpPr>
            <a:spLocks noGrp="1"/>
          </p:cNvSpPr>
          <p:nvPr>
            <p:ph idx="1"/>
          </p:nvPr>
        </p:nvSpPr>
        <p:spPr>
          <a:xfrm>
            <a:off x="2451616" y="1755228"/>
            <a:ext cx="5757347" cy="2977299"/>
          </a:xfrm>
        </p:spPr>
        <p:txBody>
          <a:bodyPr/>
          <a:lstStyle/>
          <a:p>
            <a:pPr marL="0" indent="0">
              <a:lnSpc>
                <a:spcPct val="100000"/>
              </a:lnSpc>
              <a:spcAft>
                <a:spcPts val="600"/>
              </a:spcAft>
              <a:buNone/>
            </a:pPr>
            <a:r>
              <a:rPr lang="en-AU" sz="2200" dirty="0">
                <a:solidFill>
                  <a:srgbClr val="171C41"/>
                </a:solidFill>
              </a:rPr>
              <a:t>Choose one or two ideas from today that you would like to road-test in your classroom. </a:t>
            </a:r>
          </a:p>
          <a:p>
            <a:pPr marL="0" indent="0">
              <a:lnSpc>
                <a:spcPct val="100000"/>
              </a:lnSpc>
              <a:spcAft>
                <a:spcPts val="600"/>
              </a:spcAft>
              <a:buNone/>
            </a:pPr>
            <a:r>
              <a:rPr lang="en-AU" sz="2200" dirty="0">
                <a:solidFill>
                  <a:srgbClr val="171C41"/>
                </a:solidFill>
              </a:rPr>
              <a:t>12 days… and the clock is ticking…</a:t>
            </a:r>
          </a:p>
          <a:p>
            <a:pPr marL="0" indent="0">
              <a:lnSpc>
                <a:spcPct val="100000"/>
              </a:lnSpc>
              <a:spcAft>
                <a:spcPts val="600"/>
              </a:spcAft>
              <a:buNone/>
            </a:pPr>
            <a:r>
              <a:rPr lang="en-AU" sz="2200" dirty="0">
                <a:solidFill>
                  <a:srgbClr val="171C41"/>
                </a:solidFill>
              </a:rPr>
              <a:t>Take a couple of photos and share your results with your colleagues.</a:t>
            </a:r>
          </a:p>
          <a:p>
            <a:pPr marL="0" lvl="0" indent="0">
              <a:lnSpc>
                <a:spcPct val="100000"/>
              </a:lnSpc>
              <a:spcAft>
                <a:spcPts val="600"/>
              </a:spcAft>
              <a:buNone/>
            </a:pPr>
            <a:endParaRPr lang="en-AU" sz="2200" dirty="0">
              <a:solidFill>
                <a:srgbClr val="171C41"/>
              </a:solidFill>
            </a:endParaRPr>
          </a:p>
        </p:txBody>
      </p:sp>
      <p:pic>
        <p:nvPicPr>
          <p:cNvPr id="4" name="Picture 3"/>
          <p:cNvPicPr>
            <a:picLocks noChangeAspect="1"/>
          </p:cNvPicPr>
          <p:nvPr/>
        </p:nvPicPr>
        <p:blipFill>
          <a:blip r:embed="rId3"/>
          <a:stretch>
            <a:fillRect/>
          </a:stretch>
        </p:blipFill>
        <p:spPr>
          <a:xfrm>
            <a:off x="8208963" y="429705"/>
            <a:ext cx="518160" cy="521208"/>
          </a:xfrm>
          <a:prstGeom prst="rect">
            <a:avLst/>
          </a:prstGeom>
        </p:spPr>
      </p:pic>
    </p:spTree>
    <p:extLst>
      <p:ext uri="{BB962C8B-B14F-4D97-AF65-F5344CB8AC3E}">
        <p14:creationId xmlns:p14="http://schemas.microsoft.com/office/powerpoint/2010/main" val="968127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4073" y="331350"/>
            <a:ext cx="7252360" cy="945000"/>
          </a:xfrm>
        </p:spPr>
        <p:txBody>
          <a:bodyPr>
            <a:normAutofit/>
          </a:bodyPr>
          <a:lstStyle/>
          <a:p>
            <a:r>
              <a:rPr lang="en-AU" dirty="0">
                <a:solidFill>
                  <a:srgbClr val="171C41"/>
                </a:solidFill>
              </a:rPr>
              <a:t>Copyright information</a:t>
            </a:r>
          </a:p>
        </p:txBody>
      </p:sp>
      <p:sp>
        <p:nvSpPr>
          <p:cNvPr id="3" name="Rectangle 2"/>
          <p:cNvSpPr/>
          <p:nvPr/>
        </p:nvSpPr>
        <p:spPr>
          <a:xfrm>
            <a:off x="1674742" y="1200828"/>
            <a:ext cx="7206488" cy="2800767"/>
          </a:xfrm>
          <a:prstGeom prst="rect">
            <a:avLst/>
          </a:prstGeom>
        </p:spPr>
        <p:txBody>
          <a:bodyPr wrap="square">
            <a:spAutoFit/>
          </a:bodyPr>
          <a:lstStyle/>
          <a:p>
            <a:r>
              <a:rPr lang="en-US" sz="1600" dirty="0">
                <a:solidFill>
                  <a:srgbClr val="171C41"/>
                </a:solidFill>
                <a:latin typeface="Arial" charset="0"/>
                <a:ea typeface="Arial" charset="0"/>
                <a:cs typeface="Arial" charset="0"/>
              </a:rPr>
              <a:t>© The Australian Association of Mathematics Teachers (AAMT) Inc. 2017</a:t>
            </a:r>
          </a:p>
          <a:p>
            <a:endParaRPr lang="en-US" sz="1600" dirty="0">
              <a:solidFill>
                <a:srgbClr val="171C41"/>
              </a:solidFill>
              <a:latin typeface="Arial" charset="0"/>
              <a:ea typeface="Arial" charset="0"/>
              <a:cs typeface="Arial" charset="0"/>
            </a:endParaRPr>
          </a:p>
          <a:p>
            <a:r>
              <a:rPr lang="en-US" sz="1600" dirty="0">
                <a:solidFill>
                  <a:srgbClr val="171C41"/>
                </a:solidFill>
                <a:latin typeface="Arial" charset="0"/>
                <a:ea typeface="Arial" charset="0"/>
                <a:cs typeface="Arial" charset="0"/>
              </a:rPr>
              <a:t>This work is licensed under a Creative Commons Attribution-</a:t>
            </a:r>
            <a:r>
              <a:rPr lang="en-US" sz="1600" dirty="0" err="1">
                <a:solidFill>
                  <a:srgbClr val="171C41"/>
                </a:solidFill>
                <a:latin typeface="Arial" charset="0"/>
                <a:ea typeface="Arial" charset="0"/>
                <a:cs typeface="Arial" charset="0"/>
              </a:rPr>
              <a:t>NonCommercial</a:t>
            </a:r>
            <a:r>
              <a:rPr lang="en-US" sz="1600" dirty="0">
                <a:solidFill>
                  <a:srgbClr val="171C41"/>
                </a:solidFill>
                <a:latin typeface="Arial" charset="0"/>
                <a:ea typeface="Arial" charset="0"/>
                <a:cs typeface="Arial" charset="0"/>
              </a:rPr>
              <a:t>-</a:t>
            </a:r>
            <a:r>
              <a:rPr lang="en-US" sz="1600" dirty="0" err="1">
                <a:solidFill>
                  <a:srgbClr val="171C41"/>
                </a:solidFill>
                <a:latin typeface="Arial" charset="0"/>
                <a:ea typeface="Arial" charset="0"/>
                <a:cs typeface="Arial" charset="0"/>
              </a:rPr>
              <a:t>NoDerivatives</a:t>
            </a:r>
            <a:r>
              <a:rPr lang="en-US" sz="1600" dirty="0">
                <a:solidFill>
                  <a:srgbClr val="171C41"/>
                </a:solidFill>
                <a:latin typeface="Arial" charset="0"/>
                <a:ea typeface="Arial" charset="0"/>
                <a:cs typeface="Arial" charset="0"/>
              </a:rPr>
              <a:t> 4.0 International License (CC BY-NC-ND 4.0) except where otherwise indicated. See </a:t>
            </a:r>
            <a:r>
              <a:rPr lang="en-US" sz="1600" u="sng" dirty="0">
                <a:solidFill>
                  <a:srgbClr val="406077"/>
                </a:solidFill>
                <a:latin typeface="Arial" charset="0"/>
                <a:ea typeface="Arial" charset="0"/>
                <a:cs typeface="Arial" charset="0"/>
                <a:hlinkClick r:id="rId3"/>
              </a:rPr>
              <a:t>https://creativecommons.org/licenses/by-nc-nd/4.0/</a:t>
            </a:r>
            <a:endParaRPr lang="en-US" sz="1600" dirty="0">
              <a:solidFill>
                <a:srgbClr val="406077"/>
              </a:solidFill>
              <a:latin typeface="Arial" charset="0"/>
              <a:ea typeface="Arial" charset="0"/>
              <a:cs typeface="Arial" charset="0"/>
            </a:endParaRPr>
          </a:p>
          <a:p>
            <a:br>
              <a:rPr lang="en-US" sz="1600" dirty="0">
                <a:solidFill>
                  <a:srgbClr val="406077"/>
                </a:solidFill>
                <a:latin typeface="Arial" charset="0"/>
                <a:ea typeface="Arial" charset="0"/>
                <a:cs typeface="Arial" charset="0"/>
              </a:rPr>
            </a:br>
            <a:endParaRPr lang="en-US" sz="1600" dirty="0">
              <a:solidFill>
                <a:srgbClr val="406077"/>
              </a:solidFill>
              <a:latin typeface="Arial" charset="0"/>
              <a:ea typeface="Arial" charset="0"/>
              <a:cs typeface="Arial" charset="0"/>
            </a:endParaRPr>
          </a:p>
          <a:p>
            <a:pPr marL="285750" indent="-285750">
              <a:buFont typeface="Arial" charset="0"/>
              <a:buChar char="•"/>
            </a:pPr>
            <a:r>
              <a:rPr lang="en-US" sz="1600" dirty="0">
                <a:solidFill>
                  <a:srgbClr val="171C41"/>
                </a:solidFill>
                <a:latin typeface="Arial" charset="0"/>
                <a:ea typeface="Arial" charset="0"/>
                <a:cs typeface="Arial" charset="0"/>
              </a:rPr>
              <a:t>Australian Professional Standards for Teachers © Australian Institute </a:t>
            </a:r>
            <a:br>
              <a:rPr lang="en-US" sz="1600" dirty="0">
                <a:solidFill>
                  <a:srgbClr val="171C41"/>
                </a:solidFill>
                <a:latin typeface="Arial" charset="0"/>
                <a:ea typeface="Arial" charset="0"/>
                <a:cs typeface="Arial" charset="0"/>
              </a:rPr>
            </a:br>
            <a:r>
              <a:rPr lang="en-US" sz="1600" dirty="0">
                <a:solidFill>
                  <a:srgbClr val="171C41"/>
                </a:solidFill>
                <a:latin typeface="Arial" charset="0"/>
                <a:ea typeface="Arial" charset="0"/>
                <a:cs typeface="Arial" charset="0"/>
              </a:rPr>
              <a:t>for Teaching and School Leadership Limited (AITSL) 2013</a:t>
            </a:r>
          </a:p>
          <a:p>
            <a:pPr marL="285750" indent="-285750">
              <a:buFont typeface="Arial" charset="0"/>
              <a:buChar char="•"/>
            </a:pPr>
            <a:r>
              <a:rPr lang="en-US" sz="1600" dirty="0">
                <a:solidFill>
                  <a:srgbClr val="171C41"/>
                </a:solidFill>
                <a:latin typeface="Arial" charset="0"/>
                <a:ea typeface="Arial" charset="0"/>
                <a:cs typeface="Arial" charset="0"/>
              </a:rPr>
              <a:t>Australian Curriculum © Australian Curriculum, Assessment and Reporting Authority (ACARA) 2010 to present</a:t>
            </a:r>
            <a:endParaRPr lang="en-US" sz="1600" dirty="0">
              <a:solidFill>
                <a:srgbClr val="171C41"/>
              </a:solidFill>
              <a:effectLst/>
              <a:latin typeface="Arial" charset="0"/>
              <a:ea typeface="Arial" charset="0"/>
              <a:cs typeface="Arial" charset="0"/>
            </a:endParaRPr>
          </a:p>
        </p:txBody>
      </p:sp>
    </p:spTree>
    <p:extLst>
      <p:ext uri="{BB962C8B-B14F-4D97-AF65-F5344CB8AC3E}">
        <p14:creationId xmlns:p14="http://schemas.microsoft.com/office/powerpoint/2010/main" val="40400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solidFill>
                  <a:srgbClr val="171C41"/>
                </a:solidFill>
              </a:rPr>
              <a:t>Focus question</a:t>
            </a:r>
          </a:p>
        </p:txBody>
      </p:sp>
      <p:sp>
        <p:nvSpPr>
          <p:cNvPr id="3" name="Content Placeholder 2"/>
          <p:cNvSpPr>
            <a:spLocks noGrp="1"/>
          </p:cNvSpPr>
          <p:nvPr>
            <p:ph idx="1"/>
          </p:nvPr>
        </p:nvSpPr>
        <p:spPr>
          <a:xfrm>
            <a:off x="1333500" y="2199093"/>
            <a:ext cx="6615000" cy="2454441"/>
          </a:xfrm>
        </p:spPr>
        <p:txBody>
          <a:bodyPr/>
          <a:lstStyle/>
          <a:p>
            <a:pPr marL="0" indent="0">
              <a:buNone/>
            </a:pPr>
            <a:r>
              <a:rPr lang="en-AU" sz="2200" dirty="0">
                <a:solidFill>
                  <a:srgbClr val="171C41"/>
                </a:solidFill>
              </a:rPr>
              <a:t>What can we, as teachers, do to develop and implement open questions in the mathematics classroom so that student engagement is promoted through the proficiencies?</a:t>
            </a:r>
          </a:p>
        </p:txBody>
      </p:sp>
      <p:pic>
        <p:nvPicPr>
          <p:cNvPr id="5" name="Picture 4"/>
          <p:cNvPicPr>
            <a:picLocks noChangeAspect="1"/>
          </p:cNvPicPr>
          <p:nvPr/>
        </p:nvPicPr>
        <p:blipFill>
          <a:blip r:embed="rId3"/>
          <a:stretch>
            <a:fillRect/>
          </a:stretch>
        </p:blipFill>
        <p:spPr>
          <a:xfrm>
            <a:off x="7948500" y="485740"/>
            <a:ext cx="518160" cy="521208"/>
          </a:xfrm>
          <a:prstGeom prst="rect">
            <a:avLst/>
          </a:prstGeom>
        </p:spPr>
      </p:pic>
    </p:spTree>
    <p:extLst>
      <p:ext uri="{BB962C8B-B14F-4D97-AF65-F5344CB8AC3E}">
        <p14:creationId xmlns:p14="http://schemas.microsoft.com/office/powerpoint/2010/main" val="178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3200" dirty="0">
                <a:solidFill>
                  <a:srgbClr val="171C41"/>
                </a:solidFill>
              </a:rPr>
              <a:t>Designing open questions</a:t>
            </a:r>
          </a:p>
        </p:txBody>
      </p:sp>
      <p:sp>
        <p:nvSpPr>
          <p:cNvPr id="3" name="Content Placeholder 2"/>
          <p:cNvSpPr>
            <a:spLocks noGrp="1"/>
          </p:cNvSpPr>
          <p:nvPr>
            <p:ph idx="1"/>
          </p:nvPr>
        </p:nvSpPr>
        <p:spPr>
          <a:xfrm>
            <a:off x="1333500" y="1439333"/>
            <a:ext cx="6823912" cy="3304886"/>
          </a:xfrm>
        </p:spPr>
        <p:txBody>
          <a:bodyPr/>
          <a:lstStyle/>
          <a:p>
            <a:pPr marL="0" indent="0">
              <a:buNone/>
            </a:pPr>
            <a:r>
              <a:rPr lang="en-AU" dirty="0">
                <a:solidFill>
                  <a:srgbClr val="171C41"/>
                </a:solidFill>
              </a:rPr>
              <a:t>Open questions should:</a:t>
            </a:r>
          </a:p>
          <a:p>
            <a:pPr marL="0" indent="0">
              <a:spcBef>
                <a:spcPts val="0"/>
              </a:spcBef>
              <a:buNone/>
            </a:pPr>
            <a:endParaRPr lang="en-AU" sz="1800" dirty="0">
              <a:solidFill>
                <a:srgbClr val="171C41"/>
              </a:solidFill>
            </a:endParaRPr>
          </a:p>
          <a:p>
            <a:r>
              <a:rPr lang="en-AU" dirty="0">
                <a:solidFill>
                  <a:srgbClr val="171C41"/>
                </a:solidFill>
              </a:rPr>
              <a:t>Be mathematically meaningful.</a:t>
            </a:r>
          </a:p>
          <a:p>
            <a:r>
              <a:rPr lang="en-AU" dirty="0">
                <a:solidFill>
                  <a:srgbClr val="171C41"/>
                </a:solidFill>
              </a:rPr>
              <a:t>Address important curriculum goals.</a:t>
            </a:r>
          </a:p>
          <a:p>
            <a:r>
              <a:rPr lang="en-AU" dirty="0">
                <a:solidFill>
                  <a:srgbClr val="171C41"/>
                </a:solidFill>
              </a:rPr>
              <a:t>Be equally accessible to all students (low-entry, high ceiling).</a:t>
            </a:r>
          </a:p>
          <a:p>
            <a:r>
              <a:rPr lang="en-AU" dirty="0">
                <a:solidFill>
                  <a:srgbClr val="171C41"/>
                </a:solidFill>
              </a:rPr>
              <a:t>Be completed in a reasonable length of time. </a:t>
            </a:r>
          </a:p>
          <a:p>
            <a:r>
              <a:rPr lang="en-AU" dirty="0">
                <a:solidFill>
                  <a:srgbClr val="171C41"/>
                </a:solidFill>
              </a:rPr>
              <a:t>Often be open-ended and contextualised.</a:t>
            </a:r>
          </a:p>
        </p:txBody>
      </p:sp>
    </p:spTree>
    <p:extLst>
      <p:ext uri="{BB962C8B-B14F-4D97-AF65-F5344CB8AC3E}">
        <p14:creationId xmlns:p14="http://schemas.microsoft.com/office/powerpoint/2010/main" val="401212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71C41"/>
                </a:solidFill>
              </a:rPr>
              <a:t>Open question starters</a:t>
            </a:r>
            <a:endParaRPr lang="en-AU" dirty="0">
              <a:solidFill>
                <a:srgbClr val="171C41"/>
              </a:solidFill>
            </a:endParaRPr>
          </a:p>
        </p:txBody>
      </p:sp>
      <p:sp>
        <p:nvSpPr>
          <p:cNvPr id="3" name="Content Placeholder 2"/>
          <p:cNvSpPr>
            <a:spLocks noGrp="1"/>
          </p:cNvSpPr>
          <p:nvPr>
            <p:ph idx="1"/>
          </p:nvPr>
        </p:nvSpPr>
        <p:spPr>
          <a:xfrm>
            <a:off x="1333500" y="1240526"/>
            <a:ext cx="6615000" cy="3668358"/>
          </a:xfrm>
        </p:spPr>
        <p:txBody>
          <a:bodyPr/>
          <a:lstStyle/>
          <a:p>
            <a:pPr marL="0" indent="0">
              <a:spcAft>
                <a:spcPts val="600"/>
              </a:spcAft>
              <a:buNone/>
            </a:pPr>
            <a:r>
              <a:rPr lang="en-AU" sz="2200" dirty="0">
                <a:solidFill>
                  <a:srgbClr val="171C41"/>
                </a:solidFill>
              </a:rPr>
              <a:t>One straight-forward strategy to open-up questions is through appropriate question starters, such as:</a:t>
            </a:r>
          </a:p>
          <a:p>
            <a:pPr marL="285750" indent="-285750">
              <a:buFont typeface="Arial" panose="020B0604020202020204" pitchFamily="34" charset="0"/>
              <a:buChar char="•"/>
            </a:pPr>
            <a:r>
              <a:rPr lang="en-AU" sz="2200" dirty="0">
                <a:solidFill>
                  <a:srgbClr val="171C41"/>
                </a:solidFill>
              </a:rPr>
              <a:t>Can you find a pattern?</a:t>
            </a:r>
          </a:p>
          <a:p>
            <a:pPr marL="285750" indent="-285750">
              <a:buFont typeface="Arial" panose="020B0604020202020204" pitchFamily="34" charset="0"/>
              <a:buChar char="•"/>
            </a:pPr>
            <a:r>
              <a:rPr lang="en-AU" sz="2200" dirty="0">
                <a:solidFill>
                  <a:srgbClr val="171C41"/>
                </a:solidFill>
              </a:rPr>
              <a:t>Can you find a quicker way?</a:t>
            </a:r>
          </a:p>
          <a:p>
            <a:pPr marL="285750" indent="-285750">
              <a:buFont typeface="Arial" panose="020B0604020202020204" pitchFamily="34" charset="0"/>
              <a:buChar char="•"/>
            </a:pPr>
            <a:r>
              <a:rPr lang="en-AU" sz="2200" dirty="0">
                <a:solidFill>
                  <a:srgbClr val="171C41"/>
                </a:solidFill>
              </a:rPr>
              <a:t>How many different ways can you … ?</a:t>
            </a:r>
          </a:p>
          <a:p>
            <a:pPr marL="285750" indent="-285750">
              <a:buFont typeface="Arial" panose="020B0604020202020204" pitchFamily="34" charset="0"/>
              <a:buChar char="•"/>
            </a:pPr>
            <a:r>
              <a:rPr lang="en-AU" sz="2200" dirty="0">
                <a:solidFill>
                  <a:srgbClr val="171C41"/>
                </a:solidFill>
              </a:rPr>
              <a:t>Is there another way? and another?</a:t>
            </a:r>
          </a:p>
          <a:p>
            <a:pPr marL="285750" indent="-285750">
              <a:buFont typeface="Arial" panose="020B0604020202020204" pitchFamily="34" charset="0"/>
              <a:buChar char="•"/>
            </a:pPr>
            <a:r>
              <a:rPr lang="en-AU" sz="2200" dirty="0">
                <a:solidFill>
                  <a:srgbClr val="171C41"/>
                </a:solidFill>
              </a:rPr>
              <a:t>Can you describe what you have done?</a:t>
            </a:r>
          </a:p>
          <a:p>
            <a:pPr marL="285750" indent="-285750">
              <a:buFont typeface="Arial" panose="020B0604020202020204" pitchFamily="34" charset="0"/>
              <a:buChar char="•"/>
            </a:pPr>
            <a:r>
              <a:rPr lang="en-AU" sz="2200" dirty="0">
                <a:solidFill>
                  <a:srgbClr val="171C41"/>
                </a:solidFill>
              </a:rPr>
              <a:t>Can you explain that?</a:t>
            </a:r>
          </a:p>
          <a:p>
            <a:pPr marL="285750" indent="-285750">
              <a:buFont typeface="Arial" panose="020B0604020202020204" pitchFamily="34" charset="0"/>
              <a:buChar char="•"/>
            </a:pPr>
            <a:r>
              <a:rPr lang="en-AU" sz="2200" dirty="0">
                <a:solidFill>
                  <a:srgbClr val="171C41"/>
                </a:solidFill>
              </a:rPr>
              <a:t>How could you check your answer?</a:t>
            </a:r>
          </a:p>
          <a:p>
            <a:pPr marL="0" indent="0">
              <a:buNone/>
            </a:pPr>
            <a:endParaRPr lang="en-AU" dirty="0">
              <a:solidFill>
                <a:srgbClr val="171C41"/>
              </a:solidFill>
            </a:endParaRPr>
          </a:p>
        </p:txBody>
      </p:sp>
    </p:spTree>
    <p:extLst>
      <p:ext uri="{BB962C8B-B14F-4D97-AF65-F5344CB8AC3E}">
        <p14:creationId xmlns:p14="http://schemas.microsoft.com/office/powerpoint/2010/main" val="1662914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171C41"/>
                </a:solidFill>
              </a:rPr>
              <a:t>More open question starters</a:t>
            </a:r>
            <a:endParaRPr lang="en-AU" dirty="0">
              <a:solidFill>
                <a:srgbClr val="171C41"/>
              </a:solidFill>
            </a:endParaRPr>
          </a:p>
        </p:txBody>
      </p:sp>
      <p:sp>
        <p:nvSpPr>
          <p:cNvPr id="3" name="Content Placeholder 2"/>
          <p:cNvSpPr>
            <a:spLocks noGrp="1"/>
          </p:cNvSpPr>
          <p:nvPr>
            <p:ph idx="1"/>
          </p:nvPr>
        </p:nvSpPr>
        <p:spPr>
          <a:xfrm>
            <a:off x="1333500" y="1240526"/>
            <a:ext cx="6615000" cy="3668358"/>
          </a:xfrm>
        </p:spPr>
        <p:txBody>
          <a:bodyPr/>
          <a:lstStyle/>
          <a:p>
            <a:pPr marL="285750" indent="-285750">
              <a:spcAft>
                <a:spcPts val="600"/>
              </a:spcAft>
              <a:buFont typeface="Arial" panose="020B0604020202020204" pitchFamily="34" charset="0"/>
              <a:buChar char="•"/>
            </a:pPr>
            <a:r>
              <a:rPr lang="en-AU" sz="2200" dirty="0">
                <a:solidFill>
                  <a:srgbClr val="171C41"/>
                </a:solidFill>
              </a:rPr>
              <a:t>What if … ?</a:t>
            </a:r>
          </a:p>
          <a:p>
            <a:pPr marL="285750" indent="-285750">
              <a:spcAft>
                <a:spcPts val="600"/>
              </a:spcAft>
              <a:buFont typeface="Arial" panose="020B0604020202020204" pitchFamily="34" charset="0"/>
              <a:buChar char="•"/>
            </a:pPr>
            <a:r>
              <a:rPr lang="en-AU" sz="2200" dirty="0">
                <a:solidFill>
                  <a:srgbClr val="171C41"/>
                </a:solidFill>
              </a:rPr>
              <a:t>Does your rule always work?</a:t>
            </a:r>
          </a:p>
          <a:p>
            <a:pPr marL="285750" indent="-285750">
              <a:spcAft>
                <a:spcPts val="600"/>
              </a:spcAft>
              <a:buFont typeface="Arial" panose="020B0604020202020204" pitchFamily="34" charset="0"/>
              <a:buChar char="•"/>
            </a:pPr>
            <a:r>
              <a:rPr lang="en-AU" sz="2200" dirty="0">
                <a:solidFill>
                  <a:srgbClr val="171C41"/>
                </a:solidFill>
              </a:rPr>
              <a:t>Can you prove that?</a:t>
            </a:r>
          </a:p>
          <a:p>
            <a:pPr marL="285750" indent="-285750">
              <a:spcAft>
                <a:spcPts val="600"/>
              </a:spcAft>
              <a:buFont typeface="Arial" panose="020B0604020202020204" pitchFamily="34" charset="0"/>
              <a:buChar char="•"/>
            </a:pPr>
            <a:r>
              <a:rPr lang="en-AU" sz="2200" dirty="0">
                <a:solidFill>
                  <a:srgbClr val="171C41"/>
                </a:solidFill>
              </a:rPr>
              <a:t>How did you work that out?</a:t>
            </a:r>
          </a:p>
          <a:p>
            <a:pPr marL="285750" indent="-285750">
              <a:spcAft>
                <a:spcPts val="600"/>
              </a:spcAft>
              <a:buFont typeface="Arial" panose="020B0604020202020204" pitchFamily="34" charset="0"/>
              <a:buChar char="•"/>
            </a:pPr>
            <a:r>
              <a:rPr lang="en-AU" sz="2200" dirty="0">
                <a:solidFill>
                  <a:srgbClr val="171C41"/>
                </a:solidFill>
              </a:rPr>
              <a:t>What would happen if … ?</a:t>
            </a:r>
          </a:p>
          <a:p>
            <a:pPr marL="285750" indent="-285750">
              <a:spcAft>
                <a:spcPts val="600"/>
              </a:spcAft>
              <a:buFont typeface="Arial" panose="020B0604020202020204" pitchFamily="34" charset="0"/>
              <a:buChar char="•"/>
            </a:pPr>
            <a:r>
              <a:rPr lang="en-AU" sz="2200" dirty="0">
                <a:solidFill>
                  <a:srgbClr val="171C41"/>
                </a:solidFill>
              </a:rPr>
              <a:t>What generalisations can you make?</a:t>
            </a:r>
          </a:p>
          <a:p>
            <a:pPr marL="285750" indent="-285750">
              <a:spcAft>
                <a:spcPts val="600"/>
              </a:spcAft>
              <a:buFont typeface="Arial" panose="020B0604020202020204" pitchFamily="34" charset="0"/>
              <a:buChar char="•"/>
            </a:pPr>
            <a:r>
              <a:rPr lang="en-AU" sz="2200" dirty="0">
                <a:solidFill>
                  <a:srgbClr val="171C41"/>
                </a:solidFill>
              </a:rPr>
              <a:t>What have you learnt?</a:t>
            </a:r>
          </a:p>
          <a:p>
            <a:pPr marL="285750" indent="-285750">
              <a:spcAft>
                <a:spcPts val="600"/>
              </a:spcAft>
              <a:buFont typeface="Arial" panose="020B0604020202020204" pitchFamily="34" charset="0"/>
              <a:buChar char="•"/>
            </a:pPr>
            <a:r>
              <a:rPr lang="en-AU" sz="2200" dirty="0">
                <a:solidFill>
                  <a:srgbClr val="171C41"/>
                </a:solidFill>
              </a:rPr>
              <a:t>What do you notice, what do you wonder?</a:t>
            </a:r>
          </a:p>
        </p:txBody>
      </p:sp>
    </p:spTree>
    <p:extLst>
      <p:ext uri="{BB962C8B-B14F-4D97-AF65-F5344CB8AC3E}">
        <p14:creationId xmlns:p14="http://schemas.microsoft.com/office/powerpoint/2010/main" val="1818607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solidFill>
                  <a:srgbClr val="171C41"/>
                </a:solidFill>
              </a:rPr>
              <a:t>‘Opening up’ maths questions</a:t>
            </a:r>
          </a:p>
        </p:txBody>
      </p:sp>
      <p:sp>
        <p:nvSpPr>
          <p:cNvPr id="3" name="Content Placeholder 2"/>
          <p:cNvSpPr>
            <a:spLocks noGrp="1"/>
          </p:cNvSpPr>
          <p:nvPr>
            <p:ph idx="1"/>
          </p:nvPr>
        </p:nvSpPr>
        <p:spPr>
          <a:xfrm>
            <a:off x="1333500" y="1369219"/>
            <a:ext cx="6615000" cy="3375000"/>
          </a:xfrm>
        </p:spPr>
        <p:txBody>
          <a:bodyPr/>
          <a:lstStyle/>
          <a:p>
            <a:pPr marL="0" indent="0">
              <a:buNone/>
            </a:pPr>
            <a:r>
              <a:rPr lang="en-AU" dirty="0">
                <a:solidFill>
                  <a:srgbClr val="171C41"/>
                </a:solidFill>
              </a:rPr>
              <a:t>There are many other ways to convert closed questions to open questions. Two follow:</a:t>
            </a:r>
          </a:p>
          <a:p>
            <a:pPr marL="457200" indent="-457200">
              <a:buFont typeface="+mj-lt"/>
              <a:buAutoNum type="arabicPeriod"/>
            </a:pPr>
            <a:r>
              <a:rPr lang="en-AU" dirty="0">
                <a:solidFill>
                  <a:srgbClr val="171C41"/>
                </a:solidFill>
              </a:rPr>
              <a:t>Working backwards (using the answer)</a:t>
            </a:r>
          </a:p>
          <a:p>
            <a:pPr marL="457200" indent="-457200">
              <a:buFont typeface="+mj-lt"/>
              <a:buAutoNum type="arabicPeriod"/>
            </a:pPr>
            <a:r>
              <a:rPr lang="en-US" dirty="0">
                <a:solidFill>
                  <a:srgbClr val="171C41"/>
                </a:solidFill>
              </a:rPr>
              <a:t>Adapting a standard textbook question </a:t>
            </a:r>
            <a:br>
              <a:rPr lang="en-US" dirty="0">
                <a:solidFill>
                  <a:srgbClr val="171C41"/>
                </a:solidFill>
              </a:rPr>
            </a:br>
            <a:r>
              <a:rPr lang="en-US" dirty="0">
                <a:solidFill>
                  <a:srgbClr val="171C41"/>
                </a:solidFill>
              </a:rPr>
              <a:t>(e.g. </a:t>
            </a:r>
            <a:r>
              <a:rPr lang="en-US" dirty="0">
                <a:solidFill>
                  <a:srgbClr val="171C41"/>
                </a:solidFill>
                <a:hlinkClick r:id="rId3"/>
              </a:rPr>
              <a:t>Dan Meyer</a:t>
            </a:r>
            <a:r>
              <a:rPr lang="en-US" dirty="0">
                <a:solidFill>
                  <a:srgbClr val="171C41"/>
                </a:solidFill>
              </a:rPr>
              <a:t>), including:</a:t>
            </a:r>
          </a:p>
          <a:p>
            <a:pPr lvl="1"/>
            <a:r>
              <a:rPr lang="en-US" dirty="0">
                <a:solidFill>
                  <a:srgbClr val="171C41"/>
                </a:solidFill>
              </a:rPr>
              <a:t>Tip of the iceberg problems (where problems/questions contain missing data and/or hidden assumptions)</a:t>
            </a:r>
          </a:p>
          <a:p>
            <a:pPr lvl="1"/>
            <a:r>
              <a:rPr lang="en-US" dirty="0">
                <a:solidFill>
                  <a:srgbClr val="171C41"/>
                </a:solidFill>
              </a:rPr>
              <a:t>Mathematics version of a cloze passage</a:t>
            </a:r>
            <a:endParaRPr lang="en-AU" dirty="0">
              <a:solidFill>
                <a:srgbClr val="171C41"/>
              </a:solidFill>
            </a:endParaRPr>
          </a:p>
          <a:p>
            <a:pPr marL="0" indent="0">
              <a:buNone/>
            </a:pPr>
            <a:endParaRPr lang="en-AU" dirty="0">
              <a:solidFill>
                <a:srgbClr val="171C41"/>
              </a:solidFill>
            </a:endParaRPr>
          </a:p>
        </p:txBody>
      </p:sp>
    </p:spTree>
    <p:extLst>
      <p:ext uri="{BB962C8B-B14F-4D97-AF65-F5344CB8AC3E}">
        <p14:creationId xmlns:p14="http://schemas.microsoft.com/office/powerpoint/2010/main" val="1772534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a:bodyPr>
          <a:lstStyle/>
          <a:p>
            <a:r>
              <a:rPr lang="en-AU" dirty="0">
                <a:solidFill>
                  <a:srgbClr val="171C41"/>
                </a:solidFill>
              </a:rPr>
              <a:t>Working backwards</a:t>
            </a:r>
          </a:p>
        </p:txBody>
      </p:sp>
      <p:sp>
        <p:nvSpPr>
          <p:cNvPr id="3" name="Content Placeholder 2"/>
          <p:cNvSpPr>
            <a:spLocks noGrp="1"/>
          </p:cNvSpPr>
          <p:nvPr>
            <p:ph idx="1"/>
          </p:nvPr>
        </p:nvSpPr>
        <p:spPr>
          <a:xfrm>
            <a:off x="1333499" y="1369219"/>
            <a:ext cx="6860005" cy="3375000"/>
          </a:xfrm>
        </p:spPr>
        <p:txBody>
          <a:bodyPr/>
          <a:lstStyle/>
          <a:p>
            <a:r>
              <a:rPr lang="en-AU" dirty="0">
                <a:solidFill>
                  <a:srgbClr val="171C41"/>
                </a:solidFill>
              </a:rPr>
              <a:t>Identify the mathematical idea/concept.</a:t>
            </a:r>
          </a:p>
          <a:p>
            <a:r>
              <a:rPr lang="en-AU" dirty="0">
                <a:solidFill>
                  <a:srgbClr val="171C41"/>
                </a:solidFill>
              </a:rPr>
              <a:t>Write the answer to a relevant closed question.</a:t>
            </a:r>
          </a:p>
          <a:p>
            <a:r>
              <a:rPr lang="en-AU" dirty="0">
                <a:solidFill>
                  <a:srgbClr val="171C41"/>
                </a:solidFill>
              </a:rPr>
              <a:t>Design an open question that includes </a:t>
            </a:r>
            <a:br>
              <a:rPr lang="en-AU" dirty="0">
                <a:solidFill>
                  <a:srgbClr val="171C41"/>
                </a:solidFill>
              </a:rPr>
            </a:br>
            <a:r>
              <a:rPr lang="en-AU" dirty="0">
                <a:solidFill>
                  <a:srgbClr val="171C41"/>
                </a:solidFill>
              </a:rPr>
              <a:t>(or addresses) the answer.</a:t>
            </a:r>
          </a:p>
          <a:p>
            <a:pPr marL="0" indent="0">
              <a:buNone/>
            </a:pPr>
            <a:r>
              <a:rPr lang="en-AU" dirty="0">
                <a:solidFill>
                  <a:srgbClr val="171C41"/>
                </a:solidFill>
              </a:rPr>
              <a:t>e.g. </a:t>
            </a:r>
          </a:p>
          <a:p>
            <a:pPr marL="0" indent="0">
              <a:buNone/>
            </a:pPr>
            <a:r>
              <a:rPr lang="en-AU" u="sng" dirty="0">
                <a:solidFill>
                  <a:srgbClr val="171C41"/>
                </a:solidFill>
              </a:rPr>
              <a:t>Closed</a:t>
            </a:r>
            <a:r>
              <a:rPr lang="en-AU" dirty="0">
                <a:solidFill>
                  <a:srgbClr val="171C41"/>
                </a:solidFill>
              </a:rPr>
              <a:t>: </a:t>
            </a:r>
            <a:r>
              <a:rPr lang="en-US" dirty="0">
                <a:solidFill>
                  <a:srgbClr val="171C41"/>
                </a:solidFill>
              </a:rPr>
              <a:t>True or false? 40% &gt; 3/5</a:t>
            </a:r>
            <a:endParaRPr lang="en-AU" dirty="0">
              <a:solidFill>
                <a:srgbClr val="171C41"/>
              </a:solidFill>
            </a:endParaRPr>
          </a:p>
          <a:p>
            <a:pPr marL="0" indent="0">
              <a:buNone/>
            </a:pPr>
            <a:r>
              <a:rPr lang="en-AU" u="sng" dirty="0">
                <a:solidFill>
                  <a:srgbClr val="171C41"/>
                </a:solidFill>
              </a:rPr>
              <a:t>Open</a:t>
            </a:r>
            <a:r>
              <a:rPr lang="en-AU" dirty="0">
                <a:solidFill>
                  <a:srgbClr val="171C41"/>
                </a:solidFill>
              </a:rPr>
              <a:t>: </a:t>
            </a:r>
            <a:r>
              <a:rPr lang="en-US" dirty="0">
                <a:solidFill>
                  <a:srgbClr val="171C41"/>
                </a:solidFill>
              </a:rPr>
              <a:t>Choose a fraction and a percent. Which </a:t>
            </a:r>
            <a:br>
              <a:rPr lang="en-US" dirty="0">
                <a:solidFill>
                  <a:srgbClr val="171C41"/>
                </a:solidFill>
              </a:rPr>
            </a:br>
            <a:r>
              <a:rPr lang="en-US" dirty="0">
                <a:solidFill>
                  <a:srgbClr val="171C41"/>
                </a:solidFill>
              </a:rPr>
              <a:t>	   is greater? Prove it!</a:t>
            </a:r>
          </a:p>
        </p:txBody>
      </p:sp>
    </p:spTree>
    <p:extLst>
      <p:ext uri="{BB962C8B-B14F-4D97-AF65-F5344CB8AC3E}">
        <p14:creationId xmlns:p14="http://schemas.microsoft.com/office/powerpoint/2010/main" val="199794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273844"/>
            <a:ext cx="6615000" cy="945000"/>
          </a:xfrm>
        </p:spPr>
        <p:txBody>
          <a:bodyPr>
            <a:normAutofit fontScale="90000"/>
          </a:bodyPr>
          <a:lstStyle/>
          <a:p>
            <a:r>
              <a:rPr lang="en-AU" dirty="0">
                <a:solidFill>
                  <a:srgbClr val="171C41"/>
                </a:solidFill>
              </a:rPr>
              <a:t>Try converting these closed questions to open questions</a:t>
            </a:r>
          </a:p>
        </p:txBody>
      </p:sp>
      <p:sp>
        <p:nvSpPr>
          <p:cNvPr id="3" name="Content Placeholder 2"/>
          <p:cNvSpPr>
            <a:spLocks noGrp="1"/>
          </p:cNvSpPr>
          <p:nvPr>
            <p:ph idx="1"/>
          </p:nvPr>
        </p:nvSpPr>
        <p:spPr>
          <a:xfrm>
            <a:off x="1333499" y="1369219"/>
            <a:ext cx="6992354" cy="3375000"/>
          </a:xfrm>
        </p:spPr>
        <p:txBody>
          <a:bodyPr/>
          <a:lstStyle/>
          <a:p>
            <a:pPr marL="457200" indent="-457200">
              <a:spcAft>
                <a:spcPts val="1200"/>
              </a:spcAft>
              <a:buFont typeface="+mj-lt"/>
              <a:buAutoNum type="arabicPeriod"/>
            </a:pPr>
            <a:r>
              <a:rPr lang="en-AU" sz="2200" dirty="0">
                <a:solidFill>
                  <a:srgbClr val="171C41"/>
                </a:solidFill>
              </a:rPr>
              <a:t>I went shopping with $10. I spent $4 at the newsagent, $2 at the post office and $1 at the lolly shop. How much money did I have left?</a:t>
            </a:r>
          </a:p>
          <a:p>
            <a:pPr marL="457200" indent="-457200">
              <a:spcAft>
                <a:spcPts val="1200"/>
              </a:spcAft>
              <a:buFont typeface="+mj-lt"/>
              <a:buAutoNum type="arabicPeriod"/>
            </a:pPr>
            <a:r>
              <a:rPr lang="en-AU" sz="2200" dirty="0">
                <a:solidFill>
                  <a:srgbClr val="171C41"/>
                </a:solidFill>
              </a:rPr>
              <a:t>Calculate 25 x 42</a:t>
            </a:r>
          </a:p>
          <a:p>
            <a:pPr marL="457200" indent="-457200">
              <a:spcAft>
                <a:spcPts val="1200"/>
              </a:spcAft>
              <a:buFont typeface="+mj-lt"/>
              <a:buAutoNum type="arabicPeriod"/>
            </a:pPr>
            <a:r>
              <a:rPr lang="en-AU" sz="2200" dirty="0">
                <a:solidFill>
                  <a:srgbClr val="171C41"/>
                </a:solidFill>
              </a:rPr>
              <a:t>Calculate the volume of a rectangular prism with </a:t>
            </a:r>
            <a:br>
              <a:rPr lang="en-AU" sz="2200" dirty="0">
                <a:solidFill>
                  <a:srgbClr val="171C41"/>
                </a:solidFill>
              </a:rPr>
            </a:br>
            <a:r>
              <a:rPr lang="en-AU" sz="2200" dirty="0">
                <a:solidFill>
                  <a:srgbClr val="171C41"/>
                </a:solidFill>
              </a:rPr>
              <a:t>a height of 2.1m, depth of 4.5m, and width of 3.8m.</a:t>
            </a:r>
          </a:p>
          <a:p>
            <a:pPr marL="457200" indent="-457200">
              <a:spcAft>
                <a:spcPts val="1200"/>
              </a:spcAft>
              <a:buFont typeface="+mj-lt"/>
              <a:buAutoNum type="arabicPeriod"/>
            </a:pPr>
            <a:r>
              <a:rPr lang="en-AU" sz="2200" dirty="0">
                <a:solidFill>
                  <a:srgbClr val="171C41"/>
                </a:solidFill>
              </a:rPr>
              <a:t>Calculate 5</a:t>
            </a:r>
            <a:r>
              <a:rPr lang="en-AU" sz="2200" baseline="30000" dirty="0">
                <a:solidFill>
                  <a:srgbClr val="171C41"/>
                </a:solidFill>
              </a:rPr>
              <a:t>-2</a:t>
            </a:r>
          </a:p>
        </p:txBody>
      </p:sp>
      <p:pic>
        <p:nvPicPr>
          <p:cNvPr id="4" name="Picture 3">
            <a:extLst>
              <a:ext uri="{FF2B5EF4-FFF2-40B4-BE49-F238E27FC236}">
                <a16:creationId xmlns:a16="http://schemas.microsoft.com/office/drawing/2014/main" id="{9EB9FB8F-9BB1-4C12-9347-230BF45A5B82}"/>
              </a:ext>
            </a:extLst>
          </p:cNvPr>
          <p:cNvPicPr>
            <a:picLocks noChangeAspect="1"/>
          </p:cNvPicPr>
          <p:nvPr/>
        </p:nvPicPr>
        <p:blipFill>
          <a:blip r:embed="rId3"/>
          <a:stretch>
            <a:fillRect/>
          </a:stretch>
        </p:blipFill>
        <p:spPr>
          <a:xfrm>
            <a:off x="7948500" y="479644"/>
            <a:ext cx="530352" cy="533400"/>
          </a:xfrm>
          <a:prstGeom prst="rect">
            <a:avLst/>
          </a:prstGeom>
        </p:spPr>
      </p:pic>
    </p:spTree>
    <p:extLst>
      <p:ext uri="{BB962C8B-B14F-4D97-AF65-F5344CB8AC3E}">
        <p14:creationId xmlns:p14="http://schemas.microsoft.com/office/powerpoint/2010/main" val="104247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B89A2B07-E34D-A94A-A128-B3F449E79BE1}"/>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imens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CAE7F7B-3CF3-7E40-848B-D62562E8E138}" vid="{0E66B630-02C8-6240-9E9C-3A1289DBE543}"/>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dimensions_blank</Template>
  <TotalTime>7921</TotalTime>
  <Words>3322</Words>
  <Application>Microsoft Office PowerPoint</Application>
  <PresentationFormat>On-screen Show (16:9)</PresentationFormat>
  <Paragraphs>296</Paragraphs>
  <Slides>28</Slides>
  <Notes>28</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28</vt:i4>
      </vt:variant>
    </vt:vector>
  </HeadingPairs>
  <TitlesOfParts>
    <vt:vector size="36" baseType="lpstr">
      <vt:lpstr>Arial</vt:lpstr>
      <vt:lpstr>Calibri</vt:lpstr>
      <vt:lpstr>Calibri Light</vt:lpstr>
      <vt:lpstr>Wingdings</vt:lpstr>
      <vt:lpstr>dimensions</vt:lpstr>
      <vt:lpstr>1_Office Theme</vt:lpstr>
      <vt:lpstr>Custom Design</vt:lpstr>
      <vt:lpstr>1_dimensions</vt:lpstr>
      <vt:lpstr>PowerPoint Presentation</vt:lpstr>
      <vt:lpstr>Learning outcomes:</vt:lpstr>
      <vt:lpstr>Focus question</vt:lpstr>
      <vt:lpstr>Designing open questions</vt:lpstr>
      <vt:lpstr>Open question starters</vt:lpstr>
      <vt:lpstr>More open question starters</vt:lpstr>
      <vt:lpstr>‘Opening up’ maths questions</vt:lpstr>
      <vt:lpstr>Working backwards</vt:lpstr>
      <vt:lpstr>Try converting these closed questions to open questions</vt:lpstr>
      <vt:lpstr>Answer these questions</vt:lpstr>
      <vt:lpstr>Discussion points</vt:lpstr>
      <vt:lpstr>Adapting a standard textbook question</vt:lpstr>
      <vt:lpstr>Adapting a standard textbook question</vt:lpstr>
      <vt:lpstr>Tip of the iceberg problems</vt:lpstr>
      <vt:lpstr>Discussion points</vt:lpstr>
      <vt:lpstr>Consider this question</vt:lpstr>
      <vt:lpstr>Discussion point</vt:lpstr>
      <vt:lpstr>Mathematics version of a cloze passage</vt:lpstr>
      <vt:lpstr>Mathematics version of a cloze passage</vt:lpstr>
      <vt:lpstr>Discussion points</vt:lpstr>
      <vt:lpstr>Do it yourself…</vt:lpstr>
      <vt:lpstr>Do it yourself…</vt:lpstr>
      <vt:lpstr>Where to next?</vt:lpstr>
      <vt:lpstr>Conclusion</vt:lpstr>
      <vt:lpstr>Learning outcomes (revisited):</vt:lpstr>
      <vt:lpstr>Final thoughts</vt:lpstr>
      <vt:lpstr>The 12-day challenge</vt:lpstr>
      <vt:lpstr>Copyright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Jacquie Sprott</dc:creator>
  <cp:lastModifiedBy>Ann Ruckert</cp:lastModifiedBy>
  <cp:revision>279</cp:revision>
  <cp:lastPrinted>2017-10-31T01:35:24Z</cp:lastPrinted>
  <dcterms:created xsi:type="dcterms:W3CDTF">2016-11-16T05:37:26Z</dcterms:created>
  <dcterms:modified xsi:type="dcterms:W3CDTF">2017-10-31T03:55:15Z</dcterms:modified>
</cp:coreProperties>
</file>