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07" r:id="rId1"/>
    <p:sldMasterId id="2147483816" r:id="rId2"/>
    <p:sldMasterId id="2147483819" r:id="rId3"/>
    <p:sldMasterId id="2147483841" r:id="rId4"/>
  </p:sldMasterIdLst>
  <p:notesMasterIdLst>
    <p:notesMasterId r:id="rId31"/>
  </p:notesMasterIdLst>
  <p:handoutMasterIdLst>
    <p:handoutMasterId r:id="rId32"/>
  </p:handoutMasterIdLst>
  <p:sldIdLst>
    <p:sldId id="258" r:id="rId5"/>
    <p:sldId id="273" r:id="rId6"/>
    <p:sldId id="281" r:id="rId7"/>
    <p:sldId id="378" r:id="rId8"/>
    <p:sldId id="274" r:id="rId9"/>
    <p:sldId id="365" r:id="rId10"/>
    <p:sldId id="379" r:id="rId11"/>
    <p:sldId id="380" r:id="rId12"/>
    <p:sldId id="366" r:id="rId13"/>
    <p:sldId id="381" r:id="rId14"/>
    <p:sldId id="382" r:id="rId15"/>
    <p:sldId id="367" r:id="rId16"/>
    <p:sldId id="282" r:id="rId17"/>
    <p:sldId id="372" r:id="rId18"/>
    <p:sldId id="362" r:id="rId19"/>
    <p:sldId id="374" r:id="rId20"/>
    <p:sldId id="375" r:id="rId21"/>
    <p:sldId id="371" r:id="rId22"/>
    <p:sldId id="373" r:id="rId23"/>
    <p:sldId id="383" r:id="rId24"/>
    <p:sldId id="384" r:id="rId25"/>
    <p:sldId id="385" r:id="rId26"/>
    <p:sldId id="386" r:id="rId27"/>
    <p:sldId id="359" r:id="rId28"/>
    <p:sldId id="357" r:id="rId29"/>
    <p:sldId id="331" r:id="rId30"/>
  </p:sldIdLst>
  <p:sldSz cx="9144000" cy="5143500" type="screen16x9"/>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94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acey Muir" initials="TM" lastIdx="3" clrIdx="0">
    <p:extLst>
      <p:ext uri="{19B8F6BF-5375-455C-9EA6-DF929625EA0E}">
        <p15:presenceInfo xmlns:p15="http://schemas.microsoft.com/office/powerpoint/2012/main" userId="S-1-5-21-3821386006-3749520432-1216737992-510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1C41"/>
    <a:srgbClr val="EC2226"/>
    <a:srgbClr val="242226"/>
    <a:srgbClr val="000000"/>
    <a:srgbClr val="95B2C2"/>
    <a:srgbClr val="5B9BD5"/>
    <a:srgbClr val="406077"/>
    <a:srgbClr val="17AF44"/>
    <a:srgbClr val="DCEEF8"/>
    <a:srgbClr val="C2DB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997" autoAdjust="0"/>
    <p:restoredTop sz="72600" autoAdjust="0"/>
  </p:normalViewPr>
  <p:slideViewPr>
    <p:cSldViewPr snapToGrid="0" snapToObjects="1">
      <p:cViewPr varScale="1">
        <p:scale>
          <a:sx n="109" d="100"/>
          <a:sy n="109" d="100"/>
        </p:scale>
        <p:origin x="1272" y="108"/>
      </p:cViewPr>
      <p:guideLst>
        <p:guide orient="horz" pos="1620"/>
        <p:guide pos="2948"/>
      </p:guideLst>
    </p:cSldViewPr>
  </p:slideViewPr>
  <p:outlineViewPr>
    <p:cViewPr>
      <p:scale>
        <a:sx n="33" d="100"/>
        <a:sy n="33" d="100"/>
      </p:scale>
      <p:origin x="0" y="5288"/>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38"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A0FBAE22-BA42-E844-AF4D-3FC3DEF54B2D}" type="datetimeFigureOut">
              <a:rPr lang="en-US" smtClean="0"/>
              <a:pPr/>
              <a:t>11/2/2017</a:t>
            </a:fld>
            <a:endParaRPr lang="en-US"/>
          </a:p>
        </p:txBody>
      </p:sp>
      <p:sp>
        <p:nvSpPr>
          <p:cNvPr id="4" name="Footer Placeholder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501D9726-895E-5642-AF69-D29CC2681879}" type="slidenum">
              <a:rPr lang="en-US" smtClean="0"/>
              <a:pPr/>
              <a:t>‹#›</a:t>
            </a:fld>
            <a:endParaRPr lang="en-US"/>
          </a:p>
        </p:txBody>
      </p:sp>
    </p:spTree>
    <p:extLst>
      <p:ext uri="{BB962C8B-B14F-4D97-AF65-F5344CB8AC3E}">
        <p14:creationId xmlns:p14="http://schemas.microsoft.com/office/powerpoint/2010/main" val="12816617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F9EDB789-A0E4-FC41-A88F-E0D29EABCBC2}" type="datetimeFigureOut">
              <a:rPr lang="en-US" smtClean="0"/>
              <a:pPr/>
              <a:t>11/2/2017</a:t>
            </a:fld>
            <a:endParaRPr lang="en-US"/>
          </a:p>
        </p:txBody>
      </p:sp>
      <p:sp>
        <p:nvSpPr>
          <p:cNvPr id="4" name="Slide Image Placeholder 3"/>
          <p:cNvSpPr>
            <a:spLocks noGrp="1" noRot="1" noChangeAspect="1"/>
          </p:cNvSpPr>
          <p:nvPr>
            <p:ph type="sldImg" idx="2"/>
          </p:nvPr>
        </p:nvSpPr>
        <p:spPr>
          <a:xfrm>
            <a:off x="79375" y="739775"/>
            <a:ext cx="6577013" cy="37004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E038FC2C-B79D-6546-A7CD-42435F8CEEE0}" type="slidenum">
              <a:rPr lang="en-US" smtClean="0"/>
              <a:pPr/>
              <a:t>‹#›</a:t>
            </a:fld>
            <a:endParaRPr lang="en-US"/>
          </a:p>
        </p:txBody>
      </p:sp>
    </p:spTree>
    <p:extLst>
      <p:ext uri="{BB962C8B-B14F-4D97-AF65-F5344CB8AC3E}">
        <p14:creationId xmlns:p14="http://schemas.microsoft.com/office/powerpoint/2010/main" val="215888102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maa.org/external_archive/devlin/LockhartsLament.pdf"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www.maths300.com/wmcurric.htm"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www.maths300.com/members/m300bits/031wfays.pdf"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xtec.cat/centres/a8005072/articles/rich.pdf"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nrich.maths.org/5662"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nrich.maths.org/6299" TargetMode="Externa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nrich.maths.org/6299"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youtube.com/watch?v=CMzW3LIkNLA"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www.bowlandmaths.org.uk/materials/assessment/tasks/office/cats_and_kittens_slides_v3_1.ppt" TargetMode="External"/><Relationship Id="rId2" Type="http://schemas.openxmlformats.org/officeDocument/2006/relationships/slide" Target="../slides/slide17.xml"/><Relationship Id="rId1" Type="http://schemas.openxmlformats.org/officeDocument/2006/relationships/notesMaster" Target="../notesMasters/notesMaster1.xml"/><Relationship Id="rId5" Type="http://schemas.openxmlformats.org/officeDocument/2006/relationships/hyperlink" Target="http://www.bowlandmaths.org.uk/materials/assessment/tasks/office/cats_and_kittens_v3_1.doc" TargetMode="External"/><Relationship Id="rId4" Type="http://schemas.openxmlformats.org/officeDocument/2006/relationships/hyperlink" Target="http://www.bowlandmaths.org.uk/materials/assessment/tasks/pdf/cats_and_kittens_v3_1.pdf" TargetMode="Externa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nrich.maths.org/5662"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www.youtube.com/redirect?redir_token=GSIhuTiB4BfiQ5_FJ5WL8PhnRnd8MTUwNzc5Mjk1M0AxNTA3NzA2NTUz&amp;event=video_description&amp;v=N0rgqfNoAwI&amp;q=http://wild.maths.org"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onetwoinfinity.ca/wp-content/uploads/2016/10/MultiageA.pdf"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artofmathematics.org/"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maths300.com/members/m300full/031lfays.htm"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Pre-reading: “A Mathematician’s Lament” by Paul Lockhart (2002), retrieved from </a:t>
            </a:r>
            <a:r>
              <a:rPr lang="en-US" sz="1200" u="sng" kern="1200" dirty="0">
                <a:solidFill>
                  <a:schemeClr val="tx1"/>
                </a:solidFill>
                <a:effectLst/>
                <a:latin typeface="+mn-lt"/>
                <a:ea typeface="+mn-ea"/>
                <a:cs typeface="+mn-cs"/>
                <a:hlinkClick r:id="rId3"/>
              </a:rPr>
              <a:t>https://www.maa.org/external_archive/devlin/LockhartsLament.pdf</a:t>
            </a:r>
            <a:r>
              <a:rPr lang="en-US" sz="1200" kern="1200" dirty="0">
                <a:solidFill>
                  <a:schemeClr val="tx1"/>
                </a:solidFill>
                <a:effectLst/>
                <a:latin typeface="+mn-lt"/>
                <a:ea typeface="+mn-ea"/>
                <a:cs typeface="+mn-cs"/>
              </a:rPr>
              <a:t> </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Ask participants to read pages 1 – top p3, especially, but the whole essay if they have time. This essay, written in 2002, was written as a critique of maths teaching in the USA (but applies, in many ways, to maths teaching in Australia too). Lockhart claims that school mathematics stunts students’ creativity and engagement through a ‘sterile set of facts to be memorized and procedures to be followed’. Participants have been requested to read the first two (and a bit) pages, where the teaching of music and art is described as being undertaken in a similar process to the way much school maths is.</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Afzal Ahmed, one-time Professor of Mathematics at Chichester UK once quipped:</a:t>
            </a:r>
          </a:p>
          <a:p>
            <a:r>
              <a:rPr lang="en-AU" sz="1200" i="1" kern="1200" dirty="0">
                <a:solidFill>
                  <a:schemeClr val="tx1"/>
                </a:solidFill>
                <a:effectLst/>
                <a:latin typeface="+mn-lt"/>
                <a:ea typeface="+mn-ea"/>
                <a:cs typeface="+mn-cs"/>
              </a:rPr>
              <a:t>“If teachers of mathematics had to teach soccer, they would start off with a lesson on kicking the ball, follow it with lessons on trapping the ball and end with a lesson on heading the ball. At no time would they play a game of football.”</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From </a:t>
            </a:r>
            <a:r>
              <a:rPr lang="en-US" sz="1200" i="1" kern="1200" dirty="0">
                <a:solidFill>
                  <a:schemeClr val="tx1"/>
                </a:solidFill>
                <a:effectLst/>
                <a:latin typeface="+mn-lt"/>
                <a:ea typeface="+mn-ea"/>
                <a:cs typeface="+mn-cs"/>
              </a:rPr>
              <a:t>Building a Working Mathematically Curriculum </a:t>
            </a:r>
            <a:r>
              <a:rPr lang="en-US" sz="1200" kern="1200" dirty="0">
                <a:solidFill>
                  <a:schemeClr val="tx1"/>
                </a:solidFill>
                <a:effectLst/>
                <a:latin typeface="+mn-lt"/>
                <a:ea typeface="+mn-ea"/>
                <a:cs typeface="+mn-cs"/>
              </a:rPr>
              <a:t>Maths 300, accessed from </a:t>
            </a:r>
            <a:r>
              <a:rPr lang="en-AU" sz="1200" u="sng" kern="1200" dirty="0">
                <a:solidFill>
                  <a:schemeClr val="tx1"/>
                </a:solidFill>
                <a:effectLst/>
                <a:latin typeface="+mn-lt"/>
                <a:ea typeface="+mn-ea"/>
                <a:cs typeface="+mn-cs"/>
                <a:hlinkClick r:id="rId4"/>
              </a:rPr>
              <a:t>http://www.maths300.com/wmcurric.htm</a:t>
            </a:r>
            <a:endParaRPr lang="en-A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038FC2C-B79D-6546-A7CD-42435F8CEEE0}" type="slidenum">
              <a:rPr lang="en-US" smtClean="0"/>
              <a:pPr/>
              <a:t>1</a:t>
            </a:fld>
            <a:endParaRPr lang="en-US"/>
          </a:p>
        </p:txBody>
      </p:sp>
    </p:spTree>
    <p:extLst>
      <p:ext uri="{BB962C8B-B14F-4D97-AF65-F5344CB8AC3E}">
        <p14:creationId xmlns:p14="http://schemas.microsoft.com/office/powerpoint/2010/main" val="4213173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i="0" kern="1200" dirty="0">
                <a:solidFill>
                  <a:schemeClr val="tx1"/>
                </a:solidFill>
                <a:effectLst/>
                <a:latin typeface="+mn-lt"/>
                <a:ea typeface="+mn-ea"/>
                <a:cs typeface="+mn-cs"/>
              </a:rPr>
              <a:t>There are 180 solutions (not counting simple shifts of the same three digits).</a:t>
            </a: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10</a:t>
            </a:fld>
            <a:endParaRPr lang="en-US"/>
          </a:p>
        </p:txBody>
      </p:sp>
    </p:spTree>
    <p:extLst>
      <p:ext uri="{BB962C8B-B14F-4D97-AF65-F5344CB8AC3E}">
        <p14:creationId xmlns:p14="http://schemas.microsoft.com/office/powerpoint/2010/main" val="1305124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i="0" kern="1200" dirty="0">
                <a:solidFill>
                  <a:schemeClr val="tx1"/>
                </a:solidFill>
                <a:effectLst/>
                <a:latin typeface="+mn-lt"/>
                <a:ea typeface="+mn-ea"/>
                <a:cs typeface="+mn-cs"/>
              </a:rPr>
              <a:t>There are 9! combinations of the 9 digits into the 9 squares. This is 362,880. Given 362,880 different combinations and knowing there are 180 solutions, then the probability of a solution found at random is 1 in 2,016.</a:t>
            </a:r>
          </a:p>
          <a:p>
            <a:r>
              <a:rPr lang="en-AU" sz="1200" b="0" i="0" kern="1200" dirty="0">
                <a:solidFill>
                  <a:schemeClr val="tx1"/>
                </a:solidFill>
                <a:effectLst/>
                <a:latin typeface="+mn-lt"/>
                <a:ea typeface="+mn-ea"/>
                <a:cs typeface="+mn-cs"/>
              </a:rPr>
              <a:t>There are several other outcomes from the lesson.</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A focus on the basic arithmetic skills that are used in solving the puzzle.</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A connection to other topics such as combination theory.</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A focus on the various strategies that may help unlock the logic behind the puzzle.</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The power of computers to test many combinations quickly.</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The effectiveness of a group working together to solve the problem.</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The algebraic modelling of the task for senior students.</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b="0" i="0" kern="1200" dirty="0">
                <a:solidFill>
                  <a:schemeClr val="tx1"/>
                </a:solidFill>
                <a:effectLst/>
                <a:latin typeface="+mn-lt"/>
                <a:ea typeface="+mn-ea"/>
                <a:cs typeface="+mn-cs"/>
              </a:rPr>
              <a:t>Try the other 'nines' problems in the </a:t>
            </a:r>
            <a:r>
              <a:rPr lang="en-AU" sz="1200" b="0" i="0" u="none" strike="noStrike" kern="1200" dirty="0">
                <a:solidFill>
                  <a:schemeClr val="tx1"/>
                </a:solidFill>
                <a:effectLst/>
                <a:latin typeface="+mn-lt"/>
                <a:ea typeface="+mn-ea"/>
                <a:cs typeface="+mn-cs"/>
                <a:hlinkClick r:id="rId3"/>
              </a:rPr>
              <a:t>Extra Investigations</a:t>
            </a:r>
            <a:r>
              <a:rPr lang="en-AU" sz="1200" b="0" i="0" u="none" strike="noStrike" kern="1200" dirty="0">
                <a:solidFill>
                  <a:schemeClr val="tx1"/>
                </a:solidFill>
                <a:effectLst/>
                <a:latin typeface="+mn-lt"/>
                <a:ea typeface="+mn-ea"/>
                <a:cs typeface="+mn-cs"/>
              </a:rPr>
              <a:t> handout.</a:t>
            </a:r>
            <a:endParaRPr lang="en-AU" sz="1200" b="0" i="0" kern="1200" dirty="0">
              <a:solidFill>
                <a:schemeClr val="tx1"/>
              </a:solidFill>
              <a:effectLst/>
              <a:latin typeface="+mn-lt"/>
              <a:ea typeface="+mn-ea"/>
              <a:cs typeface="+mn-cs"/>
            </a:endParaRPr>
          </a:p>
          <a:p>
            <a:pPr marL="0" indent="0">
              <a:buFont typeface="Arial" panose="020B0604020202020204" pitchFamily="34" charset="0"/>
              <a:buNone/>
            </a:pPr>
            <a:endParaRPr lang="en-AU" sz="1200" b="0" i="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11</a:t>
            </a:fld>
            <a:endParaRPr lang="en-US"/>
          </a:p>
        </p:txBody>
      </p:sp>
    </p:spTree>
    <p:extLst>
      <p:ext uri="{BB962C8B-B14F-4D97-AF65-F5344CB8AC3E}">
        <p14:creationId xmlns:p14="http://schemas.microsoft.com/office/powerpoint/2010/main" val="31615454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kern="1200" dirty="0">
                <a:solidFill>
                  <a:schemeClr val="tx1"/>
                </a:solidFill>
                <a:effectLst/>
                <a:latin typeface="+mn-lt"/>
                <a:ea typeface="+mn-ea"/>
                <a:cs typeface="+mn-cs"/>
              </a:rPr>
              <a:t>Rich tasks</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Rich mathematical activity suggests active student learning. It requires teachers to select purposeful tasks and plan questioning that encourages all learners to show what they know and to extend that learning. Different tasks can be used to cultivate different types of skills and thinking yet all tasks should be about 'doing mathematics' </a:t>
            </a:r>
            <a:r>
              <a:rPr lang="en-AU" sz="1200" u="sng" kern="1200" dirty="0">
                <a:solidFill>
                  <a:schemeClr val="tx1"/>
                </a:solidFill>
                <a:effectLst/>
                <a:latin typeface="+mn-lt"/>
                <a:ea typeface="+mn-ea"/>
                <a:cs typeface="+mn-cs"/>
                <a:hlinkClick r:id="rId3"/>
              </a:rPr>
              <a:t>http://xtec.cat/centres/a8005072/articles/rich.pdf</a:t>
            </a:r>
            <a:r>
              <a:rPr lang="en-AU" sz="1200" kern="1200" dirty="0">
                <a:solidFill>
                  <a:schemeClr val="tx1"/>
                </a:solidFill>
                <a:effectLst/>
                <a:latin typeface="+mn-lt"/>
                <a:ea typeface="+mn-ea"/>
                <a:cs typeface="+mn-cs"/>
              </a:rPr>
              <a:t> </a:t>
            </a: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13</a:t>
            </a:fld>
            <a:endParaRPr lang="en-US"/>
          </a:p>
        </p:txBody>
      </p:sp>
    </p:spTree>
    <p:extLst>
      <p:ext uri="{BB962C8B-B14F-4D97-AF65-F5344CB8AC3E}">
        <p14:creationId xmlns:p14="http://schemas.microsoft.com/office/powerpoint/2010/main" val="9080981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dirty="0">
                <a:solidFill>
                  <a:srgbClr val="171C41"/>
                </a:solidFill>
              </a:rPr>
              <a:t>Jennifer Piggott (2008) </a:t>
            </a:r>
            <a:r>
              <a:rPr lang="en-AU" sz="1200" i="1" dirty="0">
                <a:solidFill>
                  <a:srgbClr val="171C41"/>
                </a:solidFill>
              </a:rPr>
              <a:t>Rich Tasks and Contexts</a:t>
            </a:r>
            <a:r>
              <a:rPr lang="en-AU" sz="1200" dirty="0">
                <a:solidFill>
                  <a:srgbClr val="171C41"/>
                </a:solidFill>
              </a:rPr>
              <a:t>. Accessed from </a:t>
            </a:r>
            <a:r>
              <a:rPr lang="en-AU" sz="1200" dirty="0">
                <a:solidFill>
                  <a:srgbClr val="171C41"/>
                </a:solidFill>
                <a:hlinkClick r:id="rId3"/>
              </a:rPr>
              <a:t>http://nrich.maths.org/5662</a:t>
            </a:r>
            <a:r>
              <a:rPr lang="en-AU" sz="1200" dirty="0">
                <a:solidFill>
                  <a:srgbClr val="171C41"/>
                </a:solidFill>
              </a:rPr>
              <a:t> </a:t>
            </a:r>
          </a:p>
          <a:p>
            <a:endParaRPr lang="en-AU" dirty="0"/>
          </a:p>
          <a:p>
            <a:pPr marL="0" indent="0">
              <a:buNone/>
            </a:pPr>
            <a:r>
              <a:rPr lang="en-AU" sz="2000" dirty="0">
                <a:solidFill>
                  <a:srgbClr val="171C41"/>
                </a:solidFill>
              </a:rPr>
              <a:t>A rich mathematical task:</a:t>
            </a:r>
          </a:p>
          <a:p>
            <a:pPr marL="342900" indent="-342900">
              <a:buFont typeface="Arial" panose="020B0604020202020204" pitchFamily="34" charset="0"/>
              <a:buChar char="•"/>
            </a:pPr>
            <a:r>
              <a:rPr lang="en-AU" sz="2000" dirty="0">
                <a:solidFill>
                  <a:srgbClr val="171C41"/>
                </a:solidFill>
              </a:rPr>
              <a:t>Opens up mathematics.</a:t>
            </a:r>
          </a:p>
          <a:p>
            <a:pPr marL="342900" indent="-342900">
              <a:buFont typeface="Arial" panose="020B0604020202020204" pitchFamily="34" charset="0"/>
              <a:buChar char="•"/>
            </a:pPr>
            <a:r>
              <a:rPr lang="en-AU" sz="2000" dirty="0">
                <a:solidFill>
                  <a:srgbClr val="171C41"/>
                </a:solidFill>
              </a:rPr>
              <a:t>Changes mathematics:</a:t>
            </a:r>
          </a:p>
          <a:p>
            <a:pPr marL="800100" lvl="1" indent="-342900">
              <a:buFont typeface="Arial" panose="020B0604020202020204" pitchFamily="34" charset="0"/>
              <a:buChar char="•"/>
            </a:pPr>
            <a:r>
              <a:rPr lang="en-AU" sz="2000" dirty="0">
                <a:solidFill>
                  <a:srgbClr val="171C41"/>
                </a:solidFill>
              </a:rPr>
              <a:t>from a set of memorised facts and algorithms</a:t>
            </a:r>
          </a:p>
          <a:p>
            <a:pPr marL="800100" lvl="1" indent="-342900">
              <a:buFont typeface="Arial" panose="020B0604020202020204" pitchFamily="34" charset="0"/>
              <a:buChar char="•"/>
            </a:pPr>
            <a:r>
              <a:rPr lang="en-AU" sz="2000" dirty="0">
                <a:solidFill>
                  <a:srgbClr val="171C41"/>
                </a:solidFill>
              </a:rPr>
              <a:t>to a living, connected whole, incorporating problem-solving and reasoning strategies.</a:t>
            </a:r>
          </a:p>
          <a:p>
            <a:pPr marL="342900" indent="-342900">
              <a:buFont typeface="Arial" panose="020B0604020202020204" pitchFamily="34" charset="0"/>
              <a:buChar char="•"/>
            </a:pPr>
            <a:r>
              <a:rPr lang="en-AU" sz="2000" dirty="0">
                <a:solidFill>
                  <a:srgbClr val="171C41"/>
                </a:solidFill>
              </a:rPr>
              <a:t>Allows the learner to deeply engage with mathematics.</a:t>
            </a:r>
          </a:p>
          <a:p>
            <a:pPr marL="342900" indent="-342900">
              <a:buFont typeface="Arial" panose="020B0604020202020204" pitchFamily="34" charset="0"/>
              <a:buChar char="•"/>
            </a:pPr>
            <a:r>
              <a:rPr lang="en-AU" sz="2000" dirty="0">
                <a:solidFill>
                  <a:srgbClr val="171C41"/>
                </a:solidFill>
              </a:rPr>
              <a:t>Leads to an interesting, engaging and powerful learning process.</a:t>
            </a:r>
          </a:p>
          <a:p>
            <a:pPr marL="342900" indent="-342900">
              <a:buFont typeface="Arial" panose="020B0604020202020204" pitchFamily="34" charset="0"/>
              <a:buChar char="•"/>
            </a:pPr>
            <a:r>
              <a:rPr lang="en-AU" sz="2000" dirty="0">
                <a:solidFill>
                  <a:srgbClr val="171C41"/>
                </a:solidFill>
              </a:rPr>
              <a:t>Is much more likely to lead to long-term integration of the mathematics for further study and application.</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200" dirty="0">
                <a:solidFill>
                  <a:srgbClr val="171C41"/>
                </a:solidFill>
              </a:rPr>
              <a:t>Steve Hewson (2011) </a:t>
            </a:r>
            <a:r>
              <a:rPr lang="en-AU" sz="1200" i="1" dirty="0">
                <a:solidFill>
                  <a:srgbClr val="171C41"/>
                </a:solidFill>
              </a:rPr>
              <a:t>What is a Mathematically Rich Task?</a:t>
            </a:r>
            <a:r>
              <a:rPr lang="en-AU" sz="1200" dirty="0">
                <a:solidFill>
                  <a:srgbClr val="171C41"/>
                </a:solidFill>
              </a:rPr>
              <a:t> Accessed from </a:t>
            </a:r>
            <a:r>
              <a:rPr lang="en-AU" sz="1200" dirty="0">
                <a:solidFill>
                  <a:srgbClr val="171C41"/>
                </a:solidFill>
                <a:hlinkClick r:id="rId4"/>
              </a:rPr>
              <a:t>http://nrich.maths.org/6299</a:t>
            </a:r>
            <a:r>
              <a:rPr lang="en-AU" sz="1200" dirty="0">
                <a:solidFill>
                  <a:srgbClr val="171C41"/>
                </a:solidFill>
              </a:rPr>
              <a:t> </a:t>
            </a: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14</a:t>
            </a:fld>
            <a:endParaRPr lang="en-US"/>
          </a:p>
        </p:txBody>
      </p:sp>
    </p:spTree>
    <p:extLst>
      <p:ext uri="{BB962C8B-B14F-4D97-AF65-F5344CB8AC3E}">
        <p14:creationId xmlns:p14="http://schemas.microsoft.com/office/powerpoint/2010/main" val="42200556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dirty="0">
                <a:solidFill>
                  <a:srgbClr val="171C41"/>
                </a:solidFill>
              </a:rPr>
              <a:t>Steve Hewson (2011) </a:t>
            </a:r>
            <a:r>
              <a:rPr lang="en-AU" sz="1200" i="1" dirty="0">
                <a:solidFill>
                  <a:srgbClr val="171C41"/>
                </a:solidFill>
              </a:rPr>
              <a:t>What is a Mathematically Rich Task?</a:t>
            </a:r>
            <a:r>
              <a:rPr lang="en-AU" sz="1200" dirty="0">
                <a:solidFill>
                  <a:srgbClr val="171C41"/>
                </a:solidFill>
              </a:rPr>
              <a:t> Accessed from </a:t>
            </a:r>
            <a:r>
              <a:rPr lang="en-AU" sz="1200" dirty="0">
                <a:solidFill>
                  <a:srgbClr val="171C41"/>
                </a:solidFill>
                <a:hlinkClick r:id="rId3"/>
              </a:rPr>
              <a:t>http://nrich.maths.org/6299</a:t>
            </a:r>
            <a:r>
              <a:rPr lang="en-AU" sz="1200" dirty="0">
                <a:solidFill>
                  <a:srgbClr val="171C41"/>
                </a:solidFill>
              </a:rPr>
              <a:t> </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Mathematics is “the art of explanation”.</a:t>
            </a:r>
          </a:p>
          <a:p>
            <a:r>
              <a:rPr lang="en-AU" sz="1200" b="0" i="0" kern="1200" dirty="0">
                <a:solidFill>
                  <a:schemeClr val="tx1"/>
                </a:solidFill>
                <a:effectLst/>
                <a:latin typeface="+mn-lt"/>
                <a:ea typeface="+mn-ea"/>
                <a:cs typeface="+mn-cs"/>
              </a:rPr>
              <a:t>Teaching maths through the vehicle of rich tasks allows students to:</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Pose their own questions/problems</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Make their own conjectures</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Make their own discoveries</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Be wrong</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Be creatively frustrated</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Have inspiration (one or many)</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Compose their own explanations and proofs.</a:t>
            </a:r>
          </a:p>
          <a:p>
            <a:r>
              <a:rPr lang="en-AU" sz="1200" b="0" i="0" kern="1200" dirty="0">
                <a:solidFill>
                  <a:schemeClr val="tx1"/>
                </a:solidFill>
                <a:effectLst/>
                <a:latin typeface="+mn-lt"/>
                <a:ea typeface="+mn-ea"/>
                <a:cs typeface="+mn-cs"/>
              </a:rPr>
              <a:t>Allowing them to think mathematically and becoming creative, flexible, open-minded thinkers.</a:t>
            </a:r>
          </a:p>
          <a:p>
            <a:r>
              <a:rPr lang="en-AU" sz="1200" b="0" i="0" kern="1200" dirty="0">
                <a:solidFill>
                  <a:schemeClr val="tx1"/>
                </a:solidFill>
                <a:effectLst/>
                <a:latin typeface="+mn-lt"/>
                <a:ea typeface="+mn-ea"/>
                <a:cs typeface="+mn-cs"/>
              </a:rPr>
              <a:t>Adapted from</a:t>
            </a:r>
            <a:r>
              <a:rPr lang="en-US" sz="1200" kern="1200" dirty="0">
                <a:solidFill>
                  <a:schemeClr val="tx1"/>
                </a:solidFill>
                <a:latin typeface="+mn-lt"/>
                <a:ea typeface="+mn-ea"/>
                <a:cs typeface="+mn-cs"/>
              </a:rPr>
              <a:t> “A Mathematician’s Lament” by Paul Lockhart (2002), retrieved from https://www.maa.org/external_archive/devlin/LockhartsLament.pdf</a:t>
            </a:r>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15</a:t>
            </a:fld>
            <a:endParaRPr lang="en-US"/>
          </a:p>
        </p:txBody>
      </p:sp>
    </p:spTree>
    <p:extLst>
      <p:ext uri="{BB962C8B-B14F-4D97-AF65-F5344CB8AC3E}">
        <p14:creationId xmlns:p14="http://schemas.microsoft.com/office/powerpoint/2010/main" val="28432463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The video, “Help! Cat Music Video”, can be accessed from </a:t>
            </a:r>
            <a:r>
              <a:rPr lang="en-AU" sz="1200" u="sng" kern="1200" dirty="0">
                <a:solidFill>
                  <a:schemeClr val="tx1"/>
                </a:solidFill>
                <a:effectLst/>
                <a:latin typeface="+mn-lt"/>
                <a:ea typeface="+mn-ea"/>
                <a:cs typeface="+mn-cs"/>
                <a:hlinkClick r:id="rId3"/>
              </a:rPr>
              <a:t>https://www.youtube.com/watch?v=CMzW3LIkNLA</a:t>
            </a:r>
            <a:r>
              <a:rPr lang="en-AU" sz="1200" kern="1200" dirty="0">
                <a:solidFill>
                  <a:schemeClr val="tx1"/>
                </a:solidFill>
                <a:effectLst/>
                <a:latin typeface="+mn-lt"/>
                <a:ea typeface="+mn-ea"/>
                <a:cs typeface="+mn-cs"/>
              </a:rPr>
              <a:t> </a:t>
            </a: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16</a:t>
            </a:fld>
            <a:endParaRPr lang="en-US"/>
          </a:p>
        </p:txBody>
      </p:sp>
    </p:spTree>
    <p:extLst>
      <p:ext uri="{BB962C8B-B14F-4D97-AF65-F5344CB8AC3E}">
        <p14:creationId xmlns:p14="http://schemas.microsoft.com/office/powerpoint/2010/main" val="22587514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This rich task can be retrieved from Bowland Maths, where it is available to use as an assessment task. The aim of the task is to work out how many descendants one cat could have in 18 months. Allow some time for participants to work through the problem. The task was written for students in upper primary/lower secondary classes, and it is recommended (in the website) that students be given 45 to 60 minutes to complete the task, including writing up their arguments and reflecting on their findings, building towards a credible solution.</a:t>
            </a:r>
          </a:p>
          <a:p>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The 2-slide PowerPoint can be retrieved from </a:t>
            </a:r>
            <a:r>
              <a:rPr lang="en-AU" sz="1200" u="sng" kern="1200" dirty="0">
                <a:solidFill>
                  <a:schemeClr val="tx1"/>
                </a:solidFill>
                <a:effectLst/>
                <a:latin typeface="+mn-lt"/>
                <a:ea typeface="+mn-ea"/>
                <a:cs typeface="+mn-cs"/>
                <a:hlinkClick r:id="rId3"/>
              </a:rPr>
              <a:t>http://www.bowlandmaths.org.uk/materials/assessment/tasks/office/cats_and_kittens_slides_v3_1.ppt</a:t>
            </a:r>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When you click on the hyperlink in the Cats and kittens slide (Slide 17), you will need to click ‘OK’ to the question, “Would you like to open this file?”. Bowland Maths can be considered to be a trustworthy source.</a:t>
            </a:r>
          </a:p>
          <a:p>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The pdf can be retrieved from </a:t>
            </a:r>
            <a:r>
              <a:rPr lang="en-AU" sz="1200" u="sng" kern="1200" dirty="0">
                <a:solidFill>
                  <a:schemeClr val="tx1"/>
                </a:solidFill>
                <a:effectLst/>
                <a:latin typeface="+mn-lt"/>
                <a:ea typeface="+mn-ea"/>
                <a:cs typeface="+mn-cs"/>
                <a:hlinkClick r:id="rId4"/>
              </a:rPr>
              <a:t>http://www.bowlandmaths.org.uk/materials/assessment/tasks/pdf/cats_and_kittens_v3_1.pdf</a:t>
            </a:r>
            <a:r>
              <a:rPr lang="en-AU" sz="1200" kern="1200" dirty="0">
                <a:solidFill>
                  <a:schemeClr val="tx1"/>
                </a:solidFill>
                <a:effectLst/>
                <a:latin typeface="+mn-lt"/>
                <a:ea typeface="+mn-ea"/>
                <a:cs typeface="+mn-cs"/>
              </a:rPr>
              <a:t> , </a:t>
            </a:r>
          </a:p>
          <a:p>
            <a:r>
              <a:rPr lang="en-AU" sz="1200" kern="1200" dirty="0">
                <a:solidFill>
                  <a:schemeClr val="tx1"/>
                </a:solidFill>
                <a:effectLst/>
                <a:latin typeface="+mn-lt"/>
                <a:ea typeface="+mn-ea"/>
                <a:cs typeface="+mn-cs"/>
              </a:rPr>
              <a:t>The Word document from </a:t>
            </a:r>
            <a:r>
              <a:rPr lang="en-AU" sz="1200" u="sng" kern="1200" dirty="0">
                <a:solidFill>
                  <a:schemeClr val="tx1"/>
                </a:solidFill>
                <a:effectLst/>
                <a:latin typeface="+mn-lt"/>
                <a:ea typeface="+mn-ea"/>
                <a:cs typeface="+mn-cs"/>
                <a:hlinkClick r:id="rId5"/>
              </a:rPr>
              <a:t>http://www.bowlandmaths.org.uk/materials/assessment/tasks/office/cats_and_kittens_v3_1.doc</a:t>
            </a:r>
            <a:r>
              <a:rPr lang="en-AU" sz="1200" kern="1200" dirty="0">
                <a:solidFill>
                  <a:schemeClr val="tx1"/>
                </a:solidFill>
                <a:effectLst/>
                <a:latin typeface="+mn-lt"/>
                <a:ea typeface="+mn-ea"/>
                <a:cs typeface="+mn-cs"/>
              </a:rPr>
              <a:t> </a:t>
            </a: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17</a:t>
            </a:fld>
            <a:endParaRPr lang="en-US"/>
          </a:p>
        </p:txBody>
      </p:sp>
    </p:spTree>
    <p:extLst>
      <p:ext uri="{BB962C8B-B14F-4D97-AF65-F5344CB8AC3E}">
        <p14:creationId xmlns:p14="http://schemas.microsoft.com/office/powerpoint/2010/main" val="25594354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Adapted from https://nrich.maths.org/6299 </a:t>
            </a:r>
          </a:p>
        </p:txBody>
      </p:sp>
      <p:sp>
        <p:nvSpPr>
          <p:cNvPr id="4" name="Slide Number Placeholder 3"/>
          <p:cNvSpPr>
            <a:spLocks noGrp="1"/>
          </p:cNvSpPr>
          <p:nvPr>
            <p:ph type="sldNum" sz="quarter" idx="10"/>
          </p:nvPr>
        </p:nvSpPr>
        <p:spPr/>
        <p:txBody>
          <a:bodyPr/>
          <a:lstStyle/>
          <a:p>
            <a:fld id="{E038FC2C-B79D-6546-A7CD-42435F8CEEE0}" type="slidenum">
              <a:rPr lang="en-US" smtClean="0"/>
              <a:pPr/>
              <a:t>18</a:t>
            </a:fld>
            <a:endParaRPr lang="en-US"/>
          </a:p>
        </p:txBody>
      </p:sp>
    </p:spTree>
    <p:extLst>
      <p:ext uri="{BB962C8B-B14F-4D97-AF65-F5344CB8AC3E}">
        <p14:creationId xmlns:p14="http://schemas.microsoft.com/office/powerpoint/2010/main" val="22412678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dirty="0">
                <a:solidFill>
                  <a:srgbClr val="171C41"/>
                </a:solidFill>
              </a:rPr>
              <a:t>Jennifer Piggott (2008) </a:t>
            </a:r>
            <a:r>
              <a:rPr lang="en-AU" sz="1200" i="1" dirty="0">
                <a:solidFill>
                  <a:srgbClr val="171C41"/>
                </a:solidFill>
              </a:rPr>
              <a:t>Rich Tasks and Contexts</a:t>
            </a:r>
            <a:r>
              <a:rPr lang="en-AU" sz="1200" dirty="0">
                <a:solidFill>
                  <a:srgbClr val="171C41"/>
                </a:solidFill>
              </a:rPr>
              <a:t>. Accessed from </a:t>
            </a:r>
            <a:r>
              <a:rPr lang="en-AU" sz="1200" dirty="0">
                <a:solidFill>
                  <a:srgbClr val="171C41"/>
                </a:solidFill>
                <a:hlinkClick r:id="rId3"/>
              </a:rPr>
              <a:t>http://nrich.maths.org/5662</a:t>
            </a:r>
            <a:r>
              <a:rPr lang="en-AU" sz="1200" dirty="0">
                <a:solidFill>
                  <a:srgbClr val="171C41"/>
                </a:solidFill>
              </a:rPr>
              <a:t> </a:t>
            </a: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19</a:t>
            </a:fld>
            <a:endParaRPr lang="en-US"/>
          </a:p>
        </p:txBody>
      </p:sp>
    </p:spTree>
    <p:extLst>
      <p:ext uri="{BB962C8B-B14F-4D97-AF65-F5344CB8AC3E}">
        <p14:creationId xmlns:p14="http://schemas.microsoft.com/office/powerpoint/2010/main" val="34625427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dirty="0"/>
              <a:t>The video is entitled </a:t>
            </a:r>
            <a:r>
              <a:rPr lang="en-AU" sz="1200" b="0" i="0" kern="1200" dirty="0">
                <a:solidFill>
                  <a:schemeClr val="tx1"/>
                </a:solidFill>
                <a:effectLst/>
                <a:latin typeface="+mn-lt"/>
                <a:ea typeface="+mn-ea"/>
                <a:cs typeface="+mn-cs"/>
              </a:rPr>
              <a:t>Folding and Cutting - Dr Katie </a:t>
            </a:r>
            <a:r>
              <a:rPr lang="en-AU" sz="1200" b="0" i="0" kern="1200" dirty="0" err="1">
                <a:solidFill>
                  <a:schemeClr val="tx1"/>
                </a:solidFill>
                <a:effectLst/>
                <a:latin typeface="+mn-lt"/>
                <a:ea typeface="+mn-ea"/>
                <a:cs typeface="+mn-cs"/>
              </a:rPr>
              <a:t>Steckles</a:t>
            </a:r>
            <a:r>
              <a:rPr lang="en-AU" sz="1200" b="0" i="0" kern="1200" dirty="0">
                <a:solidFill>
                  <a:schemeClr val="tx1"/>
                </a:solidFill>
                <a:effectLst/>
                <a:latin typeface="+mn-lt"/>
                <a:ea typeface="+mn-ea"/>
                <a:cs typeface="+mn-cs"/>
              </a:rPr>
              <a:t>, and is available at https://www.youtube.com/watch?v=N0rgqfNoAwI. What can you do by making a single cut in a piece of paper? Dr Katie </a:t>
            </a:r>
            <a:r>
              <a:rPr lang="en-AU" sz="1200" b="0" i="0" kern="1200" dirty="0" err="1">
                <a:solidFill>
                  <a:schemeClr val="tx1"/>
                </a:solidFill>
                <a:effectLst/>
                <a:latin typeface="+mn-lt"/>
                <a:ea typeface="+mn-ea"/>
                <a:cs typeface="+mn-cs"/>
              </a:rPr>
              <a:t>Steckles</a:t>
            </a:r>
            <a:r>
              <a:rPr lang="en-AU" sz="1200" b="0" i="0" kern="1200" dirty="0">
                <a:solidFill>
                  <a:schemeClr val="tx1"/>
                </a:solidFill>
                <a:effectLst/>
                <a:latin typeface="+mn-lt"/>
                <a:ea typeface="+mn-ea"/>
                <a:cs typeface="+mn-cs"/>
              </a:rPr>
              <a:t> explores one of her favourite pieces of mathematics, the Fold and Cut Theorem. This video was produced as part of a project to develop resources encouraging mathematical creativity. Find the accompanying free online mathematical activities, games and articles at </a:t>
            </a:r>
            <a:r>
              <a:rPr lang="en-AU" sz="1200" b="0" i="0" u="none" strike="noStrike" kern="1200" dirty="0">
                <a:solidFill>
                  <a:schemeClr val="tx1"/>
                </a:solidFill>
                <a:effectLst/>
                <a:latin typeface="+mn-lt"/>
                <a:ea typeface="+mn-ea"/>
                <a:cs typeface="+mn-cs"/>
                <a:hlinkClick r:id="rId3"/>
              </a:rPr>
              <a:t>http://wild.maths.org</a:t>
            </a:r>
            <a:r>
              <a:rPr lang="en-AU" sz="1200" b="0" i="0" u="none" strike="noStrike" kern="1200" dirty="0">
                <a:solidFill>
                  <a:schemeClr val="tx1"/>
                </a:solidFill>
                <a:effectLst/>
                <a:latin typeface="+mn-lt"/>
                <a:ea typeface="+mn-ea"/>
                <a:cs typeface="+mn-cs"/>
              </a:rPr>
              <a:t> (especially at https://wild.maths.org/just-one-cut).</a:t>
            </a:r>
            <a:endParaRPr lang="en-AU" sz="1200" b="0" i="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20</a:t>
            </a:fld>
            <a:endParaRPr lang="en-US"/>
          </a:p>
        </p:txBody>
      </p:sp>
    </p:spTree>
    <p:extLst>
      <p:ext uri="{BB962C8B-B14F-4D97-AF65-F5344CB8AC3E}">
        <p14:creationId xmlns:p14="http://schemas.microsoft.com/office/powerpoint/2010/main" val="8823902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a:t>
            </a:fld>
            <a:endParaRPr lang="en-US"/>
          </a:p>
        </p:txBody>
      </p:sp>
    </p:spTree>
    <p:extLst>
      <p:ext uri="{BB962C8B-B14F-4D97-AF65-F5344CB8AC3E}">
        <p14:creationId xmlns:p14="http://schemas.microsoft.com/office/powerpoint/2010/main" val="21811727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i="0" kern="1200" dirty="0">
                <a:solidFill>
                  <a:schemeClr val="tx1"/>
                </a:solidFill>
                <a:effectLst/>
                <a:latin typeface="+mn-lt"/>
                <a:ea typeface="+mn-ea"/>
                <a:cs typeface="+mn-cs"/>
              </a:rPr>
              <a:t>Can you cut a square hole in the centre of a sheet of paper with just a single cut? Dr Katie </a:t>
            </a:r>
            <a:r>
              <a:rPr lang="en-AU" sz="1200" b="0" i="0" kern="1200" dirty="0" err="1">
                <a:solidFill>
                  <a:schemeClr val="tx1"/>
                </a:solidFill>
                <a:effectLst/>
                <a:latin typeface="+mn-lt"/>
                <a:ea typeface="+mn-ea"/>
                <a:cs typeface="+mn-cs"/>
              </a:rPr>
              <a:t>Steckles</a:t>
            </a:r>
            <a:r>
              <a:rPr lang="en-AU" sz="1200" b="0" i="0" kern="1200" dirty="0">
                <a:solidFill>
                  <a:schemeClr val="tx1"/>
                </a:solidFill>
                <a:effectLst/>
                <a:latin typeface="+mn-lt"/>
                <a:ea typeface="+mn-ea"/>
                <a:cs typeface="+mn-cs"/>
              </a:rPr>
              <a:t> explores the Fold and Cut Theorem. https://www.youtube.com/watch?v=G8SoJ530JAs</a:t>
            </a:r>
          </a:p>
          <a:p>
            <a:endParaRPr lang="en-AU" sz="1200" b="0" i="0" kern="1200" dirty="0">
              <a:solidFill>
                <a:schemeClr val="tx1"/>
              </a:solidFill>
              <a:effectLst/>
              <a:latin typeface="+mn-lt"/>
              <a:ea typeface="+mn-ea"/>
              <a:cs typeface="+mn-cs"/>
            </a:endParaRPr>
          </a:p>
          <a:p>
            <a:endParaRPr lang="en-AU" sz="1200" b="0" i="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21</a:t>
            </a:fld>
            <a:endParaRPr lang="en-US"/>
          </a:p>
        </p:txBody>
      </p:sp>
    </p:spTree>
    <p:extLst>
      <p:ext uri="{BB962C8B-B14F-4D97-AF65-F5344CB8AC3E}">
        <p14:creationId xmlns:p14="http://schemas.microsoft.com/office/powerpoint/2010/main" val="22727497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The task is </a:t>
            </a:r>
            <a:r>
              <a:rPr lang="en-AU" sz="1200" b="0" i="0" kern="1200" dirty="0">
                <a:solidFill>
                  <a:schemeClr val="tx1"/>
                </a:solidFill>
                <a:effectLst/>
                <a:latin typeface="+mn-lt"/>
                <a:ea typeface="+mn-ea"/>
                <a:cs typeface="+mn-cs"/>
              </a:rPr>
              <a:t>non-threatening and hands-on, encourages students (who may not have met) to talk with one another, doesn’t look like a typical maths task, accommodates a variety of problem-solving strategies, and allows us to gently start eliciting explanations of their thinking.</a:t>
            </a:r>
          </a:p>
          <a:p>
            <a:r>
              <a:rPr lang="en-AU" sz="1200" b="0" i="0" kern="1200" dirty="0">
                <a:solidFill>
                  <a:schemeClr val="tx1"/>
                </a:solidFill>
                <a:effectLst/>
                <a:latin typeface="+mn-lt"/>
                <a:ea typeface="+mn-ea"/>
                <a:cs typeface="+mn-cs"/>
              </a:rPr>
              <a:t>Dr Amie Albrecht discusses using Fold and Cut in her blog, Wonder in Mathematics, https://amiealbrecht.com/2016/05/24/fold-and-cut/ and https://amiealbrecht.com/2016/08/01/activities-for-day-one/. The second blog is particularly worth reading as Amie goes through the possible maths content in the task and the maths thinking that might be used.</a:t>
            </a:r>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22</a:t>
            </a:fld>
            <a:endParaRPr lang="en-US"/>
          </a:p>
        </p:txBody>
      </p:sp>
    </p:spTree>
    <p:extLst>
      <p:ext uri="{BB962C8B-B14F-4D97-AF65-F5344CB8AC3E}">
        <p14:creationId xmlns:p14="http://schemas.microsoft.com/office/powerpoint/2010/main" val="2183097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23</a:t>
            </a:fld>
            <a:endParaRPr lang="en-US"/>
          </a:p>
        </p:txBody>
      </p:sp>
    </p:spTree>
    <p:extLst>
      <p:ext uri="{BB962C8B-B14F-4D97-AF65-F5344CB8AC3E}">
        <p14:creationId xmlns:p14="http://schemas.microsoft.com/office/powerpoint/2010/main" val="41670737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24</a:t>
            </a:fld>
            <a:endParaRPr lang="en-US"/>
          </a:p>
        </p:txBody>
      </p:sp>
    </p:spTree>
    <p:extLst>
      <p:ext uri="{BB962C8B-B14F-4D97-AF65-F5344CB8AC3E}">
        <p14:creationId xmlns:p14="http://schemas.microsoft.com/office/powerpoint/2010/main" val="34262146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A colleague once said to me “If you don’t put an idea into practice within 12 days, you never will”.</a:t>
            </a:r>
          </a:p>
          <a:p>
            <a:r>
              <a:rPr lang="en-AU" sz="1200" kern="1200" dirty="0">
                <a:solidFill>
                  <a:schemeClr val="tx1"/>
                </a:solidFill>
                <a:effectLst/>
                <a:latin typeface="+mn-lt"/>
                <a:ea typeface="+mn-ea"/>
                <a:cs typeface="+mn-cs"/>
              </a:rPr>
              <a:t>Offer this as a challenge to trial and share one or two of the ideas that they’ve tried.</a:t>
            </a:r>
          </a:p>
          <a:p>
            <a:r>
              <a:rPr lang="en-AU" sz="1200" kern="1200" dirty="0">
                <a:solidFill>
                  <a:schemeClr val="tx1"/>
                </a:solidFill>
                <a:effectLst/>
                <a:latin typeface="+mn-lt"/>
                <a:ea typeface="+mn-ea"/>
                <a:cs typeface="+mn-cs"/>
              </a:rPr>
              <a:t>Present participants with the following challenge:</a:t>
            </a:r>
          </a:p>
          <a:p>
            <a:r>
              <a:rPr lang="en-AU" sz="1200" kern="1200" dirty="0">
                <a:solidFill>
                  <a:schemeClr val="tx1"/>
                </a:solidFill>
                <a:effectLst/>
                <a:latin typeface="+mn-lt"/>
                <a:ea typeface="+mn-ea"/>
                <a:cs typeface="+mn-cs"/>
              </a:rPr>
              <a:t>Choose two or three ideas from today that you would like to road-test in your classroom. </a:t>
            </a:r>
          </a:p>
          <a:p>
            <a:r>
              <a:rPr lang="en-AU" sz="1200" kern="1200" dirty="0">
                <a:solidFill>
                  <a:schemeClr val="tx1"/>
                </a:solidFill>
                <a:effectLst/>
                <a:latin typeface="+mn-lt"/>
                <a:ea typeface="+mn-ea"/>
                <a:cs typeface="+mn-cs"/>
              </a:rPr>
              <a:t>12 days… and the clock is ticking…</a:t>
            </a:r>
          </a:p>
          <a:p>
            <a:r>
              <a:rPr lang="en-AU" sz="1200" kern="1200" dirty="0">
                <a:solidFill>
                  <a:schemeClr val="tx1"/>
                </a:solidFill>
                <a:effectLst/>
                <a:latin typeface="+mn-lt"/>
                <a:ea typeface="+mn-ea"/>
                <a:cs typeface="+mn-cs"/>
              </a:rPr>
              <a:t>Take a couple of photos and share your results with your colleagues.</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You may wish to lead a discussion around what they could do and how, but ensure that the basic challenge remains in place.</a:t>
            </a:r>
          </a:p>
          <a:p>
            <a:r>
              <a:rPr lang="en-AU" sz="1200" kern="1200" dirty="0">
                <a:solidFill>
                  <a:schemeClr val="tx1"/>
                </a:solidFill>
                <a:effectLst/>
                <a:latin typeface="+mn-lt"/>
                <a:ea typeface="+mn-ea"/>
                <a:cs typeface="+mn-cs"/>
              </a:rPr>
              <a:t>It will be worthwhile to carry out some sort of follow-up to the challenge, to ensure that all participants have trialled at least one of the strategies from this session. </a:t>
            </a:r>
          </a:p>
          <a:p>
            <a:r>
              <a:rPr lang="en-AU" sz="1200" kern="1200" dirty="0">
                <a:solidFill>
                  <a:schemeClr val="tx1"/>
                </a:solidFill>
                <a:effectLst/>
                <a:latin typeface="+mn-lt"/>
                <a:ea typeface="+mn-ea"/>
                <a:cs typeface="+mn-cs"/>
              </a:rPr>
              <a:t>One way that works well is to set up an email group where participants share photos and ideas of the strategies they have trialled with their students. If all emails are sent within the group as ‘reply all’ everyone can see what each other is doing and this creates a sense of excitement and urgency.</a:t>
            </a:r>
          </a:p>
        </p:txBody>
      </p:sp>
      <p:sp>
        <p:nvSpPr>
          <p:cNvPr id="4" name="Slide Number Placeholder 3"/>
          <p:cNvSpPr>
            <a:spLocks noGrp="1"/>
          </p:cNvSpPr>
          <p:nvPr>
            <p:ph type="sldNum" sz="quarter" idx="10"/>
          </p:nvPr>
        </p:nvSpPr>
        <p:spPr/>
        <p:txBody>
          <a:bodyPr/>
          <a:lstStyle/>
          <a:p>
            <a:fld id="{E038FC2C-B79D-6546-A7CD-42435F8CEEE0}" type="slidenum">
              <a:rPr lang="en-US" smtClean="0"/>
              <a:pPr/>
              <a:t>25</a:t>
            </a:fld>
            <a:endParaRPr lang="en-US"/>
          </a:p>
        </p:txBody>
      </p:sp>
    </p:spTree>
    <p:extLst>
      <p:ext uri="{BB962C8B-B14F-4D97-AF65-F5344CB8AC3E}">
        <p14:creationId xmlns:p14="http://schemas.microsoft.com/office/powerpoint/2010/main" val="40705805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26</a:t>
            </a:fld>
            <a:endParaRPr lang="en-US"/>
          </a:p>
        </p:txBody>
      </p:sp>
    </p:spTree>
    <p:extLst>
      <p:ext uri="{BB962C8B-B14F-4D97-AF65-F5344CB8AC3E}">
        <p14:creationId xmlns:p14="http://schemas.microsoft.com/office/powerpoint/2010/main" val="27702302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sz="1200" b="1" kern="1200" dirty="0">
                <a:solidFill>
                  <a:schemeClr val="tx1"/>
                </a:solidFill>
                <a:effectLst/>
                <a:latin typeface="+mn-lt"/>
                <a:ea typeface="+mn-ea"/>
                <a:cs typeface="+mn-cs"/>
              </a:rPr>
              <a:t>This slide can be used to review the concepts covered in the two Open Questions PL Modules.</a:t>
            </a:r>
          </a:p>
          <a:p>
            <a:r>
              <a:rPr lang="en-AU" sz="1200" b="1" kern="1200" dirty="0">
                <a:solidFill>
                  <a:schemeClr val="tx1"/>
                </a:solidFill>
                <a:effectLst/>
                <a:latin typeface="+mn-lt"/>
                <a:ea typeface="+mn-ea"/>
                <a:cs typeface="+mn-cs"/>
              </a:rPr>
              <a:t>Open questions</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A minds-on open question is not a long activity, but engenders discussion that will put students in the right frame of mind for the action task. </a:t>
            </a:r>
            <a:r>
              <a:rPr lang="en-AU" sz="1200" u="sng" kern="1200" dirty="0">
                <a:solidFill>
                  <a:schemeClr val="tx1"/>
                </a:solidFill>
                <a:effectLst/>
                <a:latin typeface="+mn-lt"/>
                <a:ea typeface="+mn-ea"/>
                <a:cs typeface="+mn-cs"/>
                <a:hlinkClick r:id="rId3"/>
              </a:rPr>
              <a:t>http://www.onetwoinfinity.ca/wp-content/uploads/2016/10/MultiageA.pdf</a:t>
            </a:r>
            <a:r>
              <a:rPr lang="en-AU" sz="1200" kern="1200" dirty="0">
                <a:solidFill>
                  <a:schemeClr val="tx1"/>
                </a:solidFill>
                <a:effectLst/>
                <a:latin typeface="+mn-lt"/>
                <a:ea typeface="+mn-ea"/>
                <a:cs typeface="+mn-cs"/>
              </a:rPr>
              <a:t> </a:t>
            </a:r>
          </a:p>
          <a:p>
            <a:r>
              <a:rPr lang="en-AU" sz="1200" b="0" i="1" kern="1200" dirty="0">
                <a:solidFill>
                  <a:schemeClr val="tx1"/>
                </a:solidFill>
                <a:effectLst/>
                <a:latin typeface="+mn-lt"/>
                <a:ea typeface="+mn-ea"/>
                <a:cs typeface="+mn-cs"/>
              </a:rPr>
              <a:t>What does it mean to change a math problem from being CLOSED to being OPEN? Essentially, the problem changes from having just one correct answer to having several.</a:t>
            </a:r>
          </a:p>
          <a:p>
            <a:r>
              <a:rPr lang="en-AU" dirty="0"/>
              <a:t>Provide a viable option for differentiation.</a:t>
            </a:r>
          </a:p>
          <a:p>
            <a:r>
              <a:rPr lang="en-AU" dirty="0"/>
              <a:t>One question can meet the needs of many learners because the question is not overly tight and so benefits a broader range of students.</a:t>
            </a:r>
            <a:endParaRPr lang="en-AU"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038FC2C-B79D-6546-A7CD-42435F8CEEE0}" type="slidenum">
              <a:rPr lang="en-US" smtClean="0"/>
              <a:pPr/>
              <a:t>3</a:t>
            </a:fld>
            <a:endParaRPr lang="en-US"/>
          </a:p>
        </p:txBody>
      </p:sp>
    </p:spTree>
    <p:extLst>
      <p:ext uri="{BB962C8B-B14F-4D97-AF65-F5344CB8AC3E}">
        <p14:creationId xmlns:p14="http://schemas.microsoft.com/office/powerpoint/2010/main" val="4157054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dirty="0"/>
              <a:t>Hand out the Mathematician’s Lament Discussion questions and ask participants to consider these in small groups. The Mathematician’s Lament was the pre-reading for this module. It has been used as an introduction to rich tasks, as Lockhart’s essay advocates for the teaching of school mathematics through the ongoing use of meaningful problems rather than ‘joyless and redundant exercises’ reliant on the use of algorithms and techniques that make little or no sense to students.</a:t>
            </a:r>
          </a:p>
          <a:p>
            <a:r>
              <a:rPr lang="en-AU" sz="1200" kern="1200" dirty="0">
                <a:solidFill>
                  <a:schemeClr val="tx1"/>
                </a:solidFill>
                <a:effectLst/>
                <a:latin typeface="+mn-lt"/>
                <a:ea typeface="+mn-ea"/>
                <a:cs typeface="+mn-cs"/>
              </a:rPr>
              <a:t>Lockhart says “The first thing to understand is that mathematics is an art.” There is an entire website dedicated to discovering the art of mathematics at </a:t>
            </a:r>
            <a:r>
              <a:rPr lang="en-AU" sz="1200" u="sng" kern="1200" dirty="0">
                <a:solidFill>
                  <a:schemeClr val="tx1"/>
                </a:solidFill>
                <a:effectLst/>
                <a:latin typeface="+mn-lt"/>
                <a:ea typeface="+mn-ea"/>
                <a:cs typeface="+mn-cs"/>
                <a:hlinkClick r:id="rId3"/>
              </a:rPr>
              <a:t>http://artofmathematics.org/</a:t>
            </a:r>
            <a:r>
              <a:rPr lang="en-AU" sz="1200" kern="1200" dirty="0">
                <a:solidFill>
                  <a:schemeClr val="tx1"/>
                </a:solidFill>
                <a:effectLst/>
                <a:latin typeface="+mn-lt"/>
                <a:ea typeface="+mn-ea"/>
                <a:cs typeface="+mn-cs"/>
              </a:rPr>
              <a:t> featuring inquiry-based approaches to teaching mathematics using mathematics for liberal arts as one focus.</a:t>
            </a:r>
          </a:p>
        </p:txBody>
      </p:sp>
      <p:sp>
        <p:nvSpPr>
          <p:cNvPr id="4" name="Slide Number Placeholder 3"/>
          <p:cNvSpPr>
            <a:spLocks noGrp="1"/>
          </p:cNvSpPr>
          <p:nvPr>
            <p:ph type="sldNum" sz="quarter" idx="10"/>
          </p:nvPr>
        </p:nvSpPr>
        <p:spPr/>
        <p:txBody>
          <a:bodyPr/>
          <a:lstStyle/>
          <a:p>
            <a:fld id="{E038FC2C-B79D-6546-A7CD-42435F8CEEE0}" type="slidenum">
              <a:rPr lang="en-US" smtClean="0"/>
              <a:pPr/>
              <a:t>4</a:t>
            </a:fld>
            <a:endParaRPr lang="en-US"/>
          </a:p>
        </p:txBody>
      </p:sp>
    </p:spTree>
    <p:extLst>
      <p:ext uri="{BB962C8B-B14F-4D97-AF65-F5344CB8AC3E}">
        <p14:creationId xmlns:p14="http://schemas.microsoft.com/office/powerpoint/2010/main" val="30649816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The transcription of the video being shown to participants (The pedagogic shift) follows: </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“This ‘shift’ requires adaptive change, significant unlearning of old ways of teaching as transmission, from current pedagogy of Told </a:t>
            </a:r>
            <a:r>
              <a:rPr lang="en-AU" sz="1200" kern="1200" dirty="0">
                <a:solidFill>
                  <a:schemeClr val="tx1"/>
                </a:solidFill>
                <a:effectLst/>
                <a:latin typeface="+mn-lt"/>
                <a:ea typeface="+mn-ea"/>
                <a:cs typeface="+mn-cs"/>
                <a:sym typeface="Wingdings" panose="05000000000000000000" pitchFamily="2" charset="2"/>
              </a:rPr>
              <a:t></a:t>
            </a:r>
            <a:r>
              <a:rPr lang="en-AU" sz="1200" kern="1200" dirty="0">
                <a:solidFill>
                  <a:schemeClr val="tx1"/>
                </a:solidFill>
                <a:effectLst/>
                <a:latin typeface="+mn-lt"/>
                <a:ea typeface="+mn-ea"/>
                <a:cs typeface="+mn-cs"/>
              </a:rPr>
              <a:t> Shown why </a:t>
            </a:r>
            <a:r>
              <a:rPr lang="en-AU" sz="1200" kern="1200" dirty="0">
                <a:solidFill>
                  <a:schemeClr val="tx1"/>
                </a:solidFill>
                <a:effectLst/>
                <a:latin typeface="+mn-lt"/>
                <a:ea typeface="+mn-ea"/>
                <a:cs typeface="+mn-cs"/>
                <a:sym typeface="Wingdings" panose="05000000000000000000" pitchFamily="2" charset="2"/>
              </a:rPr>
              <a:t></a:t>
            </a:r>
            <a:r>
              <a:rPr lang="en-AU" sz="1200" kern="1200" dirty="0">
                <a:solidFill>
                  <a:schemeClr val="tx1"/>
                </a:solidFill>
                <a:effectLst/>
                <a:latin typeface="+mn-lt"/>
                <a:ea typeface="+mn-ea"/>
                <a:cs typeface="+mn-cs"/>
              </a:rPr>
              <a:t> Shown how </a:t>
            </a:r>
            <a:r>
              <a:rPr lang="en-AU" sz="1200" kern="1200" dirty="0">
                <a:solidFill>
                  <a:schemeClr val="tx1"/>
                </a:solidFill>
                <a:effectLst/>
                <a:latin typeface="+mn-lt"/>
                <a:ea typeface="+mn-ea"/>
                <a:cs typeface="+mn-cs"/>
                <a:sym typeface="Wingdings" panose="05000000000000000000" pitchFamily="2" charset="2"/>
              </a:rPr>
              <a:t></a:t>
            </a:r>
            <a:r>
              <a:rPr lang="en-AU" sz="1200" kern="1200" dirty="0">
                <a:solidFill>
                  <a:schemeClr val="tx1"/>
                </a:solidFill>
                <a:effectLst/>
                <a:latin typeface="+mn-lt"/>
                <a:ea typeface="+mn-ea"/>
                <a:cs typeface="+mn-cs"/>
              </a:rPr>
              <a:t> Practice using the formula to pedagogy that ‘gets kids thinking’. Start with their opinion </a:t>
            </a:r>
            <a:r>
              <a:rPr lang="en-AU" sz="1200" kern="1200" dirty="0">
                <a:solidFill>
                  <a:schemeClr val="tx1"/>
                </a:solidFill>
                <a:effectLst/>
                <a:latin typeface="+mn-lt"/>
                <a:ea typeface="+mn-ea"/>
                <a:cs typeface="+mn-cs"/>
                <a:sym typeface="Wingdings" panose="05000000000000000000" pitchFamily="2" charset="2"/>
              </a:rPr>
              <a:t></a:t>
            </a:r>
            <a:r>
              <a:rPr lang="en-AU" sz="1200" kern="1200" dirty="0">
                <a:solidFill>
                  <a:schemeClr val="tx1"/>
                </a:solidFill>
                <a:effectLst/>
                <a:latin typeface="+mn-lt"/>
                <a:ea typeface="+mn-ea"/>
                <a:cs typeface="+mn-cs"/>
              </a:rPr>
              <a:t> probe their opinion </a:t>
            </a:r>
            <a:r>
              <a:rPr lang="en-AU" sz="1200" kern="1200" dirty="0">
                <a:solidFill>
                  <a:schemeClr val="tx1"/>
                </a:solidFill>
                <a:effectLst/>
                <a:latin typeface="+mn-lt"/>
                <a:ea typeface="+mn-ea"/>
                <a:cs typeface="+mn-cs"/>
                <a:sym typeface="Wingdings" panose="05000000000000000000" pitchFamily="2" charset="2"/>
              </a:rPr>
              <a:t></a:t>
            </a:r>
            <a:r>
              <a:rPr lang="en-AU" sz="1200" kern="1200" dirty="0">
                <a:solidFill>
                  <a:schemeClr val="tx1"/>
                </a:solidFill>
                <a:effectLst/>
                <a:latin typeface="+mn-lt"/>
                <a:ea typeface="+mn-ea"/>
                <a:cs typeface="+mn-cs"/>
              </a:rPr>
              <a:t> direct their mathematical noticing </a:t>
            </a:r>
            <a:r>
              <a:rPr lang="en-AU" sz="1200" kern="1200" dirty="0">
                <a:solidFill>
                  <a:schemeClr val="tx1"/>
                </a:solidFill>
                <a:effectLst/>
                <a:latin typeface="+mn-lt"/>
                <a:ea typeface="+mn-ea"/>
                <a:cs typeface="+mn-cs"/>
                <a:sym typeface="Wingdings" panose="05000000000000000000" pitchFamily="2" charset="2"/>
              </a:rPr>
              <a:t></a:t>
            </a:r>
            <a:r>
              <a:rPr lang="en-AU" sz="1200" kern="1200" dirty="0">
                <a:solidFill>
                  <a:schemeClr val="tx1"/>
                </a:solidFill>
                <a:effectLst/>
                <a:latin typeface="+mn-lt"/>
                <a:ea typeface="+mn-ea"/>
                <a:cs typeface="+mn-cs"/>
              </a:rPr>
              <a:t> activate transfer and generalisation </a:t>
            </a:r>
            <a:r>
              <a:rPr lang="en-AU" sz="1200" kern="1200" dirty="0">
                <a:solidFill>
                  <a:schemeClr val="tx1"/>
                </a:solidFill>
                <a:effectLst/>
                <a:latin typeface="+mn-lt"/>
                <a:ea typeface="+mn-ea"/>
                <a:cs typeface="+mn-cs"/>
                <a:sym typeface="Wingdings" panose="05000000000000000000" pitchFamily="2" charset="2"/>
              </a:rPr>
              <a:t></a:t>
            </a:r>
            <a:r>
              <a:rPr lang="en-AU" sz="1200" kern="1200" dirty="0">
                <a:solidFill>
                  <a:schemeClr val="tx1"/>
                </a:solidFill>
                <a:effectLst/>
                <a:latin typeface="+mn-lt"/>
                <a:ea typeface="+mn-ea"/>
                <a:cs typeface="+mn-cs"/>
              </a:rPr>
              <a:t> settle the learning.”</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It is worth stopping the video at each of the two types of pedagogy (teaching as transmission vs getting kids thinking) so that participants can clearly notice the differences. Ask them to record the differences they observe and discuss these.</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Which type of pedagogy is most common in their maths classroom?</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If it’s the first one, how comfortable do they feel about giving students more autonomy over their learning, as is demonstrated with the second type of pedagogy?</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With the first type of pedagogy, maths is perceived as a performance subject. With the second type, maths is perceived as a learning subject, which is what we really want in our classrooms. This changes students’ thinking from “I’m finding an answer” to “I’m thinking, learning and growing”.</a:t>
            </a: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5</a:t>
            </a:fld>
            <a:endParaRPr lang="en-US"/>
          </a:p>
        </p:txBody>
      </p:sp>
    </p:spTree>
    <p:extLst>
      <p:ext uri="{BB962C8B-B14F-4D97-AF65-F5344CB8AC3E}">
        <p14:creationId xmlns:p14="http://schemas.microsoft.com/office/powerpoint/2010/main" val="36769097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effectLst/>
              </a:rPr>
              <a:t>The task on this and the following slides (Slides 7 – 12) is taken from the Maths 300 resources. </a:t>
            </a:r>
          </a:p>
          <a:p>
            <a:r>
              <a:rPr lang="en-AU" dirty="0">
                <a:effectLst/>
              </a:rPr>
              <a:t>Subscribers to Maths 300 have access to approximately 200 high quality rich tasks (with more planned), each of which is suitable for use with a large range of year levels, therefore being easily accessible to students with scope for extension (low entry, high ceiling). </a:t>
            </a:r>
          </a:p>
          <a:p>
            <a:r>
              <a:rPr lang="en-AU" dirty="0">
                <a:effectLst/>
              </a:rPr>
              <a:t>This is Activity Number 31; Resource name: </a:t>
            </a:r>
            <a:r>
              <a:rPr lang="en-AU" sz="1200" u="none" kern="1200" dirty="0">
                <a:solidFill>
                  <a:schemeClr val="tx1"/>
                </a:solidFill>
                <a:effectLst/>
                <a:latin typeface="+mn-lt"/>
                <a:ea typeface="+mn-ea"/>
                <a:cs typeface="+mn-cs"/>
                <a:hlinkClick r:id="rId3"/>
              </a:rPr>
              <a:t>Fay's Nines</a:t>
            </a:r>
            <a:r>
              <a:rPr lang="en-AU" sz="1200" u="none" kern="1200" dirty="0">
                <a:solidFill>
                  <a:schemeClr val="tx1"/>
                </a:solidFill>
                <a:effectLst/>
                <a:latin typeface="+mn-lt"/>
                <a:ea typeface="+mn-ea"/>
                <a:cs typeface="+mn-cs"/>
              </a:rPr>
              <a:t>; AC Strand: </a:t>
            </a:r>
            <a:r>
              <a:rPr lang="en-AU" dirty="0">
                <a:effectLst/>
              </a:rPr>
              <a:t>Algebra, Number; Year levels: 4, 5, 6, 7, 8, 9, 10, 11.</a:t>
            </a: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6</a:t>
            </a:fld>
            <a:endParaRPr lang="en-US"/>
          </a:p>
        </p:txBody>
      </p:sp>
    </p:spTree>
    <p:extLst>
      <p:ext uri="{BB962C8B-B14F-4D97-AF65-F5344CB8AC3E}">
        <p14:creationId xmlns:p14="http://schemas.microsoft.com/office/powerpoint/2010/main" val="35583550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i="0" kern="1200" dirty="0">
                <a:solidFill>
                  <a:schemeClr val="tx1"/>
                </a:solidFill>
                <a:effectLst/>
                <a:latin typeface="+mn-lt"/>
                <a:ea typeface="+mn-ea"/>
                <a:cs typeface="+mn-cs"/>
              </a:rPr>
              <a:t>As the solutions appear on the board you may notice participants informally scrutinising them. </a:t>
            </a:r>
          </a:p>
          <a:p>
            <a:r>
              <a:rPr lang="en-AU" sz="1200" b="0" i="0" kern="1200" dirty="0">
                <a:solidFill>
                  <a:schemeClr val="tx1"/>
                </a:solidFill>
                <a:effectLst/>
                <a:latin typeface="+mn-lt"/>
                <a:ea typeface="+mn-ea"/>
                <a:cs typeface="+mn-cs"/>
              </a:rPr>
              <a:t>They are clearly looking for patterns to help them unlock a strategy to assist the search. This is a major reason for collecting all the results.</a:t>
            </a:r>
          </a:p>
          <a:p>
            <a:r>
              <a:rPr lang="en-AU" sz="1200" b="0" i="0" kern="1200" dirty="0">
                <a:solidFill>
                  <a:schemeClr val="tx1"/>
                </a:solidFill>
                <a:effectLst/>
                <a:latin typeface="+mn-lt"/>
                <a:ea typeface="+mn-ea"/>
                <a:cs typeface="+mn-cs"/>
              </a:rPr>
              <a:t>Informal observations lead to statements like:</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you can't do it without carrying</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the last column has to add to 19</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all the big numbers seem to be in the last two columns</a:t>
            </a:r>
          </a:p>
          <a:p>
            <a:endParaRPr lang="en-AU" sz="1200" b="0" i="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7</a:t>
            </a:fld>
            <a:endParaRPr lang="en-US"/>
          </a:p>
        </p:txBody>
      </p:sp>
    </p:spTree>
    <p:extLst>
      <p:ext uri="{BB962C8B-B14F-4D97-AF65-F5344CB8AC3E}">
        <p14:creationId xmlns:p14="http://schemas.microsoft.com/office/powerpoint/2010/main" val="9236274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i="0" kern="1200" dirty="0">
                <a:solidFill>
                  <a:schemeClr val="tx1"/>
                </a:solidFill>
                <a:effectLst/>
                <a:latin typeface="+mn-lt"/>
                <a:ea typeface="+mn-ea"/>
                <a:cs typeface="+mn-cs"/>
              </a:rPr>
              <a:t>Informal observations lead to statements like:</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you can't do it without carrying</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the last column has to add to 19</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all the big numbers seem to be in the last two columns</a:t>
            </a:r>
          </a:p>
          <a:p>
            <a:endParaRPr lang="en-AU" sz="1200" b="0" i="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8</a:t>
            </a:fld>
            <a:endParaRPr lang="en-US"/>
          </a:p>
        </p:txBody>
      </p:sp>
    </p:spTree>
    <p:extLst>
      <p:ext uri="{BB962C8B-B14F-4D97-AF65-F5344CB8AC3E}">
        <p14:creationId xmlns:p14="http://schemas.microsoft.com/office/powerpoint/2010/main" val="9258537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AU" sz="1200" b="0" i="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9</a:t>
            </a:fld>
            <a:endParaRPr lang="en-US"/>
          </a:p>
        </p:txBody>
      </p:sp>
    </p:spTree>
    <p:extLst>
      <p:ext uri="{BB962C8B-B14F-4D97-AF65-F5344CB8AC3E}">
        <p14:creationId xmlns:p14="http://schemas.microsoft.com/office/powerpoint/2010/main" val="4015100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9923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47875" y="841773"/>
            <a:ext cx="6705600" cy="1168003"/>
          </a:xfrm>
          <a:prstGeom prst="rect">
            <a:avLst/>
          </a:prstGeo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2047875" y="2085975"/>
            <a:ext cx="6705600" cy="342900"/>
          </a:xfrm>
          <a:prstGeom prst="rect">
            <a:avLst/>
          </a:prstGeo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077612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4"/>
            <a:ext cx="6615000" cy="945000"/>
          </a:xfrm>
          <a:prstGeom prst="rect">
            <a:avLst/>
          </a:prstGeom>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1333500" y="1369219"/>
            <a:ext cx="6615000" cy="3375000"/>
          </a:xfrm>
          <a:prstGeom prst="rect">
            <a:avLst/>
          </a:prstGeom>
        </p:spPr>
        <p:txBody>
          <a:bodyPr/>
          <a:lstStyle>
            <a:lvl1pPr>
              <a:defRPr sz="2400"/>
            </a:lvl1pPr>
            <a:lvl2pPr>
              <a:defRPr sz="2400"/>
            </a:lvl2pPr>
            <a:lvl3pPr>
              <a:defRPr sz="24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90303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495750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06155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799550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36956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93071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333500" y="330405"/>
            <a:ext cx="6615000" cy="945000"/>
          </a:xfrm>
        </p:spPr>
        <p:txBody>
          <a:bodyPr/>
          <a:lstStyle/>
          <a:p>
            <a:r>
              <a:rPr lang="en-US" dirty="0"/>
              <a:t>Click to edit Master title style</a:t>
            </a:r>
          </a:p>
        </p:txBody>
      </p:sp>
      <p:sp>
        <p:nvSpPr>
          <p:cNvPr id="3" name="Content Placeholder 2"/>
          <p:cNvSpPr>
            <a:spLocks noGrp="1"/>
          </p:cNvSpPr>
          <p:nvPr>
            <p:ph sz="half" idx="1"/>
          </p:nvPr>
        </p:nvSpPr>
        <p:spPr>
          <a:xfrm>
            <a:off x="4708500" y="1441429"/>
            <a:ext cx="3240000" cy="3263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p:cNvSpPr>
            <a:spLocks noGrp="1"/>
          </p:cNvSpPr>
          <p:nvPr>
            <p:ph sz="half" idx="10"/>
          </p:nvPr>
        </p:nvSpPr>
        <p:spPr>
          <a:xfrm>
            <a:off x="1333500" y="1441429"/>
            <a:ext cx="3240000" cy="3263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921173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333500" y="596505"/>
            <a:ext cx="6615000" cy="509920"/>
          </a:xfrm>
        </p:spPr>
        <p:txBody>
          <a:bodyPr anchor="b">
            <a:normAutofit/>
          </a:bodyPr>
          <a:lstStyle>
            <a:lvl1pPr>
              <a:defRPr sz="3200" b="1"/>
            </a:lvl1pPr>
          </a:lstStyle>
          <a:p>
            <a:r>
              <a:rPr lang="en-US" dirty="0"/>
              <a:t>A slide with text and a photo</a:t>
            </a:r>
          </a:p>
        </p:txBody>
      </p:sp>
    </p:spTree>
    <p:extLst>
      <p:ext uri="{BB962C8B-B14F-4D97-AF65-F5344CB8AC3E}">
        <p14:creationId xmlns:p14="http://schemas.microsoft.com/office/powerpoint/2010/main" val="2763249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3571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422112" y="365002"/>
            <a:ext cx="6615000" cy="945000"/>
          </a:xfrm>
        </p:spPr>
        <p:txBody>
          <a:bodyPr>
            <a:normAutofit/>
          </a:bodyPr>
          <a:lstStyle>
            <a:lvl1pPr>
              <a:defRPr sz="3200" b="1"/>
            </a:lvl1pPr>
          </a:lstStyle>
          <a:p>
            <a:r>
              <a:rPr lang="en-US" dirty="0"/>
              <a:t>Slide title</a:t>
            </a:r>
          </a:p>
        </p:txBody>
      </p:sp>
    </p:spTree>
    <p:extLst>
      <p:ext uri="{BB962C8B-B14F-4D97-AF65-F5344CB8AC3E}">
        <p14:creationId xmlns:p14="http://schemas.microsoft.com/office/powerpoint/2010/main" val="16444112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375"/>
            <a:ext cx="6858000" cy="17907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FFA0081-9EDE-AF4A-9056-8ABED73D9132}" type="datetimeFigureOut">
              <a:rPr lang="en-US" smtClean="0"/>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623410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FA0081-9EDE-AF4A-9056-8ABED73D9132}" type="datetimeFigureOut">
              <a:rPr lang="en-US" smtClean="0"/>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19416257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700"/>
            <a:ext cx="7886700" cy="2139950"/>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3441700"/>
            <a:ext cx="7886700" cy="112553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FA0081-9EDE-AF4A-9056-8ABED73D9132}" type="datetimeFigureOut">
              <a:rPr lang="en-US" smtClean="0"/>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18894094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70013"/>
            <a:ext cx="3867150" cy="326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0013"/>
            <a:ext cx="3867150" cy="326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FA0081-9EDE-AF4A-9056-8ABED73D9132}" type="datetimeFigureOut">
              <a:rPr lang="en-US" smtClean="0"/>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4640051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274638"/>
            <a:ext cx="7886700" cy="993775"/>
          </a:xfrm>
        </p:spPr>
        <p:txBody>
          <a:bodyPr/>
          <a:lstStyle/>
          <a:p>
            <a:r>
              <a:rPr lang="en-US"/>
              <a:t>Click to edit Master title style</a:t>
            </a:r>
          </a:p>
        </p:txBody>
      </p:sp>
      <p:sp>
        <p:nvSpPr>
          <p:cNvPr id="3" name="Text Placeholder 2"/>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1879600"/>
            <a:ext cx="3868737" cy="27622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1879600"/>
            <a:ext cx="3887788" cy="27622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FFA0081-9EDE-AF4A-9056-8ABED73D9132}" type="datetimeFigureOut">
              <a:rPr lang="en-US" smtClean="0"/>
              <a:t>11/2/2017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10220892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FFA0081-9EDE-AF4A-9056-8ABED73D9132}" type="datetimeFigureOut">
              <a:rPr lang="en-US" smtClean="0"/>
              <a:t>11/2/2017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5326013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FA0081-9EDE-AF4A-9056-8ABED73D9132}" type="datetimeFigureOut">
              <a:rPr lang="en-US" smtClean="0"/>
              <a:t>11/2/2017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71835966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342900"/>
            <a:ext cx="2949575" cy="120015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FA0081-9EDE-AF4A-9056-8ABED73D9132}" type="datetimeFigureOut">
              <a:rPr lang="en-US" smtClean="0"/>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3178598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342900"/>
            <a:ext cx="2949575" cy="120015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FA0081-9EDE-AF4A-9056-8ABED73D9132}" type="datetimeFigureOut">
              <a:rPr lang="en-US" smtClean="0"/>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14784167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FA0081-9EDE-AF4A-9056-8ABED73D9132}" type="datetimeFigureOut">
              <a:rPr lang="en-US" smtClean="0"/>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1364622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333500" y="596505"/>
            <a:ext cx="6615000" cy="509920"/>
          </a:xfrm>
        </p:spPr>
        <p:txBody>
          <a:bodyPr anchor="b">
            <a:normAutofit/>
          </a:bodyPr>
          <a:lstStyle>
            <a:lvl1pPr>
              <a:defRPr sz="3200" b="1"/>
            </a:lvl1pPr>
          </a:lstStyle>
          <a:p>
            <a:r>
              <a:rPr lang="en-US" dirty="0"/>
              <a:t>A slide with text and a photo</a:t>
            </a:r>
          </a:p>
        </p:txBody>
      </p:sp>
    </p:spTree>
    <p:extLst>
      <p:ext uri="{BB962C8B-B14F-4D97-AF65-F5344CB8AC3E}">
        <p14:creationId xmlns:p14="http://schemas.microsoft.com/office/powerpoint/2010/main" val="16528087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4638"/>
            <a:ext cx="1971675" cy="4357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4638"/>
            <a:ext cx="5762625" cy="4357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FA0081-9EDE-AF4A-9056-8ABED73D9132}" type="datetimeFigureOut">
              <a:rPr lang="en-US" smtClean="0"/>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81679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333500" y="330405"/>
            <a:ext cx="6615000" cy="945000"/>
          </a:xfrm>
        </p:spPr>
        <p:txBody>
          <a:bodyPr/>
          <a:lstStyle/>
          <a:p>
            <a:r>
              <a:rPr lang="en-US" dirty="0"/>
              <a:t>Click to edit Master title style</a:t>
            </a:r>
          </a:p>
        </p:txBody>
      </p:sp>
      <p:sp>
        <p:nvSpPr>
          <p:cNvPr id="3" name="Content Placeholder 2"/>
          <p:cNvSpPr>
            <a:spLocks noGrp="1"/>
          </p:cNvSpPr>
          <p:nvPr>
            <p:ph sz="half" idx="1"/>
          </p:nvPr>
        </p:nvSpPr>
        <p:spPr>
          <a:xfrm>
            <a:off x="4708500" y="1441429"/>
            <a:ext cx="3240000" cy="3263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p:cNvSpPr>
            <a:spLocks noGrp="1"/>
          </p:cNvSpPr>
          <p:nvPr>
            <p:ph sz="half" idx="10"/>
          </p:nvPr>
        </p:nvSpPr>
        <p:spPr>
          <a:xfrm>
            <a:off x="1333500" y="1441429"/>
            <a:ext cx="3240000" cy="3263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54846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35266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23315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3501" y="336946"/>
            <a:ext cx="3170039"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4503538" y="740569"/>
            <a:ext cx="4013003" cy="3655219"/>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333501" y="1537096"/>
            <a:ext cx="3170038" cy="2858691"/>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642580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3501" y="336946"/>
            <a:ext cx="3073823"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4702628" y="740569"/>
            <a:ext cx="4052455" cy="3655219"/>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p>
        </p:txBody>
      </p:sp>
      <p:sp>
        <p:nvSpPr>
          <p:cNvPr id="4" name="Text Placeholder 3"/>
          <p:cNvSpPr>
            <a:spLocks noGrp="1"/>
          </p:cNvSpPr>
          <p:nvPr>
            <p:ph type="body" sz="half" idx="2"/>
          </p:nvPr>
        </p:nvSpPr>
        <p:spPr>
          <a:xfrm>
            <a:off x="1333501" y="1537096"/>
            <a:ext cx="3073822" cy="2858691"/>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149891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4"/>
            <a:ext cx="6615000" cy="945000"/>
          </a:xfrm>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1333500" y="1369219"/>
            <a:ext cx="6615000" cy="3375000"/>
          </a:xfrm>
          <a:prstGeom prst="rect">
            <a:avLst/>
          </a:prstGeom>
        </p:spPr>
        <p:txBody>
          <a:bodyPr/>
          <a:lstStyle>
            <a:lvl1pPr>
              <a:defRPr sz="2400"/>
            </a:lvl1pPr>
            <a:lvl2pPr>
              <a:defRPr sz="2400"/>
            </a:lvl2pPr>
            <a:lvl3pPr>
              <a:defRPr sz="2400"/>
            </a:lvl3pPr>
            <a:lvl4pPr>
              <a:defRPr sz="1800"/>
            </a:lvl4pPr>
            <a:lvl5pP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21891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image" Target="../media/image3.png"/><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image" Target="../media/image2.jpeg"/><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theme" Target="../theme/theme2.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3.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_rels/slideMaster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33500" y="328199"/>
            <a:ext cx="6615000" cy="945000"/>
          </a:xfrm>
          <a:prstGeom prst="rect">
            <a:avLst/>
          </a:prstGeom>
        </p:spPr>
        <p:txBody>
          <a:bodyPr vert="horz" lIns="91440" tIns="45720" rIns="91440" bIns="45720" rtlCol="0" anchor="ctr">
            <a:normAutofit/>
          </a:bodyPr>
          <a:lstStyle/>
          <a:p>
            <a:r>
              <a:rPr lang="en-US" dirty="0"/>
              <a:t>Slide title</a:t>
            </a:r>
          </a:p>
        </p:txBody>
      </p:sp>
      <p:sp>
        <p:nvSpPr>
          <p:cNvPr id="7" name="Rectangle 6"/>
          <p:cNvSpPr/>
          <p:nvPr/>
        </p:nvSpPr>
        <p:spPr>
          <a:xfrm>
            <a:off x="-1" y="0"/>
            <a:ext cx="1080000" cy="5143500"/>
          </a:xfrm>
          <a:prstGeom prst="rect">
            <a:avLst/>
          </a:prstGeom>
          <a:gradFill flip="none" rotWithShape="1">
            <a:gsLst>
              <a:gs pos="0">
                <a:srgbClr val="406077"/>
              </a:gs>
              <a:gs pos="79000">
                <a:srgbClr val="FFFFFF"/>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pic>
        <p:nvPicPr>
          <p:cNvPr id="8" name="Picture 8" descr="dimensions_logo_2.jpg"/>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64294" y="258367"/>
            <a:ext cx="945000" cy="750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1194123"/>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34" r:id="rId9"/>
  </p:sldLayoutIdLst>
  <p:txStyles>
    <p:titleStyle>
      <a:lvl1pPr algn="l" defTabSz="685800" rtl="0" eaLnBrk="1" latinLnBrk="0" hangingPunct="1">
        <a:lnSpc>
          <a:spcPct val="90000"/>
        </a:lnSpc>
        <a:spcBef>
          <a:spcPct val="0"/>
        </a:spcBef>
        <a:buNone/>
        <a:defRPr sz="3200" b="1" i="0" kern="1200">
          <a:solidFill>
            <a:srgbClr val="406077"/>
          </a:solidFill>
          <a:latin typeface="Arial" charset="0"/>
          <a:ea typeface="Arial" charset="0"/>
          <a:cs typeface="Arial" charset="0"/>
        </a:defRPr>
      </a:lvl1pPr>
    </p:titleStyle>
    <p:bodyStyle>
      <a:lvl1pPr marL="171450" indent="-171450" algn="l" defTabSz="685800" rtl="0" eaLnBrk="1" latinLnBrk="0" hangingPunct="1">
        <a:lnSpc>
          <a:spcPct val="90000"/>
        </a:lnSpc>
        <a:spcBef>
          <a:spcPts val="750"/>
        </a:spcBef>
        <a:buFont typeface="Arial"/>
        <a:buChar char="•"/>
        <a:defRPr sz="2100" b="0" i="0" kern="1200">
          <a:solidFill>
            <a:schemeClr val="tx1"/>
          </a:solidFill>
          <a:latin typeface="Arial" charset="0"/>
          <a:ea typeface="Arial" charset="0"/>
          <a:cs typeface="Arial" charset="0"/>
        </a:defRPr>
      </a:lvl1pPr>
      <a:lvl2pPr marL="514350" indent="-171450" algn="l" defTabSz="685800" rtl="0" eaLnBrk="1" latinLnBrk="0" hangingPunct="1">
        <a:lnSpc>
          <a:spcPct val="90000"/>
        </a:lnSpc>
        <a:spcBef>
          <a:spcPts val="375"/>
        </a:spcBef>
        <a:buFont typeface="Arial"/>
        <a:buChar char="•"/>
        <a:defRPr sz="1800" b="0" i="0" kern="1200">
          <a:solidFill>
            <a:schemeClr val="tx1"/>
          </a:solidFill>
          <a:latin typeface="Arial" charset="0"/>
          <a:ea typeface="Arial" charset="0"/>
          <a:cs typeface="Arial" charset="0"/>
        </a:defRPr>
      </a:lvl2pPr>
      <a:lvl3pPr marL="857250" indent="-171450" algn="l" defTabSz="685800" rtl="0" eaLnBrk="1" latinLnBrk="0" hangingPunct="1">
        <a:lnSpc>
          <a:spcPct val="90000"/>
        </a:lnSpc>
        <a:spcBef>
          <a:spcPts val="375"/>
        </a:spcBef>
        <a:buFont typeface="Arial"/>
        <a:buChar char="•"/>
        <a:defRPr sz="1500" b="0" i="0" kern="1200">
          <a:solidFill>
            <a:schemeClr val="tx1"/>
          </a:solidFill>
          <a:latin typeface="Arial" charset="0"/>
          <a:ea typeface="Arial" charset="0"/>
          <a:cs typeface="Arial" charset="0"/>
        </a:defRPr>
      </a:lvl3pPr>
      <a:lvl4pPr marL="12001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4pPr>
      <a:lvl5pPr marL="15430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2670047" y="2463404"/>
            <a:ext cx="6473953" cy="2303859"/>
          </a:xfrm>
          <a:prstGeom prst="rect">
            <a:avLst/>
          </a:prstGeom>
          <a:gradFill flip="none" rotWithShape="1">
            <a:gsLst>
              <a:gs pos="91000">
                <a:srgbClr val="406077"/>
              </a:gs>
              <a:gs pos="9000">
                <a:schemeClr val="bg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sp>
        <p:nvSpPr>
          <p:cNvPr id="11" name="Rectangle 10"/>
          <p:cNvSpPr/>
          <p:nvPr/>
        </p:nvSpPr>
        <p:spPr>
          <a:xfrm flipH="1">
            <a:off x="0" y="4767263"/>
            <a:ext cx="9144000" cy="384572"/>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sp>
        <p:nvSpPr>
          <p:cNvPr id="12" name="Rectangle 11"/>
          <p:cNvSpPr/>
          <p:nvPr/>
        </p:nvSpPr>
        <p:spPr>
          <a:xfrm flipV="1">
            <a:off x="2670047" y="2367010"/>
            <a:ext cx="6473954" cy="123825"/>
          </a:xfrm>
          <a:prstGeom prst="rect">
            <a:avLst/>
          </a:prstGeom>
          <a:solidFill>
            <a:srgbClr val="CE112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pic>
        <p:nvPicPr>
          <p:cNvPr id="13" name="Picture 9" descr="dimensions_logo copy.jpg"/>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122682" y="215504"/>
            <a:ext cx="1838325" cy="145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13"/>
          <p:cNvSpPr/>
          <p:nvPr/>
        </p:nvSpPr>
        <p:spPr>
          <a:xfrm>
            <a:off x="2670047" y="2046733"/>
            <a:ext cx="6473953" cy="379581"/>
          </a:xfrm>
          <a:prstGeom prst="rect">
            <a:avLst/>
          </a:prstGeom>
          <a:solidFill>
            <a:srgbClr val="40607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pic>
        <p:nvPicPr>
          <p:cNvPr id="4" name="Picture 3"/>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8415897" y="4069190"/>
            <a:ext cx="547139" cy="547139"/>
          </a:xfrm>
          <a:prstGeom prst="rect">
            <a:avLst/>
          </a:prstGeom>
        </p:spPr>
      </p:pic>
      <p:sp>
        <p:nvSpPr>
          <p:cNvPr id="2" name="Title Placeholder 1"/>
          <p:cNvSpPr>
            <a:spLocks noGrp="1"/>
          </p:cNvSpPr>
          <p:nvPr>
            <p:ph type="title"/>
          </p:nvPr>
        </p:nvSpPr>
        <p:spPr>
          <a:xfrm>
            <a:off x="2623183" y="1450532"/>
            <a:ext cx="6567680" cy="700833"/>
          </a:xfrm>
          <a:prstGeom prst="rect">
            <a:avLst/>
          </a:prstGeom>
        </p:spPr>
        <p:txBody>
          <a:bodyPr vert="horz" lIns="91440" tIns="45720" rIns="91440" bIns="45720" rtlCol="0" anchor="ctr">
            <a:normAutofit/>
          </a:bodyPr>
          <a:lstStyle/>
          <a:p>
            <a:r>
              <a:rPr lang="en-US" dirty="0"/>
              <a:t>Slide presentation title</a:t>
            </a:r>
          </a:p>
        </p:txBody>
      </p:sp>
      <p:sp>
        <p:nvSpPr>
          <p:cNvPr id="15" name="Rectangle 14"/>
          <p:cNvSpPr/>
          <p:nvPr userDrawn="1"/>
        </p:nvSpPr>
        <p:spPr>
          <a:xfrm flipH="1">
            <a:off x="0" y="4746075"/>
            <a:ext cx="9144000" cy="414120"/>
          </a:xfrm>
          <a:prstGeom prst="rect">
            <a:avLst/>
          </a:prstGeom>
          <a:gradFill flip="none" rotWithShape="1">
            <a:gsLst>
              <a:gs pos="100000">
                <a:srgbClr val="406077"/>
              </a:gs>
              <a:gs pos="0">
                <a:schemeClr val="bg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spTree>
    <p:extLst>
      <p:ext uri="{BB962C8B-B14F-4D97-AF65-F5344CB8AC3E}">
        <p14:creationId xmlns:p14="http://schemas.microsoft.com/office/powerpoint/2010/main" val="231904144"/>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31" r:id="rId3"/>
    <p:sldLayoutId id="2147483832" r:id="rId4"/>
    <p:sldLayoutId id="2147483833" r:id="rId5"/>
    <p:sldLayoutId id="2147483835" r:id="rId6"/>
    <p:sldLayoutId id="2147483836" r:id="rId7"/>
    <p:sldLayoutId id="2147483837" r:id="rId8"/>
    <p:sldLayoutId id="2147483838" r:id="rId9"/>
    <p:sldLayoutId id="2147483839" r:id="rId10"/>
  </p:sldLayoutIdLst>
  <p:txStyles>
    <p:titleStyle>
      <a:lvl1pPr algn="l" defTabSz="685800" rtl="0" eaLnBrk="1" latinLnBrk="0" hangingPunct="1">
        <a:lnSpc>
          <a:spcPct val="90000"/>
        </a:lnSpc>
        <a:spcBef>
          <a:spcPct val="0"/>
        </a:spcBef>
        <a:buNone/>
        <a:defRPr sz="3300" b="0" i="0" kern="1200" baseline="0">
          <a:solidFill>
            <a:srgbClr val="406077"/>
          </a:solidFill>
          <a:latin typeface="Arial" charset="0"/>
          <a:ea typeface="Arial" charset="0"/>
          <a:cs typeface="Arial" charset="0"/>
        </a:defRPr>
      </a:lvl1pPr>
    </p:titleStyle>
    <p:bodyStyle>
      <a:lvl1pPr marL="171450" indent="-171450" algn="l" defTabSz="685800" rtl="0" eaLnBrk="1" latinLnBrk="0" hangingPunct="1">
        <a:lnSpc>
          <a:spcPct val="90000"/>
        </a:lnSpc>
        <a:spcBef>
          <a:spcPts val="750"/>
        </a:spcBef>
        <a:buFont typeface="Arial"/>
        <a:buChar char="•"/>
        <a:defRPr sz="2100" b="0" i="0" kern="1200">
          <a:solidFill>
            <a:schemeClr val="tx1"/>
          </a:solidFill>
          <a:latin typeface="Arial" charset="0"/>
          <a:ea typeface="Arial" charset="0"/>
          <a:cs typeface="Arial" charset="0"/>
        </a:defRPr>
      </a:lvl1pPr>
      <a:lvl2pPr marL="514350" indent="-171450" algn="l" defTabSz="685800" rtl="0" eaLnBrk="1" latinLnBrk="0" hangingPunct="1">
        <a:lnSpc>
          <a:spcPct val="90000"/>
        </a:lnSpc>
        <a:spcBef>
          <a:spcPts val="375"/>
        </a:spcBef>
        <a:buFont typeface="Arial"/>
        <a:buChar char="•"/>
        <a:defRPr sz="1800" b="0" i="0" kern="1200">
          <a:solidFill>
            <a:schemeClr val="tx1"/>
          </a:solidFill>
          <a:latin typeface="Arial" charset="0"/>
          <a:ea typeface="Arial" charset="0"/>
          <a:cs typeface="Arial" charset="0"/>
        </a:defRPr>
      </a:lvl2pPr>
      <a:lvl3pPr marL="857250" indent="-171450" algn="l" defTabSz="685800" rtl="0" eaLnBrk="1" latinLnBrk="0" hangingPunct="1">
        <a:lnSpc>
          <a:spcPct val="90000"/>
        </a:lnSpc>
        <a:spcBef>
          <a:spcPts val="375"/>
        </a:spcBef>
        <a:buFont typeface="Arial"/>
        <a:buChar char="•"/>
        <a:defRPr sz="1500" b="0" i="0" kern="1200">
          <a:solidFill>
            <a:schemeClr val="tx1"/>
          </a:solidFill>
          <a:latin typeface="Arial" charset="0"/>
          <a:ea typeface="Arial" charset="0"/>
          <a:cs typeface="Arial" charset="0"/>
        </a:defRPr>
      </a:lvl3pPr>
      <a:lvl4pPr marL="12001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4pPr>
      <a:lvl5pPr marL="15430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9FFA0081-9EDE-AF4A-9056-8ABED73D9132}" type="datetimeFigureOut">
              <a:rPr lang="en-US" smtClean="0"/>
              <a:t>11/2/2017</a:t>
            </a:fld>
            <a:endParaRPr lang="en-US"/>
          </a:p>
        </p:txBody>
      </p:sp>
      <p:sp>
        <p:nvSpPr>
          <p:cNvPr id="5" name="Footer Placeholder 4"/>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C6F0C4A4-3EF4-E648-8CCD-525EBF3EC0C6}" type="slidenum">
              <a:rPr lang="en-US" smtClean="0"/>
              <a:t>‹#›</a:t>
            </a:fld>
            <a:endParaRPr lang="en-US"/>
          </a:p>
        </p:txBody>
      </p:sp>
    </p:spTree>
    <p:extLst>
      <p:ext uri="{BB962C8B-B14F-4D97-AF65-F5344CB8AC3E}">
        <p14:creationId xmlns:p14="http://schemas.microsoft.com/office/powerpoint/2010/main" val="376167918"/>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33500" y="273844"/>
            <a:ext cx="6615000" cy="945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333500" y="1369219"/>
            <a:ext cx="6615000" cy="33750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1" y="0"/>
            <a:ext cx="1080000" cy="5143500"/>
          </a:xfrm>
          <a:prstGeom prst="rect">
            <a:avLst/>
          </a:prstGeom>
          <a:gradFill flip="none" rotWithShape="1">
            <a:gsLst>
              <a:gs pos="0">
                <a:srgbClr val="406077"/>
              </a:gs>
              <a:gs pos="79000">
                <a:srgbClr val="FFFFFF"/>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pic>
        <p:nvPicPr>
          <p:cNvPr id="8" name="Picture 8" descr="dimensions_logo_2.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294" y="258367"/>
            <a:ext cx="945000" cy="7503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853475193"/>
      </p:ext>
    </p:extLst>
  </p:cSld>
  <p:clrMap bg1="lt1" tx1="dk1" bg2="lt2" tx2="dk2" accent1="accent1" accent2="accent2" accent3="accent3" accent4="accent4" accent5="accent5" accent6="accent6" hlink="hlink" folHlink="folHlink"/>
  <p:txStyles>
    <p:titleStyle>
      <a:lvl1pPr algn="l" defTabSz="685800" rtl="0" eaLnBrk="1" latinLnBrk="0" hangingPunct="1">
        <a:lnSpc>
          <a:spcPct val="90000"/>
        </a:lnSpc>
        <a:spcBef>
          <a:spcPct val="0"/>
        </a:spcBef>
        <a:buNone/>
        <a:defRPr sz="3300" b="0" i="0" kern="1200">
          <a:solidFill>
            <a:srgbClr val="406077"/>
          </a:solidFill>
          <a:latin typeface="Arial" charset="0"/>
          <a:ea typeface="Arial" charset="0"/>
          <a:cs typeface="Arial" charset="0"/>
        </a:defRPr>
      </a:lvl1pPr>
    </p:titleStyle>
    <p:bodyStyle>
      <a:lvl1pPr marL="171450" indent="-171450" algn="l" defTabSz="685800" rtl="0" eaLnBrk="1" latinLnBrk="0" hangingPunct="1">
        <a:lnSpc>
          <a:spcPct val="90000"/>
        </a:lnSpc>
        <a:spcBef>
          <a:spcPts val="750"/>
        </a:spcBef>
        <a:buFont typeface="Arial"/>
        <a:buChar char="•"/>
        <a:defRPr sz="2100" b="0" i="0" kern="1200">
          <a:solidFill>
            <a:schemeClr val="tx1"/>
          </a:solidFill>
          <a:latin typeface="Arial" charset="0"/>
          <a:ea typeface="Arial" charset="0"/>
          <a:cs typeface="Arial" charset="0"/>
        </a:defRPr>
      </a:lvl1pPr>
      <a:lvl2pPr marL="514350" indent="-171450" algn="l" defTabSz="685800" rtl="0" eaLnBrk="1" latinLnBrk="0" hangingPunct="1">
        <a:lnSpc>
          <a:spcPct val="90000"/>
        </a:lnSpc>
        <a:spcBef>
          <a:spcPts val="375"/>
        </a:spcBef>
        <a:buFont typeface="Arial"/>
        <a:buChar char="•"/>
        <a:defRPr sz="1800" b="0" i="0" kern="1200">
          <a:solidFill>
            <a:schemeClr val="tx1"/>
          </a:solidFill>
          <a:latin typeface="Arial" charset="0"/>
          <a:ea typeface="Arial" charset="0"/>
          <a:cs typeface="Arial" charset="0"/>
        </a:defRPr>
      </a:lvl2pPr>
      <a:lvl3pPr marL="857250" indent="-171450" algn="l" defTabSz="685800" rtl="0" eaLnBrk="1" latinLnBrk="0" hangingPunct="1">
        <a:lnSpc>
          <a:spcPct val="90000"/>
        </a:lnSpc>
        <a:spcBef>
          <a:spcPts val="375"/>
        </a:spcBef>
        <a:buFont typeface="Arial"/>
        <a:buChar char="•"/>
        <a:defRPr sz="1500" b="0" i="0" kern="1200">
          <a:solidFill>
            <a:schemeClr val="tx1"/>
          </a:solidFill>
          <a:latin typeface="Arial" charset="0"/>
          <a:ea typeface="Arial" charset="0"/>
          <a:cs typeface="Arial" charset="0"/>
        </a:defRPr>
      </a:lvl3pPr>
      <a:lvl4pPr marL="12001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4pPr>
      <a:lvl5pPr marL="15430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hyperlink" Target="http://nrich.maths.org/5662" TargetMode="External"/><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hyperlink" Target="http://nrich.maths.org/6299" TargetMode="External"/><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hyperlink" Target="https://www.youtube.com/watch?v=CMzW3LIkNLA" TargetMode="External"/><Relationship Id="rId2" Type="http://schemas.openxmlformats.org/officeDocument/2006/relationships/notesSlide" Target="../notesSlides/notesSlide15.xml"/><Relationship Id="rId1" Type="http://schemas.openxmlformats.org/officeDocument/2006/relationships/slideLayout" Target="../slideLayouts/slideLayout9.xml"/><Relationship Id="rId5" Type="http://schemas.openxmlformats.org/officeDocument/2006/relationships/image" Target="../media/image5.jpg"/><Relationship Id="rId4" Type="http://schemas.openxmlformats.org/officeDocument/2006/relationships/image" Target="../media/image4.jpg"/></Relationships>
</file>

<file path=ppt/slides/_rels/slide17.xml.rels><?xml version="1.0" encoding="UTF-8" standalone="yes"?>
<Relationships xmlns="http://schemas.openxmlformats.org/package/2006/relationships"><Relationship Id="rId3" Type="http://schemas.openxmlformats.org/officeDocument/2006/relationships/hyperlink" Target="http://www.bowlandmaths.org.uk/materials/assessment/tasks/office/cats_and_kittens_slides_v3_1.ppt" TargetMode="External"/><Relationship Id="rId2" Type="http://schemas.openxmlformats.org/officeDocument/2006/relationships/notesSlide" Target="../notesSlides/notesSlide16.xml"/><Relationship Id="rId1" Type="http://schemas.openxmlformats.org/officeDocument/2006/relationships/slideLayout" Target="../slideLayouts/slideLayout9.xml"/><Relationship Id="rId5" Type="http://schemas.openxmlformats.org/officeDocument/2006/relationships/image" Target="../media/image4.jpg"/><Relationship Id="rId4" Type="http://schemas.openxmlformats.org/officeDocument/2006/relationships/image" Target="../media/image6.jp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hyperlink" Target="http://nrich.maths.org/5662" TargetMode="External"/><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3" Type="http://schemas.openxmlformats.org/officeDocument/2006/relationships/hyperlink" Target="https://www.youtube.com/watch?v=N0rgqfNoAwI" TargetMode="External"/><Relationship Id="rId2" Type="http://schemas.openxmlformats.org/officeDocument/2006/relationships/notesSlide" Target="../notesSlides/notesSlide19.xml"/><Relationship Id="rId1" Type="http://schemas.openxmlformats.org/officeDocument/2006/relationships/slideLayout" Target="../slideLayouts/slideLayout9.xml"/><Relationship Id="rId4" Type="http://schemas.openxmlformats.org/officeDocument/2006/relationships/image" Target="../media/image5.jpg"/></Relationships>
</file>

<file path=ppt/slides/_rels/slide21.xml.rels><?xml version="1.0" encoding="UTF-8" standalone="yes"?>
<Relationships xmlns="http://schemas.openxmlformats.org/package/2006/relationships"><Relationship Id="rId3" Type="http://schemas.openxmlformats.org/officeDocument/2006/relationships/hyperlink" Target="https://www.youtube.com/watch?v=G8SoJ530JAs" TargetMode="External"/><Relationship Id="rId2" Type="http://schemas.openxmlformats.org/officeDocument/2006/relationships/notesSlide" Target="../notesSlides/notesSlide20.xml"/><Relationship Id="rId1" Type="http://schemas.openxmlformats.org/officeDocument/2006/relationships/slideLayout" Target="../slideLayouts/slideLayout9.xml"/><Relationship Id="rId5" Type="http://schemas.openxmlformats.org/officeDocument/2006/relationships/image" Target="../media/image5.jpg"/><Relationship Id="rId4" Type="http://schemas.openxmlformats.org/officeDocument/2006/relationships/image" Target="../media/image6.jpg"/></Relationships>
</file>

<file path=ppt/slides/_rels/slide2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3" Type="http://schemas.openxmlformats.org/officeDocument/2006/relationships/hyperlink" Target="https://creativecommons.org/licenses/by-nc-nd/4.0/" TargetMode="External"/><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T89w425DDlE" TargetMode="External"/><Relationship Id="rId2" Type="http://schemas.openxmlformats.org/officeDocument/2006/relationships/notesSlide" Target="../notesSlides/notesSlide5.xml"/><Relationship Id="rId1" Type="http://schemas.openxmlformats.org/officeDocument/2006/relationships/slideLayout" Target="../slideLayouts/slideLayout9.xml"/><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9.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72057" y="1348627"/>
            <a:ext cx="6053328" cy="523220"/>
          </a:xfrm>
          <a:prstGeom prst="rect">
            <a:avLst/>
          </a:prstGeom>
          <a:noFill/>
        </p:spPr>
        <p:txBody>
          <a:bodyPr wrap="square" rtlCol="0">
            <a:spAutoFit/>
          </a:bodyPr>
          <a:lstStyle/>
          <a:p>
            <a:r>
              <a:rPr lang="en-US" sz="2800" b="1" dirty="0">
                <a:solidFill>
                  <a:srgbClr val="171C41"/>
                </a:solidFill>
                <a:latin typeface="Arial" charset="0"/>
                <a:ea typeface="Arial" charset="0"/>
                <a:cs typeface="Arial" charset="0"/>
              </a:rPr>
              <a:t>Rich Tasks</a:t>
            </a:r>
          </a:p>
        </p:txBody>
      </p:sp>
      <p:sp>
        <p:nvSpPr>
          <p:cNvPr id="3" name="Rectangle 2"/>
          <p:cNvSpPr/>
          <p:nvPr/>
        </p:nvSpPr>
        <p:spPr>
          <a:xfrm>
            <a:off x="2687444" y="2041124"/>
            <a:ext cx="6456556" cy="369332"/>
          </a:xfrm>
          <a:prstGeom prst="rect">
            <a:avLst/>
          </a:prstGeom>
        </p:spPr>
        <p:txBody>
          <a:bodyPr wrap="square">
            <a:spAutoFit/>
          </a:bodyPr>
          <a:lstStyle/>
          <a:p>
            <a:r>
              <a:rPr lang="en-US" dirty="0">
                <a:solidFill>
                  <a:schemeClr val="bg1">
                    <a:lumMod val="95000"/>
                  </a:schemeClr>
                </a:solidFill>
                <a:latin typeface="Arial" charset="0"/>
                <a:ea typeface="Arial" charset="0"/>
                <a:cs typeface="Arial" charset="0"/>
              </a:rPr>
              <a:t>Module 1 of 2: What is a </a:t>
            </a:r>
            <a:r>
              <a:rPr lang="en-US">
                <a:solidFill>
                  <a:schemeClr val="bg1">
                    <a:lumMod val="95000"/>
                  </a:schemeClr>
                </a:solidFill>
                <a:latin typeface="Arial" charset="0"/>
                <a:ea typeface="Arial" charset="0"/>
                <a:cs typeface="Arial" charset="0"/>
              </a:rPr>
              <a:t>rich task?</a:t>
            </a:r>
            <a:endParaRPr lang="en-AU" dirty="0">
              <a:solidFill>
                <a:schemeClr val="bg1">
                  <a:lumMod val="95000"/>
                </a:schemeClr>
              </a:solidFill>
              <a:latin typeface="Arial" charset="0"/>
              <a:cs typeface="Arial" charset="0"/>
            </a:endParaRPr>
          </a:p>
        </p:txBody>
      </p:sp>
      <p:sp>
        <p:nvSpPr>
          <p:cNvPr id="2" name="TextBox 1"/>
          <p:cNvSpPr txBox="1"/>
          <p:nvPr/>
        </p:nvSpPr>
        <p:spPr>
          <a:xfrm>
            <a:off x="6780629" y="4774168"/>
            <a:ext cx="2363372" cy="307777"/>
          </a:xfrm>
          <a:prstGeom prst="rect">
            <a:avLst/>
          </a:prstGeom>
          <a:noFill/>
        </p:spPr>
        <p:txBody>
          <a:bodyPr wrap="square" rtlCol="0">
            <a:spAutoFit/>
          </a:bodyPr>
          <a:lstStyle/>
          <a:p>
            <a:r>
              <a:rPr lang="en-AU" sz="1400" dirty="0">
                <a:solidFill>
                  <a:srgbClr val="171C41"/>
                </a:solidFill>
                <a:latin typeface="Arial" charset="0"/>
                <a:cs typeface="Arial" charset="0"/>
              </a:rPr>
              <a:t>Developed by Ann Ruckert</a:t>
            </a:r>
          </a:p>
        </p:txBody>
      </p:sp>
    </p:spTree>
    <p:extLst>
      <p:ext uri="{BB962C8B-B14F-4D97-AF65-F5344CB8AC3E}">
        <p14:creationId xmlns:p14="http://schemas.microsoft.com/office/powerpoint/2010/main" val="830579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DD79DF-CEE8-425C-AF95-4AE8588D4690}"/>
              </a:ext>
            </a:extLst>
          </p:cNvPr>
          <p:cNvSpPr>
            <a:spLocks noGrp="1"/>
          </p:cNvSpPr>
          <p:nvPr>
            <p:ph idx="1"/>
          </p:nvPr>
        </p:nvSpPr>
        <p:spPr>
          <a:xfrm>
            <a:off x="1333500" y="1013044"/>
            <a:ext cx="6615000" cy="3731175"/>
          </a:xfrm>
        </p:spPr>
        <p:txBody>
          <a:bodyPr/>
          <a:lstStyle/>
          <a:p>
            <a:r>
              <a:rPr lang="en-AU" dirty="0">
                <a:solidFill>
                  <a:srgbClr val="171C41"/>
                </a:solidFill>
              </a:rPr>
              <a:t>Can you find 5 different solutions? </a:t>
            </a:r>
            <a:br>
              <a:rPr lang="en-AU" dirty="0">
                <a:solidFill>
                  <a:srgbClr val="171C41"/>
                </a:solidFill>
              </a:rPr>
            </a:br>
            <a:r>
              <a:rPr lang="en-AU" dirty="0">
                <a:solidFill>
                  <a:srgbClr val="171C41"/>
                </a:solidFill>
              </a:rPr>
              <a:t>Do it.</a:t>
            </a:r>
          </a:p>
          <a:p>
            <a:endParaRPr lang="en-AU" dirty="0">
              <a:solidFill>
                <a:srgbClr val="171C41"/>
              </a:solidFill>
            </a:endParaRPr>
          </a:p>
          <a:p>
            <a:endParaRPr lang="en-AU" dirty="0">
              <a:solidFill>
                <a:srgbClr val="171C41"/>
              </a:solidFill>
            </a:endParaRPr>
          </a:p>
          <a:p>
            <a:r>
              <a:rPr lang="en-AU" dirty="0">
                <a:solidFill>
                  <a:srgbClr val="171C41"/>
                </a:solidFill>
              </a:rPr>
              <a:t>How many different solutions are possible?</a:t>
            </a:r>
          </a:p>
          <a:p>
            <a:endParaRPr lang="en-AU" dirty="0">
              <a:solidFill>
                <a:srgbClr val="171C41"/>
              </a:solidFill>
            </a:endParaRPr>
          </a:p>
          <a:p>
            <a:endParaRPr lang="en-AU" dirty="0">
              <a:solidFill>
                <a:srgbClr val="171C41"/>
              </a:solidFill>
            </a:endParaRPr>
          </a:p>
          <a:p>
            <a:r>
              <a:rPr lang="en-AU" dirty="0">
                <a:solidFill>
                  <a:srgbClr val="171C41"/>
                </a:solidFill>
              </a:rPr>
              <a:t>How would you know that you had found them all? (how can you check your conjecture?)</a:t>
            </a:r>
          </a:p>
        </p:txBody>
      </p:sp>
      <p:pic>
        <p:nvPicPr>
          <p:cNvPr id="4" name="Picture 3">
            <a:extLst>
              <a:ext uri="{FF2B5EF4-FFF2-40B4-BE49-F238E27FC236}">
                <a16:creationId xmlns:a16="http://schemas.microsoft.com/office/drawing/2014/main" id="{9286B9D1-E524-4C19-AD42-DCC2445E133C}"/>
              </a:ext>
            </a:extLst>
          </p:cNvPr>
          <p:cNvPicPr>
            <a:picLocks noChangeAspect="1"/>
          </p:cNvPicPr>
          <p:nvPr/>
        </p:nvPicPr>
        <p:blipFill>
          <a:blip r:embed="rId3"/>
          <a:stretch>
            <a:fillRect/>
          </a:stretch>
        </p:blipFill>
        <p:spPr>
          <a:xfrm>
            <a:off x="7948500" y="479644"/>
            <a:ext cx="530352" cy="533400"/>
          </a:xfrm>
          <a:prstGeom prst="rect">
            <a:avLst/>
          </a:prstGeom>
        </p:spPr>
      </p:pic>
    </p:spTree>
    <p:extLst>
      <p:ext uri="{BB962C8B-B14F-4D97-AF65-F5344CB8AC3E}">
        <p14:creationId xmlns:p14="http://schemas.microsoft.com/office/powerpoint/2010/main" val="2333105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DD79DF-CEE8-425C-AF95-4AE8588D4690}"/>
              </a:ext>
            </a:extLst>
          </p:cNvPr>
          <p:cNvSpPr>
            <a:spLocks noGrp="1"/>
          </p:cNvSpPr>
          <p:nvPr>
            <p:ph idx="1"/>
          </p:nvPr>
        </p:nvSpPr>
        <p:spPr/>
        <p:txBody>
          <a:bodyPr/>
          <a:lstStyle/>
          <a:p>
            <a:r>
              <a:rPr lang="en-AU" dirty="0">
                <a:solidFill>
                  <a:srgbClr val="171C41"/>
                </a:solidFill>
              </a:rPr>
              <a:t>Think about the probability of finding a solution at random (it’s big!)</a:t>
            </a:r>
          </a:p>
          <a:p>
            <a:endParaRPr lang="en-AU" dirty="0">
              <a:solidFill>
                <a:srgbClr val="171C41"/>
              </a:solidFill>
            </a:endParaRPr>
          </a:p>
          <a:p>
            <a:endParaRPr lang="en-AU" dirty="0">
              <a:solidFill>
                <a:srgbClr val="171C41"/>
              </a:solidFill>
            </a:endParaRPr>
          </a:p>
          <a:p>
            <a:r>
              <a:rPr lang="en-AU" dirty="0">
                <a:solidFill>
                  <a:srgbClr val="171C41"/>
                </a:solidFill>
              </a:rPr>
              <a:t>How could you build on this ‘basic’ task to extend your senior classes?</a:t>
            </a:r>
          </a:p>
          <a:p>
            <a:pPr marL="0" indent="0">
              <a:buNone/>
            </a:pPr>
            <a:endParaRPr lang="en-AU" dirty="0"/>
          </a:p>
        </p:txBody>
      </p:sp>
      <p:pic>
        <p:nvPicPr>
          <p:cNvPr id="4" name="Picture 3">
            <a:extLst>
              <a:ext uri="{FF2B5EF4-FFF2-40B4-BE49-F238E27FC236}">
                <a16:creationId xmlns:a16="http://schemas.microsoft.com/office/drawing/2014/main" id="{9286B9D1-E524-4C19-AD42-DCC2445E133C}"/>
              </a:ext>
            </a:extLst>
          </p:cNvPr>
          <p:cNvPicPr>
            <a:picLocks noChangeAspect="1"/>
          </p:cNvPicPr>
          <p:nvPr/>
        </p:nvPicPr>
        <p:blipFill>
          <a:blip r:embed="rId3"/>
          <a:stretch>
            <a:fillRect/>
          </a:stretch>
        </p:blipFill>
        <p:spPr>
          <a:xfrm>
            <a:off x="7948500" y="479644"/>
            <a:ext cx="530352" cy="533400"/>
          </a:xfrm>
          <a:prstGeom prst="rect">
            <a:avLst/>
          </a:prstGeom>
        </p:spPr>
      </p:pic>
    </p:spTree>
    <p:extLst>
      <p:ext uri="{BB962C8B-B14F-4D97-AF65-F5344CB8AC3E}">
        <p14:creationId xmlns:p14="http://schemas.microsoft.com/office/powerpoint/2010/main" val="452214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D5D67-CC93-4638-995B-2F64D5DAED70}"/>
              </a:ext>
            </a:extLst>
          </p:cNvPr>
          <p:cNvSpPr>
            <a:spLocks noGrp="1"/>
          </p:cNvSpPr>
          <p:nvPr>
            <p:ph type="title"/>
          </p:nvPr>
        </p:nvSpPr>
        <p:spPr/>
        <p:txBody>
          <a:bodyPr>
            <a:normAutofit fontScale="90000"/>
          </a:bodyPr>
          <a:lstStyle/>
          <a:p>
            <a:r>
              <a:rPr lang="en-AU" dirty="0">
                <a:solidFill>
                  <a:srgbClr val="171C41"/>
                </a:solidFill>
              </a:rPr>
              <a:t>At what point does an open question become a rich task?</a:t>
            </a:r>
            <a:endParaRPr lang="en-AU" dirty="0"/>
          </a:p>
        </p:txBody>
      </p:sp>
      <p:sp>
        <p:nvSpPr>
          <p:cNvPr id="3" name="Content Placeholder 2">
            <a:extLst>
              <a:ext uri="{FF2B5EF4-FFF2-40B4-BE49-F238E27FC236}">
                <a16:creationId xmlns:a16="http://schemas.microsoft.com/office/drawing/2014/main" id="{B119A295-4A12-4671-A978-EA772457150C}"/>
              </a:ext>
            </a:extLst>
          </p:cNvPr>
          <p:cNvSpPr>
            <a:spLocks noGrp="1"/>
          </p:cNvSpPr>
          <p:nvPr>
            <p:ph idx="1"/>
          </p:nvPr>
        </p:nvSpPr>
        <p:spPr/>
        <p:txBody>
          <a:bodyPr/>
          <a:lstStyle/>
          <a:p>
            <a:pPr marL="0" indent="0">
              <a:buNone/>
            </a:pPr>
            <a:r>
              <a:rPr lang="en-AU" dirty="0">
                <a:solidFill>
                  <a:srgbClr val="171C41"/>
                </a:solidFill>
              </a:rPr>
              <a:t>Discuss:</a:t>
            </a:r>
          </a:p>
          <a:p>
            <a:pPr marL="0" indent="0">
              <a:buNone/>
            </a:pPr>
            <a:endParaRPr lang="en-AU" dirty="0">
              <a:solidFill>
                <a:srgbClr val="171C41"/>
              </a:solidFill>
            </a:endParaRPr>
          </a:p>
          <a:p>
            <a:r>
              <a:rPr lang="en-AU" dirty="0">
                <a:solidFill>
                  <a:srgbClr val="171C41"/>
                </a:solidFill>
              </a:rPr>
              <a:t>How could you phrase the original open question?</a:t>
            </a:r>
          </a:p>
          <a:p>
            <a:endParaRPr lang="en-AU" dirty="0">
              <a:solidFill>
                <a:srgbClr val="171C41"/>
              </a:solidFill>
            </a:endParaRPr>
          </a:p>
          <a:p>
            <a:r>
              <a:rPr lang="en-AU" dirty="0">
                <a:solidFill>
                  <a:srgbClr val="171C41"/>
                </a:solidFill>
              </a:rPr>
              <a:t>What was added to the original question that caused it to become a rich task?</a:t>
            </a:r>
          </a:p>
        </p:txBody>
      </p:sp>
      <p:pic>
        <p:nvPicPr>
          <p:cNvPr id="4" name="Picture 3">
            <a:extLst>
              <a:ext uri="{FF2B5EF4-FFF2-40B4-BE49-F238E27FC236}">
                <a16:creationId xmlns:a16="http://schemas.microsoft.com/office/drawing/2014/main" id="{05E8B923-D7C3-43FF-B3F1-DFD2223882C5}"/>
              </a:ext>
            </a:extLst>
          </p:cNvPr>
          <p:cNvPicPr>
            <a:picLocks noChangeAspect="1"/>
          </p:cNvPicPr>
          <p:nvPr/>
        </p:nvPicPr>
        <p:blipFill>
          <a:blip r:embed="rId2"/>
          <a:stretch>
            <a:fillRect/>
          </a:stretch>
        </p:blipFill>
        <p:spPr>
          <a:xfrm>
            <a:off x="7948500" y="485740"/>
            <a:ext cx="518160" cy="521208"/>
          </a:xfrm>
          <a:prstGeom prst="rect">
            <a:avLst/>
          </a:prstGeom>
        </p:spPr>
      </p:pic>
    </p:spTree>
    <p:extLst>
      <p:ext uri="{BB962C8B-B14F-4D97-AF65-F5344CB8AC3E}">
        <p14:creationId xmlns:p14="http://schemas.microsoft.com/office/powerpoint/2010/main" val="29666634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0" y="398122"/>
            <a:ext cx="6615000" cy="945000"/>
          </a:xfrm>
        </p:spPr>
        <p:txBody>
          <a:bodyPr>
            <a:normAutofit fontScale="90000"/>
          </a:bodyPr>
          <a:lstStyle/>
          <a:p>
            <a:r>
              <a:rPr lang="en-AU" dirty="0">
                <a:solidFill>
                  <a:srgbClr val="171C41"/>
                </a:solidFill>
              </a:rPr>
              <a:t>What is a rich mathematical task?</a:t>
            </a:r>
          </a:p>
        </p:txBody>
      </p:sp>
      <p:pic>
        <p:nvPicPr>
          <p:cNvPr id="15" name="Picture 14"/>
          <p:cNvPicPr>
            <a:picLocks noChangeAspect="1"/>
          </p:cNvPicPr>
          <p:nvPr/>
        </p:nvPicPr>
        <p:blipFill>
          <a:blip r:embed="rId3"/>
          <a:stretch>
            <a:fillRect/>
          </a:stretch>
        </p:blipFill>
        <p:spPr>
          <a:xfrm>
            <a:off x="7889358" y="349414"/>
            <a:ext cx="518160" cy="521208"/>
          </a:xfrm>
          <a:prstGeom prst="rect">
            <a:avLst/>
          </a:prstGeom>
        </p:spPr>
      </p:pic>
      <p:sp>
        <p:nvSpPr>
          <p:cNvPr id="5" name="Content Placeholder 2">
            <a:extLst>
              <a:ext uri="{FF2B5EF4-FFF2-40B4-BE49-F238E27FC236}">
                <a16:creationId xmlns:a16="http://schemas.microsoft.com/office/drawing/2014/main" id="{4450A178-42CB-42A5-A95D-22F3CFDA967D}"/>
              </a:ext>
            </a:extLst>
          </p:cNvPr>
          <p:cNvSpPr>
            <a:spLocks noGrp="1"/>
          </p:cNvSpPr>
          <p:nvPr>
            <p:ph idx="1"/>
          </p:nvPr>
        </p:nvSpPr>
        <p:spPr>
          <a:xfrm>
            <a:off x="1491175" y="1561514"/>
            <a:ext cx="6457325" cy="3335339"/>
          </a:xfrm>
        </p:spPr>
        <p:txBody>
          <a:bodyPr/>
          <a:lstStyle/>
          <a:p>
            <a:pPr marL="0" indent="0">
              <a:buNone/>
            </a:pPr>
            <a:r>
              <a:rPr lang="en-AU" sz="2200" dirty="0">
                <a:solidFill>
                  <a:srgbClr val="171C41"/>
                </a:solidFill>
              </a:rPr>
              <a:t>Discuss:</a:t>
            </a:r>
          </a:p>
          <a:p>
            <a:pPr marL="0" indent="0">
              <a:buNone/>
            </a:pPr>
            <a:endParaRPr lang="en-AU" sz="2200" dirty="0">
              <a:solidFill>
                <a:srgbClr val="171C41"/>
              </a:solidFill>
            </a:endParaRPr>
          </a:p>
          <a:p>
            <a:pPr marL="457200" indent="-457200">
              <a:buFont typeface="+mj-lt"/>
              <a:buAutoNum type="arabicPeriod"/>
            </a:pPr>
            <a:r>
              <a:rPr lang="en-AU" sz="2200" dirty="0">
                <a:solidFill>
                  <a:srgbClr val="171C41"/>
                </a:solidFill>
              </a:rPr>
              <a:t>What do you understand the term ‘rich task’ to mean/imply?</a:t>
            </a:r>
          </a:p>
          <a:p>
            <a:pPr marL="457200" indent="-457200">
              <a:buFont typeface="+mj-lt"/>
              <a:buAutoNum type="arabicPeriod"/>
            </a:pPr>
            <a:endParaRPr lang="en-AU" sz="2200" dirty="0">
              <a:solidFill>
                <a:srgbClr val="171C41"/>
              </a:solidFill>
            </a:endParaRPr>
          </a:p>
          <a:p>
            <a:pPr marL="457200" indent="-457200">
              <a:buFont typeface="+mj-lt"/>
              <a:buAutoNum type="arabicPeriod"/>
            </a:pPr>
            <a:r>
              <a:rPr lang="en-AU" sz="2200" dirty="0">
                <a:solidFill>
                  <a:srgbClr val="171C41"/>
                </a:solidFill>
              </a:rPr>
              <a:t>Why is it beneficial for students to work with rich tasks in the maths classroom?</a:t>
            </a:r>
          </a:p>
        </p:txBody>
      </p:sp>
    </p:spTree>
    <p:extLst>
      <p:ext uri="{BB962C8B-B14F-4D97-AF65-F5344CB8AC3E}">
        <p14:creationId xmlns:p14="http://schemas.microsoft.com/office/powerpoint/2010/main" val="2424241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2C994-022B-41EB-A497-5458B3767645}"/>
              </a:ext>
            </a:extLst>
          </p:cNvPr>
          <p:cNvSpPr>
            <a:spLocks noGrp="1"/>
          </p:cNvSpPr>
          <p:nvPr>
            <p:ph type="title"/>
          </p:nvPr>
        </p:nvSpPr>
        <p:spPr/>
        <p:txBody>
          <a:bodyPr>
            <a:normAutofit fontScale="90000"/>
          </a:bodyPr>
          <a:lstStyle/>
          <a:p>
            <a:r>
              <a:rPr lang="en-AU" dirty="0">
                <a:solidFill>
                  <a:srgbClr val="171C41"/>
                </a:solidFill>
              </a:rPr>
              <a:t>What is a rich mathematical task?</a:t>
            </a:r>
          </a:p>
        </p:txBody>
      </p:sp>
      <p:sp>
        <p:nvSpPr>
          <p:cNvPr id="3" name="Content Placeholder 2">
            <a:extLst>
              <a:ext uri="{FF2B5EF4-FFF2-40B4-BE49-F238E27FC236}">
                <a16:creationId xmlns:a16="http://schemas.microsoft.com/office/drawing/2014/main" id="{F38DE014-C6C1-4E2D-976C-2AF677CB8190}"/>
              </a:ext>
            </a:extLst>
          </p:cNvPr>
          <p:cNvSpPr>
            <a:spLocks noGrp="1"/>
          </p:cNvSpPr>
          <p:nvPr>
            <p:ph idx="1"/>
          </p:nvPr>
        </p:nvSpPr>
        <p:spPr>
          <a:xfrm>
            <a:off x="1333500" y="1369219"/>
            <a:ext cx="6615000" cy="3375000"/>
          </a:xfrm>
        </p:spPr>
        <p:txBody>
          <a:bodyPr/>
          <a:lstStyle/>
          <a:p>
            <a:pPr marL="0" indent="0">
              <a:buNone/>
            </a:pPr>
            <a:r>
              <a:rPr lang="en-AU" sz="2000" dirty="0">
                <a:solidFill>
                  <a:srgbClr val="171C41"/>
                </a:solidFill>
              </a:rPr>
              <a:t>“I would describe a rich task as having a range of characteristics that together offer different opportunities to meet the different needs of learners at different times.</a:t>
            </a:r>
          </a:p>
          <a:p>
            <a:pPr marL="0" indent="0">
              <a:buNone/>
            </a:pPr>
            <a:r>
              <a:rPr lang="en-AU" sz="2000" dirty="0">
                <a:solidFill>
                  <a:srgbClr val="171C41"/>
                </a:solidFill>
              </a:rPr>
              <a:t>What is also apparent to me is that much of what it takes to make a rich task "rich" is the environment in which it is presented, which includes the support and questioning that is used by the teacher and the roles that learners are encouraged to adopt.”</a:t>
            </a:r>
          </a:p>
          <a:p>
            <a:pPr marL="0" indent="0">
              <a:buNone/>
            </a:pPr>
            <a:r>
              <a:rPr lang="en-AU" sz="2000" dirty="0">
                <a:solidFill>
                  <a:srgbClr val="171C41"/>
                </a:solidFill>
              </a:rPr>
              <a:t>Jennifer Piggott (2008) </a:t>
            </a:r>
            <a:r>
              <a:rPr lang="en-AU" sz="2000" i="1" dirty="0">
                <a:solidFill>
                  <a:srgbClr val="171C41"/>
                </a:solidFill>
              </a:rPr>
              <a:t>Rich Tasks and Contexts</a:t>
            </a:r>
            <a:r>
              <a:rPr lang="en-AU" sz="2000" dirty="0">
                <a:solidFill>
                  <a:srgbClr val="171C41"/>
                </a:solidFill>
              </a:rPr>
              <a:t>. Retrieved from </a:t>
            </a:r>
            <a:r>
              <a:rPr lang="en-AU" sz="2000" dirty="0">
                <a:solidFill>
                  <a:srgbClr val="171C41"/>
                </a:solidFill>
                <a:hlinkClick r:id="rId3"/>
              </a:rPr>
              <a:t>http://nrich.maths.org/5662</a:t>
            </a:r>
            <a:r>
              <a:rPr lang="en-AU" sz="2000" dirty="0">
                <a:solidFill>
                  <a:srgbClr val="171C41"/>
                </a:solidFill>
              </a:rPr>
              <a:t> </a:t>
            </a:r>
          </a:p>
        </p:txBody>
      </p:sp>
    </p:spTree>
    <p:extLst>
      <p:ext uri="{BB962C8B-B14F-4D97-AF65-F5344CB8AC3E}">
        <p14:creationId xmlns:p14="http://schemas.microsoft.com/office/powerpoint/2010/main" val="2151740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39FCD-BBC0-4217-B9CB-365EC5201B37}"/>
              </a:ext>
            </a:extLst>
          </p:cNvPr>
          <p:cNvSpPr>
            <a:spLocks noGrp="1"/>
          </p:cNvSpPr>
          <p:nvPr>
            <p:ph type="title"/>
          </p:nvPr>
        </p:nvSpPr>
        <p:spPr>
          <a:xfrm>
            <a:off x="1333500" y="273843"/>
            <a:ext cx="6615000" cy="1231399"/>
          </a:xfrm>
        </p:spPr>
        <p:txBody>
          <a:bodyPr>
            <a:normAutofit/>
          </a:bodyPr>
          <a:lstStyle/>
          <a:p>
            <a:r>
              <a:rPr lang="en-AU" sz="3200" dirty="0">
                <a:solidFill>
                  <a:srgbClr val="171C41"/>
                </a:solidFill>
              </a:rPr>
              <a:t>Why teach by using rich mathematical tasks?</a:t>
            </a:r>
          </a:p>
        </p:txBody>
      </p:sp>
      <p:sp>
        <p:nvSpPr>
          <p:cNvPr id="3" name="Content Placeholder 2">
            <a:extLst>
              <a:ext uri="{FF2B5EF4-FFF2-40B4-BE49-F238E27FC236}">
                <a16:creationId xmlns:a16="http://schemas.microsoft.com/office/drawing/2014/main" id="{334B2CB5-C9A3-4B64-8358-53BB6EC80EDF}"/>
              </a:ext>
            </a:extLst>
          </p:cNvPr>
          <p:cNvSpPr>
            <a:spLocks noGrp="1"/>
          </p:cNvSpPr>
          <p:nvPr>
            <p:ph idx="1"/>
          </p:nvPr>
        </p:nvSpPr>
        <p:spPr>
          <a:xfrm>
            <a:off x="1333499" y="1505243"/>
            <a:ext cx="7196725" cy="3238976"/>
          </a:xfrm>
        </p:spPr>
        <p:txBody>
          <a:bodyPr/>
          <a:lstStyle/>
          <a:p>
            <a:pPr marL="0" indent="0" defTabSz="457200">
              <a:buNone/>
            </a:pPr>
            <a:r>
              <a:rPr lang="en-AU" sz="2000" dirty="0">
                <a:solidFill>
                  <a:srgbClr val="171C41"/>
                </a:solidFill>
                <a:ea typeface="+mn-ea"/>
              </a:rPr>
              <a:t>“Current research evidence indicates that students who are given opportunities to work on their problem solving skills enjoy the subject more, are more confident and are more likely to continue studying mathematics, or mathematically related subjects, beyond the age of 16.”</a:t>
            </a:r>
          </a:p>
          <a:p>
            <a:pPr marL="0" indent="0" defTabSz="457200">
              <a:buNone/>
            </a:pPr>
            <a:endParaRPr lang="en-AU" sz="1000" dirty="0">
              <a:solidFill>
                <a:srgbClr val="171C41"/>
              </a:solidFill>
              <a:ea typeface="+mn-ea"/>
            </a:endParaRPr>
          </a:p>
          <a:p>
            <a:pPr marL="0" lvl="0" indent="0" defTabSz="457200">
              <a:lnSpc>
                <a:spcPct val="100000"/>
              </a:lnSpc>
              <a:spcBef>
                <a:spcPts val="0"/>
              </a:spcBef>
              <a:buNone/>
              <a:defRPr/>
            </a:pPr>
            <a:r>
              <a:rPr lang="en-AU" sz="2000" dirty="0">
                <a:solidFill>
                  <a:srgbClr val="171C41"/>
                </a:solidFill>
              </a:rPr>
              <a:t>Steve Hewson (2011) </a:t>
            </a:r>
            <a:r>
              <a:rPr lang="en-AU" sz="2000" i="1" dirty="0">
                <a:solidFill>
                  <a:srgbClr val="171C41"/>
                </a:solidFill>
              </a:rPr>
              <a:t>What is a Mathematically Rich Task?</a:t>
            </a:r>
            <a:r>
              <a:rPr lang="en-AU" sz="2000" dirty="0">
                <a:solidFill>
                  <a:srgbClr val="171C41"/>
                </a:solidFill>
              </a:rPr>
              <a:t> Accessed from </a:t>
            </a:r>
            <a:r>
              <a:rPr lang="en-AU" sz="2000" dirty="0">
                <a:solidFill>
                  <a:srgbClr val="171C41"/>
                </a:solidFill>
                <a:hlinkClick r:id="rId3"/>
              </a:rPr>
              <a:t>http://nrich.maths.org/6299</a:t>
            </a:r>
            <a:r>
              <a:rPr lang="en-AU" sz="2000" dirty="0">
                <a:solidFill>
                  <a:srgbClr val="171C41"/>
                </a:solidFill>
              </a:rPr>
              <a:t> </a:t>
            </a:r>
          </a:p>
          <a:p>
            <a:pPr marL="0" lvl="0" indent="0" defTabSz="457200">
              <a:lnSpc>
                <a:spcPct val="100000"/>
              </a:lnSpc>
              <a:spcBef>
                <a:spcPts val="0"/>
              </a:spcBef>
              <a:buNone/>
              <a:defRPr/>
            </a:pPr>
            <a:endParaRPr lang="en-AU" sz="1000" dirty="0">
              <a:solidFill>
                <a:srgbClr val="171C41"/>
              </a:solidFill>
            </a:endParaRPr>
          </a:p>
          <a:p>
            <a:pPr marL="0" indent="0" defTabSz="457200">
              <a:buNone/>
            </a:pPr>
            <a:r>
              <a:rPr lang="en-AU" sz="2000" dirty="0">
                <a:solidFill>
                  <a:srgbClr val="171C41"/>
                </a:solidFill>
                <a:ea typeface="+mn-ea"/>
              </a:rPr>
              <a:t>There is also evidence that they do at least as well in standard tests such as Year 12 external exams.</a:t>
            </a:r>
          </a:p>
        </p:txBody>
      </p:sp>
    </p:spTree>
    <p:extLst>
      <p:ext uri="{BB962C8B-B14F-4D97-AF65-F5344CB8AC3E}">
        <p14:creationId xmlns:p14="http://schemas.microsoft.com/office/powerpoint/2010/main" val="3768820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C7D37-84DD-42AE-9387-46FD3BE682D8}"/>
              </a:ext>
            </a:extLst>
          </p:cNvPr>
          <p:cNvSpPr>
            <a:spLocks noGrp="1"/>
          </p:cNvSpPr>
          <p:nvPr>
            <p:ph type="title"/>
          </p:nvPr>
        </p:nvSpPr>
        <p:spPr/>
        <p:txBody>
          <a:bodyPr/>
          <a:lstStyle/>
          <a:p>
            <a:r>
              <a:rPr lang="en-AU" sz="3200" dirty="0">
                <a:solidFill>
                  <a:srgbClr val="171C41"/>
                </a:solidFill>
              </a:rPr>
              <a:t>Cats and kittens</a:t>
            </a:r>
          </a:p>
        </p:txBody>
      </p:sp>
      <p:sp>
        <p:nvSpPr>
          <p:cNvPr id="3" name="Content Placeholder 2">
            <a:extLst>
              <a:ext uri="{FF2B5EF4-FFF2-40B4-BE49-F238E27FC236}">
                <a16:creationId xmlns:a16="http://schemas.microsoft.com/office/drawing/2014/main" id="{1BAFF32A-EF1C-489A-81E2-D49690BD5039}"/>
              </a:ext>
            </a:extLst>
          </p:cNvPr>
          <p:cNvSpPr>
            <a:spLocks noGrp="1"/>
          </p:cNvSpPr>
          <p:nvPr>
            <p:ph idx="1"/>
          </p:nvPr>
        </p:nvSpPr>
        <p:spPr>
          <a:xfrm>
            <a:off x="1333500" y="1223496"/>
            <a:ext cx="6615000" cy="3784601"/>
          </a:xfrm>
        </p:spPr>
        <p:txBody>
          <a:bodyPr/>
          <a:lstStyle/>
          <a:p>
            <a:pPr marL="0" indent="0">
              <a:buNone/>
            </a:pPr>
            <a:r>
              <a:rPr lang="en-AU" sz="2200" dirty="0">
                <a:solidFill>
                  <a:srgbClr val="171C41"/>
                </a:solidFill>
              </a:rPr>
              <a:t>Let’s examine another rich task.</a:t>
            </a:r>
          </a:p>
          <a:p>
            <a:pPr marL="0" indent="0">
              <a:buNone/>
            </a:pPr>
            <a:endParaRPr lang="en-AU" sz="2200" dirty="0">
              <a:solidFill>
                <a:srgbClr val="171C41"/>
              </a:solidFill>
            </a:endParaRPr>
          </a:p>
          <a:p>
            <a:pPr marL="0" indent="0">
              <a:buNone/>
            </a:pPr>
            <a:r>
              <a:rPr lang="en-AU" sz="2200" dirty="0">
                <a:solidFill>
                  <a:srgbClr val="171C41"/>
                </a:solidFill>
              </a:rPr>
              <a:t>Watch the video, “</a:t>
            </a:r>
            <a:r>
              <a:rPr lang="en-AU" sz="2200" dirty="0">
                <a:solidFill>
                  <a:srgbClr val="171C41"/>
                </a:solidFill>
                <a:hlinkClick r:id="rId3"/>
              </a:rPr>
              <a:t>Help! Cat Music Video</a:t>
            </a:r>
            <a:r>
              <a:rPr lang="en-AU" sz="2200" dirty="0">
                <a:solidFill>
                  <a:srgbClr val="171C41"/>
                </a:solidFill>
              </a:rPr>
              <a:t>”, </a:t>
            </a:r>
          </a:p>
          <a:p>
            <a:pPr marL="0" indent="0">
              <a:buNone/>
            </a:pPr>
            <a:endParaRPr lang="en-AU" sz="2200" dirty="0">
              <a:solidFill>
                <a:srgbClr val="171C41"/>
              </a:solidFill>
            </a:endParaRPr>
          </a:p>
          <a:p>
            <a:pPr marL="0" indent="0">
              <a:buNone/>
            </a:pPr>
            <a:r>
              <a:rPr lang="en-AU" sz="2200" dirty="0">
                <a:solidFill>
                  <a:srgbClr val="171C41"/>
                </a:solidFill>
              </a:rPr>
              <a:t>How many descendants could one female cat produce in 18 months?</a:t>
            </a:r>
          </a:p>
          <a:p>
            <a:pPr marL="0" indent="0">
              <a:buNone/>
            </a:pPr>
            <a:endParaRPr lang="en-AU" sz="2200" dirty="0">
              <a:solidFill>
                <a:srgbClr val="171C41"/>
              </a:solidFill>
            </a:endParaRPr>
          </a:p>
          <a:p>
            <a:pPr marL="0" indent="0">
              <a:buNone/>
            </a:pPr>
            <a:r>
              <a:rPr lang="en-AU" sz="2200" dirty="0">
                <a:solidFill>
                  <a:srgbClr val="171C41"/>
                </a:solidFill>
              </a:rPr>
              <a:t>Discuss:</a:t>
            </a:r>
          </a:p>
          <a:p>
            <a:pPr marL="0" indent="0">
              <a:buNone/>
            </a:pPr>
            <a:r>
              <a:rPr lang="en-AU" sz="2200" dirty="0">
                <a:solidFill>
                  <a:srgbClr val="171C41"/>
                </a:solidFill>
              </a:rPr>
              <a:t>What information will you need to help you to answer this question?</a:t>
            </a:r>
          </a:p>
        </p:txBody>
      </p:sp>
      <p:pic>
        <p:nvPicPr>
          <p:cNvPr id="5" name="Picture 4">
            <a:extLst>
              <a:ext uri="{FF2B5EF4-FFF2-40B4-BE49-F238E27FC236}">
                <a16:creationId xmlns:a16="http://schemas.microsoft.com/office/drawing/2014/main" id="{86728E18-AEB1-4183-B412-EE64650A54EF}"/>
              </a:ext>
            </a:extLst>
          </p:cNvPr>
          <p:cNvPicPr>
            <a:picLocks noChangeAspect="1"/>
          </p:cNvPicPr>
          <p:nvPr/>
        </p:nvPicPr>
        <p:blipFill>
          <a:blip r:embed="rId4"/>
          <a:stretch>
            <a:fillRect/>
          </a:stretch>
        </p:blipFill>
        <p:spPr>
          <a:xfrm>
            <a:off x="7889358" y="4165276"/>
            <a:ext cx="518160" cy="521208"/>
          </a:xfrm>
          <a:prstGeom prst="rect">
            <a:avLst/>
          </a:prstGeom>
        </p:spPr>
      </p:pic>
      <p:pic>
        <p:nvPicPr>
          <p:cNvPr id="6" name="Picture 5">
            <a:extLst>
              <a:ext uri="{FF2B5EF4-FFF2-40B4-BE49-F238E27FC236}">
                <a16:creationId xmlns:a16="http://schemas.microsoft.com/office/drawing/2014/main" id="{5652FB05-EFB4-4B49-98CB-6A0BD43E05E7}"/>
              </a:ext>
            </a:extLst>
          </p:cNvPr>
          <p:cNvPicPr>
            <a:picLocks noChangeAspect="1"/>
          </p:cNvPicPr>
          <p:nvPr/>
        </p:nvPicPr>
        <p:blipFill>
          <a:blip r:embed="rId5"/>
          <a:stretch>
            <a:fillRect/>
          </a:stretch>
        </p:blipFill>
        <p:spPr>
          <a:xfrm>
            <a:off x="7889358" y="1963674"/>
            <a:ext cx="492115" cy="530352"/>
          </a:xfrm>
          <a:prstGeom prst="rect">
            <a:avLst/>
          </a:prstGeom>
        </p:spPr>
      </p:pic>
    </p:spTree>
    <p:extLst>
      <p:ext uri="{BB962C8B-B14F-4D97-AF65-F5344CB8AC3E}">
        <p14:creationId xmlns:p14="http://schemas.microsoft.com/office/powerpoint/2010/main" val="111788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fade">
                                      <p:cBhvr>
                                        <p:cTn id="25" dur="500"/>
                                        <p:tgtEl>
                                          <p:spTgt spid="3">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fade">
                                      <p:cBhvr>
                                        <p:cTn id="3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C7D37-84DD-42AE-9387-46FD3BE682D8}"/>
              </a:ext>
            </a:extLst>
          </p:cNvPr>
          <p:cNvSpPr>
            <a:spLocks noGrp="1"/>
          </p:cNvSpPr>
          <p:nvPr>
            <p:ph type="title"/>
          </p:nvPr>
        </p:nvSpPr>
        <p:spPr/>
        <p:txBody>
          <a:bodyPr/>
          <a:lstStyle/>
          <a:p>
            <a:r>
              <a:rPr lang="en-AU" sz="3200" dirty="0">
                <a:solidFill>
                  <a:srgbClr val="171C41"/>
                </a:solidFill>
              </a:rPr>
              <a:t>Cats and kittens</a:t>
            </a:r>
          </a:p>
        </p:txBody>
      </p:sp>
      <p:sp>
        <p:nvSpPr>
          <p:cNvPr id="3" name="Content Placeholder 2">
            <a:extLst>
              <a:ext uri="{FF2B5EF4-FFF2-40B4-BE49-F238E27FC236}">
                <a16:creationId xmlns:a16="http://schemas.microsoft.com/office/drawing/2014/main" id="{1BAFF32A-EF1C-489A-81E2-D49690BD5039}"/>
              </a:ext>
            </a:extLst>
          </p:cNvPr>
          <p:cNvSpPr>
            <a:spLocks noGrp="1"/>
          </p:cNvSpPr>
          <p:nvPr>
            <p:ph idx="1"/>
          </p:nvPr>
        </p:nvSpPr>
        <p:spPr>
          <a:xfrm>
            <a:off x="1333500" y="1369219"/>
            <a:ext cx="6896100" cy="3375000"/>
          </a:xfrm>
        </p:spPr>
        <p:txBody>
          <a:bodyPr/>
          <a:lstStyle/>
          <a:p>
            <a:pPr marL="0" indent="0">
              <a:buNone/>
            </a:pPr>
            <a:r>
              <a:rPr lang="en-AU" sz="2200" dirty="0">
                <a:solidFill>
                  <a:srgbClr val="171C41"/>
                </a:solidFill>
              </a:rPr>
              <a:t>View the </a:t>
            </a:r>
            <a:r>
              <a:rPr lang="en-AU" sz="2200" dirty="0">
                <a:solidFill>
                  <a:srgbClr val="171C41"/>
                </a:solidFill>
                <a:hlinkClick r:id="rId3"/>
              </a:rPr>
              <a:t>two-slide presentation </a:t>
            </a:r>
            <a:r>
              <a:rPr lang="en-AU" sz="2200" dirty="0">
                <a:solidFill>
                  <a:srgbClr val="171C41"/>
                </a:solidFill>
              </a:rPr>
              <a:t>and choose a method to solve the problem, using the given facts and informed assumptions.</a:t>
            </a:r>
          </a:p>
          <a:p>
            <a:pPr marL="0" indent="0">
              <a:buNone/>
            </a:pPr>
            <a:endParaRPr lang="en-AU" sz="2200" dirty="0">
              <a:solidFill>
                <a:srgbClr val="171C41"/>
              </a:solidFill>
            </a:endParaRPr>
          </a:p>
          <a:p>
            <a:pPr marL="0" indent="0">
              <a:buNone/>
            </a:pPr>
            <a:r>
              <a:rPr lang="en-AU" sz="2200" dirty="0">
                <a:solidFill>
                  <a:srgbClr val="171C41"/>
                </a:solidFill>
              </a:rPr>
              <a:t>Discuss:</a:t>
            </a:r>
          </a:p>
          <a:p>
            <a:pPr marL="0" indent="0">
              <a:buNone/>
            </a:pPr>
            <a:endParaRPr lang="en-AU" sz="2200" dirty="0">
              <a:solidFill>
                <a:srgbClr val="171C41"/>
              </a:solidFill>
            </a:endParaRPr>
          </a:p>
          <a:p>
            <a:r>
              <a:rPr lang="en-AU" sz="2200" dirty="0">
                <a:solidFill>
                  <a:srgbClr val="171C41"/>
                </a:solidFill>
              </a:rPr>
              <a:t>What is it about this task that makes it rich?</a:t>
            </a:r>
          </a:p>
          <a:p>
            <a:endParaRPr lang="en-AU" sz="2200" dirty="0">
              <a:solidFill>
                <a:srgbClr val="171C41"/>
              </a:solidFill>
            </a:endParaRPr>
          </a:p>
          <a:p>
            <a:r>
              <a:rPr lang="en-AU" sz="2200" dirty="0">
                <a:solidFill>
                  <a:srgbClr val="171C41"/>
                </a:solidFill>
              </a:rPr>
              <a:t>What makes this task low entry, high ceiling?</a:t>
            </a:r>
          </a:p>
        </p:txBody>
      </p:sp>
      <p:pic>
        <p:nvPicPr>
          <p:cNvPr id="4" name="Picture 3">
            <a:extLst>
              <a:ext uri="{FF2B5EF4-FFF2-40B4-BE49-F238E27FC236}">
                <a16:creationId xmlns:a16="http://schemas.microsoft.com/office/drawing/2014/main" id="{1E0909B8-FADF-4C47-BDC0-76210486974A}"/>
              </a:ext>
            </a:extLst>
          </p:cNvPr>
          <p:cNvPicPr>
            <a:picLocks noChangeAspect="1"/>
          </p:cNvPicPr>
          <p:nvPr/>
        </p:nvPicPr>
        <p:blipFill>
          <a:blip r:embed="rId4"/>
          <a:stretch>
            <a:fillRect/>
          </a:stretch>
        </p:blipFill>
        <p:spPr>
          <a:xfrm>
            <a:off x="7948500" y="479644"/>
            <a:ext cx="530352" cy="533400"/>
          </a:xfrm>
          <a:prstGeom prst="rect">
            <a:avLst/>
          </a:prstGeom>
        </p:spPr>
      </p:pic>
      <p:pic>
        <p:nvPicPr>
          <p:cNvPr id="5" name="Picture 4">
            <a:extLst>
              <a:ext uri="{FF2B5EF4-FFF2-40B4-BE49-F238E27FC236}">
                <a16:creationId xmlns:a16="http://schemas.microsoft.com/office/drawing/2014/main" id="{F5DB6AAC-4AD8-4E3F-87F9-39BAB0C63257}"/>
              </a:ext>
            </a:extLst>
          </p:cNvPr>
          <p:cNvPicPr>
            <a:picLocks noChangeAspect="1"/>
          </p:cNvPicPr>
          <p:nvPr/>
        </p:nvPicPr>
        <p:blipFill>
          <a:blip r:embed="rId5"/>
          <a:stretch>
            <a:fillRect/>
          </a:stretch>
        </p:blipFill>
        <p:spPr>
          <a:xfrm>
            <a:off x="7970520" y="2723338"/>
            <a:ext cx="518160" cy="521208"/>
          </a:xfrm>
          <a:prstGeom prst="rect">
            <a:avLst/>
          </a:prstGeom>
        </p:spPr>
      </p:pic>
    </p:spTree>
    <p:extLst>
      <p:ext uri="{BB962C8B-B14F-4D97-AF65-F5344CB8AC3E}">
        <p14:creationId xmlns:p14="http://schemas.microsoft.com/office/powerpoint/2010/main" val="1209211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E995D-55FF-4D42-8FB3-44B4741476A2}"/>
              </a:ext>
            </a:extLst>
          </p:cNvPr>
          <p:cNvSpPr>
            <a:spLocks noGrp="1"/>
          </p:cNvSpPr>
          <p:nvPr>
            <p:ph type="title"/>
          </p:nvPr>
        </p:nvSpPr>
        <p:spPr>
          <a:xfrm>
            <a:off x="1333500" y="273844"/>
            <a:ext cx="6615000" cy="667450"/>
          </a:xfrm>
        </p:spPr>
        <p:txBody>
          <a:bodyPr/>
          <a:lstStyle/>
          <a:p>
            <a:r>
              <a:rPr lang="en-AU" sz="3200" dirty="0">
                <a:solidFill>
                  <a:srgbClr val="171C41"/>
                </a:solidFill>
              </a:rPr>
              <a:t>Mathematically rich tasks</a:t>
            </a:r>
          </a:p>
        </p:txBody>
      </p:sp>
      <p:sp>
        <p:nvSpPr>
          <p:cNvPr id="3" name="Content Placeholder 2">
            <a:extLst>
              <a:ext uri="{FF2B5EF4-FFF2-40B4-BE49-F238E27FC236}">
                <a16:creationId xmlns:a16="http://schemas.microsoft.com/office/drawing/2014/main" id="{5CBFC479-891F-4A92-8258-191A489A8CCC}"/>
              </a:ext>
            </a:extLst>
          </p:cNvPr>
          <p:cNvSpPr>
            <a:spLocks noGrp="1"/>
          </p:cNvSpPr>
          <p:nvPr>
            <p:ph idx="1"/>
          </p:nvPr>
        </p:nvSpPr>
        <p:spPr>
          <a:xfrm>
            <a:off x="3541058" y="2054398"/>
            <a:ext cx="2779059" cy="1015393"/>
          </a:xfrm>
          <a:ln w="28575">
            <a:solidFill>
              <a:srgbClr val="EC2226"/>
            </a:solidFill>
          </a:ln>
          <a:scene3d>
            <a:camera prst="orthographicFront"/>
            <a:lightRig rig="threePt" dir="t"/>
          </a:scene3d>
          <a:sp3d>
            <a:bevelT w="165100" prst="coolSlant"/>
          </a:sp3d>
        </p:spPr>
        <p:txBody>
          <a:bodyPr/>
          <a:lstStyle/>
          <a:p>
            <a:pPr marL="0" indent="0">
              <a:buNone/>
            </a:pPr>
            <a:r>
              <a:rPr lang="en-AU" sz="2200" dirty="0">
                <a:solidFill>
                  <a:srgbClr val="171C41"/>
                </a:solidFill>
              </a:rPr>
              <a:t>enable students to work mathematically by allowing them to</a:t>
            </a:r>
          </a:p>
        </p:txBody>
      </p:sp>
      <p:sp>
        <p:nvSpPr>
          <p:cNvPr id="4" name="TextBox 3">
            <a:extLst>
              <a:ext uri="{FF2B5EF4-FFF2-40B4-BE49-F238E27FC236}">
                <a16:creationId xmlns:a16="http://schemas.microsoft.com/office/drawing/2014/main" id="{189863A2-89ED-4C4E-9C73-C7C20918FCCB}"/>
              </a:ext>
            </a:extLst>
          </p:cNvPr>
          <p:cNvSpPr txBox="1"/>
          <p:nvPr/>
        </p:nvSpPr>
        <p:spPr>
          <a:xfrm>
            <a:off x="6720663" y="1853846"/>
            <a:ext cx="1730189" cy="590931"/>
          </a:xfrm>
          <a:prstGeom prst="rect">
            <a:avLst/>
          </a:prstGeom>
          <a:noFill/>
        </p:spPr>
        <p:txBody>
          <a:bodyPr wrap="square" rtlCol="0">
            <a:spAutoFit/>
          </a:bodyPr>
          <a:lstStyle/>
          <a:p>
            <a:pPr defTabSz="685800">
              <a:lnSpc>
                <a:spcPct val="90000"/>
              </a:lnSpc>
              <a:spcBef>
                <a:spcPts val="750"/>
              </a:spcBef>
            </a:pPr>
            <a:r>
              <a:rPr lang="en-AU" dirty="0">
                <a:solidFill>
                  <a:srgbClr val="171C41"/>
                </a:solidFill>
                <a:latin typeface="Arial" charset="0"/>
                <a:cs typeface="Arial" charset="0"/>
              </a:rPr>
              <a:t>get started and explore</a:t>
            </a:r>
          </a:p>
        </p:txBody>
      </p:sp>
      <p:sp>
        <p:nvSpPr>
          <p:cNvPr id="5" name="TextBox 4">
            <a:extLst>
              <a:ext uri="{FF2B5EF4-FFF2-40B4-BE49-F238E27FC236}">
                <a16:creationId xmlns:a16="http://schemas.microsoft.com/office/drawing/2014/main" id="{745D841A-99C2-404F-AE6D-A29AE86FB008}"/>
              </a:ext>
            </a:extLst>
          </p:cNvPr>
          <p:cNvSpPr txBox="1"/>
          <p:nvPr/>
        </p:nvSpPr>
        <p:spPr>
          <a:xfrm>
            <a:off x="6957899" y="2541978"/>
            <a:ext cx="1730189" cy="590931"/>
          </a:xfrm>
          <a:prstGeom prst="rect">
            <a:avLst/>
          </a:prstGeom>
          <a:noFill/>
        </p:spPr>
        <p:txBody>
          <a:bodyPr wrap="square" rtlCol="0">
            <a:spAutoFit/>
          </a:bodyPr>
          <a:lstStyle/>
          <a:p>
            <a:pPr defTabSz="685800">
              <a:lnSpc>
                <a:spcPct val="90000"/>
              </a:lnSpc>
              <a:spcBef>
                <a:spcPts val="750"/>
              </a:spcBef>
            </a:pPr>
            <a:r>
              <a:rPr lang="en-AU" dirty="0">
                <a:solidFill>
                  <a:srgbClr val="171C41"/>
                </a:solidFill>
                <a:latin typeface="Arial" charset="0"/>
                <a:cs typeface="Arial" charset="0"/>
              </a:rPr>
              <a:t>pose and solve problems</a:t>
            </a:r>
          </a:p>
        </p:txBody>
      </p:sp>
      <p:sp>
        <p:nvSpPr>
          <p:cNvPr id="6" name="TextBox 5">
            <a:extLst>
              <a:ext uri="{FF2B5EF4-FFF2-40B4-BE49-F238E27FC236}">
                <a16:creationId xmlns:a16="http://schemas.microsoft.com/office/drawing/2014/main" id="{4A5DD271-8E90-4D65-89E7-6F39A9D9428E}"/>
              </a:ext>
            </a:extLst>
          </p:cNvPr>
          <p:cNvSpPr txBox="1"/>
          <p:nvPr/>
        </p:nvSpPr>
        <p:spPr>
          <a:xfrm>
            <a:off x="7385884" y="4225037"/>
            <a:ext cx="1426422" cy="590931"/>
          </a:xfrm>
          <a:prstGeom prst="rect">
            <a:avLst/>
          </a:prstGeom>
          <a:noFill/>
        </p:spPr>
        <p:txBody>
          <a:bodyPr wrap="square" rtlCol="0">
            <a:spAutoFit/>
          </a:bodyPr>
          <a:lstStyle/>
          <a:p>
            <a:pPr defTabSz="685800">
              <a:lnSpc>
                <a:spcPct val="90000"/>
              </a:lnSpc>
              <a:spcBef>
                <a:spcPts val="750"/>
              </a:spcBef>
            </a:pPr>
            <a:r>
              <a:rPr lang="en-AU" dirty="0">
                <a:solidFill>
                  <a:srgbClr val="171C41"/>
                </a:solidFill>
                <a:latin typeface="Arial" charset="0"/>
                <a:cs typeface="Arial" charset="0"/>
              </a:rPr>
              <a:t>make conjectures</a:t>
            </a:r>
          </a:p>
        </p:txBody>
      </p:sp>
      <p:sp>
        <p:nvSpPr>
          <p:cNvPr id="7" name="TextBox 6">
            <a:extLst>
              <a:ext uri="{FF2B5EF4-FFF2-40B4-BE49-F238E27FC236}">
                <a16:creationId xmlns:a16="http://schemas.microsoft.com/office/drawing/2014/main" id="{CBB603B6-5350-4E26-91B0-45F9BA818852}"/>
              </a:ext>
            </a:extLst>
          </p:cNvPr>
          <p:cNvSpPr txBox="1"/>
          <p:nvPr/>
        </p:nvSpPr>
        <p:spPr>
          <a:xfrm>
            <a:off x="6688957" y="3416515"/>
            <a:ext cx="2043952" cy="590931"/>
          </a:xfrm>
          <a:prstGeom prst="rect">
            <a:avLst/>
          </a:prstGeom>
          <a:noFill/>
        </p:spPr>
        <p:txBody>
          <a:bodyPr wrap="square" rtlCol="0">
            <a:spAutoFit/>
          </a:bodyPr>
          <a:lstStyle/>
          <a:p>
            <a:pPr defTabSz="685800">
              <a:lnSpc>
                <a:spcPct val="90000"/>
              </a:lnSpc>
              <a:spcBef>
                <a:spcPts val="750"/>
              </a:spcBef>
            </a:pPr>
            <a:r>
              <a:rPr lang="en-AU" dirty="0">
                <a:solidFill>
                  <a:srgbClr val="171C41"/>
                </a:solidFill>
                <a:latin typeface="Arial" charset="0"/>
                <a:cs typeface="Arial" charset="0"/>
              </a:rPr>
              <a:t>work at a range of levels</a:t>
            </a:r>
          </a:p>
        </p:txBody>
      </p:sp>
      <p:sp>
        <p:nvSpPr>
          <p:cNvPr id="8" name="TextBox 7">
            <a:extLst>
              <a:ext uri="{FF2B5EF4-FFF2-40B4-BE49-F238E27FC236}">
                <a16:creationId xmlns:a16="http://schemas.microsoft.com/office/drawing/2014/main" id="{F17446D8-C1D7-47BC-AFC6-CDB01C989992}"/>
              </a:ext>
            </a:extLst>
          </p:cNvPr>
          <p:cNvSpPr txBox="1"/>
          <p:nvPr/>
        </p:nvSpPr>
        <p:spPr>
          <a:xfrm>
            <a:off x="4117682" y="3207126"/>
            <a:ext cx="1730189" cy="590931"/>
          </a:xfrm>
          <a:prstGeom prst="rect">
            <a:avLst/>
          </a:prstGeom>
          <a:noFill/>
        </p:spPr>
        <p:txBody>
          <a:bodyPr wrap="square" rtlCol="0">
            <a:spAutoFit/>
          </a:bodyPr>
          <a:lstStyle/>
          <a:p>
            <a:pPr defTabSz="685800">
              <a:lnSpc>
                <a:spcPct val="90000"/>
              </a:lnSpc>
              <a:spcBef>
                <a:spcPts val="750"/>
              </a:spcBef>
            </a:pPr>
            <a:r>
              <a:rPr lang="en-AU" dirty="0">
                <a:solidFill>
                  <a:srgbClr val="171C41"/>
                </a:solidFill>
                <a:latin typeface="Arial" charset="0"/>
                <a:cs typeface="Arial" charset="0"/>
              </a:rPr>
              <a:t>extend their knowledge</a:t>
            </a:r>
          </a:p>
        </p:txBody>
      </p:sp>
      <p:sp>
        <p:nvSpPr>
          <p:cNvPr id="9" name="TextBox 8">
            <a:extLst>
              <a:ext uri="{FF2B5EF4-FFF2-40B4-BE49-F238E27FC236}">
                <a16:creationId xmlns:a16="http://schemas.microsoft.com/office/drawing/2014/main" id="{F625A5E8-7A7E-4A19-9D48-CCDC80C40024}"/>
              </a:ext>
            </a:extLst>
          </p:cNvPr>
          <p:cNvSpPr txBox="1"/>
          <p:nvPr/>
        </p:nvSpPr>
        <p:spPr>
          <a:xfrm>
            <a:off x="5266010" y="4051630"/>
            <a:ext cx="1855695" cy="840230"/>
          </a:xfrm>
          <a:prstGeom prst="rect">
            <a:avLst/>
          </a:prstGeom>
          <a:noFill/>
        </p:spPr>
        <p:txBody>
          <a:bodyPr wrap="square" rtlCol="0">
            <a:spAutoFit/>
          </a:bodyPr>
          <a:lstStyle/>
          <a:p>
            <a:pPr defTabSz="685800">
              <a:lnSpc>
                <a:spcPct val="90000"/>
              </a:lnSpc>
              <a:spcBef>
                <a:spcPts val="750"/>
              </a:spcBef>
            </a:pPr>
            <a:r>
              <a:rPr lang="en-AU" dirty="0">
                <a:solidFill>
                  <a:srgbClr val="171C41"/>
                </a:solidFill>
                <a:latin typeface="Arial" charset="0"/>
                <a:cs typeface="Arial" charset="0"/>
              </a:rPr>
              <a:t>apply their knowledge in new contexts</a:t>
            </a:r>
          </a:p>
        </p:txBody>
      </p:sp>
      <p:sp>
        <p:nvSpPr>
          <p:cNvPr id="10" name="TextBox 9">
            <a:extLst>
              <a:ext uri="{FF2B5EF4-FFF2-40B4-BE49-F238E27FC236}">
                <a16:creationId xmlns:a16="http://schemas.microsoft.com/office/drawing/2014/main" id="{008DE013-FAAC-42E5-9537-4619C2999B7D}"/>
              </a:ext>
            </a:extLst>
          </p:cNvPr>
          <p:cNvSpPr txBox="1"/>
          <p:nvPr/>
        </p:nvSpPr>
        <p:spPr>
          <a:xfrm>
            <a:off x="1442571" y="3798057"/>
            <a:ext cx="1614054" cy="1089529"/>
          </a:xfrm>
          <a:prstGeom prst="rect">
            <a:avLst/>
          </a:prstGeom>
          <a:noFill/>
        </p:spPr>
        <p:txBody>
          <a:bodyPr wrap="square" rtlCol="0">
            <a:spAutoFit/>
          </a:bodyPr>
          <a:lstStyle/>
          <a:p>
            <a:pPr defTabSz="685800">
              <a:lnSpc>
                <a:spcPct val="90000"/>
              </a:lnSpc>
              <a:spcBef>
                <a:spcPts val="750"/>
              </a:spcBef>
            </a:pPr>
            <a:r>
              <a:rPr lang="en-AU" dirty="0">
                <a:solidFill>
                  <a:srgbClr val="171C41"/>
                </a:solidFill>
                <a:latin typeface="Arial" charset="0"/>
                <a:cs typeface="Arial" charset="0"/>
              </a:rPr>
              <a:t>work successfully with different methods</a:t>
            </a:r>
          </a:p>
        </p:txBody>
      </p:sp>
      <p:sp>
        <p:nvSpPr>
          <p:cNvPr id="11" name="TextBox 10">
            <a:extLst>
              <a:ext uri="{FF2B5EF4-FFF2-40B4-BE49-F238E27FC236}">
                <a16:creationId xmlns:a16="http://schemas.microsoft.com/office/drawing/2014/main" id="{78E9BFFC-FD17-4133-B34C-30B29F619768}"/>
              </a:ext>
            </a:extLst>
          </p:cNvPr>
          <p:cNvSpPr txBox="1"/>
          <p:nvPr/>
        </p:nvSpPr>
        <p:spPr>
          <a:xfrm>
            <a:off x="1629332" y="2837444"/>
            <a:ext cx="1855695" cy="840230"/>
          </a:xfrm>
          <a:prstGeom prst="rect">
            <a:avLst/>
          </a:prstGeom>
          <a:noFill/>
        </p:spPr>
        <p:txBody>
          <a:bodyPr wrap="square" rtlCol="0">
            <a:spAutoFit/>
          </a:bodyPr>
          <a:lstStyle/>
          <a:p>
            <a:pPr defTabSz="685800">
              <a:lnSpc>
                <a:spcPct val="90000"/>
              </a:lnSpc>
              <a:spcBef>
                <a:spcPts val="750"/>
              </a:spcBef>
            </a:pPr>
            <a:r>
              <a:rPr lang="en-AU" dirty="0">
                <a:solidFill>
                  <a:srgbClr val="171C41"/>
                </a:solidFill>
                <a:latin typeface="Arial" charset="0"/>
                <a:cs typeface="Arial" charset="0"/>
              </a:rPr>
              <a:t>broaden problem-solving skills</a:t>
            </a:r>
          </a:p>
        </p:txBody>
      </p:sp>
      <p:sp>
        <p:nvSpPr>
          <p:cNvPr id="12" name="TextBox 11">
            <a:extLst>
              <a:ext uri="{FF2B5EF4-FFF2-40B4-BE49-F238E27FC236}">
                <a16:creationId xmlns:a16="http://schemas.microsoft.com/office/drawing/2014/main" id="{0D683E50-1BA0-4CB1-96B3-680835571F8B}"/>
              </a:ext>
            </a:extLst>
          </p:cNvPr>
          <p:cNvSpPr txBox="1"/>
          <p:nvPr/>
        </p:nvSpPr>
        <p:spPr>
          <a:xfrm>
            <a:off x="3335512" y="3975738"/>
            <a:ext cx="1855695" cy="840230"/>
          </a:xfrm>
          <a:prstGeom prst="rect">
            <a:avLst/>
          </a:prstGeom>
          <a:noFill/>
        </p:spPr>
        <p:txBody>
          <a:bodyPr wrap="square" rtlCol="0">
            <a:spAutoFit/>
          </a:bodyPr>
          <a:lstStyle/>
          <a:p>
            <a:pPr defTabSz="685800">
              <a:lnSpc>
                <a:spcPct val="90000"/>
              </a:lnSpc>
              <a:spcBef>
                <a:spcPts val="750"/>
              </a:spcBef>
            </a:pPr>
            <a:r>
              <a:rPr lang="en-AU" dirty="0">
                <a:solidFill>
                  <a:srgbClr val="171C41"/>
                </a:solidFill>
                <a:latin typeface="Arial" charset="0"/>
                <a:cs typeface="Arial" charset="0"/>
              </a:rPr>
              <a:t>deepen/broaden maths content knowledge</a:t>
            </a:r>
          </a:p>
        </p:txBody>
      </p:sp>
      <p:sp>
        <p:nvSpPr>
          <p:cNvPr id="13" name="TextBox 12">
            <a:extLst>
              <a:ext uri="{FF2B5EF4-FFF2-40B4-BE49-F238E27FC236}">
                <a16:creationId xmlns:a16="http://schemas.microsoft.com/office/drawing/2014/main" id="{2930BCE8-4259-4335-85A9-9A1B8A2495A5}"/>
              </a:ext>
            </a:extLst>
          </p:cNvPr>
          <p:cNvSpPr txBox="1"/>
          <p:nvPr/>
        </p:nvSpPr>
        <p:spPr>
          <a:xfrm>
            <a:off x="1333500" y="1853846"/>
            <a:ext cx="1855695" cy="840230"/>
          </a:xfrm>
          <a:prstGeom prst="rect">
            <a:avLst/>
          </a:prstGeom>
          <a:noFill/>
        </p:spPr>
        <p:txBody>
          <a:bodyPr wrap="square" rtlCol="0">
            <a:spAutoFit/>
          </a:bodyPr>
          <a:lstStyle/>
          <a:p>
            <a:pPr defTabSz="685800">
              <a:lnSpc>
                <a:spcPct val="90000"/>
              </a:lnSpc>
              <a:spcBef>
                <a:spcPts val="750"/>
              </a:spcBef>
            </a:pPr>
            <a:r>
              <a:rPr lang="en-AU" dirty="0">
                <a:solidFill>
                  <a:srgbClr val="171C41"/>
                </a:solidFill>
                <a:latin typeface="Arial" charset="0"/>
                <a:cs typeface="Arial" charset="0"/>
              </a:rPr>
              <a:t>work within interesting contexts</a:t>
            </a:r>
          </a:p>
        </p:txBody>
      </p:sp>
      <p:sp>
        <p:nvSpPr>
          <p:cNvPr id="14" name="TextBox 13">
            <a:extLst>
              <a:ext uri="{FF2B5EF4-FFF2-40B4-BE49-F238E27FC236}">
                <a16:creationId xmlns:a16="http://schemas.microsoft.com/office/drawing/2014/main" id="{CFABDFBB-4E91-4DBC-8BCC-5368A3621769}"/>
              </a:ext>
            </a:extLst>
          </p:cNvPr>
          <p:cNvSpPr txBox="1"/>
          <p:nvPr/>
        </p:nvSpPr>
        <p:spPr>
          <a:xfrm>
            <a:off x="1564542" y="872257"/>
            <a:ext cx="1976516" cy="840230"/>
          </a:xfrm>
          <a:prstGeom prst="rect">
            <a:avLst/>
          </a:prstGeom>
          <a:noFill/>
        </p:spPr>
        <p:txBody>
          <a:bodyPr wrap="square" rtlCol="0">
            <a:spAutoFit/>
          </a:bodyPr>
          <a:lstStyle/>
          <a:p>
            <a:pPr defTabSz="685800">
              <a:lnSpc>
                <a:spcPct val="90000"/>
              </a:lnSpc>
              <a:spcBef>
                <a:spcPts val="750"/>
              </a:spcBef>
            </a:pPr>
            <a:r>
              <a:rPr lang="en-AU" dirty="0">
                <a:solidFill>
                  <a:srgbClr val="171C41"/>
                </a:solidFill>
                <a:latin typeface="Arial" charset="0"/>
                <a:cs typeface="Arial" charset="0"/>
              </a:rPr>
              <a:t>see/make sense of underlying principles</a:t>
            </a:r>
          </a:p>
        </p:txBody>
      </p:sp>
      <p:sp>
        <p:nvSpPr>
          <p:cNvPr id="15" name="TextBox 14">
            <a:extLst>
              <a:ext uri="{FF2B5EF4-FFF2-40B4-BE49-F238E27FC236}">
                <a16:creationId xmlns:a16="http://schemas.microsoft.com/office/drawing/2014/main" id="{A365A959-5C97-43E0-8B6B-3EC699D2AED7}"/>
              </a:ext>
            </a:extLst>
          </p:cNvPr>
          <p:cNvSpPr txBox="1"/>
          <p:nvPr/>
        </p:nvSpPr>
        <p:spPr>
          <a:xfrm>
            <a:off x="3541058" y="996918"/>
            <a:ext cx="2086737" cy="840230"/>
          </a:xfrm>
          <a:prstGeom prst="rect">
            <a:avLst/>
          </a:prstGeom>
          <a:noFill/>
        </p:spPr>
        <p:txBody>
          <a:bodyPr wrap="square" rtlCol="0">
            <a:spAutoFit/>
          </a:bodyPr>
          <a:lstStyle/>
          <a:p>
            <a:pPr defTabSz="685800">
              <a:lnSpc>
                <a:spcPct val="90000"/>
              </a:lnSpc>
              <a:spcBef>
                <a:spcPts val="750"/>
              </a:spcBef>
            </a:pPr>
            <a:r>
              <a:rPr lang="en-AU" dirty="0">
                <a:solidFill>
                  <a:srgbClr val="171C41"/>
                </a:solidFill>
                <a:latin typeface="Arial" charset="0"/>
                <a:cs typeface="Arial" charset="0"/>
              </a:rPr>
              <a:t>make connections between different maths areas</a:t>
            </a:r>
          </a:p>
        </p:txBody>
      </p:sp>
      <p:sp>
        <p:nvSpPr>
          <p:cNvPr id="16" name="TextBox 15">
            <a:extLst>
              <a:ext uri="{FF2B5EF4-FFF2-40B4-BE49-F238E27FC236}">
                <a16:creationId xmlns:a16="http://schemas.microsoft.com/office/drawing/2014/main" id="{94F43E18-9F66-489E-9D7B-9F12DEF44021}"/>
              </a:ext>
            </a:extLst>
          </p:cNvPr>
          <p:cNvSpPr txBox="1"/>
          <p:nvPr/>
        </p:nvSpPr>
        <p:spPr>
          <a:xfrm>
            <a:off x="5794082" y="1099334"/>
            <a:ext cx="2250141" cy="590931"/>
          </a:xfrm>
          <a:prstGeom prst="rect">
            <a:avLst/>
          </a:prstGeom>
          <a:noFill/>
        </p:spPr>
        <p:txBody>
          <a:bodyPr wrap="square" rtlCol="0">
            <a:spAutoFit/>
          </a:bodyPr>
          <a:lstStyle/>
          <a:p>
            <a:pPr defTabSz="685800">
              <a:lnSpc>
                <a:spcPct val="90000"/>
              </a:lnSpc>
              <a:spcBef>
                <a:spcPts val="750"/>
              </a:spcBef>
            </a:pPr>
            <a:r>
              <a:rPr lang="en-AU" dirty="0">
                <a:solidFill>
                  <a:srgbClr val="171C41"/>
                </a:solidFill>
                <a:latin typeface="Arial" charset="0"/>
                <a:cs typeface="Arial" charset="0"/>
              </a:rPr>
              <a:t>observe others being mathematical</a:t>
            </a:r>
          </a:p>
        </p:txBody>
      </p:sp>
      <p:sp>
        <p:nvSpPr>
          <p:cNvPr id="17" name="TextBox 16">
            <a:extLst>
              <a:ext uri="{FF2B5EF4-FFF2-40B4-BE49-F238E27FC236}">
                <a16:creationId xmlns:a16="http://schemas.microsoft.com/office/drawing/2014/main" id="{1B05AFAB-2D33-40B0-98A2-20A3892BD4C4}"/>
              </a:ext>
            </a:extLst>
          </p:cNvPr>
          <p:cNvSpPr txBox="1"/>
          <p:nvPr/>
        </p:nvSpPr>
        <p:spPr>
          <a:xfrm>
            <a:off x="7020652" y="217483"/>
            <a:ext cx="1855695" cy="840230"/>
          </a:xfrm>
          <a:prstGeom prst="rect">
            <a:avLst/>
          </a:prstGeom>
          <a:noFill/>
        </p:spPr>
        <p:txBody>
          <a:bodyPr wrap="square" rtlCol="0">
            <a:spAutoFit/>
          </a:bodyPr>
          <a:lstStyle/>
          <a:p>
            <a:pPr defTabSz="685800">
              <a:lnSpc>
                <a:spcPct val="90000"/>
              </a:lnSpc>
              <a:spcBef>
                <a:spcPts val="750"/>
              </a:spcBef>
            </a:pPr>
            <a:r>
              <a:rPr lang="en-AU" dirty="0">
                <a:solidFill>
                  <a:srgbClr val="171C41"/>
                </a:solidFill>
                <a:latin typeface="Arial" charset="0"/>
                <a:cs typeface="Arial" charset="0"/>
              </a:rPr>
              <a:t>see the role of maths in cultural settings</a:t>
            </a:r>
          </a:p>
        </p:txBody>
      </p:sp>
    </p:spTree>
    <p:extLst>
      <p:ext uri="{BB962C8B-B14F-4D97-AF65-F5344CB8AC3E}">
        <p14:creationId xmlns:p14="http://schemas.microsoft.com/office/powerpoint/2010/main" val="2537053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fade">
                                      <p:cBhvr>
                                        <p:cTn id="17" dur="5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fade">
                                      <p:cBhvr>
                                        <p:cTn id="22" dur="5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animEffect transition="in" filter="fade">
                                      <p:cBhvr>
                                        <p:cTn id="27" dur="500"/>
                                        <p:tgtEl>
                                          <p:spTgt spid="8">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0" end="0"/>
                                            </p:txEl>
                                          </p:spTgt>
                                        </p:tgtEl>
                                        <p:attrNameLst>
                                          <p:attrName>style.visibility</p:attrName>
                                        </p:attrNameLst>
                                      </p:cBhvr>
                                      <p:to>
                                        <p:strVal val="visible"/>
                                      </p:to>
                                    </p:set>
                                    <p:animEffect transition="in" filter="fade">
                                      <p:cBhvr>
                                        <p:cTn id="32" dur="500"/>
                                        <p:tgtEl>
                                          <p:spTgt spid="9">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0">
                                            <p:txEl>
                                              <p:pRg st="0" end="0"/>
                                            </p:txEl>
                                          </p:spTgt>
                                        </p:tgtEl>
                                        <p:attrNameLst>
                                          <p:attrName>style.visibility</p:attrName>
                                        </p:attrNameLst>
                                      </p:cBhvr>
                                      <p:to>
                                        <p:strVal val="visible"/>
                                      </p:to>
                                    </p:set>
                                    <p:animEffect transition="in" filter="fade">
                                      <p:cBhvr>
                                        <p:cTn id="37" dur="500"/>
                                        <p:tgtEl>
                                          <p:spTgt spid="10">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
                                            <p:txEl>
                                              <p:pRg st="0" end="0"/>
                                            </p:txEl>
                                          </p:spTgt>
                                        </p:tgtEl>
                                        <p:attrNameLst>
                                          <p:attrName>style.visibility</p:attrName>
                                        </p:attrNameLst>
                                      </p:cBhvr>
                                      <p:to>
                                        <p:strVal val="visible"/>
                                      </p:to>
                                    </p:set>
                                    <p:animEffect transition="in" filter="fade">
                                      <p:cBhvr>
                                        <p:cTn id="42" dur="500"/>
                                        <p:tgtEl>
                                          <p:spTgt spid="11">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
                                            <p:txEl>
                                              <p:pRg st="0" end="0"/>
                                            </p:txEl>
                                          </p:spTgt>
                                        </p:tgtEl>
                                        <p:attrNameLst>
                                          <p:attrName>style.visibility</p:attrName>
                                        </p:attrNameLst>
                                      </p:cBhvr>
                                      <p:to>
                                        <p:strVal val="visible"/>
                                      </p:to>
                                    </p:set>
                                    <p:animEffect transition="in" filter="fade">
                                      <p:cBhvr>
                                        <p:cTn id="47" dur="500"/>
                                        <p:tgtEl>
                                          <p:spTgt spid="12">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4">
                                            <p:txEl>
                                              <p:pRg st="0" end="0"/>
                                            </p:txEl>
                                          </p:spTgt>
                                        </p:tgtEl>
                                        <p:attrNameLst>
                                          <p:attrName>style.visibility</p:attrName>
                                        </p:attrNameLst>
                                      </p:cBhvr>
                                      <p:to>
                                        <p:strVal val="visible"/>
                                      </p:to>
                                    </p:set>
                                    <p:animEffect transition="in" filter="fade">
                                      <p:cBhvr>
                                        <p:cTn id="52" dur="500"/>
                                        <p:tgtEl>
                                          <p:spTgt spid="14">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5">
                                            <p:txEl>
                                              <p:pRg st="0" end="0"/>
                                            </p:txEl>
                                          </p:spTgt>
                                        </p:tgtEl>
                                        <p:attrNameLst>
                                          <p:attrName>style.visibility</p:attrName>
                                        </p:attrNameLst>
                                      </p:cBhvr>
                                      <p:to>
                                        <p:strVal val="visible"/>
                                      </p:to>
                                    </p:set>
                                    <p:animEffect transition="in" filter="fade">
                                      <p:cBhvr>
                                        <p:cTn id="57" dur="500"/>
                                        <p:tgtEl>
                                          <p:spTgt spid="15">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3">
                                            <p:txEl>
                                              <p:pRg st="0" end="0"/>
                                            </p:txEl>
                                          </p:spTgt>
                                        </p:tgtEl>
                                        <p:attrNameLst>
                                          <p:attrName>style.visibility</p:attrName>
                                        </p:attrNameLst>
                                      </p:cBhvr>
                                      <p:to>
                                        <p:strVal val="visible"/>
                                      </p:to>
                                    </p:set>
                                    <p:animEffect transition="in" filter="fade">
                                      <p:cBhvr>
                                        <p:cTn id="62" dur="500"/>
                                        <p:tgtEl>
                                          <p:spTgt spid="13">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6">
                                            <p:txEl>
                                              <p:pRg st="0" end="0"/>
                                            </p:txEl>
                                          </p:spTgt>
                                        </p:tgtEl>
                                        <p:attrNameLst>
                                          <p:attrName>style.visibility</p:attrName>
                                        </p:attrNameLst>
                                      </p:cBhvr>
                                      <p:to>
                                        <p:strVal val="visible"/>
                                      </p:to>
                                    </p:set>
                                    <p:animEffect transition="in" filter="fade">
                                      <p:cBhvr>
                                        <p:cTn id="67" dur="500"/>
                                        <p:tgtEl>
                                          <p:spTgt spid="16">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7">
                                            <p:txEl>
                                              <p:pRg st="0" end="0"/>
                                            </p:txEl>
                                          </p:spTgt>
                                        </p:tgtEl>
                                        <p:attrNameLst>
                                          <p:attrName>style.visibility</p:attrName>
                                        </p:attrNameLst>
                                      </p:cBhvr>
                                      <p:to>
                                        <p:strVal val="visible"/>
                                      </p:to>
                                    </p:set>
                                    <p:animEffect transition="in" filter="fade">
                                      <p:cBhvr>
                                        <p:cTn id="72" dur="5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82D42-C4C5-4AC4-B6E0-D4BDCCE5960F}"/>
              </a:ext>
            </a:extLst>
          </p:cNvPr>
          <p:cNvSpPr>
            <a:spLocks noGrp="1"/>
          </p:cNvSpPr>
          <p:nvPr>
            <p:ph type="title"/>
          </p:nvPr>
        </p:nvSpPr>
        <p:spPr/>
        <p:txBody>
          <a:bodyPr/>
          <a:lstStyle/>
          <a:p>
            <a:r>
              <a:rPr lang="en-AU" sz="3000" dirty="0">
                <a:solidFill>
                  <a:srgbClr val="171C41"/>
                </a:solidFill>
              </a:rPr>
              <a:t>They also</a:t>
            </a:r>
          </a:p>
        </p:txBody>
      </p:sp>
      <p:sp>
        <p:nvSpPr>
          <p:cNvPr id="3" name="Content Placeholder 2">
            <a:extLst>
              <a:ext uri="{FF2B5EF4-FFF2-40B4-BE49-F238E27FC236}">
                <a16:creationId xmlns:a16="http://schemas.microsoft.com/office/drawing/2014/main" id="{3FBC4A3F-B65F-4737-8979-4FFAB3571A8A}"/>
              </a:ext>
            </a:extLst>
          </p:cNvPr>
          <p:cNvSpPr>
            <a:spLocks noGrp="1"/>
          </p:cNvSpPr>
          <p:nvPr>
            <p:ph idx="1"/>
          </p:nvPr>
        </p:nvSpPr>
        <p:spPr>
          <a:xfrm>
            <a:off x="1568824" y="1021620"/>
            <a:ext cx="6589058" cy="3891039"/>
          </a:xfrm>
        </p:spPr>
        <p:txBody>
          <a:bodyPr/>
          <a:lstStyle/>
          <a:p>
            <a:pPr marL="0" indent="0">
              <a:buNone/>
            </a:pPr>
            <a:r>
              <a:rPr lang="en-AU" sz="2000" dirty="0">
                <a:solidFill>
                  <a:srgbClr val="171C41"/>
                </a:solidFill>
              </a:rPr>
              <a:t>“encourage children to:</a:t>
            </a:r>
          </a:p>
          <a:p>
            <a:pPr lvl="1">
              <a:spcBef>
                <a:spcPts val="600"/>
              </a:spcBef>
            </a:pPr>
            <a:r>
              <a:rPr lang="en-AU" sz="2000" dirty="0">
                <a:solidFill>
                  <a:srgbClr val="171C41"/>
                </a:solidFill>
              </a:rPr>
              <a:t>think creatively, </a:t>
            </a:r>
          </a:p>
          <a:p>
            <a:pPr lvl="1">
              <a:spcBef>
                <a:spcPts val="0"/>
              </a:spcBef>
            </a:pPr>
            <a:r>
              <a:rPr lang="en-AU" sz="2000" dirty="0">
                <a:solidFill>
                  <a:srgbClr val="171C41"/>
                </a:solidFill>
              </a:rPr>
              <a:t>work logically, </a:t>
            </a:r>
          </a:p>
          <a:p>
            <a:pPr lvl="1">
              <a:spcBef>
                <a:spcPts val="0"/>
              </a:spcBef>
            </a:pPr>
            <a:r>
              <a:rPr lang="en-AU" sz="2000" dirty="0">
                <a:solidFill>
                  <a:srgbClr val="171C41"/>
                </a:solidFill>
              </a:rPr>
              <a:t>communicate ideas, </a:t>
            </a:r>
          </a:p>
          <a:p>
            <a:pPr lvl="1">
              <a:spcBef>
                <a:spcPts val="0"/>
              </a:spcBef>
            </a:pPr>
            <a:r>
              <a:rPr lang="en-AU" sz="2000" dirty="0">
                <a:solidFill>
                  <a:srgbClr val="171C41"/>
                </a:solidFill>
              </a:rPr>
              <a:t>synthesise their results, </a:t>
            </a:r>
          </a:p>
          <a:p>
            <a:pPr lvl="1">
              <a:spcBef>
                <a:spcPts val="0"/>
              </a:spcBef>
            </a:pPr>
            <a:r>
              <a:rPr lang="en-AU" sz="2000" dirty="0">
                <a:solidFill>
                  <a:srgbClr val="171C41"/>
                </a:solidFill>
              </a:rPr>
              <a:t>analyse different viewpoints, </a:t>
            </a:r>
          </a:p>
          <a:p>
            <a:pPr lvl="1">
              <a:spcBef>
                <a:spcPts val="0"/>
              </a:spcBef>
            </a:pPr>
            <a:r>
              <a:rPr lang="en-AU" sz="2000" dirty="0">
                <a:solidFill>
                  <a:srgbClr val="171C41"/>
                </a:solidFill>
              </a:rPr>
              <a:t>look for commonalities and </a:t>
            </a:r>
          </a:p>
          <a:p>
            <a:pPr lvl="1">
              <a:spcBef>
                <a:spcPts val="0"/>
              </a:spcBef>
            </a:pPr>
            <a:r>
              <a:rPr lang="en-AU" sz="2000" dirty="0">
                <a:solidFill>
                  <a:srgbClr val="171C41"/>
                </a:solidFill>
              </a:rPr>
              <a:t>evaluate findings. </a:t>
            </a:r>
          </a:p>
          <a:p>
            <a:pPr marL="0" indent="0">
              <a:buNone/>
            </a:pPr>
            <a:r>
              <a:rPr lang="en-AU" sz="2000" dirty="0">
                <a:solidFill>
                  <a:srgbClr val="171C41"/>
                </a:solidFill>
              </a:rPr>
              <a:t>However, what we really need are rich classrooms: communities of enquiry and collaboration, promoting communication and imagination.” </a:t>
            </a:r>
          </a:p>
          <a:p>
            <a:pPr marL="0" indent="0">
              <a:buNone/>
            </a:pPr>
            <a:r>
              <a:rPr lang="en-AU" sz="2000" dirty="0">
                <a:solidFill>
                  <a:srgbClr val="171C41"/>
                </a:solidFill>
              </a:rPr>
              <a:t>Jennifer Piggott (2008) </a:t>
            </a:r>
            <a:r>
              <a:rPr lang="en-AU" sz="2000" i="1" dirty="0">
                <a:solidFill>
                  <a:srgbClr val="171C41"/>
                </a:solidFill>
              </a:rPr>
              <a:t>Rich Tasks and Contexts</a:t>
            </a:r>
            <a:r>
              <a:rPr lang="en-AU" sz="2000" dirty="0">
                <a:solidFill>
                  <a:srgbClr val="171C41"/>
                </a:solidFill>
              </a:rPr>
              <a:t>. Accessed from </a:t>
            </a:r>
            <a:r>
              <a:rPr lang="en-AU" sz="2000" dirty="0">
                <a:solidFill>
                  <a:srgbClr val="171C41"/>
                </a:solidFill>
                <a:hlinkClick r:id="rId3"/>
              </a:rPr>
              <a:t>http://nrich.maths.org/5662</a:t>
            </a:r>
            <a:r>
              <a:rPr lang="en-AU" sz="2000" dirty="0">
                <a:solidFill>
                  <a:srgbClr val="171C41"/>
                </a:solidFill>
              </a:rPr>
              <a:t> </a:t>
            </a:r>
          </a:p>
        </p:txBody>
      </p:sp>
    </p:spTree>
    <p:extLst>
      <p:ext uri="{BB962C8B-B14F-4D97-AF65-F5344CB8AC3E}">
        <p14:creationId xmlns:p14="http://schemas.microsoft.com/office/powerpoint/2010/main" val="1397759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Effect transition="in" filter="fade">
                                      <p:cBhvr>
                                        <p:cTn id="45"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3"/>
            <a:ext cx="6615000" cy="874825"/>
          </a:xfrm>
        </p:spPr>
        <p:txBody>
          <a:bodyPr>
            <a:normAutofit/>
          </a:bodyPr>
          <a:lstStyle/>
          <a:p>
            <a:pPr defTabSz="457200"/>
            <a:r>
              <a:rPr lang="en-AU" sz="3200" dirty="0">
                <a:solidFill>
                  <a:srgbClr val="171C41"/>
                </a:solidFill>
              </a:rPr>
              <a:t>Learning outcomes:</a:t>
            </a:r>
          </a:p>
        </p:txBody>
      </p:sp>
      <p:sp>
        <p:nvSpPr>
          <p:cNvPr id="3" name="Content Placeholder 2"/>
          <p:cNvSpPr>
            <a:spLocks noGrp="1"/>
          </p:cNvSpPr>
          <p:nvPr>
            <p:ph idx="1"/>
          </p:nvPr>
        </p:nvSpPr>
        <p:spPr>
          <a:xfrm>
            <a:off x="1690255" y="1433147"/>
            <a:ext cx="5514109" cy="3311072"/>
          </a:xfrm>
        </p:spPr>
        <p:txBody>
          <a:bodyPr/>
          <a:lstStyle/>
          <a:p>
            <a:pPr marL="0" indent="0">
              <a:buNone/>
            </a:pPr>
            <a:r>
              <a:rPr lang="en-AU" sz="2000" dirty="0">
                <a:solidFill>
                  <a:srgbClr val="171C41"/>
                </a:solidFill>
              </a:rPr>
              <a:t>Participants should be able to:</a:t>
            </a:r>
          </a:p>
          <a:p>
            <a:pPr marL="0" indent="0">
              <a:buNone/>
            </a:pPr>
            <a:endParaRPr lang="en-AU" sz="2000" dirty="0">
              <a:solidFill>
                <a:srgbClr val="171C41"/>
              </a:solidFill>
            </a:endParaRPr>
          </a:p>
          <a:p>
            <a:pPr lvl="1">
              <a:lnSpc>
                <a:spcPct val="100000"/>
              </a:lnSpc>
            </a:pPr>
            <a:r>
              <a:rPr lang="en-AU" sz="2000" dirty="0">
                <a:solidFill>
                  <a:srgbClr val="171C41"/>
                </a:solidFill>
              </a:rPr>
              <a:t>Identify the characteristics that make </a:t>
            </a:r>
            <a:br>
              <a:rPr lang="en-AU" sz="2000" dirty="0">
                <a:solidFill>
                  <a:srgbClr val="171C41"/>
                </a:solidFill>
              </a:rPr>
            </a:br>
            <a:r>
              <a:rPr lang="en-AU" sz="2000" dirty="0">
                <a:solidFill>
                  <a:srgbClr val="171C41"/>
                </a:solidFill>
              </a:rPr>
              <a:t>a mathematical task rich.</a:t>
            </a:r>
          </a:p>
          <a:p>
            <a:pPr lvl="1">
              <a:lnSpc>
                <a:spcPct val="100000"/>
              </a:lnSpc>
            </a:pPr>
            <a:r>
              <a:rPr lang="en-AU" sz="2000" dirty="0">
                <a:solidFill>
                  <a:srgbClr val="171C41"/>
                </a:solidFill>
              </a:rPr>
              <a:t>Recognise and describe the role of rich mathematical tasks in the active learning of students.</a:t>
            </a:r>
          </a:p>
        </p:txBody>
      </p:sp>
    </p:spTree>
    <p:extLst>
      <p:ext uri="{BB962C8B-B14F-4D97-AF65-F5344CB8AC3E}">
        <p14:creationId xmlns:p14="http://schemas.microsoft.com/office/powerpoint/2010/main" val="6314716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C7D37-84DD-42AE-9387-46FD3BE682D8}"/>
              </a:ext>
            </a:extLst>
          </p:cNvPr>
          <p:cNvSpPr>
            <a:spLocks noGrp="1"/>
          </p:cNvSpPr>
          <p:nvPr>
            <p:ph type="title"/>
          </p:nvPr>
        </p:nvSpPr>
        <p:spPr/>
        <p:txBody>
          <a:bodyPr/>
          <a:lstStyle/>
          <a:p>
            <a:r>
              <a:rPr lang="en-AU" sz="3200" dirty="0">
                <a:solidFill>
                  <a:srgbClr val="171C41"/>
                </a:solidFill>
              </a:rPr>
              <a:t>One straight cut</a:t>
            </a:r>
          </a:p>
        </p:txBody>
      </p:sp>
      <p:sp>
        <p:nvSpPr>
          <p:cNvPr id="3" name="Content Placeholder 2">
            <a:extLst>
              <a:ext uri="{FF2B5EF4-FFF2-40B4-BE49-F238E27FC236}">
                <a16:creationId xmlns:a16="http://schemas.microsoft.com/office/drawing/2014/main" id="{1BAFF32A-EF1C-489A-81E2-D49690BD5039}"/>
              </a:ext>
            </a:extLst>
          </p:cNvPr>
          <p:cNvSpPr>
            <a:spLocks noGrp="1"/>
          </p:cNvSpPr>
          <p:nvPr>
            <p:ph idx="1"/>
          </p:nvPr>
        </p:nvSpPr>
        <p:spPr>
          <a:xfrm>
            <a:off x="1333500" y="1223496"/>
            <a:ext cx="6615000" cy="3784601"/>
          </a:xfrm>
        </p:spPr>
        <p:txBody>
          <a:bodyPr/>
          <a:lstStyle/>
          <a:p>
            <a:pPr marL="0" indent="0">
              <a:buNone/>
            </a:pPr>
            <a:r>
              <a:rPr lang="en-AU" sz="2200" dirty="0">
                <a:solidFill>
                  <a:srgbClr val="171C41"/>
                </a:solidFill>
              </a:rPr>
              <a:t>Let’s examine a final rich task.</a:t>
            </a:r>
          </a:p>
          <a:p>
            <a:pPr marL="0" indent="0">
              <a:buNone/>
            </a:pPr>
            <a:endParaRPr lang="en-AU" sz="2200" dirty="0">
              <a:solidFill>
                <a:srgbClr val="171C41"/>
              </a:solidFill>
            </a:endParaRPr>
          </a:p>
          <a:p>
            <a:pPr marL="0" indent="0">
              <a:buNone/>
            </a:pPr>
            <a:r>
              <a:rPr lang="en-AU" sz="2200" dirty="0">
                <a:solidFill>
                  <a:srgbClr val="171C41"/>
                </a:solidFill>
              </a:rPr>
              <a:t>Can </a:t>
            </a:r>
            <a:r>
              <a:rPr lang="en-AU" sz="2200" b="1" dirty="0">
                <a:solidFill>
                  <a:srgbClr val="171C41"/>
                </a:solidFill>
              </a:rPr>
              <a:t>any</a:t>
            </a:r>
            <a:r>
              <a:rPr lang="en-AU" sz="2200" dirty="0">
                <a:solidFill>
                  <a:srgbClr val="171C41"/>
                </a:solidFill>
              </a:rPr>
              <a:t> shape with straight sides be made by folding a single piece of paper and by making a single complete cut?</a:t>
            </a:r>
          </a:p>
          <a:p>
            <a:pPr marL="0" indent="0">
              <a:buNone/>
            </a:pPr>
            <a:endParaRPr lang="en-AU" sz="2200" dirty="0">
              <a:solidFill>
                <a:srgbClr val="171C41"/>
              </a:solidFill>
            </a:endParaRPr>
          </a:p>
          <a:p>
            <a:pPr marL="0" indent="0">
              <a:buNone/>
            </a:pPr>
            <a:endParaRPr lang="en-AU" sz="2200" dirty="0">
              <a:solidFill>
                <a:srgbClr val="171C41"/>
              </a:solidFill>
            </a:endParaRPr>
          </a:p>
          <a:p>
            <a:pPr marL="0" indent="0">
              <a:buNone/>
            </a:pPr>
            <a:r>
              <a:rPr lang="en-AU" sz="2200" dirty="0">
                <a:solidFill>
                  <a:srgbClr val="171C41"/>
                </a:solidFill>
              </a:rPr>
              <a:t>Watch the following video in which Dr Katie </a:t>
            </a:r>
            <a:r>
              <a:rPr lang="en-AU" sz="2200" dirty="0" err="1">
                <a:solidFill>
                  <a:srgbClr val="171C41"/>
                </a:solidFill>
              </a:rPr>
              <a:t>Steckles</a:t>
            </a:r>
            <a:r>
              <a:rPr lang="en-AU" sz="2200" dirty="0">
                <a:solidFill>
                  <a:srgbClr val="171C41"/>
                </a:solidFill>
              </a:rPr>
              <a:t> explores the </a:t>
            </a:r>
            <a:r>
              <a:rPr lang="en-AU" sz="2200" dirty="0">
                <a:solidFill>
                  <a:srgbClr val="171C41"/>
                </a:solidFill>
                <a:hlinkClick r:id="rId3"/>
              </a:rPr>
              <a:t>Fold and Cut Theorem</a:t>
            </a:r>
            <a:r>
              <a:rPr lang="en-AU" sz="2200" dirty="0">
                <a:solidFill>
                  <a:srgbClr val="171C41"/>
                </a:solidFill>
              </a:rPr>
              <a:t>.</a:t>
            </a:r>
          </a:p>
        </p:txBody>
      </p:sp>
      <p:pic>
        <p:nvPicPr>
          <p:cNvPr id="5" name="Picture 4">
            <a:extLst>
              <a:ext uri="{FF2B5EF4-FFF2-40B4-BE49-F238E27FC236}">
                <a16:creationId xmlns:a16="http://schemas.microsoft.com/office/drawing/2014/main" id="{53EA222E-F4EF-4A38-B146-3D2293AF722D}"/>
              </a:ext>
            </a:extLst>
          </p:cNvPr>
          <p:cNvPicPr>
            <a:picLocks noChangeAspect="1"/>
          </p:cNvPicPr>
          <p:nvPr/>
        </p:nvPicPr>
        <p:blipFill>
          <a:blip r:embed="rId4"/>
          <a:stretch>
            <a:fillRect/>
          </a:stretch>
        </p:blipFill>
        <p:spPr>
          <a:xfrm>
            <a:off x="7948500" y="425642"/>
            <a:ext cx="492115" cy="530352"/>
          </a:xfrm>
          <a:prstGeom prst="rect">
            <a:avLst/>
          </a:prstGeom>
        </p:spPr>
      </p:pic>
    </p:spTree>
    <p:extLst>
      <p:ext uri="{BB962C8B-B14F-4D97-AF65-F5344CB8AC3E}">
        <p14:creationId xmlns:p14="http://schemas.microsoft.com/office/powerpoint/2010/main" val="4271924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AFF32A-EF1C-489A-81E2-D49690BD5039}"/>
              </a:ext>
            </a:extLst>
          </p:cNvPr>
          <p:cNvSpPr>
            <a:spLocks noGrp="1"/>
          </p:cNvSpPr>
          <p:nvPr>
            <p:ph idx="1"/>
          </p:nvPr>
        </p:nvSpPr>
        <p:spPr>
          <a:xfrm>
            <a:off x="1333500" y="1223496"/>
            <a:ext cx="6615000" cy="3784601"/>
          </a:xfrm>
        </p:spPr>
        <p:txBody>
          <a:bodyPr/>
          <a:lstStyle/>
          <a:p>
            <a:pPr marL="0" indent="0">
              <a:buNone/>
            </a:pPr>
            <a:endParaRPr lang="en-AU" sz="2200" dirty="0">
              <a:solidFill>
                <a:srgbClr val="171C41"/>
              </a:solidFill>
            </a:endParaRPr>
          </a:p>
          <a:p>
            <a:pPr marL="0" indent="0">
              <a:buNone/>
            </a:pPr>
            <a:endParaRPr lang="en-AU" sz="2200" dirty="0">
              <a:solidFill>
                <a:srgbClr val="171C41"/>
              </a:solidFill>
            </a:endParaRPr>
          </a:p>
        </p:txBody>
      </p:sp>
      <p:sp>
        <p:nvSpPr>
          <p:cNvPr id="6" name="Content Placeholder 2">
            <a:extLst>
              <a:ext uri="{FF2B5EF4-FFF2-40B4-BE49-F238E27FC236}">
                <a16:creationId xmlns:a16="http://schemas.microsoft.com/office/drawing/2014/main" id="{ED9552CF-1C30-49D7-9A94-4481616A92C8}"/>
              </a:ext>
            </a:extLst>
          </p:cNvPr>
          <p:cNvSpPr txBox="1">
            <a:spLocks/>
          </p:cNvSpPr>
          <p:nvPr/>
        </p:nvSpPr>
        <p:spPr>
          <a:xfrm>
            <a:off x="1485900" y="1375896"/>
            <a:ext cx="6615000" cy="3784601"/>
          </a:xfrm>
          <a:prstGeom prst="rect">
            <a:avLst/>
          </a:prstGeom>
        </p:spPr>
        <p:txBody>
          <a:bodyPr/>
          <a:lstStyle>
            <a:lvl1pPr marL="171450" indent="-171450" algn="l" defTabSz="685800" rtl="0" eaLnBrk="1" latinLnBrk="0" hangingPunct="1">
              <a:lnSpc>
                <a:spcPct val="90000"/>
              </a:lnSpc>
              <a:spcBef>
                <a:spcPts val="750"/>
              </a:spcBef>
              <a:buFont typeface="Arial"/>
              <a:buChar char="•"/>
              <a:defRPr sz="2400" b="0" i="0" kern="1200">
                <a:solidFill>
                  <a:schemeClr val="tx1"/>
                </a:solidFill>
                <a:latin typeface="Arial" charset="0"/>
                <a:ea typeface="Arial" charset="0"/>
                <a:cs typeface="Arial" charset="0"/>
              </a:defRPr>
            </a:lvl1pPr>
            <a:lvl2pPr marL="514350" indent="-171450" algn="l" defTabSz="685800" rtl="0" eaLnBrk="1" latinLnBrk="0" hangingPunct="1">
              <a:lnSpc>
                <a:spcPct val="90000"/>
              </a:lnSpc>
              <a:spcBef>
                <a:spcPts val="375"/>
              </a:spcBef>
              <a:buFont typeface="Arial"/>
              <a:buChar char="•"/>
              <a:defRPr sz="2400" b="0" i="0" kern="1200">
                <a:solidFill>
                  <a:schemeClr val="tx1"/>
                </a:solidFill>
                <a:latin typeface="Arial" charset="0"/>
                <a:ea typeface="Arial" charset="0"/>
                <a:cs typeface="Arial" charset="0"/>
              </a:defRPr>
            </a:lvl2pPr>
            <a:lvl3pPr marL="857250" indent="-171450" algn="l" defTabSz="685800" rtl="0" eaLnBrk="1" latinLnBrk="0" hangingPunct="1">
              <a:lnSpc>
                <a:spcPct val="90000"/>
              </a:lnSpc>
              <a:spcBef>
                <a:spcPts val="375"/>
              </a:spcBef>
              <a:buFont typeface="Arial"/>
              <a:buChar char="•"/>
              <a:defRPr sz="2400" b="0" i="0" kern="1200">
                <a:solidFill>
                  <a:schemeClr val="tx1"/>
                </a:solidFill>
                <a:latin typeface="Arial" charset="0"/>
                <a:ea typeface="Arial" charset="0"/>
                <a:cs typeface="Arial" charset="0"/>
              </a:defRPr>
            </a:lvl3pPr>
            <a:lvl4pPr marL="1200150" indent="-171450" algn="l" defTabSz="685800" rtl="0" eaLnBrk="1" latinLnBrk="0" hangingPunct="1">
              <a:lnSpc>
                <a:spcPct val="90000"/>
              </a:lnSpc>
              <a:spcBef>
                <a:spcPts val="375"/>
              </a:spcBef>
              <a:buFont typeface="Arial"/>
              <a:buChar char="•"/>
              <a:defRPr sz="1800" b="0" i="0" kern="1200">
                <a:solidFill>
                  <a:schemeClr val="tx1"/>
                </a:solidFill>
                <a:latin typeface="Arial" charset="0"/>
                <a:ea typeface="Arial" charset="0"/>
                <a:cs typeface="Arial" charset="0"/>
              </a:defRPr>
            </a:lvl4pPr>
            <a:lvl5pPr marL="1543050" indent="-171450" algn="l" defTabSz="685800" rtl="0" eaLnBrk="1" latinLnBrk="0" hangingPunct="1">
              <a:lnSpc>
                <a:spcPct val="90000"/>
              </a:lnSpc>
              <a:spcBef>
                <a:spcPts val="375"/>
              </a:spcBef>
              <a:buFont typeface="Arial"/>
              <a:buChar char="•"/>
              <a:defRPr sz="1800" b="0" i="0" kern="1200">
                <a:solidFill>
                  <a:schemeClr val="tx1"/>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a:lstStyle>
          <a:p>
            <a:pPr marL="0" indent="0">
              <a:buFont typeface="Arial"/>
              <a:buNone/>
            </a:pPr>
            <a:r>
              <a:rPr lang="en-AU" sz="2200" dirty="0">
                <a:solidFill>
                  <a:srgbClr val="171C41"/>
                </a:solidFill>
              </a:rPr>
              <a:t>Have a go at folding a single piece of paper, making a single complete cut to make:</a:t>
            </a:r>
          </a:p>
          <a:p>
            <a:pPr marL="0" indent="0">
              <a:buFont typeface="Arial"/>
              <a:buNone/>
            </a:pPr>
            <a:endParaRPr lang="en-AU" sz="2200" dirty="0">
              <a:solidFill>
                <a:srgbClr val="171C41"/>
              </a:solidFill>
            </a:endParaRPr>
          </a:p>
          <a:p>
            <a:pPr lvl="1"/>
            <a:r>
              <a:rPr lang="en-AU" sz="2200" dirty="0">
                <a:solidFill>
                  <a:srgbClr val="171C41"/>
                </a:solidFill>
              </a:rPr>
              <a:t>A </a:t>
            </a:r>
            <a:r>
              <a:rPr lang="en-AU" sz="2200" dirty="0">
                <a:solidFill>
                  <a:srgbClr val="171C41"/>
                </a:solidFill>
                <a:hlinkClick r:id="rId3"/>
              </a:rPr>
              <a:t>square hole </a:t>
            </a:r>
            <a:r>
              <a:rPr lang="en-AU" sz="2200" dirty="0">
                <a:solidFill>
                  <a:srgbClr val="171C41"/>
                </a:solidFill>
              </a:rPr>
              <a:t>in the centre of the page</a:t>
            </a:r>
          </a:p>
          <a:p>
            <a:pPr lvl="1"/>
            <a:r>
              <a:rPr lang="en-AU" sz="2200" dirty="0">
                <a:solidFill>
                  <a:srgbClr val="171C41"/>
                </a:solidFill>
              </a:rPr>
              <a:t>A triangle</a:t>
            </a:r>
          </a:p>
          <a:p>
            <a:pPr lvl="1"/>
            <a:r>
              <a:rPr lang="en-AU" sz="2200" dirty="0">
                <a:solidFill>
                  <a:srgbClr val="171C41"/>
                </a:solidFill>
              </a:rPr>
              <a:t>A hexagon</a:t>
            </a:r>
          </a:p>
          <a:p>
            <a:pPr marL="0" indent="0">
              <a:buFont typeface="Arial"/>
              <a:buNone/>
            </a:pPr>
            <a:endParaRPr lang="en-AU" sz="2200" dirty="0">
              <a:solidFill>
                <a:srgbClr val="171C41"/>
              </a:solidFill>
            </a:endParaRPr>
          </a:p>
          <a:p>
            <a:pPr marL="0" indent="0">
              <a:buFont typeface="Arial"/>
              <a:buNone/>
            </a:pPr>
            <a:r>
              <a:rPr lang="en-AU" sz="2200" dirty="0">
                <a:solidFill>
                  <a:srgbClr val="171C41"/>
                </a:solidFill>
              </a:rPr>
              <a:t>What other shapes can you create by folding and making just one straight cut?</a:t>
            </a:r>
          </a:p>
          <a:p>
            <a:pPr marL="0" indent="0">
              <a:buFont typeface="Arial"/>
              <a:buNone/>
            </a:pPr>
            <a:endParaRPr lang="en-AU" sz="2200" dirty="0">
              <a:solidFill>
                <a:srgbClr val="171C41"/>
              </a:solidFill>
            </a:endParaRPr>
          </a:p>
        </p:txBody>
      </p:sp>
      <p:pic>
        <p:nvPicPr>
          <p:cNvPr id="7" name="Picture 6">
            <a:extLst>
              <a:ext uri="{FF2B5EF4-FFF2-40B4-BE49-F238E27FC236}">
                <a16:creationId xmlns:a16="http://schemas.microsoft.com/office/drawing/2014/main" id="{4671D036-997E-4556-9291-4ECF250F21F1}"/>
              </a:ext>
            </a:extLst>
          </p:cNvPr>
          <p:cNvPicPr>
            <a:picLocks noChangeAspect="1"/>
          </p:cNvPicPr>
          <p:nvPr/>
        </p:nvPicPr>
        <p:blipFill>
          <a:blip r:embed="rId4"/>
          <a:stretch>
            <a:fillRect/>
          </a:stretch>
        </p:blipFill>
        <p:spPr>
          <a:xfrm>
            <a:off x="7948500" y="479644"/>
            <a:ext cx="530352" cy="533400"/>
          </a:xfrm>
          <a:prstGeom prst="rect">
            <a:avLst/>
          </a:prstGeom>
        </p:spPr>
      </p:pic>
      <p:pic>
        <p:nvPicPr>
          <p:cNvPr id="5" name="Picture 4">
            <a:extLst>
              <a:ext uri="{FF2B5EF4-FFF2-40B4-BE49-F238E27FC236}">
                <a16:creationId xmlns:a16="http://schemas.microsoft.com/office/drawing/2014/main" id="{B43B07D1-D131-485C-8B6D-462CE84F9952}"/>
              </a:ext>
            </a:extLst>
          </p:cNvPr>
          <p:cNvPicPr>
            <a:picLocks noChangeAspect="1"/>
          </p:cNvPicPr>
          <p:nvPr/>
        </p:nvPicPr>
        <p:blipFill>
          <a:blip r:embed="rId5"/>
          <a:stretch>
            <a:fillRect/>
          </a:stretch>
        </p:blipFill>
        <p:spPr>
          <a:xfrm>
            <a:off x="7986737" y="2439080"/>
            <a:ext cx="492115" cy="530352"/>
          </a:xfrm>
          <a:prstGeom prst="rect">
            <a:avLst/>
          </a:prstGeom>
        </p:spPr>
      </p:pic>
    </p:spTree>
    <p:extLst>
      <p:ext uri="{BB962C8B-B14F-4D97-AF65-F5344CB8AC3E}">
        <p14:creationId xmlns:p14="http://schemas.microsoft.com/office/powerpoint/2010/main" val="21905870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AFF32A-EF1C-489A-81E2-D49690BD5039}"/>
              </a:ext>
            </a:extLst>
          </p:cNvPr>
          <p:cNvSpPr>
            <a:spLocks noGrp="1"/>
          </p:cNvSpPr>
          <p:nvPr>
            <p:ph idx="1"/>
          </p:nvPr>
        </p:nvSpPr>
        <p:spPr>
          <a:xfrm>
            <a:off x="1333500" y="1223496"/>
            <a:ext cx="6615000" cy="3784601"/>
          </a:xfrm>
        </p:spPr>
        <p:txBody>
          <a:bodyPr/>
          <a:lstStyle/>
          <a:p>
            <a:pPr marL="0" indent="0">
              <a:buNone/>
            </a:pPr>
            <a:endParaRPr lang="en-AU" sz="2200" dirty="0">
              <a:solidFill>
                <a:srgbClr val="171C41"/>
              </a:solidFill>
            </a:endParaRPr>
          </a:p>
          <a:p>
            <a:pPr marL="0" indent="0">
              <a:buNone/>
            </a:pPr>
            <a:endParaRPr lang="en-AU" sz="2200" dirty="0">
              <a:solidFill>
                <a:srgbClr val="171C41"/>
              </a:solidFill>
            </a:endParaRPr>
          </a:p>
        </p:txBody>
      </p:sp>
      <p:sp>
        <p:nvSpPr>
          <p:cNvPr id="6" name="Content Placeholder 2">
            <a:extLst>
              <a:ext uri="{FF2B5EF4-FFF2-40B4-BE49-F238E27FC236}">
                <a16:creationId xmlns:a16="http://schemas.microsoft.com/office/drawing/2014/main" id="{ED9552CF-1C30-49D7-9A94-4481616A92C8}"/>
              </a:ext>
            </a:extLst>
          </p:cNvPr>
          <p:cNvSpPr txBox="1">
            <a:spLocks/>
          </p:cNvSpPr>
          <p:nvPr/>
        </p:nvSpPr>
        <p:spPr>
          <a:xfrm>
            <a:off x="1485900" y="1375896"/>
            <a:ext cx="6615000" cy="3784601"/>
          </a:xfrm>
          <a:prstGeom prst="rect">
            <a:avLst/>
          </a:prstGeom>
        </p:spPr>
        <p:txBody>
          <a:bodyPr/>
          <a:lstStyle>
            <a:lvl1pPr marL="171450" indent="-171450" algn="l" defTabSz="685800" rtl="0" eaLnBrk="1" latinLnBrk="0" hangingPunct="1">
              <a:lnSpc>
                <a:spcPct val="90000"/>
              </a:lnSpc>
              <a:spcBef>
                <a:spcPts val="750"/>
              </a:spcBef>
              <a:buFont typeface="Arial"/>
              <a:buChar char="•"/>
              <a:defRPr sz="2400" b="0" i="0" kern="1200">
                <a:solidFill>
                  <a:schemeClr val="tx1"/>
                </a:solidFill>
                <a:latin typeface="Arial" charset="0"/>
                <a:ea typeface="Arial" charset="0"/>
                <a:cs typeface="Arial" charset="0"/>
              </a:defRPr>
            </a:lvl1pPr>
            <a:lvl2pPr marL="514350" indent="-171450" algn="l" defTabSz="685800" rtl="0" eaLnBrk="1" latinLnBrk="0" hangingPunct="1">
              <a:lnSpc>
                <a:spcPct val="90000"/>
              </a:lnSpc>
              <a:spcBef>
                <a:spcPts val="375"/>
              </a:spcBef>
              <a:buFont typeface="Arial"/>
              <a:buChar char="•"/>
              <a:defRPr sz="2400" b="0" i="0" kern="1200">
                <a:solidFill>
                  <a:schemeClr val="tx1"/>
                </a:solidFill>
                <a:latin typeface="Arial" charset="0"/>
                <a:ea typeface="Arial" charset="0"/>
                <a:cs typeface="Arial" charset="0"/>
              </a:defRPr>
            </a:lvl2pPr>
            <a:lvl3pPr marL="857250" indent="-171450" algn="l" defTabSz="685800" rtl="0" eaLnBrk="1" latinLnBrk="0" hangingPunct="1">
              <a:lnSpc>
                <a:spcPct val="90000"/>
              </a:lnSpc>
              <a:spcBef>
                <a:spcPts val="375"/>
              </a:spcBef>
              <a:buFont typeface="Arial"/>
              <a:buChar char="•"/>
              <a:defRPr sz="2400" b="0" i="0" kern="1200">
                <a:solidFill>
                  <a:schemeClr val="tx1"/>
                </a:solidFill>
                <a:latin typeface="Arial" charset="0"/>
                <a:ea typeface="Arial" charset="0"/>
                <a:cs typeface="Arial" charset="0"/>
              </a:defRPr>
            </a:lvl3pPr>
            <a:lvl4pPr marL="1200150" indent="-171450" algn="l" defTabSz="685800" rtl="0" eaLnBrk="1" latinLnBrk="0" hangingPunct="1">
              <a:lnSpc>
                <a:spcPct val="90000"/>
              </a:lnSpc>
              <a:spcBef>
                <a:spcPts val="375"/>
              </a:spcBef>
              <a:buFont typeface="Arial"/>
              <a:buChar char="•"/>
              <a:defRPr sz="1800" b="0" i="0" kern="1200">
                <a:solidFill>
                  <a:schemeClr val="tx1"/>
                </a:solidFill>
                <a:latin typeface="Arial" charset="0"/>
                <a:ea typeface="Arial" charset="0"/>
                <a:cs typeface="Arial" charset="0"/>
              </a:defRPr>
            </a:lvl4pPr>
            <a:lvl5pPr marL="1543050" indent="-171450" algn="l" defTabSz="685800" rtl="0" eaLnBrk="1" latinLnBrk="0" hangingPunct="1">
              <a:lnSpc>
                <a:spcPct val="90000"/>
              </a:lnSpc>
              <a:spcBef>
                <a:spcPts val="375"/>
              </a:spcBef>
              <a:buFont typeface="Arial"/>
              <a:buChar char="•"/>
              <a:defRPr sz="1800" b="0" i="0" kern="1200">
                <a:solidFill>
                  <a:schemeClr val="tx1"/>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a:lstStyle>
          <a:p>
            <a:pPr marL="0" indent="0">
              <a:buNone/>
            </a:pPr>
            <a:r>
              <a:rPr lang="en-AU" sz="2200" dirty="0">
                <a:solidFill>
                  <a:srgbClr val="171C41"/>
                </a:solidFill>
              </a:rPr>
              <a:t>Discuss:</a:t>
            </a:r>
          </a:p>
          <a:p>
            <a:pPr marL="0" indent="0">
              <a:buNone/>
            </a:pPr>
            <a:endParaRPr lang="en-AU" sz="2200" dirty="0">
              <a:solidFill>
                <a:srgbClr val="171C41"/>
              </a:solidFill>
            </a:endParaRPr>
          </a:p>
          <a:p>
            <a:r>
              <a:rPr lang="en-AU" sz="2200" dirty="0">
                <a:solidFill>
                  <a:srgbClr val="171C41"/>
                </a:solidFill>
              </a:rPr>
              <a:t>What is it about this task that makes it rich?</a:t>
            </a:r>
          </a:p>
          <a:p>
            <a:endParaRPr lang="en-AU" sz="2200" dirty="0">
              <a:solidFill>
                <a:srgbClr val="171C41"/>
              </a:solidFill>
            </a:endParaRPr>
          </a:p>
          <a:p>
            <a:r>
              <a:rPr lang="en-AU" sz="2200" dirty="0">
                <a:solidFill>
                  <a:srgbClr val="171C41"/>
                </a:solidFill>
              </a:rPr>
              <a:t>What makes this task low entry, high ceiling?</a:t>
            </a:r>
          </a:p>
          <a:p>
            <a:pPr marL="0" indent="0">
              <a:buFont typeface="Arial"/>
              <a:buNone/>
            </a:pPr>
            <a:endParaRPr lang="en-AU" sz="2200" dirty="0">
              <a:solidFill>
                <a:srgbClr val="171C41"/>
              </a:solidFill>
            </a:endParaRPr>
          </a:p>
        </p:txBody>
      </p:sp>
      <p:pic>
        <p:nvPicPr>
          <p:cNvPr id="8" name="Picture 7">
            <a:extLst>
              <a:ext uri="{FF2B5EF4-FFF2-40B4-BE49-F238E27FC236}">
                <a16:creationId xmlns:a16="http://schemas.microsoft.com/office/drawing/2014/main" id="{BE878D85-DA1E-44E8-A1B8-47A3E27C560F}"/>
              </a:ext>
            </a:extLst>
          </p:cNvPr>
          <p:cNvPicPr>
            <a:picLocks noChangeAspect="1"/>
          </p:cNvPicPr>
          <p:nvPr/>
        </p:nvPicPr>
        <p:blipFill>
          <a:blip r:embed="rId3"/>
          <a:stretch>
            <a:fillRect/>
          </a:stretch>
        </p:blipFill>
        <p:spPr>
          <a:xfrm>
            <a:off x="8032067" y="437338"/>
            <a:ext cx="518160" cy="521208"/>
          </a:xfrm>
          <a:prstGeom prst="rect">
            <a:avLst/>
          </a:prstGeom>
        </p:spPr>
      </p:pic>
    </p:spTree>
    <p:extLst>
      <p:ext uri="{BB962C8B-B14F-4D97-AF65-F5344CB8AC3E}">
        <p14:creationId xmlns:p14="http://schemas.microsoft.com/office/powerpoint/2010/main" val="21818047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3"/>
            <a:ext cx="6615000" cy="874825"/>
          </a:xfrm>
        </p:spPr>
        <p:txBody>
          <a:bodyPr>
            <a:normAutofit/>
          </a:bodyPr>
          <a:lstStyle/>
          <a:p>
            <a:pPr defTabSz="457200"/>
            <a:r>
              <a:rPr lang="en-AU" sz="3200" dirty="0">
                <a:solidFill>
                  <a:srgbClr val="171C41"/>
                </a:solidFill>
              </a:rPr>
              <a:t>Learning outcomes (revisited):</a:t>
            </a:r>
          </a:p>
        </p:txBody>
      </p:sp>
      <p:sp>
        <p:nvSpPr>
          <p:cNvPr id="3" name="Content Placeholder 2"/>
          <p:cNvSpPr>
            <a:spLocks noGrp="1"/>
          </p:cNvSpPr>
          <p:nvPr>
            <p:ph idx="1"/>
          </p:nvPr>
        </p:nvSpPr>
        <p:spPr>
          <a:xfrm>
            <a:off x="1333500" y="1433147"/>
            <a:ext cx="6615000" cy="3311072"/>
          </a:xfrm>
        </p:spPr>
        <p:txBody>
          <a:bodyPr/>
          <a:lstStyle/>
          <a:p>
            <a:pPr marL="0" indent="0">
              <a:buNone/>
            </a:pPr>
            <a:r>
              <a:rPr lang="en-AU" sz="2000" dirty="0">
                <a:solidFill>
                  <a:srgbClr val="171C41"/>
                </a:solidFill>
              </a:rPr>
              <a:t>Participants should be able to:</a:t>
            </a:r>
          </a:p>
          <a:p>
            <a:pPr marL="0" indent="0">
              <a:buNone/>
            </a:pPr>
            <a:endParaRPr lang="en-AU" sz="2000" dirty="0">
              <a:solidFill>
                <a:srgbClr val="171C41"/>
              </a:solidFill>
            </a:endParaRPr>
          </a:p>
          <a:p>
            <a:pPr lvl="1">
              <a:lnSpc>
                <a:spcPct val="100000"/>
              </a:lnSpc>
            </a:pPr>
            <a:r>
              <a:rPr lang="en-AU" sz="2000" dirty="0">
                <a:solidFill>
                  <a:srgbClr val="171C41"/>
                </a:solidFill>
              </a:rPr>
              <a:t>Identify the characteristics that make </a:t>
            </a:r>
            <a:br>
              <a:rPr lang="en-AU" sz="2000" dirty="0">
                <a:solidFill>
                  <a:srgbClr val="171C41"/>
                </a:solidFill>
              </a:rPr>
            </a:br>
            <a:r>
              <a:rPr lang="en-AU" sz="2000" dirty="0">
                <a:solidFill>
                  <a:srgbClr val="171C41"/>
                </a:solidFill>
              </a:rPr>
              <a:t>a mathematical task rich.</a:t>
            </a:r>
          </a:p>
          <a:p>
            <a:pPr lvl="1">
              <a:lnSpc>
                <a:spcPct val="100000"/>
              </a:lnSpc>
            </a:pPr>
            <a:r>
              <a:rPr lang="en-AU" sz="2000" dirty="0">
                <a:solidFill>
                  <a:srgbClr val="171C41"/>
                </a:solidFill>
              </a:rPr>
              <a:t>Recognise and describe the role of rich mathematical tasks in the active learning of students.</a:t>
            </a:r>
          </a:p>
        </p:txBody>
      </p:sp>
    </p:spTree>
    <p:extLst>
      <p:ext uri="{BB962C8B-B14F-4D97-AF65-F5344CB8AC3E}">
        <p14:creationId xmlns:p14="http://schemas.microsoft.com/office/powerpoint/2010/main" val="17552330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8277" y="342949"/>
            <a:ext cx="6615000" cy="945000"/>
          </a:xfrm>
        </p:spPr>
        <p:txBody>
          <a:bodyPr>
            <a:normAutofit/>
          </a:bodyPr>
          <a:lstStyle/>
          <a:p>
            <a:r>
              <a:rPr lang="en-AU" sz="3000" dirty="0">
                <a:solidFill>
                  <a:srgbClr val="171C41"/>
                </a:solidFill>
              </a:rPr>
              <a:t>Final thoughts</a:t>
            </a:r>
          </a:p>
        </p:txBody>
      </p:sp>
      <p:sp>
        <p:nvSpPr>
          <p:cNvPr id="3" name="Content Placeholder 2"/>
          <p:cNvSpPr>
            <a:spLocks noGrp="1"/>
          </p:cNvSpPr>
          <p:nvPr>
            <p:ph idx="1"/>
          </p:nvPr>
        </p:nvSpPr>
        <p:spPr>
          <a:xfrm>
            <a:off x="2451616" y="1357527"/>
            <a:ext cx="6615000" cy="3375000"/>
          </a:xfrm>
        </p:spPr>
        <p:txBody>
          <a:bodyPr/>
          <a:lstStyle/>
          <a:p>
            <a:pPr lvl="0">
              <a:lnSpc>
                <a:spcPct val="100000"/>
              </a:lnSpc>
              <a:spcAft>
                <a:spcPts val="600"/>
              </a:spcAft>
            </a:pPr>
            <a:r>
              <a:rPr lang="en-US" sz="2200" dirty="0">
                <a:solidFill>
                  <a:srgbClr val="171C41"/>
                </a:solidFill>
              </a:rPr>
              <a:t>Did we achieve the learning outcomes? </a:t>
            </a:r>
            <a:endParaRPr lang="en-AU" sz="2200" dirty="0">
              <a:solidFill>
                <a:srgbClr val="171C41"/>
              </a:solidFill>
            </a:endParaRPr>
          </a:p>
          <a:p>
            <a:pPr lvl="0">
              <a:lnSpc>
                <a:spcPct val="100000"/>
              </a:lnSpc>
              <a:spcAft>
                <a:spcPts val="600"/>
              </a:spcAft>
            </a:pPr>
            <a:r>
              <a:rPr lang="en-US" sz="2200" dirty="0">
                <a:solidFill>
                  <a:srgbClr val="171C41"/>
                </a:solidFill>
              </a:rPr>
              <a:t>How do we know? </a:t>
            </a:r>
            <a:endParaRPr lang="en-AU" sz="2200" dirty="0">
              <a:solidFill>
                <a:srgbClr val="171C41"/>
              </a:solidFill>
            </a:endParaRPr>
          </a:p>
          <a:p>
            <a:pPr lvl="0">
              <a:lnSpc>
                <a:spcPct val="100000"/>
              </a:lnSpc>
              <a:spcAft>
                <a:spcPts val="600"/>
              </a:spcAft>
            </a:pPr>
            <a:r>
              <a:rPr lang="en-US" sz="2200" dirty="0">
                <a:solidFill>
                  <a:srgbClr val="171C41"/>
                </a:solidFill>
              </a:rPr>
              <a:t>Do we need any more information?</a:t>
            </a:r>
            <a:endParaRPr lang="en-AU" sz="2200" dirty="0">
              <a:solidFill>
                <a:srgbClr val="171C41"/>
              </a:solidFill>
            </a:endParaRPr>
          </a:p>
          <a:p>
            <a:pPr lvl="0">
              <a:lnSpc>
                <a:spcPct val="100000"/>
              </a:lnSpc>
              <a:spcAft>
                <a:spcPts val="600"/>
              </a:spcAft>
            </a:pPr>
            <a:r>
              <a:rPr lang="en-US" sz="2200" dirty="0">
                <a:solidFill>
                  <a:srgbClr val="171C41"/>
                </a:solidFill>
              </a:rPr>
              <a:t>Where will we go to get it?</a:t>
            </a:r>
            <a:endParaRPr lang="en-AU" sz="2200" dirty="0">
              <a:solidFill>
                <a:srgbClr val="171C41"/>
              </a:solidFill>
            </a:endParaRPr>
          </a:p>
          <a:p>
            <a:pPr lvl="0">
              <a:lnSpc>
                <a:spcPct val="100000"/>
              </a:lnSpc>
              <a:spcAft>
                <a:spcPts val="600"/>
              </a:spcAft>
            </a:pPr>
            <a:r>
              <a:rPr lang="en-US" sz="2200" dirty="0">
                <a:solidFill>
                  <a:srgbClr val="171C41"/>
                </a:solidFill>
              </a:rPr>
              <a:t>What will you try in your classroom?</a:t>
            </a:r>
            <a:endParaRPr lang="en-AU" sz="2200" dirty="0">
              <a:solidFill>
                <a:srgbClr val="171C41"/>
              </a:solidFill>
            </a:endParaRPr>
          </a:p>
        </p:txBody>
      </p:sp>
      <p:pic>
        <p:nvPicPr>
          <p:cNvPr id="4" name="Picture 3"/>
          <p:cNvPicPr>
            <a:picLocks noChangeAspect="1"/>
          </p:cNvPicPr>
          <p:nvPr/>
        </p:nvPicPr>
        <p:blipFill>
          <a:blip r:embed="rId3"/>
          <a:stretch>
            <a:fillRect/>
          </a:stretch>
        </p:blipFill>
        <p:spPr>
          <a:xfrm>
            <a:off x="8208963" y="429705"/>
            <a:ext cx="518160" cy="521208"/>
          </a:xfrm>
          <a:prstGeom prst="rect">
            <a:avLst/>
          </a:prstGeom>
        </p:spPr>
      </p:pic>
    </p:spTree>
    <p:extLst>
      <p:ext uri="{BB962C8B-B14F-4D97-AF65-F5344CB8AC3E}">
        <p14:creationId xmlns:p14="http://schemas.microsoft.com/office/powerpoint/2010/main" val="1188417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8277" y="342949"/>
            <a:ext cx="6615000" cy="945000"/>
          </a:xfrm>
        </p:spPr>
        <p:txBody>
          <a:bodyPr>
            <a:normAutofit/>
          </a:bodyPr>
          <a:lstStyle/>
          <a:p>
            <a:r>
              <a:rPr lang="en-AU" sz="3000" dirty="0">
                <a:solidFill>
                  <a:srgbClr val="171C41"/>
                </a:solidFill>
              </a:rPr>
              <a:t>The 12-day challenge</a:t>
            </a:r>
          </a:p>
        </p:txBody>
      </p:sp>
      <p:sp>
        <p:nvSpPr>
          <p:cNvPr id="3" name="Content Placeholder 2"/>
          <p:cNvSpPr>
            <a:spLocks noGrp="1"/>
          </p:cNvSpPr>
          <p:nvPr>
            <p:ph idx="1"/>
          </p:nvPr>
        </p:nvSpPr>
        <p:spPr>
          <a:xfrm>
            <a:off x="2451616" y="1755228"/>
            <a:ext cx="5757347" cy="2977299"/>
          </a:xfrm>
        </p:spPr>
        <p:txBody>
          <a:bodyPr/>
          <a:lstStyle/>
          <a:p>
            <a:pPr marL="0" indent="0">
              <a:lnSpc>
                <a:spcPct val="100000"/>
              </a:lnSpc>
              <a:spcAft>
                <a:spcPts val="600"/>
              </a:spcAft>
              <a:buNone/>
            </a:pPr>
            <a:r>
              <a:rPr lang="en-AU" sz="2200" dirty="0">
                <a:solidFill>
                  <a:srgbClr val="171C41"/>
                </a:solidFill>
              </a:rPr>
              <a:t>Choose one or two ideas from today that you would like to road-test in your classroom. </a:t>
            </a:r>
          </a:p>
          <a:p>
            <a:pPr marL="0" indent="0">
              <a:lnSpc>
                <a:spcPct val="100000"/>
              </a:lnSpc>
              <a:spcAft>
                <a:spcPts val="600"/>
              </a:spcAft>
              <a:buNone/>
            </a:pPr>
            <a:r>
              <a:rPr lang="en-AU" sz="2200" dirty="0">
                <a:solidFill>
                  <a:srgbClr val="171C41"/>
                </a:solidFill>
              </a:rPr>
              <a:t>12 days… and the clock is ticking…</a:t>
            </a:r>
          </a:p>
          <a:p>
            <a:pPr marL="0" indent="0">
              <a:lnSpc>
                <a:spcPct val="100000"/>
              </a:lnSpc>
              <a:spcAft>
                <a:spcPts val="600"/>
              </a:spcAft>
              <a:buNone/>
            </a:pPr>
            <a:r>
              <a:rPr lang="en-AU" sz="2200" dirty="0">
                <a:solidFill>
                  <a:srgbClr val="171C41"/>
                </a:solidFill>
              </a:rPr>
              <a:t>Take a couple of photos and share your results with your colleagues.</a:t>
            </a:r>
          </a:p>
          <a:p>
            <a:pPr marL="0" lvl="0" indent="0">
              <a:lnSpc>
                <a:spcPct val="100000"/>
              </a:lnSpc>
              <a:spcAft>
                <a:spcPts val="600"/>
              </a:spcAft>
              <a:buNone/>
            </a:pPr>
            <a:endParaRPr lang="en-AU" sz="2200" dirty="0">
              <a:solidFill>
                <a:srgbClr val="171C41"/>
              </a:solidFill>
            </a:endParaRPr>
          </a:p>
        </p:txBody>
      </p:sp>
      <p:pic>
        <p:nvPicPr>
          <p:cNvPr id="4" name="Picture 3"/>
          <p:cNvPicPr>
            <a:picLocks noChangeAspect="1"/>
          </p:cNvPicPr>
          <p:nvPr/>
        </p:nvPicPr>
        <p:blipFill>
          <a:blip r:embed="rId3"/>
          <a:stretch>
            <a:fillRect/>
          </a:stretch>
        </p:blipFill>
        <p:spPr>
          <a:xfrm>
            <a:off x="8208963" y="429705"/>
            <a:ext cx="518160" cy="521208"/>
          </a:xfrm>
          <a:prstGeom prst="rect">
            <a:avLst/>
          </a:prstGeom>
        </p:spPr>
      </p:pic>
    </p:spTree>
    <p:extLst>
      <p:ext uri="{BB962C8B-B14F-4D97-AF65-F5344CB8AC3E}">
        <p14:creationId xmlns:p14="http://schemas.microsoft.com/office/powerpoint/2010/main" val="9681275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4073" y="331350"/>
            <a:ext cx="7252360" cy="945000"/>
          </a:xfrm>
        </p:spPr>
        <p:txBody>
          <a:bodyPr>
            <a:normAutofit/>
          </a:bodyPr>
          <a:lstStyle/>
          <a:p>
            <a:r>
              <a:rPr lang="en-AU" dirty="0">
                <a:solidFill>
                  <a:srgbClr val="171C41"/>
                </a:solidFill>
              </a:rPr>
              <a:t>Copyright information</a:t>
            </a:r>
          </a:p>
        </p:txBody>
      </p:sp>
      <p:sp>
        <p:nvSpPr>
          <p:cNvPr id="3" name="Rectangle 2"/>
          <p:cNvSpPr/>
          <p:nvPr/>
        </p:nvSpPr>
        <p:spPr>
          <a:xfrm>
            <a:off x="1674742" y="1200828"/>
            <a:ext cx="7206488" cy="2800767"/>
          </a:xfrm>
          <a:prstGeom prst="rect">
            <a:avLst/>
          </a:prstGeom>
        </p:spPr>
        <p:txBody>
          <a:bodyPr wrap="square">
            <a:spAutoFit/>
          </a:bodyPr>
          <a:lstStyle/>
          <a:p>
            <a:r>
              <a:rPr lang="en-US" sz="1600" dirty="0">
                <a:solidFill>
                  <a:srgbClr val="171C41"/>
                </a:solidFill>
                <a:latin typeface="Arial" charset="0"/>
                <a:ea typeface="Arial" charset="0"/>
                <a:cs typeface="Arial" charset="0"/>
              </a:rPr>
              <a:t>© The Australian Association of Mathematics Teachers (AAMT) Inc. 2017</a:t>
            </a:r>
          </a:p>
          <a:p>
            <a:endParaRPr lang="en-US" sz="1600" dirty="0">
              <a:solidFill>
                <a:srgbClr val="171C41"/>
              </a:solidFill>
              <a:latin typeface="Arial" charset="0"/>
              <a:ea typeface="Arial" charset="0"/>
              <a:cs typeface="Arial" charset="0"/>
            </a:endParaRPr>
          </a:p>
          <a:p>
            <a:r>
              <a:rPr lang="en-US" sz="1600" dirty="0">
                <a:solidFill>
                  <a:srgbClr val="171C41"/>
                </a:solidFill>
                <a:latin typeface="Arial" charset="0"/>
                <a:ea typeface="Arial" charset="0"/>
                <a:cs typeface="Arial" charset="0"/>
              </a:rPr>
              <a:t>This work is licensed under a Creative Commons Attribution-</a:t>
            </a:r>
            <a:r>
              <a:rPr lang="en-US" sz="1600" dirty="0" err="1">
                <a:solidFill>
                  <a:srgbClr val="171C41"/>
                </a:solidFill>
                <a:latin typeface="Arial" charset="0"/>
                <a:ea typeface="Arial" charset="0"/>
                <a:cs typeface="Arial" charset="0"/>
              </a:rPr>
              <a:t>NonCommercial</a:t>
            </a:r>
            <a:r>
              <a:rPr lang="en-US" sz="1600" dirty="0">
                <a:solidFill>
                  <a:srgbClr val="171C41"/>
                </a:solidFill>
                <a:latin typeface="Arial" charset="0"/>
                <a:ea typeface="Arial" charset="0"/>
                <a:cs typeface="Arial" charset="0"/>
              </a:rPr>
              <a:t>-</a:t>
            </a:r>
            <a:r>
              <a:rPr lang="en-US" sz="1600" dirty="0" err="1">
                <a:solidFill>
                  <a:srgbClr val="171C41"/>
                </a:solidFill>
                <a:latin typeface="Arial" charset="0"/>
                <a:ea typeface="Arial" charset="0"/>
                <a:cs typeface="Arial" charset="0"/>
              </a:rPr>
              <a:t>NoDerivatives</a:t>
            </a:r>
            <a:r>
              <a:rPr lang="en-US" sz="1600" dirty="0">
                <a:solidFill>
                  <a:srgbClr val="171C41"/>
                </a:solidFill>
                <a:latin typeface="Arial" charset="0"/>
                <a:ea typeface="Arial" charset="0"/>
                <a:cs typeface="Arial" charset="0"/>
              </a:rPr>
              <a:t> 4.0 International License (CC BY-NC-ND 4.0) except where otherwise indicated. See </a:t>
            </a:r>
            <a:r>
              <a:rPr lang="en-US" sz="1600" u="sng" dirty="0">
                <a:solidFill>
                  <a:srgbClr val="406077"/>
                </a:solidFill>
                <a:latin typeface="Arial" charset="0"/>
                <a:ea typeface="Arial" charset="0"/>
                <a:cs typeface="Arial" charset="0"/>
                <a:hlinkClick r:id="rId3"/>
              </a:rPr>
              <a:t>https://creativecommons.org/licenses/by-nc-nd/4.0/</a:t>
            </a:r>
            <a:endParaRPr lang="en-US" sz="1600" dirty="0">
              <a:solidFill>
                <a:srgbClr val="406077"/>
              </a:solidFill>
              <a:latin typeface="Arial" charset="0"/>
              <a:ea typeface="Arial" charset="0"/>
              <a:cs typeface="Arial" charset="0"/>
            </a:endParaRPr>
          </a:p>
          <a:p>
            <a:br>
              <a:rPr lang="en-US" sz="1600" dirty="0">
                <a:solidFill>
                  <a:srgbClr val="406077"/>
                </a:solidFill>
                <a:latin typeface="Arial" charset="0"/>
                <a:ea typeface="Arial" charset="0"/>
                <a:cs typeface="Arial" charset="0"/>
              </a:rPr>
            </a:br>
            <a:endParaRPr lang="en-US" sz="1600" dirty="0">
              <a:solidFill>
                <a:srgbClr val="406077"/>
              </a:solidFill>
              <a:latin typeface="Arial" charset="0"/>
              <a:ea typeface="Arial" charset="0"/>
              <a:cs typeface="Arial" charset="0"/>
            </a:endParaRPr>
          </a:p>
          <a:p>
            <a:pPr marL="285750" indent="-285750">
              <a:buFont typeface="Arial" charset="0"/>
              <a:buChar char="•"/>
            </a:pPr>
            <a:r>
              <a:rPr lang="en-US" sz="1600" dirty="0">
                <a:solidFill>
                  <a:srgbClr val="171C41"/>
                </a:solidFill>
                <a:latin typeface="Arial" charset="0"/>
                <a:ea typeface="Arial" charset="0"/>
                <a:cs typeface="Arial" charset="0"/>
              </a:rPr>
              <a:t>Australian Professional Standards for Teachers © Australian Institute </a:t>
            </a:r>
            <a:br>
              <a:rPr lang="en-US" sz="1600" dirty="0">
                <a:solidFill>
                  <a:srgbClr val="171C41"/>
                </a:solidFill>
                <a:latin typeface="Arial" charset="0"/>
                <a:ea typeface="Arial" charset="0"/>
                <a:cs typeface="Arial" charset="0"/>
              </a:rPr>
            </a:br>
            <a:r>
              <a:rPr lang="en-US" sz="1600" dirty="0">
                <a:solidFill>
                  <a:srgbClr val="171C41"/>
                </a:solidFill>
                <a:latin typeface="Arial" charset="0"/>
                <a:ea typeface="Arial" charset="0"/>
                <a:cs typeface="Arial" charset="0"/>
              </a:rPr>
              <a:t>for Teaching and School Leadership Limited (AITSL) 2013</a:t>
            </a:r>
          </a:p>
          <a:p>
            <a:pPr marL="285750" indent="-285750">
              <a:buFont typeface="Arial" charset="0"/>
              <a:buChar char="•"/>
            </a:pPr>
            <a:r>
              <a:rPr lang="en-US" sz="1600" dirty="0">
                <a:solidFill>
                  <a:srgbClr val="171C41"/>
                </a:solidFill>
                <a:latin typeface="Arial" charset="0"/>
                <a:ea typeface="Arial" charset="0"/>
                <a:cs typeface="Arial" charset="0"/>
              </a:rPr>
              <a:t>Australian Curriculum © Australian Curriculum, Assessment and Reporting Authority (ACARA) 2010 to present</a:t>
            </a:r>
            <a:endParaRPr lang="en-US" sz="1600" dirty="0">
              <a:solidFill>
                <a:srgbClr val="171C41"/>
              </a:solidFill>
              <a:effectLst/>
              <a:latin typeface="Arial" charset="0"/>
              <a:ea typeface="Arial" charset="0"/>
              <a:cs typeface="Arial" charset="0"/>
            </a:endParaRPr>
          </a:p>
        </p:txBody>
      </p:sp>
    </p:spTree>
    <p:extLst>
      <p:ext uri="{BB962C8B-B14F-4D97-AF65-F5344CB8AC3E}">
        <p14:creationId xmlns:p14="http://schemas.microsoft.com/office/powerpoint/2010/main" val="404009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solidFill>
                  <a:srgbClr val="171C41"/>
                </a:solidFill>
              </a:rPr>
              <a:t>Moving from open questions to rich tasks</a:t>
            </a:r>
          </a:p>
        </p:txBody>
      </p:sp>
      <p:sp>
        <p:nvSpPr>
          <p:cNvPr id="3" name="Content Placeholder 2"/>
          <p:cNvSpPr>
            <a:spLocks noGrp="1"/>
          </p:cNvSpPr>
          <p:nvPr>
            <p:ph idx="1"/>
          </p:nvPr>
        </p:nvSpPr>
        <p:spPr>
          <a:xfrm>
            <a:off x="1491175" y="1561514"/>
            <a:ext cx="6457325" cy="3335339"/>
          </a:xfrm>
        </p:spPr>
        <p:txBody>
          <a:bodyPr/>
          <a:lstStyle/>
          <a:p>
            <a:pPr marL="0" indent="0">
              <a:buNone/>
            </a:pPr>
            <a:r>
              <a:rPr lang="en-AU" sz="2200" dirty="0">
                <a:solidFill>
                  <a:srgbClr val="171C41"/>
                </a:solidFill>
              </a:rPr>
              <a:t>Discuss:</a:t>
            </a:r>
          </a:p>
          <a:p>
            <a:pPr marL="0" indent="0">
              <a:buNone/>
            </a:pPr>
            <a:endParaRPr lang="en-AU" sz="2200" dirty="0">
              <a:solidFill>
                <a:srgbClr val="171C41"/>
              </a:solidFill>
            </a:endParaRPr>
          </a:p>
          <a:p>
            <a:pPr marL="457200" indent="-457200">
              <a:buFont typeface="+mj-lt"/>
              <a:buAutoNum type="arabicPeriod"/>
            </a:pPr>
            <a:r>
              <a:rPr lang="en-AU" sz="2200" dirty="0">
                <a:solidFill>
                  <a:srgbClr val="171C41"/>
                </a:solidFill>
              </a:rPr>
              <a:t>What makes a maths question open?</a:t>
            </a:r>
          </a:p>
          <a:p>
            <a:pPr marL="457200" indent="-457200">
              <a:buFont typeface="+mj-lt"/>
              <a:buAutoNum type="arabicPeriod"/>
            </a:pPr>
            <a:r>
              <a:rPr lang="en-AU" sz="2200" dirty="0">
                <a:solidFill>
                  <a:srgbClr val="171C41"/>
                </a:solidFill>
              </a:rPr>
              <a:t>In what ways is it beneficial for student learning to use open questions in the maths classroom?</a:t>
            </a:r>
          </a:p>
          <a:p>
            <a:pPr marL="457200" indent="-457200">
              <a:buFont typeface="+mj-lt"/>
              <a:buAutoNum type="arabicPeriod"/>
            </a:pPr>
            <a:r>
              <a:rPr lang="en-AU" sz="2200" dirty="0">
                <a:solidFill>
                  <a:srgbClr val="171C41"/>
                </a:solidFill>
              </a:rPr>
              <a:t>What strategies have you used to open up the questions used in your mathematics classrooms?</a:t>
            </a:r>
          </a:p>
        </p:txBody>
      </p:sp>
      <p:pic>
        <p:nvPicPr>
          <p:cNvPr id="5" name="Picture 4"/>
          <p:cNvPicPr>
            <a:picLocks noChangeAspect="1"/>
          </p:cNvPicPr>
          <p:nvPr/>
        </p:nvPicPr>
        <p:blipFill>
          <a:blip r:embed="rId3"/>
          <a:stretch>
            <a:fillRect/>
          </a:stretch>
        </p:blipFill>
        <p:spPr>
          <a:xfrm>
            <a:off x="7948500" y="485740"/>
            <a:ext cx="518160" cy="521208"/>
          </a:xfrm>
          <a:prstGeom prst="rect">
            <a:avLst/>
          </a:prstGeom>
        </p:spPr>
      </p:pic>
    </p:spTree>
    <p:extLst>
      <p:ext uri="{BB962C8B-B14F-4D97-AF65-F5344CB8AC3E}">
        <p14:creationId xmlns:p14="http://schemas.microsoft.com/office/powerpoint/2010/main" val="744344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solidFill>
                  <a:srgbClr val="171C41"/>
                </a:solidFill>
              </a:rPr>
              <a:t>A Mathematician’s Lament</a:t>
            </a:r>
          </a:p>
        </p:txBody>
      </p:sp>
      <p:sp>
        <p:nvSpPr>
          <p:cNvPr id="3" name="Content Placeholder 2"/>
          <p:cNvSpPr>
            <a:spLocks noGrp="1"/>
          </p:cNvSpPr>
          <p:nvPr>
            <p:ph idx="1"/>
          </p:nvPr>
        </p:nvSpPr>
        <p:spPr>
          <a:xfrm>
            <a:off x="1333500" y="1963271"/>
            <a:ext cx="6615000" cy="2690264"/>
          </a:xfrm>
        </p:spPr>
        <p:txBody>
          <a:bodyPr/>
          <a:lstStyle/>
          <a:p>
            <a:pPr marL="0" indent="0">
              <a:buNone/>
            </a:pPr>
            <a:r>
              <a:rPr lang="en-AU" sz="2200" dirty="0">
                <a:solidFill>
                  <a:srgbClr val="171C41"/>
                </a:solidFill>
              </a:rPr>
              <a:t>Ensure that you have a copy of the discussion questions that accompany the pre-reading.</a:t>
            </a:r>
          </a:p>
          <a:p>
            <a:pPr marL="0" indent="0">
              <a:buNone/>
            </a:pPr>
            <a:endParaRPr lang="en-AU" sz="2200" dirty="0">
              <a:solidFill>
                <a:srgbClr val="171C41"/>
              </a:solidFill>
            </a:endParaRPr>
          </a:p>
          <a:p>
            <a:pPr marL="0" indent="0">
              <a:buNone/>
            </a:pPr>
            <a:r>
              <a:rPr lang="en-AU" sz="2200" dirty="0">
                <a:solidFill>
                  <a:srgbClr val="171C41"/>
                </a:solidFill>
              </a:rPr>
              <a:t>Respond to the questions within your group.</a:t>
            </a:r>
          </a:p>
          <a:p>
            <a:pPr marL="0" indent="0">
              <a:buNone/>
            </a:pPr>
            <a:endParaRPr lang="en-AU" sz="2200" dirty="0">
              <a:solidFill>
                <a:srgbClr val="171C41"/>
              </a:solidFill>
            </a:endParaRPr>
          </a:p>
          <a:p>
            <a:pPr marL="0" indent="0">
              <a:buNone/>
            </a:pPr>
            <a:r>
              <a:rPr lang="en-AU" sz="2200" dirty="0">
                <a:solidFill>
                  <a:srgbClr val="171C41"/>
                </a:solidFill>
              </a:rPr>
              <a:t>Share the group’s responses.</a:t>
            </a:r>
          </a:p>
        </p:txBody>
      </p:sp>
      <p:pic>
        <p:nvPicPr>
          <p:cNvPr id="5" name="Picture 4"/>
          <p:cNvPicPr>
            <a:picLocks noChangeAspect="1"/>
          </p:cNvPicPr>
          <p:nvPr/>
        </p:nvPicPr>
        <p:blipFill>
          <a:blip r:embed="rId3"/>
          <a:stretch>
            <a:fillRect/>
          </a:stretch>
        </p:blipFill>
        <p:spPr>
          <a:xfrm>
            <a:off x="7948500" y="485740"/>
            <a:ext cx="518160" cy="521208"/>
          </a:xfrm>
          <a:prstGeom prst="rect">
            <a:avLst/>
          </a:prstGeom>
        </p:spPr>
      </p:pic>
    </p:spTree>
    <p:extLst>
      <p:ext uri="{BB962C8B-B14F-4D97-AF65-F5344CB8AC3E}">
        <p14:creationId xmlns:p14="http://schemas.microsoft.com/office/powerpoint/2010/main" val="1364470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4"/>
            <a:ext cx="4743743" cy="945000"/>
          </a:xfrm>
        </p:spPr>
        <p:txBody>
          <a:bodyPr>
            <a:normAutofit/>
          </a:bodyPr>
          <a:lstStyle/>
          <a:p>
            <a:r>
              <a:rPr lang="en-AU" dirty="0">
                <a:solidFill>
                  <a:srgbClr val="171C41"/>
                </a:solidFill>
              </a:rPr>
              <a:t>The pedagogic shift</a:t>
            </a:r>
          </a:p>
        </p:txBody>
      </p:sp>
      <p:sp>
        <p:nvSpPr>
          <p:cNvPr id="3" name="Content Placeholder 2"/>
          <p:cNvSpPr>
            <a:spLocks noGrp="1"/>
          </p:cNvSpPr>
          <p:nvPr>
            <p:ph idx="1"/>
          </p:nvPr>
        </p:nvSpPr>
        <p:spPr>
          <a:xfrm>
            <a:off x="1446042" y="1463041"/>
            <a:ext cx="6496362" cy="3370324"/>
          </a:xfrm>
        </p:spPr>
        <p:txBody>
          <a:bodyPr/>
          <a:lstStyle/>
          <a:p>
            <a:pPr marL="0" indent="0">
              <a:buNone/>
            </a:pPr>
            <a:r>
              <a:rPr lang="en-AU" sz="2000" dirty="0">
                <a:solidFill>
                  <a:srgbClr val="171C41"/>
                </a:solidFill>
              </a:rPr>
              <a:t>This very short animation originates from Teaching and Learning in South Australia, through Results Plus 2017 (DECD)</a:t>
            </a:r>
          </a:p>
          <a:p>
            <a:pPr marL="0" indent="0">
              <a:buNone/>
            </a:pPr>
            <a:r>
              <a:rPr lang="en-AU" sz="2000" dirty="0">
                <a:solidFill>
                  <a:srgbClr val="171C41"/>
                </a:solidFill>
                <a:hlinkClick r:id="rId3"/>
              </a:rPr>
              <a:t>https://www.youtube.com/watch?v=T89w425DDlE</a:t>
            </a:r>
            <a:r>
              <a:rPr lang="en-AU" sz="2000" dirty="0">
                <a:solidFill>
                  <a:srgbClr val="171C41"/>
                </a:solidFill>
              </a:rPr>
              <a:t> </a:t>
            </a:r>
          </a:p>
          <a:p>
            <a:pPr marL="0" indent="0">
              <a:buNone/>
            </a:pPr>
            <a:r>
              <a:rPr lang="en-AU" sz="2000" dirty="0">
                <a:solidFill>
                  <a:srgbClr val="171C41"/>
                </a:solidFill>
              </a:rPr>
              <a:t>Notice how a traditionally taught concept is altered to become far more student-oriented.</a:t>
            </a:r>
          </a:p>
          <a:p>
            <a:pPr marL="0" indent="0">
              <a:buNone/>
            </a:pPr>
            <a:endParaRPr lang="en-AU" sz="2000" dirty="0">
              <a:solidFill>
                <a:srgbClr val="171C41"/>
              </a:solidFill>
            </a:endParaRPr>
          </a:p>
          <a:p>
            <a:pPr marL="0" indent="0">
              <a:buNone/>
            </a:pPr>
            <a:r>
              <a:rPr lang="en-AU" sz="2000" dirty="0">
                <a:solidFill>
                  <a:srgbClr val="171C41"/>
                </a:solidFill>
              </a:rPr>
              <a:t>Record the differences observed and discuss these.</a:t>
            </a:r>
          </a:p>
          <a:p>
            <a:pPr marL="0" indent="0">
              <a:buNone/>
            </a:pPr>
            <a:endParaRPr lang="en-AU" sz="2000" dirty="0">
              <a:solidFill>
                <a:srgbClr val="171C41"/>
              </a:solidFill>
            </a:endParaRPr>
          </a:p>
          <a:p>
            <a:pPr marL="0" indent="0">
              <a:buNone/>
            </a:pPr>
            <a:endParaRPr lang="en-AU" sz="2000" dirty="0">
              <a:solidFill>
                <a:srgbClr val="171C41"/>
              </a:solidFill>
            </a:endParaRPr>
          </a:p>
        </p:txBody>
      </p:sp>
      <p:pic>
        <p:nvPicPr>
          <p:cNvPr id="7" name="Picture 6">
            <a:hlinkClick r:id="rId3"/>
            <a:extLst>
              <a:ext uri="{FF2B5EF4-FFF2-40B4-BE49-F238E27FC236}">
                <a16:creationId xmlns:a16="http://schemas.microsoft.com/office/drawing/2014/main" id="{B5B25DFE-443D-4F5B-95B1-9A7E2EFEE63A}"/>
              </a:ext>
            </a:extLst>
          </p:cNvPr>
          <p:cNvPicPr>
            <a:picLocks noChangeAspect="1"/>
          </p:cNvPicPr>
          <p:nvPr/>
        </p:nvPicPr>
        <p:blipFill>
          <a:blip r:embed="rId4"/>
          <a:stretch>
            <a:fillRect/>
          </a:stretch>
        </p:blipFill>
        <p:spPr>
          <a:xfrm>
            <a:off x="7942404" y="322356"/>
            <a:ext cx="530352" cy="530352"/>
          </a:xfrm>
          <a:prstGeom prst="rect">
            <a:avLst/>
          </a:prstGeom>
        </p:spPr>
      </p:pic>
    </p:spTree>
    <p:extLst>
      <p:ext uri="{BB962C8B-B14F-4D97-AF65-F5344CB8AC3E}">
        <p14:creationId xmlns:p14="http://schemas.microsoft.com/office/powerpoint/2010/main" val="2813949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E6E4D-4705-4D3C-842C-1EEC9E4C06B3}"/>
              </a:ext>
            </a:extLst>
          </p:cNvPr>
          <p:cNvSpPr>
            <a:spLocks noGrp="1"/>
          </p:cNvSpPr>
          <p:nvPr>
            <p:ph type="title"/>
          </p:nvPr>
        </p:nvSpPr>
        <p:spPr>
          <a:xfrm>
            <a:off x="1333500" y="273843"/>
            <a:ext cx="6615000" cy="1185679"/>
          </a:xfrm>
        </p:spPr>
        <p:txBody>
          <a:bodyPr>
            <a:normAutofit/>
          </a:bodyPr>
          <a:lstStyle/>
          <a:p>
            <a:r>
              <a:rPr lang="en-AU" sz="3200" dirty="0">
                <a:solidFill>
                  <a:srgbClr val="171C41"/>
                </a:solidFill>
              </a:rPr>
              <a:t>Activity:</a:t>
            </a:r>
          </a:p>
        </p:txBody>
      </p:sp>
      <p:sp>
        <p:nvSpPr>
          <p:cNvPr id="3" name="Content Placeholder 2">
            <a:extLst>
              <a:ext uri="{FF2B5EF4-FFF2-40B4-BE49-F238E27FC236}">
                <a16:creationId xmlns:a16="http://schemas.microsoft.com/office/drawing/2014/main" id="{2A2FD309-002A-4EA1-A68B-3437CE965114}"/>
              </a:ext>
            </a:extLst>
          </p:cNvPr>
          <p:cNvSpPr>
            <a:spLocks noGrp="1"/>
          </p:cNvSpPr>
          <p:nvPr>
            <p:ph idx="1"/>
          </p:nvPr>
        </p:nvSpPr>
        <p:spPr>
          <a:xfrm>
            <a:off x="1333500" y="1556238"/>
            <a:ext cx="5700346" cy="3187981"/>
          </a:xfrm>
        </p:spPr>
        <p:txBody>
          <a:bodyPr/>
          <a:lstStyle/>
          <a:p>
            <a:pPr marL="0" indent="0">
              <a:buNone/>
            </a:pPr>
            <a:r>
              <a:rPr lang="en-AU" dirty="0">
                <a:solidFill>
                  <a:srgbClr val="171C41"/>
                </a:solidFill>
              </a:rPr>
              <a:t>At what point does an open question become a rich task?</a:t>
            </a:r>
            <a:endParaRPr lang="en-AU" sz="2200" dirty="0">
              <a:solidFill>
                <a:srgbClr val="171C41"/>
              </a:solidFill>
            </a:endParaRPr>
          </a:p>
          <a:p>
            <a:pPr marL="0" indent="0">
              <a:buNone/>
            </a:pPr>
            <a:endParaRPr lang="en-AU" sz="2200" dirty="0">
              <a:solidFill>
                <a:srgbClr val="171C41"/>
              </a:solidFill>
            </a:endParaRPr>
          </a:p>
          <a:p>
            <a:pPr marL="0" indent="0">
              <a:buNone/>
            </a:pPr>
            <a:r>
              <a:rPr lang="en-AU" sz="2200" dirty="0">
                <a:solidFill>
                  <a:srgbClr val="171C41"/>
                </a:solidFill>
              </a:rPr>
              <a:t>Try this:</a:t>
            </a:r>
          </a:p>
          <a:p>
            <a:pPr marL="0" indent="0">
              <a:buNone/>
            </a:pPr>
            <a:endParaRPr lang="en-AU" sz="2200" dirty="0">
              <a:solidFill>
                <a:srgbClr val="171C41"/>
              </a:solidFill>
            </a:endParaRPr>
          </a:p>
          <a:p>
            <a:r>
              <a:rPr lang="en-AU" sz="2200" dirty="0">
                <a:solidFill>
                  <a:srgbClr val="171C41"/>
                </a:solidFill>
              </a:rPr>
              <a:t>Cut/tear an A4 sheet of paper into 9 pieces and number these from 1 to 9.</a:t>
            </a:r>
          </a:p>
        </p:txBody>
      </p:sp>
      <p:pic>
        <p:nvPicPr>
          <p:cNvPr id="4" name="Picture 3">
            <a:extLst>
              <a:ext uri="{FF2B5EF4-FFF2-40B4-BE49-F238E27FC236}">
                <a16:creationId xmlns:a16="http://schemas.microsoft.com/office/drawing/2014/main" id="{F4EFDE86-306C-4E21-B3A4-11E83F897D1A}"/>
              </a:ext>
            </a:extLst>
          </p:cNvPr>
          <p:cNvPicPr>
            <a:picLocks noChangeAspect="1"/>
          </p:cNvPicPr>
          <p:nvPr/>
        </p:nvPicPr>
        <p:blipFill>
          <a:blip r:embed="rId3"/>
          <a:stretch>
            <a:fillRect/>
          </a:stretch>
        </p:blipFill>
        <p:spPr>
          <a:xfrm>
            <a:off x="7948500" y="479644"/>
            <a:ext cx="530352" cy="533400"/>
          </a:xfrm>
          <a:prstGeom prst="rect">
            <a:avLst/>
          </a:prstGeom>
        </p:spPr>
      </p:pic>
    </p:spTree>
    <p:extLst>
      <p:ext uri="{BB962C8B-B14F-4D97-AF65-F5344CB8AC3E}">
        <p14:creationId xmlns:p14="http://schemas.microsoft.com/office/powerpoint/2010/main" val="3060241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2FD309-002A-4EA1-A68B-3437CE965114}"/>
              </a:ext>
            </a:extLst>
          </p:cNvPr>
          <p:cNvSpPr>
            <a:spLocks noGrp="1"/>
          </p:cNvSpPr>
          <p:nvPr>
            <p:ph idx="1"/>
          </p:nvPr>
        </p:nvSpPr>
        <p:spPr>
          <a:xfrm>
            <a:off x="1333500" y="1369219"/>
            <a:ext cx="5700346" cy="3375000"/>
          </a:xfrm>
        </p:spPr>
        <p:txBody>
          <a:bodyPr/>
          <a:lstStyle/>
          <a:p>
            <a:r>
              <a:rPr lang="en-AU" sz="2200" dirty="0">
                <a:solidFill>
                  <a:srgbClr val="171C41"/>
                </a:solidFill>
              </a:rPr>
              <a:t>Place the nine pieces into the frame, so that it creates a correct addition.</a:t>
            </a:r>
          </a:p>
          <a:p>
            <a:endParaRPr lang="en-AU" sz="2200" dirty="0">
              <a:solidFill>
                <a:srgbClr val="171C41"/>
              </a:solidFill>
            </a:endParaRPr>
          </a:p>
          <a:p>
            <a:r>
              <a:rPr lang="en-AU" sz="2200" dirty="0">
                <a:solidFill>
                  <a:srgbClr val="171C41"/>
                </a:solidFill>
              </a:rPr>
              <a:t>Record your solution publicly </a:t>
            </a:r>
            <a:br>
              <a:rPr lang="en-AU" sz="2200" dirty="0">
                <a:solidFill>
                  <a:srgbClr val="171C41"/>
                </a:solidFill>
              </a:rPr>
            </a:br>
            <a:r>
              <a:rPr lang="en-AU" sz="2200" dirty="0">
                <a:solidFill>
                  <a:srgbClr val="171C41"/>
                </a:solidFill>
              </a:rPr>
              <a:t>(whiteboard)</a:t>
            </a:r>
          </a:p>
          <a:p>
            <a:endParaRPr lang="en-AU" sz="2200" dirty="0">
              <a:solidFill>
                <a:srgbClr val="171C41"/>
              </a:solidFill>
            </a:endParaRPr>
          </a:p>
        </p:txBody>
      </p:sp>
      <p:pic>
        <p:nvPicPr>
          <p:cNvPr id="4" name="Picture 3">
            <a:extLst>
              <a:ext uri="{FF2B5EF4-FFF2-40B4-BE49-F238E27FC236}">
                <a16:creationId xmlns:a16="http://schemas.microsoft.com/office/drawing/2014/main" id="{F4EFDE86-306C-4E21-B3A4-11E83F897D1A}"/>
              </a:ext>
            </a:extLst>
          </p:cNvPr>
          <p:cNvPicPr>
            <a:picLocks noChangeAspect="1"/>
          </p:cNvPicPr>
          <p:nvPr/>
        </p:nvPicPr>
        <p:blipFill>
          <a:blip r:embed="rId3"/>
          <a:stretch>
            <a:fillRect/>
          </a:stretch>
        </p:blipFill>
        <p:spPr>
          <a:xfrm>
            <a:off x="7948500" y="479644"/>
            <a:ext cx="530352" cy="533400"/>
          </a:xfrm>
          <a:prstGeom prst="rect">
            <a:avLst/>
          </a:prstGeom>
        </p:spPr>
      </p:pic>
      <p:pic>
        <p:nvPicPr>
          <p:cNvPr id="6" name="Picture 5">
            <a:extLst>
              <a:ext uri="{FF2B5EF4-FFF2-40B4-BE49-F238E27FC236}">
                <a16:creationId xmlns:a16="http://schemas.microsoft.com/office/drawing/2014/main" id="{8529FCD0-48E1-4F64-A433-95E9C12205FF}"/>
              </a:ext>
            </a:extLst>
          </p:cNvPr>
          <p:cNvPicPr>
            <a:picLocks noChangeAspect="1"/>
          </p:cNvPicPr>
          <p:nvPr/>
        </p:nvPicPr>
        <p:blipFill rotWithShape="1">
          <a:blip r:embed="rId4"/>
          <a:srcRect l="18154" t="17062" r="71231" b="45230"/>
          <a:stretch/>
        </p:blipFill>
        <p:spPr>
          <a:xfrm>
            <a:off x="6291654" y="1890346"/>
            <a:ext cx="2521013" cy="2672288"/>
          </a:xfrm>
          <a:prstGeom prst="rect">
            <a:avLst/>
          </a:prstGeom>
        </p:spPr>
      </p:pic>
    </p:spTree>
    <p:extLst>
      <p:ext uri="{BB962C8B-B14F-4D97-AF65-F5344CB8AC3E}">
        <p14:creationId xmlns:p14="http://schemas.microsoft.com/office/powerpoint/2010/main" val="405218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2FD309-002A-4EA1-A68B-3437CE965114}"/>
              </a:ext>
            </a:extLst>
          </p:cNvPr>
          <p:cNvSpPr>
            <a:spLocks noGrp="1"/>
          </p:cNvSpPr>
          <p:nvPr>
            <p:ph idx="1"/>
          </p:nvPr>
        </p:nvSpPr>
        <p:spPr>
          <a:xfrm>
            <a:off x="1333500" y="2111187"/>
            <a:ext cx="5700346" cy="2633031"/>
          </a:xfrm>
        </p:spPr>
        <p:txBody>
          <a:bodyPr/>
          <a:lstStyle/>
          <a:p>
            <a:r>
              <a:rPr lang="en-AU" sz="2200" dirty="0">
                <a:solidFill>
                  <a:srgbClr val="171C41"/>
                </a:solidFill>
              </a:rPr>
              <a:t>Can you obtain another solution? And another…</a:t>
            </a:r>
          </a:p>
        </p:txBody>
      </p:sp>
      <p:pic>
        <p:nvPicPr>
          <p:cNvPr id="4" name="Picture 3">
            <a:extLst>
              <a:ext uri="{FF2B5EF4-FFF2-40B4-BE49-F238E27FC236}">
                <a16:creationId xmlns:a16="http://schemas.microsoft.com/office/drawing/2014/main" id="{F4EFDE86-306C-4E21-B3A4-11E83F897D1A}"/>
              </a:ext>
            </a:extLst>
          </p:cNvPr>
          <p:cNvPicPr>
            <a:picLocks noChangeAspect="1"/>
          </p:cNvPicPr>
          <p:nvPr/>
        </p:nvPicPr>
        <p:blipFill>
          <a:blip r:embed="rId3"/>
          <a:stretch>
            <a:fillRect/>
          </a:stretch>
        </p:blipFill>
        <p:spPr>
          <a:xfrm>
            <a:off x="7948500" y="479644"/>
            <a:ext cx="530352" cy="533400"/>
          </a:xfrm>
          <a:prstGeom prst="rect">
            <a:avLst/>
          </a:prstGeom>
        </p:spPr>
      </p:pic>
      <p:pic>
        <p:nvPicPr>
          <p:cNvPr id="6" name="Picture 5">
            <a:extLst>
              <a:ext uri="{FF2B5EF4-FFF2-40B4-BE49-F238E27FC236}">
                <a16:creationId xmlns:a16="http://schemas.microsoft.com/office/drawing/2014/main" id="{8529FCD0-48E1-4F64-A433-95E9C12205FF}"/>
              </a:ext>
            </a:extLst>
          </p:cNvPr>
          <p:cNvPicPr>
            <a:picLocks noChangeAspect="1"/>
          </p:cNvPicPr>
          <p:nvPr/>
        </p:nvPicPr>
        <p:blipFill rotWithShape="1">
          <a:blip r:embed="rId4"/>
          <a:srcRect l="18154" t="17150" r="71231" b="45231"/>
          <a:stretch/>
        </p:blipFill>
        <p:spPr>
          <a:xfrm>
            <a:off x="6865034" y="2804746"/>
            <a:ext cx="1833977" cy="1939473"/>
          </a:xfrm>
          <a:prstGeom prst="rect">
            <a:avLst/>
          </a:prstGeom>
        </p:spPr>
      </p:pic>
    </p:spTree>
    <p:extLst>
      <p:ext uri="{BB962C8B-B14F-4D97-AF65-F5344CB8AC3E}">
        <p14:creationId xmlns:p14="http://schemas.microsoft.com/office/powerpoint/2010/main" val="3008603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DD79DF-CEE8-425C-AF95-4AE8588D4690}"/>
              </a:ext>
            </a:extLst>
          </p:cNvPr>
          <p:cNvSpPr>
            <a:spLocks noGrp="1"/>
          </p:cNvSpPr>
          <p:nvPr>
            <p:ph idx="1"/>
          </p:nvPr>
        </p:nvSpPr>
        <p:spPr>
          <a:xfrm>
            <a:off x="1714500" y="2017059"/>
            <a:ext cx="6234000" cy="2727160"/>
          </a:xfrm>
        </p:spPr>
        <p:txBody>
          <a:bodyPr/>
          <a:lstStyle/>
          <a:p>
            <a:pPr marL="0" indent="0">
              <a:buNone/>
            </a:pPr>
            <a:r>
              <a:rPr lang="en-AU" dirty="0">
                <a:solidFill>
                  <a:srgbClr val="171C41"/>
                </a:solidFill>
              </a:rPr>
              <a:t>Easy so far?</a:t>
            </a:r>
          </a:p>
        </p:txBody>
      </p:sp>
      <p:pic>
        <p:nvPicPr>
          <p:cNvPr id="4" name="Picture 3">
            <a:extLst>
              <a:ext uri="{FF2B5EF4-FFF2-40B4-BE49-F238E27FC236}">
                <a16:creationId xmlns:a16="http://schemas.microsoft.com/office/drawing/2014/main" id="{9286B9D1-E524-4C19-AD42-DCC2445E133C}"/>
              </a:ext>
            </a:extLst>
          </p:cNvPr>
          <p:cNvPicPr>
            <a:picLocks noChangeAspect="1"/>
          </p:cNvPicPr>
          <p:nvPr/>
        </p:nvPicPr>
        <p:blipFill>
          <a:blip r:embed="rId3"/>
          <a:stretch>
            <a:fillRect/>
          </a:stretch>
        </p:blipFill>
        <p:spPr>
          <a:xfrm>
            <a:off x="7948500" y="479644"/>
            <a:ext cx="530352" cy="533400"/>
          </a:xfrm>
          <a:prstGeom prst="rect">
            <a:avLst/>
          </a:prstGeom>
        </p:spPr>
      </p:pic>
    </p:spTree>
    <p:extLst>
      <p:ext uri="{BB962C8B-B14F-4D97-AF65-F5344CB8AC3E}">
        <p14:creationId xmlns:p14="http://schemas.microsoft.com/office/powerpoint/2010/main" val="1748699253"/>
      </p:ext>
    </p:extLst>
  </p:cSld>
  <p:clrMapOvr>
    <a:masterClrMapping/>
  </p:clrMapOvr>
</p:sld>
</file>

<file path=ppt/theme/theme1.xml><?xml version="1.0" encoding="utf-8"?>
<a:theme xmlns:a="http://schemas.openxmlformats.org/drawingml/2006/main" name="dimensio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CAE7F7B-3CF3-7E40-848B-D62562E8E138}" vid="{0E66B630-02C8-6240-9E9C-3A1289DBE543}"/>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CAE7F7B-3CF3-7E40-848B-D62562E8E138}" vid="{B89A2B07-E34D-A94A-A128-B3F449E79BE1}"/>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dimensio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CAE7F7B-3CF3-7E40-848B-D62562E8E138}" vid="{0E66B630-02C8-6240-9E9C-3A1289DBE543}"/>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dimensions_blank</Template>
  <TotalTime>10801</TotalTime>
  <Words>3069</Words>
  <Application>Microsoft Office PowerPoint</Application>
  <PresentationFormat>On-screen Show (16:9)</PresentationFormat>
  <Paragraphs>273</Paragraphs>
  <Slides>26</Slides>
  <Notes>25</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26</vt:i4>
      </vt:variant>
    </vt:vector>
  </HeadingPairs>
  <TitlesOfParts>
    <vt:vector size="34" baseType="lpstr">
      <vt:lpstr>Arial</vt:lpstr>
      <vt:lpstr>Calibri</vt:lpstr>
      <vt:lpstr>Calibri Light</vt:lpstr>
      <vt:lpstr>Wingdings</vt:lpstr>
      <vt:lpstr>dimensions</vt:lpstr>
      <vt:lpstr>1_Office Theme</vt:lpstr>
      <vt:lpstr>Custom Design</vt:lpstr>
      <vt:lpstr>1_dimensions</vt:lpstr>
      <vt:lpstr>PowerPoint Presentation</vt:lpstr>
      <vt:lpstr>Learning outcomes:</vt:lpstr>
      <vt:lpstr>Moving from open questions to rich tasks</vt:lpstr>
      <vt:lpstr>A Mathematician’s Lament</vt:lpstr>
      <vt:lpstr>The pedagogic shift</vt:lpstr>
      <vt:lpstr>Activity:</vt:lpstr>
      <vt:lpstr>PowerPoint Presentation</vt:lpstr>
      <vt:lpstr>PowerPoint Presentation</vt:lpstr>
      <vt:lpstr>PowerPoint Presentation</vt:lpstr>
      <vt:lpstr>PowerPoint Presentation</vt:lpstr>
      <vt:lpstr>PowerPoint Presentation</vt:lpstr>
      <vt:lpstr>At what point does an open question become a rich task?</vt:lpstr>
      <vt:lpstr>What is a rich mathematical task?</vt:lpstr>
      <vt:lpstr>What is a rich mathematical task?</vt:lpstr>
      <vt:lpstr>Why teach by using rich mathematical tasks?</vt:lpstr>
      <vt:lpstr>Cats and kittens</vt:lpstr>
      <vt:lpstr>Cats and kittens</vt:lpstr>
      <vt:lpstr>Mathematically rich tasks</vt:lpstr>
      <vt:lpstr>They also</vt:lpstr>
      <vt:lpstr>One straight cut</vt:lpstr>
      <vt:lpstr>PowerPoint Presentation</vt:lpstr>
      <vt:lpstr>PowerPoint Presentation</vt:lpstr>
      <vt:lpstr>Learning outcomes (revisited):</vt:lpstr>
      <vt:lpstr>Final thoughts</vt:lpstr>
      <vt:lpstr>The 12-day challenge</vt:lpstr>
      <vt:lpstr>Copyright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Jacquie Sprott</dc:creator>
  <cp:lastModifiedBy>Ann Ruckert</cp:lastModifiedBy>
  <cp:revision>355</cp:revision>
  <cp:lastPrinted>2017-08-18T04:46:41Z</cp:lastPrinted>
  <dcterms:created xsi:type="dcterms:W3CDTF">2016-11-16T05:37:26Z</dcterms:created>
  <dcterms:modified xsi:type="dcterms:W3CDTF">2017-11-02T06:16:14Z</dcterms:modified>
</cp:coreProperties>
</file>