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07" r:id="rId1"/>
    <p:sldMasterId id="2147483816" r:id="rId2"/>
    <p:sldMasterId id="2147483819" r:id="rId3"/>
    <p:sldMasterId id="2147483841" r:id="rId4"/>
  </p:sldMasterIdLst>
  <p:notesMasterIdLst>
    <p:notesMasterId r:id="rId25"/>
  </p:notesMasterIdLst>
  <p:handoutMasterIdLst>
    <p:handoutMasterId r:id="rId26"/>
  </p:handoutMasterIdLst>
  <p:sldIdLst>
    <p:sldId id="258" r:id="rId5"/>
    <p:sldId id="273" r:id="rId6"/>
    <p:sldId id="274" r:id="rId7"/>
    <p:sldId id="281" r:id="rId8"/>
    <p:sldId id="369" r:id="rId9"/>
    <p:sldId id="365" r:id="rId10"/>
    <p:sldId id="366" r:id="rId11"/>
    <p:sldId id="367" r:id="rId12"/>
    <p:sldId id="282" r:id="rId13"/>
    <p:sldId id="362" r:id="rId14"/>
    <p:sldId id="370" r:id="rId15"/>
    <p:sldId id="371" r:id="rId16"/>
    <p:sldId id="372" r:id="rId17"/>
    <p:sldId id="374" r:id="rId18"/>
    <p:sldId id="373" r:id="rId19"/>
    <p:sldId id="368" r:id="rId20"/>
    <p:sldId id="375" r:id="rId21"/>
    <p:sldId id="359" r:id="rId22"/>
    <p:sldId id="357" r:id="rId23"/>
    <p:sldId id="331" r:id="rId24"/>
  </p:sldIdLst>
  <p:sldSz cx="9144000" cy="5143500" type="screen16x9"/>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userDrawn="1">
          <p15:clr>
            <a:srgbClr val="A4A3A4"/>
          </p15:clr>
        </p15:guide>
        <p15:guide id="2" pos="2948"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racey Muir" initials="TM" lastIdx="3" clrIdx="0">
    <p:extLst>
      <p:ext uri="{19B8F6BF-5375-455C-9EA6-DF929625EA0E}">
        <p15:presenceInfo xmlns:p15="http://schemas.microsoft.com/office/powerpoint/2012/main" userId="S-1-5-21-3821386006-3749520432-1216737992-5103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rnWhat="handouts6"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71C41"/>
    <a:srgbClr val="95B2C2"/>
    <a:srgbClr val="5B9BD5"/>
    <a:srgbClr val="406077"/>
    <a:srgbClr val="17AF44"/>
    <a:srgbClr val="DCEEF8"/>
    <a:srgbClr val="C2DBE6"/>
    <a:srgbClr val="5A7F96"/>
    <a:srgbClr val="33C214"/>
    <a:srgbClr val="EC222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997" autoAdjust="0"/>
    <p:restoredTop sz="71033" autoAdjust="0"/>
  </p:normalViewPr>
  <p:slideViewPr>
    <p:cSldViewPr snapToGrid="0" snapToObjects="1">
      <p:cViewPr varScale="1">
        <p:scale>
          <a:sx n="107" d="100"/>
          <a:sy n="107" d="100"/>
        </p:scale>
        <p:origin x="1332" y="102"/>
      </p:cViewPr>
      <p:guideLst>
        <p:guide orient="horz" pos="1620"/>
        <p:guide pos="2948"/>
      </p:guideLst>
    </p:cSldViewPr>
  </p:slideViewPr>
  <p:outlineViewPr>
    <p:cViewPr>
      <p:scale>
        <a:sx n="33" d="100"/>
        <a:sy n="33" d="100"/>
      </p:scale>
      <p:origin x="0" y="5288"/>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handoutMaster" Target="handoutMasters/handoutMaster1.xml"/><Relationship Id="rId3" Type="http://schemas.openxmlformats.org/officeDocument/2006/relationships/slideMaster" Target="slideMasters/slideMaster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commentAuthors" Target="commentAuthors.xml"/><Relationship Id="rId30"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47AF887-6A0C-7048-87FC-0968FA643B4E}" type="doc">
      <dgm:prSet loTypeId="urn:microsoft.com/office/officeart/2005/8/layout/venn1" loCatId="" qsTypeId="urn:microsoft.com/office/officeart/2005/8/quickstyle/simple4" qsCatId="simple" csTypeId="urn:microsoft.com/office/officeart/2005/8/colors/accent1_2" csCatId="accent1" phldr="1"/>
      <dgm:spPr/>
    </dgm:pt>
    <dgm:pt modelId="{0885ACAB-51A3-A141-BBAE-CD47E42AF21D}">
      <dgm:prSet phldrT="[Text]"/>
      <dgm:spPr>
        <a:solidFill>
          <a:srgbClr val="00B0F0"/>
        </a:solidFill>
      </dgm:spPr>
      <dgm:t>
        <a:bodyPr/>
        <a:lstStyle/>
        <a:p>
          <a:endParaRPr lang="en-US" dirty="0"/>
        </a:p>
      </dgm:t>
    </dgm:pt>
    <dgm:pt modelId="{9F985770-889B-5547-8969-28CB0B665E69}" type="parTrans" cxnId="{28F84C7F-03F2-4D47-BBC7-D88667769EC1}">
      <dgm:prSet/>
      <dgm:spPr/>
      <dgm:t>
        <a:bodyPr/>
        <a:lstStyle/>
        <a:p>
          <a:endParaRPr lang="en-US"/>
        </a:p>
      </dgm:t>
    </dgm:pt>
    <dgm:pt modelId="{26F6EE73-F38B-CD42-BB36-48E02B413458}" type="sibTrans" cxnId="{28F84C7F-03F2-4D47-BBC7-D88667769EC1}">
      <dgm:prSet/>
      <dgm:spPr/>
      <dgm:t>
        <a:bodyPr/>
        <a:lstStyle/>
        <a:p>
          <a:endParaRPr lang="en-US"/>
        </a:p>
      </dgm:t>
    </dgm:pt>
    <dgm:pt modelId="{1E85E644-E722-924F-8758-B0188A4603E1}">
      <dgm:prSet phldrT="[Text]"/>
      <dgm:spPr>
        <a:solidFill>
          <a:srgbClr val="0070C0">
            <a:alpha val="64000"/>
          </a:srgbClr>
        </a:solidFill>
      </dgm:spPr>
      <dgm:t>
        <a:bodyPr/>
        <a:lstStyle/>
        <a:p>
          <a:endParaRPr lang="en-US" dirty="0"/>
        </a:p>
      </dgm:t>
    </dgm:pt>
    <dgm:pt modelId="{7CE1765A-36DA-C148-9EE0-F3E081014AB7}" type="parTrans" cxnId="{C6419B00-65F2-EF45-BC6A-747E165D4CFD}">
      <dgm:prSet/>
      <dgm:spPr/>
      <dgm:t>
        <a:bodyPr/>
        <a:lstStyle/>
        <a:p>
          <a:endParaRPr lang="en-US"/>
        </a:p>
      </dgm:t>
    </dgm:pt>
    <dgm:pt modelId="{2E9744D5-569D-8342-8913-8C74168550A9}" type="sibTrans" cxnId="{C6419B00-65F2-EF45-BC6A-747E165D4CFD}">
      <dgm:prSet/>
      <dgm:spPr/>
      <dgm:t>
        <a:bodyPr/>
        <a:lstStyle/>
        <a:p>
          <a:endParaRPr lang="en-US"/>
        </a:p>
      </dgm:t>
    </dgm:pt>
    <dgm:pt modelId="{A44AD93C-AF00-8B4C-82F4-BED4FADEDFB3}" type="pres">
      <dgm:prSet presAssocID="{647AF887-6A0C-7048-87FC-0968FA643B4E}" presName="compositeShape" presStyleCnt="0">
        <dgm:presLayoutVars>
          <dgm:chMax val="7"/>
          <dgm:dir/>
          <dgm:resizeHandles val="exact"/>
        </dgm:presLayoutVars>
      </dgm:prSet>
      <dgm:spPr/>
    </dgm:pt>
    <dgm:pt modelId="{B9EC48B5-C3FD-5247-B04B-3CF4FD104720}" type="pres">
      <dgm:prSet presAssocID="{0885ACAB-51A3-A141-BBAE-CD47E42AF21D}" presName="circ1" presStyleLbl="vennNode1" presStyleIdx="0" presStyleCnt="2" custScaleX="132033" custScaleY="97062" custLinFactNeighborX="10815" custLinFactNeighborY="0"/>
      <dgm:spPr/>
    </dgm:pt>
    <dgm:pt modelId="{08029E8C-3BCD-7E49-83BB-476C4830F536}" type="pres">
      <dgm:prSet presAssocID="{0885ACAB-51A3-A141-BBAE-CD47E42AF21D}" presName="circ1Tx" presStyleLbl="revTx" presStyleIdx="0" presStyleCnt="0">
        <dgm:presLayoutVars>
          <dgm:chMax val="0"/>
          <dgm:chPref val="0"/>
          <dgm:bulletEnabled val="1"/>
        </dgm:presLayoutVars>
      </dgm:prSet>
      <dgm:spPr/>
    </dgm:pt>
    <dgm:pt modelId="{ACA12E73-1853-4043-A521-E1EDDBD36049}" type="pres">
      <dgm:prSet presAssocID="{1E85E644-E722-924F-8758-B0188A4603E1}" presName="circ2" presStyleLbl="vennNode1" presStyleIdx="1" presStyleCnt="2" custScaleX="132491" custScaleY="97062" custLinFactNeighborX="-14111" custLinFactNeighborY="257"/>
      <dgm:spPr/>
    </dgm:pt>
    <dgm:pt modelId="{4F238D78-254C-B941-B5EE-1A69E0722E82}" type="pres">
      <dgm:prSet presAssocID="{1E85E644-E722-924F-8758-B0188A4603E1}" presName="circ2Tx" presStyleLbl="revTx" presStyleIdx="0" presStyleCnt="0">
        <dgm:presLayoutVars>
          <dgm:chMax val="0"/>
          <dgm:chPref val="0"/>
          <dgm:bulletEnabled val="1"/>
        </dgm:presLayoutVars>
      </dgm:prSet>
      <dgm:spPr/>
    </dgm:pt>
  </dgm:ptLst>
  <dgm:cxnLst>
    <dgm:cxn modelId="{C6419B00-65F2-EF45-BC6A-747E165D4CFD}" srcId="{647AF887-6A0C-7048-87FC-0968FA643B4E}" destId="{1E85E644-E722-924F-8758-B0188A4603E1}" srcOrd="1" destOrd="0" parTransId="{7CE1765A-36DA-C148-9EE0-F3E081014AB7}" sibTransId="{2E9744D5-569D-8342-8913-8C74168550A9}"/>
    <dgm:cxn modelId="{3B9EF201-37F0-634F-AE31-487494AC0705}" type="presOf" srcId="{647AF887-6A0C-7048-87FC-0968FA643B4E}" destId="{A44AD93C-AF00-8B4C-82F4-BED4FADEDFB3}" srcOrd="0" destOrd="0" presId="urn:microsoft.com/office/officeart/2005/8/layout/venn1"/>
    <dgm:cxn modelId="{41808B60-A4A5-1348-A308-9270E2FB6A50}" type="presOf" srcId="{0885ACAB-51A3-A141-BBAE-CD47E42AF21D}" destId="{08029E8C-3BCD-7E49-83BB-476C4830F536}" srcOrd="1" destOrd="0" presId="urn:microsoft.com/office/officeart/2005/8/layout/venn1"/>
    <dgm:cxn modelId="{3ED23249-C930-C24D-83F8-32434BCC02A5}" type="presOf" srcId="{0885ACAB-51A3-A141-BBAE-CD47E42AF21D}" destId="{B9EC48B5-C3FD-5247-B04B-3CF4FD104720}" srcOrd="0" destOrd="0" presId="urn:microsoft.com/office/officeart/2005/8/layout/venn1"/>
    <dgm:cxn modelId="{28F84C7F-03F2-4D47-BBC7-D88667769EC1}" srcId="{647AF887-6A0C-7048-87FC-0968FA643B4E}" destId="{0885ACAB-51A3-A141-BBAE-CD47E42AF21D}" srcOrd="0" destOrd="0" parTransId="{9F985770-889B-5547-8969-28CB0B665E69}" sibTransId="{26F6EE73-F38B-CD42-BB36-48E02B413458}"/>
    <dgm:cxn modelId="{1CFF6786-42B3-AF45-9671-FA1EF418C656}" type="presOf" srcId="{1E85E644-E722-924F-8758-B0188A4603E1}" destId="{ACA12E73-1853-4043-A521-E1EDDBD36049}" srcOrd="0" destOrd="0" presId="urn:microsoft.com/office/officeart/2005/8/layout/venn1"/>
    <dgm:cxn modelId="{5FA88890-44AF-294D-94BA-CB7946A6EB45}" type="presOf" srcId="{1E85E644-E722-924F-8758-B0188A4603E1}" destId="{4F238D78-254C-B941-B5EE-1A69E0722E82}" srcOrd="1" destOrd="0" presId="urn:microsoft.com/office/officeart/2005/8/layout/venn1"/>
    <dgm:cxn modelId="{4A184A24-3F15-9642-B576-67343E90847F}" type="presParOf" srcId="{A44AD93C-AF00-8B4C-82F4-BED4FADEDFB3}" destId="{B9EC48B5-C3FD-5247-B04B-3CF4FD104720}" srcOrd="0" destOrd="0" presId="urn:microsoft.com/office/officeart/2005/8/layout/venn1"/>
    <dgm:cxn modelId="{046955FC-C904-B341-862E-8A81128599BE}" type="presParOf" srcId="{A44AD93C-AF00-8B4C-82F4-BED4FADEDFB3}" destId="{08029E8C-3BCD-7E49-83BB-476C4830F536}" srcOrd="1" destOrd="0" presId="urn:microsoft.com/office/officeart/2005/8/layout/venn1"/>
    <dgm:cxn modelId="{3745A799-AFF5-684D-9C41-6F6A45B47AC4}" type="presParOf" srcId="{A44AD93C-AF00-8B4C-82F4-BED4FADEDFB3}" destId="{ACA12E73-1853-4043-A521-E1EDDBD36049}" srcOrd="2" destOrd="0" presId="urn:microsoft.com/office/officeart/2005/8/layout/venn1"/>
    <dgm:cxn modelId="{9B87750B-DEDD-3643-BFE7-930BB20873EF}" type="presParOf" srcId="{A44AD93C-AF00-8B4C-82F4-BED4FADEDFB3}" destId="{4F238D78-254C-B941-B5EE-1A69E0722E82}" srcOrd="3" destOrd="0" presId="urn:microsoft.com/office/officeart/2005/8/layout/ven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9EC48B5-C3FD-5247-B04B-3CF4FD104720}">
      <dsp:nvSpPr>
        <dsp:cNvPr id="0" name=""/>
        <dsp:cNvSpPr/>
      </dsp:nvSpPr>
      <dsp:spPr>
        <a:xfrm>
          <a:off x="-54276" y="86860"/>
          <a:ext cx="5678732" cy="4174631"/>
        </a:xfrm>
        <a:prstGeom prst="ellipse">
          <a:avLst/>
        </a:prstGeom>
        <a:solidFill>
          <a:srgbClr val="00B0F0"/>
        </a:solidFill>
        <a:ln>
          <a:noFill/>
        </a:ln>
        <a:effectLst/>
      </dsp:spPr>
      <dsp:style>
        <a:lnRef idx="0">
          <a:scrgbClr r="0" g="0" b="0"/>
        </a:lnRef>
        <a:fillRef idx="3">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2889250">
            <a:lnSpc>
              <a:spcPct val="90000"/>
            </a:lnSpc>
            <a:spcBef>
              <a:spcPct val="0"/>
            </a:spcBef>
            <a:spcAft>
              <a:spcPct val="35000"/>
            </a:spcAft>
            <a:buNone/>
          </a:pPr>
          <a:endParaRPr lang="en-US" sz="6500" kern="1200" dirty="0"/>
        </a:p>
      </dsp:txBody>
      <dsp:txXfrm>
        <a:off x="738699" y="579139"/>
        <a:ext cx="3274224" cy="3190073"/>
      </dsp:txXfrm>
    </dsp:sp>
    <dsp:sp modelId="{ACA12E73-1853-4043-A521-E1EDDBD36049}">
      <dsp:nvSpPr>
        <dsp:cNvPr id="0" name=""/>
        <dsp:cNvSpPr/>
      </dsp:nvSpPr>
      <dsp:spPr>
        <a:xfrm>
          <a:off x="1963624" y="97914"/>
          <a:ext cx="5698430" cy="4174631"/>
        </a:xfrm>
        <a:prstGeom prst="ellipse">
          <a:avLst/>
        </a:prstGeom>
        <a:solidFill>
          <a:srgbClr val="0070C0">
            <a:alpha val="64000"/>
          </a:srgbClr>
        </a:solidFill>
        <a:ln>
          <a:noFill/>
        </a:ln>
        <a:effectLst/>
      </dsp:spPr>
      <dsp:style>
        <a:lnRef idx="0">
          <a:scrgbClr r="0" g="0" b="0"/>
        </a:lnRef>
        <a:fillRef idx="3">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2889250">
            <a:lnSpc>
              <a:spcPct val="90000"/>
            </a:lnSpc>
            <a:spcBef>
              <a:spcPct val="0"/>
            </a:spcBef>
            <a:spcAft>
              <a:spcPct val="35000"/>
            </a:spcAft>
            <a:buNone/>
          </a:pPr>
          <a:endParaRPr lang="en-US" sz="6500" kern="1200" dirty="0"/>
        </a:p>
      </dsp:txBody>
      <dsp:txXfrm>
        <a:off x="3580746" y="590193"/>
        <a:ext cx="3285581" cy="3190073"/>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15373" y="0"/>
            <a:ext cx="2918831" cy="493316"/>
          </a:xfrm>
          <a:prstGeom prst="rect">
            <a:avLst/>
          </a:prstGeom>
        </p:spPr>
        <p:txBody>
          <a:bodyPr vert="horz" lIns="91440" tIns="45720" rIns="91440" bIns="45720" rtlCol="0"/>
          <a:lstStyle>
            <a:lvl1pPr algn="r">
              <a:defRPr sz="1200"/>
            </a:lvl1pPr>
          </a:lstStyle>
          <a:p>
            <a:fld id="{A0FBAE22-BA42-E844-AF4D-3FC3DEF54B2D}" type="datetimeFigureOut">
              <a:rPr lang="en-US" smtClean="0"/>
              <a:pPr/>
              <a:t>11/3/2017</a:t>
            </a:fld>
            <a:endParaRPr lang="en-US"/>
          </a:p>
        </p:txBody>
      </p:sp>
      <p:sp>
        <p:nvSpPr>
          <p:cNvPr id="4" name="Footer Placeholder 3"/>
          <p:cNvSpPr>
            <a:spLocks noGrp="1"/>
          </p:cNvSpPr>
          <p:nvPr>
            <p:ph type="ftr" sz="quarter" idx="2"/>
          </p:nvPr>
        </p:nvSpPr>
        <p:spPr>
          <a:xfrm>
            <a:off x="0" y="9371285"/>
            <a:ext cx="2918831" cy="493316"/>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15373" y="9371285"/>
            <a:ext cx="2918831" cy="493316"/>
          </a:xfrm>
          <a:prstGeom prst="rect">
            <a:avLst/>
          </a:prstGeom>
        </p:spPr>
        <p:txBody>
          <a:bodyPr vert="horz" lIns="91440" tIns="45720" rIns="91440" bIns="45720" rtlCol="0" anchor="b"/>
          <a:lstStyle>
            <a:lvl1pPr algn="r">
              <a:defRPr sz="1200"/>
            </a:lvl1pPr>
          </a:lstStyle>
          <a:p>
            <a:fld id="{501D9726-895E-5642-AF69-D29CC2681879}" type="slidenum">
              <a:rPr lang="en-US" smtClean="0"/>
              <a:pPr/>
              <a:t>‹#›</a:t>
            </a:fld>
            <a:endParaRPr lang="en-US"/>
          </a:p>
        </p:txBody>
      </p:sp>
    </p:spTree>
    <p:extLst>
      <p:ext uri="{BB962C8B-B14F-4D97-AF65-F5344CB8AC3E}">
        <p14:creationId xmlns:p14="http://schemas.microsoft.com/office/powerpoint/2010/main" val="128166172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15373" y="0"/>
            <a:ext cx="2918831" cy="493316"/>
          </a:xfrm>
          <a:prstGeom prst="rect">
            <a:avLst/>
          </a:prstGeom>
        </p:spPr>
        <p:txBody>
          <a:bodyPr vert="horz" lIns="91440" tIns="45720" rIns="91440" bIns="45720" rtlCol="0"/>
          <a:lstStyle>
            <a:lvl1pPr algn="r">
              <a:defRPr sz="1200"/>
            </a:lvl1pPr>
          </a:lstStyle>
          <a:p>
            <a:fld id="{F9EDB789-A0E4-FC41-A88F-E0D29EABCBC2}" type="datetimeFigureOut">
              <a:rPr lang="en-US" smtClean="0"/>
              <a:pPr/>
              <a:t>11/3/2017</a:t>
            </a:fld>
            <a:endParaRPr lang="en-US"/>
          </a:p>
        </p:txBody>
      </p:sp>
      <p:sp>
        <p:nvSpPr>
          <p:cNvPr id="4" name="Slide Image Placeholder 3"/>
          <p:cNvSpPr>
            <a:spLocks noGrp="1" noRot="1" noChangeAspect="1"/>
          </p:cNvSpPr>
          <p:nvPr>
            <p:ph type="sldImg" idx="2"/>
          </p:nvPr>
        </p:nvSpPr>
        <p:spPr>
          <a:xfrm>
            <a:off x="79375" y="739775"/>
            <a:ext cx="6577013" cy="3700463"/>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3577" y="4686499"/>
            <a:ext cx="5388610" cy="4439841"/>
          </a:xfrm>
          <a:prstGeom prst="rect">
            <a:avLst/>
          </a:prstGeom>
        </p:spPr>
        <p:txBody>
          <a:bodyPr vert="horz" lIns="91440" tIns="45720" rIns="91440" bIns="45720" rtlCol="0">
            <a:normAutofit/>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6" name="Footer Placeholder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15373" y="9371285"/>
            <a:ext cx="2918831" cy="493316"/>
          </a:xfrm>
          <a:prstGeom prst="rect">
            <a:avLst/>
          </a:prstGeom>
        </p:spPr>
        <p:txBody>
          <a:bodyPr vert="horz" lIns="91440" tIns="45720" rIns="91440" bIns="45720" rtlCol="0" anchor="b"/>
          <a:lstStyle>
            <a:lvl1pPr algn="r">
              <a:defRPr sz="1200"/>
            </a:lvl1pPr>
          </a:lstStyle>
          <a:p>
            <a:fld id="{E038FC2C-B79D-6546-A7CD-42435F8CEEE0}" type="slidenum">
              <a:rPr lang="en-US" smtClean="0"/>
              <a:pPr/>
              <a:t>‹#›</a:t>
            </a:fld>
            <a:endParaRPr lang="en-US"/>
          </a:p>
        </p:txBody>
      </p:sp>
    </p:spTree>
    <p:extLst>
      <p:ext uri="{BB962C8B-B14F-4D97-AF65-F5344CB8AC3E}">
        <p14:creationId xmlns:p14="http://schemas.microsoft.com/office/powerpoint/2010/main" val="2158881024"/>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s://www.youtube.com/watch?v=FFTMEuZpV2g" TargetMode="External"/><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s://www.youcubed.org/tasks/squares-to-stairs/" TargetMode="External"/><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s://www.youcubed.org/tasks/paper-folding/" TargetMode="External"/><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www.atm.org.uk/write/mediauploads/journals/mt212/non-member/atm-mt212-32-34.pdf"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www.atm.org.uk/write/mediauploads/journals/mt212/non-member/atm-mt212-32-34.pdf"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www.youcubed.org/tasks/the-four-4s/"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latin typeface="+mn-lt"/>
                <a:ea typeface="+mn-ea"/>
                <a:cs typeface="+mn-cs"/>
              </a:rPr>
              <a:t>Pre-reading: “What makes a rich task?” written by Pete Griffin (2009), retrieved from https://www.atm.org.uk/write/mediauploads/journals/mt212/non-member/atm-mt212-32-34.pdf. Ask participants to read </a:t>
            </a:r>
          </a:p>
        </p:txBody>
      </p:sp>
      <p:sp>
        <p:nvSpPr>
          <p:cNvPr id="4" name="Slide Number Placeholder 3"/>
          <p:cNvSpPr>
            <a:spLocks noGrp="1"/>
          </p:cNvSpPr>
          <p:nvPr>
            <p:ph type="sldNum" sz="quarter" idx="10"/>
          </p:nvPr>
        </p:nvSpPr>
        <p:spPr/>
        <p:txBody>
          <a:bodyPr/>
          <a:lstStyle/>
          <a:p>
            <a:fld id="{E038FC2C-B79D-6546-A7CD-42435F8CEEE0}" type="slidenum">
              <a:rPr lang="en-US" smtClean="0"/>
              <a:pPr/>
              <a:t>1</a:t>
            </a:fld>
            <a:endParaRPr lang="en-US"/>
          </a:p>
        </p:txBody>
      </p:sp>
    </p:spTree>
    <p:extLst>
      <p:ext uri="{BB962C8B-B14F-4D97-AF65-F5344CB8AC3E}">
        <p14:creationId xmlns:p14="http://schemas.microsoft.com/office/powerpoint/2010/main" val="42131734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AU"/>
              <a:t>Maths mindsets, pp67 - 68</a:t>
            </a:r>
            <a:endParaRPr lang="en-AU" dirty="0"/>
          </a:p>
        </p:txBody>
      </p:sp>
      <p:sp>
        <p:nvSpPr>
          <p:cNvPr id="4" name="Slide Number Placeholder 3"/>
          <p:cNvSpPr>
            <a:spLocks noGrp="1"/>
          </p:cNvSpPr>
          <p:nvPr>
            <p:ph type="sldNum" sz="quarter" idx="10"/>
          </p:nvPr>
        </p:nvSpPr>
        <p:spPr/>
        <p:txBody>
          <a:bodyPr/>
          <a:lstStyle/>
          <a:p>
            <a:fld id="{E038FC2C-B79D-6546-A7CD-42435F8CEEE0}" type="slidenum">
              <a:rPr lang="en-US" smtClean="0"/>
              <a:pPr/>
              <a:t>10</a:t>
            </a:fld>
            <a:endParaRPr lang="en-US"/>
          </a:p>
        </p:txBody>
      </p:sp>
    </p:spTree>
    <p:extLst>
      <p:ext uri="{BB962C8B-B14F-4D97-AF65-F5344CB8AC3E}">
        <p14:creationId xmlns:p14="http://schemas.microsoft.com/office/powerpoint/2010/main" val="284324631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AU" dirty="0"/>
              <a:t>Maths mindsets, pp81 – 84</a:t>
            </a:r>
          </a:p>
          <a:p>
            <a:r>
              <a:rPr lang="en-AU" dirty="0"/>
              <a:t>Pp 58 - 59</a:t>
            </a:r>
          </a:p>
          <a:p>
            <a:pPr marL="0" marR="0" lvl="0" indent="0" algn="l" defTabSz="457200" rtl="0" eaLnBrk="1" fontAlgn="auto" latinLnBrk="0" hangingPunct="1">
              <a:lnSpc>
                <a:spcPct val="100000"/>
              </a:lnSpc>
              <a:spcBef>
                <a:spcPts val="0"/>
              </a:spcBef>
              <a:spcAft>
                <a:spcPts val="0"/>
              </a:spcAft>
              <a:buClrTx/>
              <a:buSzTx/>
              <a:buFontTx/>
              <a:buNone/>
              <a:tabLst/>
              <a:defRPr/>
            </a:pPr>
            <a:r>
              <a:rPr lang="en-AU" sz="1200" b="0" i="0" kern="1200" dirty="0">
                <a:solidFill>
                  <a:schemeClr val="tx1"/>
                </a:solidFill>
                <a:effectLst/>
                <a:latin typeface="+mn-lt"/>
                <a:ea typeface="+mn-ea"/>
                <a:cs typeface="+mn-cs"/>
              </a:rPr>
              <a:t>In </a:t>
            </a:r>
            <a:r>
              <a:rPr lang="en-AU" sz="1200" b="0" i="0" kern="1200" dirty="0" err="1">
                <a:solidFill>
                  <a:schemeClr val="tx1"/>
                </a:solidFill>
                <a:effectLst/>
                <a:latin typeface="+mn-lt"/>
                <a:ea typeface="+mn-ea"/>
                <a:cs typeface="+mn-cs"/>
              </a:rPr>
              <a:t>Boaler’s</a:t>
            </a:r>
            <a:r>
              <a:rPr lang="en-AU" sz="1200" b="0" i="0" kern="1200" dirty="0">
                <a:solidFill>
                  <a:schemeClr val="tx1"/>
                </a:solidFill>
                <a:effectLst/>
                <a:latin typeface="+mn-lt"/>
                <a:ea typeface="+mn-ea"/>
                <a:cs typeface="+mn-cs"/>
              </a:rPr>
              <a:t> approach, a teacher could ask a class of students how they can solve the problem 18 times 5 — without a pen and paper — and then collect the different methods and compare them. There are several different ways of solving the problem, including multiplying 20 by 5 and subtracting 2 X 5; multiplying 18 x 10 and halving the answer; or adding 8 X 5 and 10 X 5 — all ways to reach 90 </a:t>
            </a:r>
            <a:r>
              <a:rPr lang="en-AU" sz="1200" u="sng" kern="1200" dirty="0">
                <a:solidFill>
                  <a:schemeClr val="tx1"/>
                </a:solidFill>
                <a:effectLst/>
                <a:latin typeface="+mn-lt"/>
                <a:ea typeface="+mn-ea"/>
                <a:cs typeface="+mn-cs"/>
                <a:hlinkClick r:id="rId3"/>
              </a:rPr>
              <a:t>https://www.youtube.com/watch?v=FFTMEuZpV2g</a:t>
            </a:r>
            <a:r>
              <a:rPr lang="en-AU" sz="1200" kern="1200" dirty="0">
                <a:solidFill>
                  <a:schemeClr val="tx1"/>
                </a:solidFill>
                <a:effectLst/>
                <a:latin typeface="+mn-lt"/>
                <a:ea typeface="+mn-ea"/>
                <a:cs typeface="+mn-cs"/>
              </a:rPr>
              <a:t> </a:t>
            </a:r>
          </a:p>
          <a:p>
            <a:endParaRPr lang="en-AU"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E038FC2C-B79D-6546-A7CD-42435F8CEEE0}" type="slidenum">
              <a:rPr lang="en-US" smtClean="0"/>
              <a:pPr/>
              <a:t>11</a:t>
            </a:fld>
            <a:endParaRPr lang="en-US"/>
          </a:p>
        </p:txBody>
      </p:sp>
    </p:spTree>
    <p:extLst>
      <p:ext uri="{BB962C8B-B14F-4D97-AF65-F5344CB8AC3E}">
        <p14:creationId xmlns:p14="http://schemas.microsoft.com/office/powerpoint/2010/main" val="153114887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AU" dirty="0"/>
              <a:t>Maths mindsets, pp 84 - 86</a:t>
            </a:r>
          </a:p>
          <a:p>
            <a:pPr marL="0" marR="0" lvl="0" indent="0" algn="l" defTabSz="457200" rtl="0" eaLnBrk="1" fontAlgn="auto" latinLnBrk="0" hangingPunct="1">
              <a:lnSpc>
                <a:spcPct val="100000"/>
              </a:lnSpc>
              <a:spcBef>
                <a:spcPts val="0"/>
              </a:spcBef>
              <a:spcAft>
                <a:spcPts val="0"/>
              </a:spcAft>
              <a:buClrTx/>
              <a:buSzTx/>
              <a:buFontTx/>
              <a:buNone/>
              <a:tabLst/>
              <a:defRPr/>
            </a:pPr>
            <a:r>
              <a:rPr lang="en-AU" dirty="0"/>
              <a:t>Access the “Squares to stairs” task from the </a:t>
            </a:r>
            <a:r>
              <a:rPr lang="en-AU" dirty="0" err="1"/>
              <a:t>youcubed</a:t>
            </a:r>
            <a:r>
              <a:rPr lang="en-AU" dirty="0"/>
              <a:t> website at </a:t>
            </a:r>
            <a:r>
              <a:rPr lang="en-US" sz="1200" u="sng" kern="1200" dirty="0">
                <a:solidFill>
                  <a:schemeClr val="tx1"/>
                </a:solidFill>
                <a:effectLst/>
                <a:latin typeface="+mn-lt"/>
                <a:ea typeface="+mn-ea"/>
                <a:cs typeface="+mn-cs"/>
                <a:hlinkClick r:id="rId3"/>
              </a:rPr>
              <a:t>https://www.youcubed.org/tasks/squares-to-stairs/</a:t>
            </a:r>
            <a:r>
              <a:rPr lang="en-US" sz="1200" kern="1200" dirty="0">
                <a:solidFill>
                  <a:schemeClr val="tx1"/>
                </a:solidFill>
                <a:effectLst/>
                <a:latin typeface="+mn-lt"/>
                <a:ea typeface="+mn-ea"/>
                <a:cs typeface="+mn-cs"/>
              </a:rPr>
              <a:t> </a:t>
            </a:r>
            <a:r>
              <a:rPr lang="en-AU" sz="1200" kern="1200" dirty="0">
                <a:solidFill>
                  <a:schemeClr val="tx1"/>
                </a:solidFill>
                <a:effectLst/>
                <a:latin typeface="+mn-lt"/>
                <a:ea typeface="+mn-ea"/>
                <a:cs typeface="+mn-cs"/>
              </a:rPr>
              <a:t>. </a:t>
            </a:r>
            <a:r>
              <a:rPr lang="en-AU" dirty="0"/>
              <a:t>Ask participants to note what makes the task ‘low floor’. What could they do to make the task ‘high ceiling’?</a:t>
            </a:r>
            <a:endParaRPr lang="en-AU"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E038FC2C-B79D-6546-A7CD-42435F8CEEE0}" type="slidenum">
              <a:rPr lang="en-US" smtClean="0"/>
              <a:pPr/>
              <a:t>12</a:t>
            </a:fld>
            <a:endParaRPr lang="en-US"/>
          </a:p>
        </p:txBody>
      </p:sp>
    </p:spTree>
    <p:extLst>
      <p:ext uri="{BB962C8B-B14F-4D97-AF65-F5344CB8AC3E}">
        <p14:creationId xmlns:p14="http://schemas.microsoft.com/office/powerpoint/2010/main" val="401272791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AU" dirty="0"/>
              <a:t>Maths mindsets, pp 86 -90</a:t>
            </a:r>
          </a:p>
          <a:p>
            <a:pPr marL="0" marR="0" lvl="0" indent="0" algn="l" defTabSz="457200" rtl="0" eaLnBrk="1" fontAlgn="auto" latinLnBrk="0" hangingPunct="1">
              <a:lnSpc>
                <a:spcPct val="100000"/>
              </a:lnSpc>
              <a:spcBef>
                <a:spcPts val="0"/>
              </a:spcBef>
              <a:spcAft>
                <a:spcPts val="0"/>
              </a:spcAft>
              <a:buClrTx/>
              <a:buSzTx/>
              <a:buFontTx/>
              <a:buNone/>
              <a:tabLst/>
              <a:defRPr/>
            </a:pPr>
            <a:r>
              <a:rPr lang="en-AU" dirty="0"/>
              <a:t>Paper folding task – go to </a:t>
            </a:r>
            <a:r>
              <a:rPr lang="en-US" sz="1200" b="0" u="sng" kern="1200" dirty="0">
                <a:solidFill>
                  <a:schemeClr val="tx1"/>
                </a:solidFill>
                <a:effectLst/>
                <a:latin typeface="+mn-lt"/>
                <a:ea typeface="+mn-ea"/>
                <a:cs typeface="+mn-cs"/>
                <a:hlinkClick r:id="rId3"/>
              </a:rPr>
              <a:t>https://www.youcubed.org/tasks/paper-folding/</a:t>
            </a:r>
            <a:r>
              <a:rPr lang="en-US" sz="1200" b="0" kern="1200" dirty="0">
                <a:solidFill>
                  <a:schemeClr val="tx1"/>
                </a:solidFill>
                <a:effectLst/>
                <a:latin typeface="+mn-lt"/>
                <a:ea typeface="+mn-ea"/>
                <a:cs typeface="+mn-cs"/>
              </a:rPr>
              <a:t> </a:t>
            </a:r>
            <a:r>
              <a:rPr lang="en-AU" dirty="0"/>
              <a:t>and download the pdf.</a:t>
            </a:r>
          </a:p>
        </p:txBody>
      </p:sp>
      <p:sp>
        <p:nvSpPr>
          <p:cNvPr id="4" name="Slide Number Placeholder 3"/>
          <p:cNvSpPr>
            <a:spLocks noGrp="1"/>
          </p:cNvSpPr>
          <p:nvPr>
            <p:ph type="sldNum" sz="quarter" idx="10"/>
          </p:nvPr>
        </p:nvSpPr>
        <p:spPr/>
        <p:txBody>
          <a:bodyPr/>
          <a:lstStyle/>
          <a:p>
            <a:fld id="{E038FC2C-B79D-6546-A7CD-42435F8CEEE0}" type="slidenum">
              <a:rPr lang="en-US" smtClean="0"/>
              <a:pPr/>
              <a:t>13</a:t>
            </a:fld>
            <a:endParaRPr lang="en-US"/>
          </a:p>
        </p:txBody>
      </p:sp>
    </p:spTree>
    <p:extLst>
      <p:ext uri="{BB962C8B-B14F-4D97-AF65-F5344CB8AC3E}">
        <p14:creationId xmlns:p14="http://schemas.microsoft.com/office/powerpoint/2010/main" val="309851810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E038FC2C-B79D-6546-A7CD-42435F8CEEE0}" type="slidenum">
              <a:rPr lang="en-US" smtClean="0"/>
              <a:pPr/>
              <a:t>14</a:t>
            </a:fld>
            <a:endParaRPr lang="en-US"/>
          </a:p>
        </p:txBody>
      </p:sp>
    </p:spTree>
    <p:extLst>
      <p:ext uri="{BB962C8B-B14F-4D97-AF65-F5344CB8AC3E}">
        <p14:creationId xmlns:p14="http://schemas.microsoft.com/office/powerpoint/2010/main" val="66859237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kern="1200" dirty="0">
                <a:solidFill>
                  <a:schemeClr val="tx1"/>
                </a:solidFill>
                <a:effectLst/>
                <a:latin typeface="+mn-lt"/>
                <a:ea typeface="+mn-ea"/>
                <a:cs typeface="+mn-cs"/>
              </a:rPr>
              <a:t>Hand out a copy of the Activity, “First to 20”. A mathematical variation of the game </a:t>
            </a:r>
            <a:r>
              <a:rPr lang="en-AU" sz="1200" kern="1200" dirty="0" err="1">
                <a:solidFill>
                  <a:schemeClr val="tx1"/>
                </a:solidFill>
                <a:effectLst/>
                <a:latin typeface="+mn-lt"/>
                <a:ea typeface="+mn-ea"/>
                <a:cs typeface="+mn-cs"/>
              </a:rPr>
              <a:t>Nim</a:t>
            </a:r>
            <a:r>
              <a:rPr lang="en-AU" sz="1200" kern="1200" dirty="0">
                <a:solidFill>
                  <a:schemeClr val="tx1"/>
                </a:solidFill>
                <a:effectLst/>
                <a:latin typeface="+mn-lt"/>
                <a:ea typeface="+mn-ea"/>
                <a:cs typeface="+mn-cs"/>
              </a:rPr>
              <a:t>, First to 20 can be played by students of any age, but can be extended to be very challenging.</a:t>
            </a:r>
          </a:p>
          <a:p>
            <a:r>
              <a:rPr lang="en-AU" sz="1200" kern="1200" dirty="0">
                <a:solidFill>
                  <a:schemeClr val="tx1"/>
                </a:solidFill>
                <a:effectLst/>
                <a:latin typeface="+mn-lt"/>
                <a:ea typeface="+mn-ea"/>
                <a:cs typeface="+mn-cs"/>
              </a:rPr>
              <a:t>Once participants have had time to engage with the activity, ask them to consider whether it ‘ticks’ all the boxes to qualify as a rich task, i.e.:</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Encourages multiple methods, representations and pathways</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Inquiry-based</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Task undertaken prior to any teaching</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Visual component added</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Low-floor, high-ceiling</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Requires convincing, reasoning (and justification).</a:t>
            </a: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E038FC2C-B79D-6546-A7CD-42435F8CEEE0}" type="slidenum">
              <a:rPr lang="en-US" smtClean="0"/>
              <a:pPr/>
              <a:t>15</a:t>
            </a:fld>
            <a:endParaRPr lang="en-US"/>
          </a:p>
        </p:txBody>
      </p:sp>
    </p:spTree>
    <p:extLst>
      <p:ext uri="{BB962C8B-B14F-4D97-AF65-F5344CB8AC3E}">
        <p14:creationId xmlns:p14="http://schemas.microsoft.com/office/powerpoint/2010/main" val="302462582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AU" dirty="0"/>
              <a:t>The quote is taken from page 59 in Boaler, J. (2016) Mathematical Mindsets: Unleashing Students’ Potential through Creative Math, Inspiring Messages and Innovative Teaching. San Francisco, CA: Jossey-Bass</a:t>
            </a:r>
          </a:p>
        </p:txBody>
      </p:sp>
      <p:sp>
        <p:nvSpPr>
          <p:cNvPr id="4" name="Slide Number Placeholder 3"/>
          <p:cNvSpPr>
            <a:spLocks noGrp="1"/>
          </p:cNvSpPr>
          <p:nvPr>
            <p:ph type="sldNum" sz="quarter" idx="10"/>
          </p:nvPr>
        </p:nvSpPr>
        <p:spPr/>
        <p:txBody>
          <a:bodyPr/>
          <a:lstStyle/>
          <a:p>
            <a:fld id="{E038FC2C-B79D-6546-A7CD-42435F8CEEE0}" type="slidenum">
              <a:rPr lang="en-US" smtClean="0"/>
              <a:pPr/>
              <a:t>16</a:t>
            </a:fld>
            <a:endParaRPr lang="en-US"/>
          </a:p>
        </p:txBody>
      </p:sp>
    </p:spTree>
    <p:extLst>
      <p:ext uri="{BB962C8B-B14F-4D97-AF65-F5344CB8AC3E}">
        <p14:creationId xmlns:p14="http://schemas.microsoft.com/office/powerpoint/2010/main" val="251711292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E038FC2C-B79D-6546-A7CD-42435F8CEEE0}" type="slidenum">
              <a:rPr lang="en-US" smtClean="0"/>
              <a:pPr/>
              <a:t>17</a:t>
            </a:fld>
            <a:endParaRPr lang="en-US"/>
          </a:p>
        </p:txBody>
      </p:sp>
    </p:spTree>
    <p:extLst>
      <p:ext uri="{BB962C8B-B14F-4D97-AF65-F5344CB8AC3E}">
        <p14:creationId xmlns:p14="http://schemas.microsoft.com/office/powerpoint/2010/main" val="127881977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038FC2C-B79D-6546-A7CD-42435F8CEEE0}" type="slidenum">
              <a:rPr lang="en-US" smtClean="0"/>
              <a:pPr/>
              <a:t>18</a:t>
            </a:fld>
            <a:endParaRPr lang="en-US"/>
          </a:p>
        </p:txBody>
      </p:sp>
    </p:spTree>
    <p:extLst>
      <p:ext uri="{BB962C8B-B14F-4D97-AF65-F5344CB8AC3E}">
        <p14:creationId xmlns:p14="http://schemas.microsoft.com/office/powerpoint/2010/main" val="342621468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kern="1200" dirty="0">
                <a:solidFill>
                  <a:schemeClr val="tx1"/>
                </a:solidFill>
                <a:effectLst/>
                <a:latin typeface="+mn-lt"/>
                <a:ea typeface="+mn-ea"/>
                <a:cs typeface="+mn-cs"/>
              </a:rPr>
              <a:t>A colleague once said to me “If you don’t put an idea into practice within 12 days, you never will”.</a:t>
            </a:r>
          </a:p>
          <a:p>
            <a:r>
              <a:rPr lang="en-AU" sz="1200" kern="1200" dirty="0">
                <a:solidFill>
                  <a:schemeClr val="tx1"/>
                </a:solidFill>
                <a:effectLst/>
                <a:latin typeface="+mn-lt"/>
                <a:ea typeface="+mn-ea"/>
                <a:cs typeface="+mn-cs"/>
              </a:rPr>
              <a:t>Offer this as a challenge to trial and share one or two of the ideas that they’ve tried.</a:t>
            </a:r>
          </a:p>
          <a:p>
            <a:r>
              <a:rPr lang="en-AU" sz="1200" kern="1200" dirty="0">
                <a:solidFill>
                  <a:schemeClr val="tx1"/>
                </a:solidFill>
                <a:effectLst/>
                <a:latin typeface="+mn-lt"/>
                <a:ea typeface="+mn-ea"/>
                <a:cs typeface="+mn-cs"/>
              </a:rPr>
              <a:t>Present participants with the following challenge:</a:t>
            </a:r>
          </a:p>
          <a:p>
            <a:r>
              <a:rPr lang="en-AU" sz="1200" kern="1200" dirty="0">
                <a:solidFill>
                  <a:schemeClr val="tx1"/>
                </a:solidFill>
                <a:effectLst/>
                <a:latin typeface="+mn-lt"/>
                <a:ea typeface="+mn-ea"/>
                <a:cs typeface="+mn-cs"/>
              </a:rPr>
              <a:t>Choose two or three ideas from today that you would like to road-test in your classroom. </a:t>
            </a:r>
          </a:p>
          <a:p>
            <a:r>
              <a:rPr lang="en-AU" sz="1200" kern="1200" dirty="0">
                <a:solidFill>
                  <a:schemeClr val="tx1"/>
                </a:solidFill>
                <a:effectLst/>
                <a:latin typeface="+mn-lt"/>
                <a:ea typeface="+mn-ea"/>
                <a:cs typeface="+mn-cs"/>
              </a:rPr>
              <a:t>12 days… and the clock is ticking…</a:t>
            </a:r>
          </a:p>
          <a:p>
            <a:r>
              <a:rPr lang="en-AU" sz="1200" kern="1200" dirty="0">
                <a:solidFill>
                  <a:schemeClr val="tx1"/>
                </a:solidFill>
                <a:effectLst/>
                <a:latin typeface="+mn-lt"/>
                <a:ea typeface="+mn-ea"/>
                <a:cs typeface="+mn-cs"/>
              </a:rPr>
              <a:t>Take a couple of photos and share your results with your colleagues.</a:t>
            </a:r>
          </a:p>
          <a:p>
            <a:r>
              <a:rPr lang="en-AU" sz="1200" kern="1200" dirty="0">
                <a:solidFill>
                  <a:schemeClr val="tx1"/>
                </a:solidFill>
                <a:effectLst/>
                <a:latin typeface="+mn-lt"/>
                <a:ea typeface="+mn-ea"/>
                <a:cs typeface="+mn-cs"/>
              </a:rPr>
              <a:t> </a:t>
            </a:r>
          </a:p>
          <a:p>
            <a:r>
              <a:rPr lang="en-AU" sz="1200" kern="1200" dirty="0">
                <a:solidFill>
                  <a:schemeClr val="tx1"/>
                </a:solidFill>
                <a:effectLst/>
                <a:latin typeface="+mn-lt"/>
                <a:ea typeface="+mn-ea"/>
                <a:cs typeface="+mn-cs"/>
              </a:rPr>
              <a:t>You may wish to lead a discussion around what they could do and how, but ensure that the basic challenge remains in place.</a:t>
            </a:r>
          </a:p>
          <a:p>
            <a:r>
              <a:rPr lang="en-AU" sz="1200" kern="1200" dirty="0">
                <a:solidFill>
                  <a:schemeClr val="tx1"/>
                </a:solidFill>
                <a:effectLst/>
                <a:latin typeface="+mn-lt"/>
                <a:ea typeface="+mn-ea"/>
                <a:cs typeface="+mn-cs"/>
              </a:rPr>
              <a:t>It will be worthwhile to carry out some sort of follow-up to the challenge, to ensure that all participants have trialled at least one of the strategies from this session. </a:t>
            </a:r>
          </a:p>
          <a:p>
            <a:r>
              <a:rPr lang="en-AU" sz="1200" kern="1200" dirty="0">
                <a:solidFill>
                  <a:schemeClr val="tx1"/>
                </a:solidFill>
                <a:effectLst/>
                <a:latin typeface="+mn-lt"/>
                <a:ea typeface="+mn-ea"/>
                <a:cs typeface="+mn-cs"/>
              </a:rPr>
              <a:t>One way that works well is to set up an email group where participants share photos and ideas of the strategies they have trialled with their students. If all emails are sent within the group as ‘reply all’ everyone can see what each other is doing and this creates a sense of excitement and urgency.</a:t>
            </a:r>
          </a:p>
        </p:txBody>
      </p:sp>
      <p:sp>
        <p:nvSpPr>
          <p:cNvPr id="4" name="Slide Number Placeholder 3"/>
          <p:cNvSpPr>
            <a:spLocks noGrp="1"/>
          </p:cNvSpPr>
          <p:nvPr>
            <p:ph type="sldNum" sz="quarter" idx="10"/>
          </p:nvPr>
        </p:nvSpPr>
        <p:spPr/>
        <p:txBody>
          <a:bodyPr/>
          <a:lstStyle/>
          <a:p>
            <a:fld id="{E038FC2C-B79D-6546-A7CD-42435F8CEEE0}" type="slidenum">
              <a:rPr lang="en-US" smtClean="0"/>
              <a:pPr/>
              <a:t>19</a:t>
            </a:fld>
            <a:endParaRPr lang="en-US"/>
          </a:p>
        </p:txBody>
      </p:sp>
    </p:spTree>
    <p:extLst>
      <p:ext uri="{BB962C8B-B14F-4D97-AF65-F5344CB8AC3E}">
        <p14:creationId xmlns:p14="http://schemas.microsoft.com/office/powerpoint/2010/main" val="40705805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E038FC2C-B79D-6546-A7CD-42435F8CEEE0}" type="slidenum">
              <a:rPr lang="en-US" smtClean="0"/>
              <a:pPr/>
              <a:t>2</a:t>
            </a:fld>
            <a:endParaRPr lang="en-US"/>
          </a:p>
        </p:txBody>
      </p:sp>
    </p:spTree>
    <p:extLst>
      <p:ext uri="{BB962C8B-B14F-4D97-AF65-F5344CB8AC3E}">
        <p14:creationId xmlns:p14="http://schemas.microsoft.com/office/powerpoint/2010/main" val="218117270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038FC2C-B79D-6546-A7CD-42435F8CEEE0}" type="slidenum">
              <a:rPr lang="en-US" smtClean="0"/>
              <a:pPr/>
              <a:t>20</a:t>
            </a:fld>
            <a:endParaRPr lang="en-US"/>
          </a:p>
        </p:txBody>
      </p:sp>
    </p:spTree>
    <p:extLst>
      <p:ext uri="{BB962C8B-B14F-4D97-AF65-F5344CB8AC3E}">
        <p14:creationId xmlns:p14="http://schemas.microsoft.com/office/powerpoint/2010/main" val="27702302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AU" sz="1200" kern="1200" dirty="0">
                <a:solidFill>
                  <a:schemeClr val="tx1"/>
                </a:solidFill>
                <a:effectLst/>
                <a:latin typeface="+mn-lt"/>
                <a:ea typeface="+mn-ea"/>
                <a:cs typeface="+mn-cs"/>
              </a:rPr>
              <a:t>The next three slides relate to the pre-reading.</a:t>
            </a:r>
          </a:p>
          <a:p>
            <a:pPr marL="0" marR="0" lvl="0" indent="0" algn="l" defTabSz="457200" rtl="0" eaLnBrk="1" fontAlgn="auto" latinLnBrk="0" hangingPunct="1">
              <a:lnSpc>
                <a:spcPct val="100000"/>
              </a:lnSpc>
              <a:spcBef>
                <a:spcPts val="0"/>
              </a:spcBef>
              <a:spcAft>
                <a:spcPts val="0"/>
              </a:spcAft>
              <a:buClrTx/>
              <a:buSzTx/>
              <a:buFontTx/>
              <a:buNone/>
              <a:tabLst/>
              <a:defRPr/>
            </a:pPr>
            <a:r>
              <a:rPr lang="en-AU" sz="1200" kern="1200" dirty="0">
                <a:solidFill>
                  <a:schemeClr val="tx1"/>
                </a:solidFill>
                <a:effectLst/>
                <a:latin typeface="+mn-lt"/>
                <a:ea typeface="+mn-ea"/>
                <a:cs typeface="+mn-cs"/>
              </a:rPr>
              <a:t>We’re beginning this module with a rich task described in the pre-reading. You will need to download/access the handout, “Activity – Fraction circles” for your reference only. Ensure that you have enough sets of the circle fraction segments to be able to supply one bag between two people.</a:t>
            </a:r>
          </a:p>
          <a:p>
            <a:pPr marL="0" marR="0" lvl="0" indent="0" algn="l" defTabSz="457200" rtl="0" eaLnBrk="1" fontAlgn="auto" latinLnBrk="0" hangingPunct="1">
              <a:lnSpc>
                <a:spcPct val="100000"/>
              </a:lnSpc>
              <a:spcBef>
                <a:spcPts val="0"/>
              </a:spcBef>
              <a:spcAft>
                <a:spcPts val="0"/>
              </a:spcAft>
              <a:buClrTx/>
              <a:buSzTx/>
              <a:buFontTx/>
              <a:buNone/>
              <a:tabLst/>
              <a:defRPr/>
            </a:pPr>
            <a:r>
              <a:rPr lang="en-AU" sz="1200" kern="1200" dirty="0">
                <a:solidFill>
                  <a:schemeClr val="tx1"/>
                </a:solidFill>
                <a:effectLst/>
                <a:latin typeface="+mn-lt"/>
                <a:ea typeface="+mn-ea"/>
                <a:cs typeface="+mn-cs"/>
              </a:rPr>
              <a:t>Those participants who have read the pre-reading should recognise the activity.</a:t>
            </a:r>
          </a:p>
          <a:p>
            <a:pPr marL="0" marR="0" lvl="0" indent="0" algn="l" defTabSz="457200" rtl="0" eaLnBrk="1" fontAlgn="auto" latinLnBrk="0" hangingPunct="1">
              <a:lnSpc>
                <a:spcPct val="100000"/>
              </a:lnSpc>
              <a:spcBef>
                <a:spcPts val="0"/>
              </a:spcBef>
              <a:spcAft>
                <a:spcPts val="0"/>
              </a:spcAft>
              <a:buClrTx/>
              <a:buSzTx/>
              <a:buFontTx/>
              <a:buNone/>
              <a:tabLst/>
              <a:defRPr/>
            </a:pPr>
            <a:r>
              <a:rPr lang="en-AU" sz="1200" kern="1200" dirty="0">
                <a:solidFill>
                  <a:schemeClr val="tx1"/>
                </a:solidFill>
                <a:effectLst/>
                <a:latin typeface="+mn-lt"/>
                <a:ea typeface="+mn-ea"/>
                <a:cs typeface="+mn-cs"/>
              </a:rPr>
              <a:t>Activity sourced from Griffin, P. (2009), What makes a rich task? Mathematics Teaching 212, pp32-34. Retrieved from </a:t>
            </a:r>
            <a:r>
              <a:rPr lang="en-AU" sz="1200" u="sng" kern="1200" dirty="0">
                <a:solidFill>
                  <a:schemeClr val="tx1"/>
                </a:solidFill>
                <a:effectLst/>
                <a:latin typeface="+mn-lt"/>
                <a:ea typeface="+mn-ea"/>
                <a:cs typeface="+mn-cs"/>
                <a:hlinkClick r:id="rId3"/>
              </a:rPr>
              <a:t>https://www.atm.org.uk/write/mediauploads/journals/mt212/non-member/atm-mt212-32-34.pdf</a:t>
            </a:r>
            <a:r>
              <a:rPr lang="en-AU" sz="1200" kern="1200" dirty="0">
                <a:solidFill>
                  <a:schemeClr val="tx1"/>
                </a:solidFill>
                <a:effectLst/>
                <a:latin typeface="+mn-lt"/>
                <a:ea typeface="+mn-ea"/>
                <a:cs typeface="+mn-cs"/>
              </a:rPr>
              <a:t> </a:t>
            </a:r>
          </a:p>
        </p:txBody>
      </p:sp>
      <p:sp>
        <p:nvSpPr>
          <p:cNvPr id="4" name="Slide Number Placeholder 3"/>
          <p:cNvSpPr>
            <a:spLocks noGrp="1"/>
          </p:cNvSpPr>
          <p:nvPr>
            <p:ph type="sldNum" sz="quarter" idx="10"/>
          </p:nvPr>
        </p:nvSpPr>
        <p:spPr/>
        <p:txBody>
          <a:bodyPr/>
          <a:lstStyle/>
          <a:p>
            <a:fld id="{E038FC2C-B79D-6546-A7CD-42435F8CEEE0}" type="slidenum">
              <a:rPr lang="en-US" smtClean="0"/>
              <a:pPr/>
              <a:t>3</a:t>
            </a:fld>
            <a:endParaRPr lang="en-US"/>
          </a:p>
        </p:txBody>
      </p:sp>
    </p:spTree>
    <p:extLst>
      <p:ext uri="{BB962C8B-B14F-4D97-AF65-F5344CB8AC3E}">
        <p14:creationId xmlns:p14="http://schemas.microsoft.com/office/powerpoint/2010/main" val="36769097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E038FC2C-B79D-6546-A7CD-42435F8CEEE0}" type="slidenum">
              <a:rPr lang="en-US" smtClean="0"/>
              <a:pPr/>
              <a:t>4</a:t>
            </a:fld>
            <a:endParaRPr lang="en-US"/>
          </a:p>
        </p:txBody>
      </p:sp>
    </p:spTree>
    <p:extLst>
      <p:ext uri="{BB962C8B-B14F-4D97-AF65-F5344CB8AC3E}">
        <p14:creationId xmlns:p14="http://schemas.microsoft.com/office/powerpoint/2010/main" val="41570549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kern="1200" dirty="0">
                <a:solidFill>
                  <a:schemeClr val="tx1"/>
                </a:solidFill>
                <a:effectLst/>
                <a:latin typeface="+mn-lt"/>
                <a:ea typeface="+mn-ea"/>
                <a:cs typeface="+mn-cs"/>
              </a:rPr>
              <a:t>“I am sometimes brought up short when students do not respond in the way I expected and I am left thinking that a rich task, well prepared and appropriately used in the classroom, is not enough. There is something else that is required; some call it ‘the culture of the classroom’; some refer to the need to develop an ‘awareness’ in their students or of the importance of student ‘meta-cognition’ (i.e. students thinking about their own thinking). Something that somehow ‘surrounds’ everything that happens in the mathematics classroom so that: </a:t>
            </a:r>
          </a:p>
          <a:p>
            <a:pPr marL="171450" lvl="0" indent="-171450">
              <a:buFont typeface="Arial" panose="020B0604020202020204" pitchFamily="34" charset="0"/>
              <a:buChar char="•"/>
            </a:pPr>
            <a:r>
              <a:rPr lang="en-AU" sz="1200" kern="1200" dirty="0">
                <a:solidFill>
                  <a:schemeClr val="tx1"/>
                </a:solidFill>
                <a:effectLst/>
                <a:latin typeface="+mn-lt"/>
                <a:ea typeface="+mn-ea"/>
                <a:cs typeface="+mn-cs"/>
              </a:rPr>
              <a:t>tasks are worked on rather than just worked through; </a:t>
            </a:r>
          </a:p>
          <a:p>
            <a:pPr marL="171450" lvl="0" indent="-171450">
              <a:buFont typeface="Arial" panose="020B0604020202020204" pitchFamily="34" charset="0"/>
              <a:buChar char="•"/>
            </a:pPr>
            <a:r>
              <a:rPr lang="en-AU" sz="1200" kern="1200" dirty="0">
                <a:solidFill>
                  <a:schemeClr val="tx1"/>
                </a:solidFill>
                <a:effectLst/>
                <a:latin typeface="+mn-lt"/>
                <a:ea typeface="+mn-ea"/>
                <a:cs typeface="+mn-cs"/>
              </a:rPr>
              <a:t>questions are asked genuinely to find out what students are thinking rather than to illicit responses that we are on the look out for; and </a:t>
            </a:r>
          </a:p>
          <a:p>
            <a:pPr marL="171450" lvl="0" indent="-171450">
              <a:buFont typeface="Arial" panose="020B0604020202020204" pitchFamily="34" charset="0"/>
              <a:buChar char="•"/>
            </a:pPr>
            <a:r>
              <a:rPr lang="en-AU" sz="1200" kern="1200" dirty="0">
                <a:solidFill>
                  <a:schemeClr val="tx1"/>
                </a:solidFill>
                <a:effectLst/>
                <a:latin typeface="+mn-lt"/>
                <a:ea typeface="+mn-ea"/>
                <a:cs typeface="+mn-cs"/>
              </a:rPr>
              <a:t>students think their own thoughts and assess their own understanding without trying to guess what is in their teachers’ mind.”</a:t>
            </a:r>
          </a:p>
          <a:p>
            <a:r>
              <a:rPr lang="en-AU" sz="1200" kern="1200" dirty="0">
                <a:solidFill>
                  <a:schemeClr val="tx1"/>
                </a:solidFill>
                <a:effectLst/>
                <a:latin typeface="+mn-lt"/>
                <a:ea typeface="+mn-ea"/>
                <a:cs typeface="+mn-cs"/>
              </a:rPr>
              <a:t>Griffin, P. (2009). What makes a rich task? Mathematics Teaching 212, p33. Retrieved from </a:t>
            </a:r>
            <a:r>
              <a:rPr lang="en-AU" sz="1200" u="sng" kern="1200" dirty="0">
                <a:solidFill>
                  <a:schemeClr val="tx1"/>
                </a:solidFill>
                <a:effectLst/>
                <a:latin typeface="+mn-lt"/>
                <a:ea typeface="+mn-ea"/>
                <a:cs typeface="+mn-cs"/>
                <a:hlinkClick r:id="rId3"/>
              </a:rPr>
              <a:t>https://www.atm.org.uk/write/mediauploads/journals/mt212/non-member/atm-mt212-32-34.pdf</a:t>
            </a:r>
            <a:r>
              <a:rPr lang="en-AU" sz="1200" kern="1200" dirty="0">
                <a:solidFill>
                  <a:schemeClr val="tx1"/>
                </a:solidFill>
                <a:effectLst/>
                <a:latin typeface="+mn-lt"/>
                <a:ea typeface="+mn-ea"/>
                <a:cs typeface="+mn-cs"/>
              </a:rPr>
              <a:t> </a:t>
            </a:r>
          </a:p>
          <a:p>
            <a:endParaRPr lang="en-AU" dirty="0"/>
          </a:p>
        </p:txBody>
      </p:sp>
      <p:sp>
        <p:nvSpPr>
          <p:cNvPr id="4" name="Slide Number Placeholder 3"/>
          <p:cNvSpPr>
            <a:spLocks noGrp="1"/>
          </p:cNvSpPr>
          <p:nvPr>
            <p:ph type="sldNum" sz="quarter" idx="10"/>
          </p:nvPr>
        </p:nvSpPr>
        <p:spPr/>
        <p:txBody>
          <a:bodyPr/>
          <a:lstStyle/>
          <a:p>
            <a:fld id="{E038FC2C-B79D-6546-A7CD-42435F8CEEE0}" type="slidenum">
              <a:rPr lang="en-US" smtClean="0"/>
              <a:pPr/>
              <a:t>5</a:t>
            </a:fld>
            <a:endParaRPr lang="en-US"/>
          </a:p>
        </p:txBody>
      </p:sp>
    </p:spTree>
    <p:extLst>
      <p:ext uri="{BB962C8B-B14F-4D97-AF65-F5344CB8AC3E}">
        <p14:creationId xmlns:p14="http://schemas.microsoft.com/office/powerpoint/2010/main" val="8997420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AU" sz="1200" dirty="0">
                <a:solidFill>
                  <a:srgbClr val="171C41"/>
                </a:solidFill>
              </a:rPr>
              <a:t>Two ways of incorporating rich mathematical tasks into teaching and learning programs:</a:t>
            </a:r>
          </a:p>
          <a:p>
            <a:pPr marL="0" indent="0">
              <a:buNone/>
            </a:pPr>
            <a:endParaRPr lang="en-AU" sz="1200" dirty="0">
              <a:solidFill>
                <a:srgbClr val="171C41"/>
              </a:solidFill>
            </a:endParaRPr>
          </a:p>
          <a:p>
            <a:pPr marL="0" indent="0">
              <a:buFont typeface="+mj-lt"/>
              <a:buNone/>
            </a:pPr>
            <a:r>
              <a:rPr lang="en-AU" sz="1200" dirty="0">
                <a:solidFill>
                  <a:srgbClr val="171C41"/>
                </a:solidFill>
              </a:rPr>
              <a:t>Access available resources – a number of published resources have been used (and cited) to provide rich tasks in the Open Questions and Rich Tasks PL Modules. Distribute the handout entitled ‘Some sources of rich mathematical tasks’ to participants. Of course, there are many more than listed in this handout but these sources are highly regarded and will hopefully provide inspiration.</a:t>
            </a:r>
          </a:p>
          <a:p>
            <a:pPr marL="457200" indent="-457200">
              <a:buFont typeface="+mj-lt"/>
              <a:buAutoNum type="arabicPeriod"/>
            </a:pPr>
            <a:endParaRPr lang="en-AU" sz="1200" dirty="0">
              <a:solidFill>
                <a:srgbClr val="171C41"/>
              </a:solidFill>
            </a:endParaRPr>
          </a:p>
          <a:p>
            <a:pPr marL="0" indent="0">
              <a:buFont typeface="+mj-lt"/>
              <a:buNone/>
            </a:pPr>
            <a:r>
              <a:rPr lang="en-AU" sz="1200" dirty="0">
                <a:solidFill>
                  <a:srgbClr val="171C41"/>
                </a:solidFill>
              </a:rPr>
              <a:t>Design your own – this module will go through one of the processes that will assist teachers/professional learning communities/mathematics faculties/etc to design their own rich mathematical tasks.</a:t>
            </a:r>
          </a:p>
          <a:p>
            <a:endParaRPr lang="en-AU" dirty="0"/>
          </a:p>
        </p:txBody>
      </p:sp>
      <p:sp>
        <p:nvSpPr>
          <p:cNvPr id="4" name="Slide Number Placeholder 3"/>
          <p:cNvSpPr>
            <a:spLocks noGrp="1"/>
          </p:cNvSpPr>
          <p:nvPr>
            <p:ph type="sldNum" sz="quarter" idx="10"/>
          </p:nvPr>
        </p:nvSpPr>
        <p:spPr/>
        <p:txBody>
          <a:bodyPr/>
          <a:lstStyle/>
          <a:p>
            <a:fld id="{E038FC2C-B79D-6546-A7CD-42435F8CEEE0}" type="slidenum">
              <a:rPr lang="en-US" smtClean="0"/>
              <a:pPr/>
              <a:t>6</a:t>
            </a:fld>
            <a:endParaRPr lang="en-US"/>
          </a:p>
        </p:txBody>
      </p:sp>
    </p:spTree>
    <p:extLst>
      <p:ext uri="{BB962C8B-B14F-4D97-AF65-F5344CB8AC3E}">
        <p14:creationId xmlns:p14="http://schemas.microsoft.com/office/powerpoint/2010/main" val="35583550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AU" dirty="0">
                <a:solidFill>
                  <a:srgbClr val="171C41"/>
                </a:solidFill>
              </a:rPr>
              <a:t>Rich tasks can be generated by adapting tasks from the curriculum, opening them to create new and better opportunities for students…</a:t>
            </a:r>
          </a:p>
          <a:p>
            <a:r>
              <a:rPr lang="en-AU" dirty="0"/>
              <a:t>This has been taken and adapted from page 77 in Boaler, J. (2016) Mathematical Mindsets: Unleashing Students’ Potential through Creative Math, Inspiring Messages and Innovative Teaching. San Francisco, CA: Jossey-Bass</a:t>
            </a:r>
          </a:p>
          <a:p>
            <a:r>
              <a:rPr lang="en-AU" dirty="0"/>
              <a:t>The next six slides will go through the strategies suggested by Jo Boaler in her book, pages 77 – 91.</a:t>
            </a:r>
          </a:p>
        </p:txBody>
      </p:sp>
      <p:sp>
        <p:nvSpPr>
          <p:cNvPr id="4" name="Slide Number Placeholder 3"/>
          <p:cNvSpPr>
            <a:spLocks noGrp="1"/>
          </p:cNvSpPr>
          <p:nvPr>
            <p:ph type="sldNum" sz="quarter" idx="10"/>
          </p:nvPr>
        </p:nvSpPr>
        <p:spPr/>
        <p:txBody>
          <a:bodyPr/>
          <a:lstStyle/>
          <a:p>
            <a:fld id="{E038FC2C-B79D-6546-A7CD-42435F8CEEE0}" type="slidenum">
              <a:rPr lang="en-US" smtClean="0"/>
              <a:pPr/>
              <a:t>7</a:t>
            </a:fld>
            <a:endParaRPr lang="en-US"/>
          </a:p>
        </p:txBody>
      </p:sp>
    </p:spTree>
    <p:extLst>
      <p:ext uri="{BB962C8B-B14F-4D97-AF65-F5344CB8AC3E}">
        <p14:creationId xmlns:p14="http://schemas.microsoft.com/office/powerpoint/2010/main" val="40151001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kern="1200" dirty="0">
                <a:solidFill>
                  <a:schemeClr val="tx1"/>
                </a:solidFill>
                <a:effectLst/>
                <a:latin typeface="+mn-lt"/>
                <a:ea typeface="+mn-ea"/>
                <a:cs typeface="+mn-cs"/>
              </a:rPr>
              <a:t>This task is taken from a video of Cathy Humphreys (an outstanding American teacher) teaching her seventh-grade class; Boaler, J. &amp; Humphreys, C. (2005). Connecting mathematical ideas: middle school video cases to support teaching and learning. Portsmouth, NH: Heinemann</a:t>
            </a:r>
          </a:p>
          <a:p>
            <a:r>
              <a:rPr lang="en-AU" sz="1200" kern="1200" dirty="0">
                <a:solidFill>
                  <a:schemeClr val="tx1"/>
                </a:solidFill>
                <a:effectLst/>
                <a:latin typeface="+mn-lt"/>
                <a:ea typeface="+mn-ea"/>
                <a:cs typeface="+mn-cs"/>
              </a:rPr>
              <a:t>Ask the participants to solve the question without using the dividing by fractions algorithm.</a:t>
            </a:r>
          </a:p>
          <a:p>
            <a:r>
              <a:rPr lang="en-AU" sz="1200" kern="1200" dirty="0">
                <a:solidFill>
                  <a:schemeClr val="tx1"/>
                </a:solidFill>
                <a:effectLst/>
                <a:latin typeface="+mn-lt"/>
                <a:ea typeface="+mn-ea"/>
                <a:cs typeface="+mn-cs"/>
              </a:rPr>
              <a:t>Conclude this slide with a short discussion during which participants are able to share their strategies.</a:t>
            </a:r>
          </a:p>
        </p:txBody>
      </p:sp>
      <p:sp>
        <p:nvSpPr>
          <p:cNvPr id="4" name="Slide Number Placeholder 3"/>
          <p:cNvSpPr>
            <a:spLocks noGrp="1"/>
          </p:cNvSpPr>
          <p:nvPr>
            <p:ph type="sldNum" sz="quarter" idx="10"/>
          </p:nvPr>
        </p:nvSpPr>
        <p:spPr/>
        <p:txBody>
          <a:bodyPr/>
          <a:lstStyle/>
          <a:p>
            <a:fld id="{E038FC2C-B79D-6546-A7CD-42435F8CEEE0}" type="slidenum">
              <a:rPr lang="en-US" smtClean="0"/>
              <a:pPr/>
              <a:t>8</a:t>
            </a:fld>
            <a:endParaRPr lang="en-US"/>
          </a:p>
        </p:txBody>
      </p:sp>
    </p:spTree>
    <p:extLst>
      <p:ext uri="{BB962C8B-B14F-4D97-AF65-F5344CB8AC3E}">
        <p14:creationId xmlns:p14="http://schemas.microsoft.com/office/powerpoint/2010/main" val="709171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kern="1200" dirty="0">
                <a:solidFill>
                  <a:schemeClr val="tx1"/>
                </a:solidFill>
                <a:effectLst/>
                <a:latin typeface="+mn-lt"/>
                <a:ea typeface="+mn-ea"/>
                <a:cs typeface="+mn-cs"/>
              </a:rPr>
              <a:t>The full task can be found on </a:t>
            </a:r>
            <a:r>
              <a:rPr lang="en-AU" sz="1200" kern="1200" dirty="0" err="1">
                <a:solidFill>
                  <a:schemeClr val="tx1"/>
                </a:solidFill>
                <a:effectLst/>
                <a:latin typeface="+mn-lt"/>
                <a:ea typeface="+mn-ea"/>
                <a:cs typeface="+mn-cs"/>
              </a:rPr>
              <a:t>Youcubed</a:t>
            </a:r>
            <a:r>
              <a:rPr lang="en-AU" sz="1200" kern="1200" dirty="0">
                <a:solidFill>
                  <a:schemeClr val="tx1"/>
                </a:solidFill>
                <a:effectLst/>
                <a:latin typeface="+mn-lt"/>
                <a:ea typeface="+mn-ea"/>
                <a:cs typeface="+mn-cs"/>
              </a:rPr>
              <a:t>, where advice on ways to introduce the task and organize students are explained. </a:t>
            </a:r>
            <a:r>
              <a:rPr lang="en-AU" sz="1200" u="sng" kern="1200" dirty="0">
                <a:solidFill>
                  <a:schemeClr val="tx1"/>
                </a:solidFill>
                <a:effectLst/>
                <a:latin typeface="+mn-lt"/>
                <a:ea typeface="+mn-ea"/>
                <a:cs typeface="+mn-cs"/>
                <a:hlinkClick r:id="rId3"/>
              </a:rPr>
              <a:t>https://www.youcubed.org/tasks/the-four-4s/</a:t>
            </a:r>
            <a:endParaRPr lang="en-AU" sz="1200" kern="1200" dirty="0">
              <a:solidFill>
                <a:schemeClr val="tx1"/>
              </a:solidFill>
              <a:effectLst/>
              <a:latin typeface="+mn-lt"/>
              <a:ea typeface="+mn-ea"/>
              <a:cs typeface="+mn-cs"/>
            </a:endParaRPr>
          </a:p>
          <a:p>
            <a:r>
              <a:rPr lang="en-AU" sz="1200" kern="1200" dirty="0">
                <a:solidFill>
                  <a:schemeClr val="tx1"/>
                </a:solidFill>
                <a:effectLst/>
                <a:latin typeface="+mn-lt"/>
                <a:ea typeface="+mn-ea"/>
                <a:cs typeface="+mn-cs"/>
              </a:rPr>
              <a:t>The task has been used as a way to introduce the factorial operation to year 10 students, prior to needing to learn about it. It can be run as a competition where several pieces of A4 paper with the numbers 1 – 20 on each as well as a space for the expression and the students’ name on them (a table with 3 columns works well) are situated around the classroom. Students have to find a page that has a space to fill in. </a:t>
            </a:r>
          </a:p>
          <a:p>
            <a:r>
              <a:rPr lang="en-AU" sz="1200" kern="1200" dirty="0">
                <a:solidFill>
                  <a:schemeClr val="tx1"/>
                </a:solidFill>
                <a:effectLst/>
                <a:latin typeface="+mn-lt"/>
                <a:ea typeface="+mn-ea"/>
                <a:cs typeface="+mn-cs"/>
              </a:rPr>
              <a:t>Ask the participants to have a go at this task, and then discuss whether they could use it with their students, and in what ways (to what purpose?).</a:t>
            </a:r>
          </a:p>
          <a:p>
            <a:pPr marL="0" marR="0" lvl="0" indent="0" algn="l" defTabSz="457200" rtl="0" eaLnBrk="1" fontAlgn="auto" latinLnBrk="0" hangingPunct="1">
              <a:lnSpc>
                <a:spcPct val="100000"/>
              </a:lnSpc>
              <a:spcBef>
                <a:spcPts val="0"/>
              </a:spcBef>
              <a:spcAft>
                <a:spcPts val="0"/>
              </a:spcAft>
              <a:buClrTx/>
              <a:buSzTx/>
              <a:buFontTx/>
              <a:buNone/>
              <a:tabLst/>
              <a:defRPr/>
            </a:pPr>
            <a:r>
              <a:rPr lang="en-AU" sz="1200" kern="1200" dirty="0">
                <a:solidFill>
                  <a:schemeClr val="tx1"/>
                </a:solidFill>
                <a:effectLst/>
                <a:latin typeface="+mn-lt"/>
                <a:ea typeface="+mn-ea"/>
                <a:cs typeface="+mn-cs"/>
              </a:rPr>
              <a:t>Travelling forwards – hooks to engage students</a:t>
            </a:r>
          </a:p>
          <a:p>
            <a:endParaRPr lang="en-AU" sz="1200" kern="1200" dirty="0">
              <a:solidFill>
                <a:schemeClr val="tx1"/>
              </a:solidFill>
              <a:effectLst/>
              <a:latin typeface="+mn-lt"/>
              <a:ea typeface="+mn-ea"/>
              <a:cs typeface="+mn-cs"/>
            </a:endParaRPr>
          </a:p>
          <a:p>
            <a:endParaRPr lang="en-AU" dirty="0"/>
          </a:p>
        </p:txBody>
      </p:sp>
      <p:sp>
        <p:nvSpPr>
          <p:cNvPr id="4" name="Slide Number Placeholder 3"/>
          <p:cNvSpPr>
            <a:spLocks noGrp="1"/>
          </p:cNvSpPr>
          <p:nvPr>
            <p:ph type="sldNum" sz="quarter" idx="10"/>
          </p:nvPr>
        </p:nvSpPr>
        <p:spPr/>
        <p:txBody>
          <a:bodyPr/>
          <a:lstStyle/>
          <a:p>
            <a:fld id="{E038FC2C-B79D-6546-A7CD-42435F8CEEE0}" type="slidenum">
              <a:rPr lang="en-US" smtClean="0"/>
              <a:pPr/>
              <a:t>9</a:t>
            </a:fld>
            <a:endParaRPr lang="en-US"/>
          </a:p>
        </p:txBody>
      </p:sp>
    </p:spTree>
    <p:extLst>
      <p:ext uri="{BB962C8B-B14F-4D97-AF65-F5344CB8AC3E}">
        <p14:creationId xmlns:p14="http://schemas.microsoft.com/office/powerpoint/2010/main" val="9080981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9099233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047875" y="841773"/>
            <a:ext cx="6705600" cy="1168003"/>
          </a:xfrm>
          <a:prstGeom prst="rect">
            <a:avLst/>
          </a:prstGeo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2047875" y="2085975"/>
            <a:ext cx="6705600" cy="342900"/>
          </a:xfrm>
          <a:prstGeom prst="rect">
            <a:avLst/>
          </a:prstGeom>
        </p:spPr>
        <p:txBody>
          <a:bodyPr/>
          <a:lstStyle>
            <a:lvl1pPr marL="0" indent="0" algn="ctr">
              <a:buNone/>
              <a:defRPr sz="1800">
                <a:solidFill>
                  <a:schemeClr val="bg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Tree>
    <p:extLst>
      <p:ext uri="{BB962C8B-B14F-4D97-AF65-F5344CB8AC3E}">
        <p14:creationId xmlns:p14="http://schemas.microsoft.com/office/powerpoint/2010/main" val="20776125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333500" y="273844"/>
            <a:ext cx="6615000" cy="945000"/>
          </a:xfrm>
          <a:prstGeom prst="rect">
            <a:avLst/>
          </a:prstGeom>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1333500" y="1369219"/>
            <a:ext cx="6615000" cy="3375000"/>
          </a:xfrm>
          <a:prstGeom prst="rect">
            <a:avLst/>
          </a:prstGeom>
        </p:spPr>
        <p:txBody>
          <a:bodyPr/>
          <a:lstStyle>
            <a:lvl1pPr>
              <a:defRPr sz="2400"/>
            </a:lvl1pPr>
            <a:lvl2pPr>
              <a:defRPr sz="2400"/>
            </a:lvl2pPr>
            <a:lvl3pPr>
              <a:defRPr sz="24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90303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5495750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806155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799550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39369568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2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2393071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333500" y="330405"/>
            <a:ext cx="6615000" cy="945000"/>
          </a:xfrm>
        </p:spPr>
        <p:txBody>
          <a:bodyPr/>
          <a:lstStyle/>
          <a:p>
            <a:r>
              <a:rPr lang="en-US" dirty="0"/>
              <a:t>Click to edit Master title style</a:t>
            </a:r>
          </a:p>
        </p:txBody>
      </p:sp>
      <p:sp>
        <p:nvSpPr>
          <p:cNvPr id="3" name="Content Placeholder 2"/>
          <p:cNvSpPr>
            <a:spLocks noGrp="1"/>
          </p:cNvSpPr>
          <p:nvPr>
            <p:ph sz="half" idx="1"/>
          </p:nvPr>
        </p:nvSpPr>
        <p:spPr>
          <a:xfrm>
            <a:off x="4708500" y="1441429"/>
            <a:ext cx="3240000" cy="3263504"/>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Content Placeholder 2"/>
          <p:cNvSpPr>
            <a:spLocks noGrp="1"/>
          </p:cNvSpPr>
          <p:nvPr>
            <p:ph sz="half" idx="10"/>
          </p:nvPr>
        </p:nvSpPr>
        <p:spPr>
          <a:xfrm>
            <a:off x="1333500" y="1441429"/>
            <a:ext cx="3240000" cy="3263504"/>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59211730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333500" y="596505"/>
            <a:ext cx="6615000" cy="509920"/>
          </a:xfrm>
        </p:spPr>
        <p:txBody>
          <a:bodyPr anchor="b">
            <a:normAutofit/>
          </a:bodyPr>
          <a:lstStyle>
            <a:lvl1pPr>
              <a:defRPr sz="3200" b="1"/>
            </a:lvl1pPr>
          </a:lstStyle>
          <a:p>
            <a:r>
              <a:rPr lang="en-US" dirty="0"/>
              <a:t>A slide with text and a photo</a:t>
            </a:r>
          </a:p>
        </p:txBody>
      </p:sp>
    </p:spTree>
    <p:extLst>
      <p:ext uri="{BB962C8B-B14F-4D97-AF65-F5344CB8AC3E}">
        <p14:creationId xmlns:p14="http://schemas.microsoft.com/office/powerpoint/2010/main" val="27632493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3335713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422112" y="365002"/>
            <a:ext cx="6615000" cy="945000"/>
          </a:xfrm>
        </p:spPr>
        <p:txBody>
          <a:bodyPr>
            <a:normAutofit/>
          </a:bodyPr>
          <a:lstStyle>
            <a:lvl1pPr>
              <a:defRPr sz="3200" b="1"/>
            </a:lvl1pPr>
          </a:lstStyle>
          <a:p>
            <a:r>
              <a:rPr lang="en-US" dirty="0"/>
              <a:t>Slide title</a:t>
            </a:r>
          </a:p>
        </p:txBody>
      </p:sp>
    </p:spTree>
    <p:extLst>
      <p:ext uri="{BB962C8B-B14F-4D97-AF65-F5344CB8AC3E}">
        <p14:creationId xmlns:p14="http://schemas.microsoft.com/office/powerpoint/2010/main" val="164441124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375"/>
            <a:ext cx="6858000" cy="17907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2701925"/>
            <a:ext cx="6858000" cy="1241425"/>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FFA0081-9EDE-AF4A-9056-8ABED73D9132}" type="datetimeFigureOut">
              <a:rPr lang="en-US" smtClean="0"/>
              <a:t>11/3/2017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F0C4A4-3EF4-E648-8CCD-525EBF3EC0C6}" type="slidenum">
              <a:rPr lang="en-US" smtClean="0"/>
              <a:t>‹#›</a:t>
            </a:fld>
            <a:endParaRPr lang="en-US"/>
          </a:p>
        </p:txBody>
      </p:sp>
    </p:spTree>
    <p:extLst>
      <p:ext uri="{BB962C8B-B14F-4D97-AF65-F5344CB8AC3E}">
        <p14:creationId xmlns:p14="http://schemas.microsoft.com/office/powerpoint/2010/main" val="6234105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FFA0081-9EDE-AF4A-9056-8ABED73D9132}" type="datetimeFigureOut">
              <a:rPr lang="en-US" smtClean="0"/>
              <a:t>11/3/2017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F0C4A4-3EF4-E648-8CCD-525EBF3EC0C6}" type="slidenum">
              <a:rPr lang="en-US" smtClean="0"/>
              <a:t>‹#›</a:t>
            </a:fld>
            <a:endParaRPr lang="en-US"/>
          </a:p>
        </p:txBody>
      </p:sp>
    </p:spTree>
    <p:extLst>
      <p:ext uri="{BB962C8B-B14F-4D97-AF65-F5344CB8AC3E}">
        <p14:creationId xmlns:p14="http://schemas.microsoft.com/office/powerpoint/2010/main" val="194162571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282700"/>
            <a:ext cx="7886700" cy="2139950"/>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3441700"/>
            <a:ext cx="7886700" cy="1125538"/>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FFA0081-9EDE-AF4A-9056-8ABED73D9132}" type="datetimeFigureOut">
              <a:rPr lang="en-US" smtClean="0"/>
              <a:t>11/3/2017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F0C4A4-3EF4-E648-8CCD-525EBF3EC0C6}" type="slidenum">
              <a:rPr lang="en-US" smtClean="0"/>
              <a:t>‹#›</a:t>
            </a:fld>
            <a:endParaRPr lang="en-US"/>
          </a:p>
        </p:txBody>
      </p:sp>
    </p:spTree>
    <p:extLst>
      <p:ext uri="{BB962C8B-B14F-4D97-AF65-F5344CB8AC3E}">
        <p14:creationId xmlns:p14="http://schemas.microsoft.com/office/powerpoint/2010/main" val="188940945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370013"/>
            <a:ext cx="3867150" cy="32623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370013"/>
            <a:ext cx="3867150" cy="32623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FFA0081-9EDE-AF4A-9056-8ABED73D9132}" type="datetimeFigureOut">
              <a:rPr lang="en-US" smtClean="0"/>
              <a:t>11/3/2017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F0C4A4-3EF4-E648-8CCD-525EBF3EC0C6}" type="slidenum">
              <a:rPr lang="en-US" smtClean="0"/>
              <a:t>‹#›</a:t>
            </a:fld>
            <a:endParaRPr lang="en-US"/>
          </a:p>
        </p:txBody>
      </p:sp>
    </p:spTree>
    <p:extLst>
      <p:ext uri="{BB962C8B-B14F-4D97-AF65-F5344CB8AC3E}">
        <p14:creationId xmlns:p14="http://schemas.microsoft.com/office/powerpoint/2010/main" val="46400518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274638"/>
            <a:ext cx="7886700" cy="993775"/>
          </a:xfrm>
        </p:spPr>
        <p:txBody>
          <a:bodyPr/>
          <a:lstStyle/>
          <a:p>
            <a:r>
              <a:rPr lang="en-US"/>
              <a:t>Click to edit Master title style</a:t>
            </a:r>
          </a:p>
        </p:txBody>
      </p:sp>
      <p:sp>
        <p:nvSpPr>
          <p:cNvPr id="3" name="Text Placeholder 2"/>
          <p:cNvSpPr>
            <a:spLocks noGrp="1"/>
          </p:cNvSpPr>
          <p:nvPr>
            <p:ph type="body" idx="1"/>
          </p:nvPr>
        </p:nvSpPr>
        <p:spPr>
          <a:xfrm>
            <a:off x="630238" y="1260475"/>
            <a:ext cx="3868737" cy="6191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1879600"/>
            <a:ext cx="3868737" cy="27622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260475"/>
            <a:ext cx="3887788" cy="6191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1879600"/>
            <a:ext cx="3887788" cy="27622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FFA0081-9EDE-AF4A-9056-8ABED73D9132}" type="datetimeFigureOut">
              <a:rPr lang="en-US" smtClean="0"/>
              <a:t>11/3/2017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6F0C4A4-3EF4-E648-8CCD-525EBF3EC0C6}" type="slidenum">
              <a:rPr lang="en-US" smtClean="0"/>
              <a:t>‹#›</a:t>
            </a:fld>
            <a:endParaRPr lang="en-US"/>
          </a:p>
        </p:txBody>
      </p:sp>
    </p:spTree>
    <p:extLst>
      <p:ext uri="{BB962C8B-B14F-4D97-AF65-F5344CB8AC3E}">
        <p14:creationId xmlns:p14="http://schemas.microsoft.com/office/powerpoint/2010/main" val="102208926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FFA0081-9EDE-AF4A-9056-8ABED73D9132}" type="datetimeFigureOut">
              <a:rPr lang="en-US" smtClean="0"/>
              <a:t>11/3/2017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6F0C4A4-3EF4-E648-8CCD-525EBF3EC0C6}" type="slidenum">
              <a:rPr lang="en-US" smtClean="0"/>
              <a:t>‹#›</a:t>
            </a:fld>
            <a:endParaRPr lang="en-US"/>
          </a:p>
        </p:txBody>
      </p:sp>
    </p:spTree>
    <p:extLst>
      <p:ext uri="{BB962C8B-B14F-4D97-AF65-F5344CB8AC3E}">
        <p14:creationId xmlns:p14="http://schemas.microsoft.com/office/powerpoint/2010/main" val="53260130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FFA0081-9EDE-AF4A-9056-8ABED73D9132}" type="datetimeFigureOut">
              <a:rPr lang="en-US" smtClean="0"/>
              <a:t>11/3/2017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6F0C4A4-3EF4-E648-8CCD-525EBF3EC0C6}" type="slidenum">
              <a:rPr lang="en-US" smtClean="0"/>
              <a:t>‹#›</a:t>
            </a:fld>
            <a:endParaRPr lang="en-US"/>
          </a:p>
        </p:txBody>
      </p:sp>
    </p:spTree>
    <p:extLst>
      <p:ext uri="{BB962C8B-B14F-4D97-AF65-F5344CB8AC3E}">
        <p14:creationId xmlns:p14="http://schemas.microsoft.com/office/powerpoint/2010/main" val="71835966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342900"/>
            <a:ext cx="2949575" cy="120015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741363"/>
            <a:ext cx="4629150" cy="36544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1543050"/>
            <a:ext cx="2949575" cy="28590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FFA0081-9EDE-AF4A-9056-8ABED73D9132}" type="datetimeFigureOut">
              <a:rPr lang="en-US" smtClean="0"/>
              <a:t>11/3/2017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F0C4A4-3EF4-E648-8CCD-525EBF3EC0C6}" type="slidenum">
              <a:rPr lang="en-US" smtClean="0"/>
              <a:t>‹#›</a:t>
            </a:fld>
            <a:endParaRPr lang="en-US"/>
          </a:p>
        </p:txBody>
      </p:sp>
    </p:spTree>
    <p:extLst>
      <p:ext uri="{BB962C8B-B14F-4D97-AF65-F5344CB8AC3E}">
        <p14:creationId xmlns:p14="http://schemas.microsoft.com/office/powerpoint/2010/main" val="31785983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342900"/>
            <a:ext cx="2949575" cy="120015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741363"/>
            <a:ext cx="4629150" cy="36544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30238" y="1543050"/>
            <a:ext cx="2949575" cy="28590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FFA0081-9EDE-AF4A-9056-8ABED73D9132}" type="datetimeFigureOut">
              <a:rPr lang="en-US" smtClean="0"/>
              <a:t>11/3/2017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F0C4A4-3EF4-E648-8CCD-525EBF3EC0C6}" type="slidenum">
              <a:rPr lang="en-US" smtClean="0"/>
              <a:t>‹#›</a:t>
            </a:fld>
            <a:endParaRPr lang="en-US"/>
          </a:p>
        </p:txBody>
      </p:sp>
    </p:spTree>
    <p:extLst>
      <p:ext uri="{BB962C8B-B14F-4D97-AF65-F5344CB8AC3E}">
        <p14:creationId xmlns:p14="http://schemas.microsoft.com/office/powerpoint/2010/main" val="147841675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FFA0081-9EDE-AF4A-9056-8ABED73D9132}" type="datetimeFigureOut">
              <a:rPr lang="en-US" smtClean="0"/>
              <a:t>11/3/2017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F0C4A4-3EF4-E648-8CCD-525EBF3EC0C6}" type="slidenum">
              <a:rPr lang="en-US" smtClean="0"/>
              <a:t>‹#›</a:t>
            </a:fld>
            <a:endParaRPr lang="en-US"/>
          </a:p>
        </p:txBody>
      </p:sp>
    </p:spTree>
    <p:extLst>
      <p:ext uri="{BB962C8B-B14F-4D97-AF65-F5344CB8AC3E}">
        <p14:creationId xmlns:p14="http://schemas.microsoft.com/office/powerpoint/2010/main" val="13646223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333500" y="596505"/>
            <a:ext cx="6615000" cy="509920"/>
          </a:xfrm>
        </p:spPr>
        <p:txBody>
          <a:bodyPr anchor="b">
            <a:normAutofit/>
          </a:bodyPr>
          <a:lstStyle>
            <a:lvl1pPr>
              <a:defRPr sz="3200" b="1"/>
            </a:lvl1pPr>
          </a:lstStyle>
          <a:p>
            <a:r>
              <a:rPr lang="en-US" dirty="0"/>
              <a:t>A slide with text and a photo</a:t>
            </a:r>
          </a:p>
        </p:txBody>
      </p:sp>
    </p:spTree>
    <p:extLst>
      <p:ext uri="{BB962C8B-B14F-4D97-AF65-F5344CB8AC3E}">
        <p14:creationId xmlns:p14="http://schemas.microsoft.com/office/powerpoint/2010/main" val="165280870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274638"/>
            <a:ext cx="1971675" cy="435768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274638"/>
            <a:ext cx="5762625" cy="435768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FFA0081-9EDE-AF4A-9056-8ABED73D9132}" type="datetimeFigureOut">
              <a:rPr lang="en-US" smtClean="0"/>
              <a:t>11/3/2017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F0C4A4-3EF4-E648-8CCD-525EBF3EC0C6}" type="slidenum">
              <a:rPr lang="en-US" smtClean="0"/>
              <a:t>‹#›</a:t>
            </a:fld>
            <a:endParaRPr lang="en-US"/>
          </a:p>
        </p:txBody>
      </p:sp>
    </p:spTree>
    <p:extLst>
      <p:ext uri="{BB962C8B-B14F-4D97-AF65-F5344CB8AC3E}">
        <p14:creationId xmlns:p14="http://schemas.microsoft.com/office/powerpoint/2010/main" val="816797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333500" y="330405"/>
            <a:ext cx="6615000" cy="945000"/>
          </a:xfrm>
        </p:spPr>
        <p:txBody>
          <a:bodyPr/>
          <a:lstStyle/>
          <a:p>
            <a:r>
              <a:rPr lang="en-US" dirty="0"/>
              <a:t>Click to edit Master title style</a:t>
            </a:r>
          </a:p>
        </p:txBody>
      </p:sp>
      <p:sp>
        <p:nvSpPr>
          <p:cNvPr id="3" name="Content Placeholder 2"/>
          <p:cNvSpPr>
            <a:spLocks noGrp="1"/>
          </p:cNvSpPr>
          <p:nvPr>
            <p:ph sz="half" idx="1"/>
          </p:nvPr>
        </p:nvSpPr>
        <p:spPr>
          <a:xfrm>
            <a:off x="4708500" y="1441429"/>
            <a:ext cx="3240000" cy="3263504"/>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Content Placeholder 2"/>
          <p:cNvSpPr>
            <a:spLocks noGrp="1"/>
          </p:cNvSpPr>
          <p:nvPr>
            <p:ph sz="half" idx="10"/>
          </p:nvPr>
        </p:nvSpPr>
        <p:spPr>
          <a:xfrm>
            <a:off x="1333500" y="1441429"/>
            <a:ext cx="3240000" cy="3263504"/>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0548469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3352667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6233157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33501" y="336946"/>
            <a:ext cx="3170039" cy="120015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4503538" y="740569"/>
            <a:ext cx="4013003" cy="3655219"/>
          </a:xfrm>
          <a:prstGeom prst="rect">
            <a:avLst/>
          </a:prstGeo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333501" y="1537096"/>
            <a:ext cx="3170038" cy="2858691"/>
          </a:xfrm>
          <a:prstGeom prst="rect">
            <a:avLst/>
          </a:prstGeo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Tree>
    <p:extLst>
      <p:ext uri="{BB962C8B-B14F-4D97-AF65-F5344CB8AC3E}">
        <p14:creationId xmlns:p14="http://schemas.microsoft.com/office/powerpoint/2010/main" val="6425801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33501" y="336946"/>
            <a:ext cx="3073823" cy="1200150"/>
          </a:xfrm>
        </p:spPr>
        <p:txBody>
          <a:bodyPr anchor="b"/>
          <a:lstStyle>
            <a:lvl1pPr>
              <a:defRPr sz="2400"/>
            </a:lvl1pPr>
          </a:lstStyle>
          <a:p>
            <a:r>
              <a:rPr lang="en-US"/>
              <a:t>Click to edit Master title style</a:t>
            </a:r>
          </a:p>
        </p:txBody>
      </p:sp>
      <p:sp>
        <p:nvSpPr>
          <p:cNvPr id="3" name="Picture Placeholder 2"/>
          <p:cNvSpPr>
            <a:spLocks noGrp="1"/>
          </p:cNvSpPr>
          <p:nvPr>
            <p:ph type="pic" idx="1"/>
          </p:nvPr>
        </p:nvSpPr>
        <p:spPr>
          <a:xfrm>
            <a:off x="4702628" y="740569"/>
            <a:ext cx="4052455" cy="3655219"/>
          </a:xfrm>
          <a:prstGeom prst="rect">
            <a:avLst/>
          </a:prstGeo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Drag picture to placeholder or click icon to add</a:t>
            </a:r>
          </a:p>
        </p:txBody>
      </p:sp>
      <p:sp>
        <p:nvSpPr>
          <p:cNvPr id="4" name="Text Placeholder 3"/>
          <p:cNvSpPr>
            <a:spLocks noGrp="1"/>
          </p:cNvSpPr>
          <p:nvPr>
            <p:ph type="body" sz="half" idx="2"/>
          </p:nvPr>
        </p:nvSpPr>
        <p:spPr>
          <a:xfrm>
            <a:off x="1333501" y="1537096"/>
            <a:ext cx="3073822" cy="2858691"/>
          </a:xfrm>
          <a:prstGeom prst="rect">
            <a:avLst/>
          </a:prstGeo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Tree>
    <p:extLst>
      <p:ext uri="{BB962C8B-B14F-4D97-AF65-F5344CB8AC3E}">
        <p14:creationId xmlns:p14="http://schemas.microsoft.com/office/powerpoint/2010/main" val="1498917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333500" y="273844"/>
            <a:ext cx="6615000" cy="945000"/>
          </a:xfrm>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1333500" y="1369219"/>
            <a:ext cx="6615000" cy="3375000"/>
          </a:xfrm>
          <a:prstGeom prst="rect">
            <a:avLst/>
          </a:prstGeom>
        </p:spPr>
        <p:txBody>
          <a:bodyPr/>
          <a:lstStyle>
            <a:lvl1pPr>
              <a:defRPr sz="2400"/>
            </a:lvl1pPr>
            <a:lvl2pPr>
              <a:defRPr sz="2400"/>
            </a:lvl2pPr>
            <a:lvl3pPr>
              <a:defRPr sz="2400"/>
            </a:lvl3pPr>
            <a:lvl4pPr>
              <a:defRPr sz="1800"/>
            </a:lvl4pPr>
            <a:lvl5pPr>
              <a:defRPr sz="18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1218913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13" Type="http://schemas.openxmlformats.org/officeDocument/2006/relationships/image" Target="../media/image3.png"/><Relationship Id="rId3" Type="http://schemas.openxmlformats.org/officeDocument/2006/relationships/slideLayout" Target="../slideLayouts/slideLayout12.xml"/><Relationship Id="rId7" Type="http://schemas.openxmlformats.org/officeDocument/2006/relationships/slideLayout" Target="../slideLayouts/slideLayout16.xml"/><Relationship Id="rId12" Type="http://schemas.openxmlformats.org/officeDocument/2006/relationships/image" Target="../media/image2.jpeg"/><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11" Type="http://schemas.openxmlformats.org/officeDocument/2006/relationships/theme" Target="../theme/theme2.xml"/><Relationship Id="rId5" Type="http://schemas.openxmlformats.org/officeDocument/2006/relationships/slideLayout" Target="../slideLayouts/slideLayout14.xml"/><Relationship Id="rId10" Type="http://schemas.openxmlformats.org/officeDocument/2006/relationships/slideLayout" Target="../slideLayouts/slideLayout19.xml"/><Relationship Id="rId4" Type="http://schemas.openxmlformats.org/officeDocument/2006/relationships/slideLayout" Target="../slideLayouts/slideLayout13.xml"/><Relationship Id="rId9" Type="http://schemas.openxmlformats.org/officeDocument/2006/relationships/slideLayout" Target="../slideLayouts/slideLayout18.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7.xml"/><Relationship Id="rId3" Type="http://schemas.openxmlformats.org/officeDocument/2006/relationships/slideLayout" Target="../slideLayouts/slideLayout22.xml"/><Relationship Id="rId7" Type="http://schemas.openxmlformats.org/officeDocument/2006/relationships/slideLayout" Target="../slideLayouts/slideLayout26.xml"/><Relationship Id="rId12" Type="http://schemas.openxmlformats.org/officeDocument/2006/relationships/theme" Target="../theme/theme3.xml"/><Relationship Id="rId2" Type="http://schemas.openxmlformats.org/officeDocument/2006/relationships/slideLayout" Target="../slideLayouts/slideLayout21.xml"/><Relationship Id="rId1" Type="http://schemas.openxmlformats.org/officeDocument/2006/relationships/slideLayout" Target="../slideLayouts/slideLayout20.xml"/><Relationship Id="rId6" Type="http://schemas.openxmlformats.org/officeDocument/2006/relationships/slideLayout" Target="../slideLayouts/slideLayout25.xml"/><Relationship Id="rId11" Type="http://schemas.openxmlformats.org/officeDocument/2006/relationships/slideLayout" Target="../slideLayouts/slideLayout30.xml"/><Relationship Id="rId5" Type="http://schemas.openxmlformats.org/officeDocument/2006/relationships/slideLayout" Target="../slideLayouts/slideLayout24.xml"/><Relationship Id="rId10" Type="http://schemas.openxmlformats.org/officeDocument/2006/relationships/slideLayout" Target="../slideLayouts/slideLayout29.xml"/><Relationship Id="rId4" Type="http://schemas.openxmlformats.org/officeDocument/2006/relationships/slideLayout" Target="../slideLayouts/slideLayout23.xml"/><Relationship Id="rId9" Type="http://schemas.openxmlformats.org/officeDocument/2006/relationships/slideLayout" Target="../slideLayouts/slideLayout28.xml"/></Relationships>
</file>

<file path=ppt/slideMasters/_rels/slideMaster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theme" Target="../theme/theme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33500" y="328199"/>
            <a:ext cx="6615000" cy="945000"/>
          </a:xfrm>
          <a:prstGeom prst="rect">
            <a:avLst/>
          </a:prstGeom>
        </p:spPr>
        <p:txBody>
          <a:bodyPr vert="horz" lIns="91440" tIns="45720" rIns="91440" bIns="45720" rtlCol="0" anchor="ctr">
            <a:normAutofit/>
          </a:bodyPr>
          <a:lstStyle/>
          <a:p>
            <a:r>
              <a:rPr lang="en-US" dirty="0"/>
              <a:t>Slide title</a:t>
            </a:r>
          </a:p>
        </p:txBody>
      </p:sp>
      <p:sp>
        <p:nvSpPr>
          <p:cNvPr id="7" name="Rectangle 6"/>
          <p:cNvSpPr/>
          <p:nvPr/>
        </p:nvSpPr>
        <p:spPr>
          <a:xfrm>
            <a:off x="-1" y="0"/>
            <a:ext cx="1080000" cy="5143500"/>
          </a:xfrm>
          <a:prstGeom prst="rect">
            <a:avLst/>
          </a:prstGeom>
          <a:gradFill flip="none" rotWithShape="1">
            <a:gsLst>
              <a:gs pos="0">
                <a:srgbClr val="406077"/>
              </a:gs>
              <a:gs pos="79000">
                <a:srgbClr val="FFFFFF"/>
              </a:gs>
            </a:gsLst>
            <a:lin ang="16200000" scaled="0"/>
            <a:tileRect/>
          </a:gra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350"/>
          </a:p>
        </p:txBody>
      </p:sp>
      <p:pic>
        <p:nvPicPr>
          <p:cNvPr id="8" name="Picture 8" descr="dimensions_logo_2.jpg"/>
          <p:cNvPicPr>
            <a:picLocks noChangeAspect="1"/>
          </p:cNvPicPr>
          <p:nvPr/>
        </p:nvPicPr>
        <p:blipFill>
          <a:blip r:embed="rId11">
            <a:extLst>
              <a:ext uri="{28A0092B-C50C-407E-A947-70E740481C1C}">
                <a14:useLocalDpi xmlns:a14="http://schemas.microsoft.com/office/drawing/2010/main" val="0"/>
              </a:ext>
            </a:extLst>
          </a:blip>
          <a:srcRect/>
          <a:stretch>
            <a:fillRect/>
          </a:stretch>
        </p:blipFill>
        <p:spPr bwMode="auto">
          <a:xfrm>
            <a:off x="64294" y="258367"/>
            <a:ext cx="945000" cy="7503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11194123"/>
      </p:ext>
    </p:extLst>
  </p:cSld>
  <p:clrMap bg1="lt1" tx1="dk1" bg2="lt2" tx2="dk2" accent1="accent1" accent2="accent2" accent3="accent3" accent4="accent4" accent5="accent5" accent6="accent6" hlink="hlink" folHlink="folHlink"/>
  <p:sldLayoutIdLst>
    <p:sldLayoutId id="2147483808" r:id="rId1"/>
    <p:sldLayoutId id="2147483809" r:id="rId2"/>
    <p:sldLayoutId id="2147483810" r:id="rId3"/>
    <p:sldLayoutId id="2147483811" r:id="rId4"/>
    <p:sldLayoutId id="2147483812" r:id="rId5"/>
    <p:sldLayoutId id="2147483813" r:id="rId6"/>
    <p:sldLayoutId id="2147483814" r:id="rId7"/>
    <p:sldLayoutId id="2147483815" r:id="rId8"/>
    <p:sldLayoutId id="2147483834" r:id="rId9"/>
  </p:sldLayoutIdLst>
  <p:txStyles>
    <p:titleStyle>
      <a:lvl1pPr algn="l" defTabSz="685800" rtl="0" eaLnBrk="1" latinLnBrk="0" hangingPunct="1">
        <a:lnSpc>
          <a:spcPct val="90000"/>
        </a:lnSpc>
        <a:spcBef>
          <a:spcPct val="0"/>
        </a:spcBef>
        <a:buNone/>
        <a:defRPr sz="3200" b="1" i="0" kern="1200">
          <a:solidFill>
            <a:srgbClr val="406077"/>
          </a:solidFill>
          <a:latin typeface="Arial" charset="0"/>
          <a:ea typeface="Arial" charset="0"/>
          <a:cs typeface="Arial" charset="0"/>
        </a:defRPr>
      </a:lvl1pPr>
    </p:titleStyle>
    <p:bodyStyle>
      <a:lvl1pPr marL="171450" indent="-171450" algn="l" defTabSz="685800" rtl="0" eaLnBrk="1" latinLnBrk="0" hangingPunct="1">
        <a:lnSpc>
          <a:spcPct val="90000"/>
        </a:lnSpc>
        <a:spcBef>
          <a:spcPts val="750"/>
        </a:spcBef>
        <a:buFont typeface="Arial"/>
        <a:buChar char="•"/>
        <a:defRPr sz="2100" b="0" i="0" kern="1200">
          <a:solidFill>
            <a:schemeClr val="tx1"/>
          </a:solidFill>
          <a:latin typeface="Arial" charset="0"/>
          <a:ea typeface="Arial" charset="0"/>
          <a:cs typeface="Arial" charset="0"/>
        </a:defRPr>
      </a:lvl1pPr>
      <a:lvl2pPr marL="514350" indent="-171450" algn="l" defTabSz="685800" rtl="0" eaLnBrk="1" latinLnBrk="0" hangingPunct="1">
        <a:lnSpc>
          <a:spcPct val="90000"/>
        </a:lnSpc>
        <a:spcBef>
          <a:spcPts val="375"/>
        </a:spcBef>
        <a:buFont typeface="Arial"/>
        <a:buChar char="•"/>
        <a:defRPr sz="1800" b="0" i="0" kern="1200">
          <a:solidFill>
            <a:schemeClr val="tx1"/>
          </a:solidFill>
          <a:latin typeface="Arial" charset="0"/>
          <a:ea typeface="Arial" charset="0"/>
          <a:cs typeface="Arial" charset="0"/>
        </a:defRPr>
      </a:lvl2pPr>
      <a:lvl3pPr marL="857250" indent="-171450" algn="l" defTabSz="685800" rtl="0" eaLnBrk="1" latinLnBrk="0" hangingPunct="1">
        <a:lnSpc>
          <a:spcPct val="90000"/>
        </a:lnSpc>
        <a:spcBef>
          <a:spcPts val="375"/>
        </a:spcBef>
        <a:buFont typeface="Arial"/>
        <a:buChar char="•"/>
        <a:defRPr sz="1500" b="0" i="0" kern="1200">
          <a:solidFill>
            <a:schemeClr val="tx1"/>
          </a:solidFill>
          <a:latin typeface="Arial" charset="0"/>
          <a:ea typeface="Arial" charset="0"/>
          <a:cs typeface="Arial" charset="0"/>
        </a:defRPr>
      </a:lvl3pPr>
      <a:lvl4pPr marL="1200150" indent="-171450" algn="l" defTabSz="685800" rtl="0" eaLnBrk="1" latinLnBrk="0" hangingPunct="1">
        <a:lnSpc>
          <a:spcPct val="90000"/>
        </a:lnSpc>
        <a:spcBef>
          <a:spcPts val="375"/>
        </a:spcBef>
        <a:buFont typeface="Arial"/>
        <a:buChar char="•"/>
        <a:defRPr sz="1350" b="0" i="0" kern="1200">
          <a:solidFill>
            <a:schemeClr val="tx1"/>
          </a:solidFill>
          <a:latin typeface="Arial" charset="0"/>
          <a:ea typeface="Arial" charset="0"/>
          <a:cs typeface="Arial" charset="0"/>
        </a:defRPr>
      </a:lvl4pPr>
      <a:lvl5pPr marL="1543050" indent="-171450" algn="l" defTabSz="685800" rtl="0" eaLnBrk="1" latinLnBrk="0" hangingPunct="1">
        <a:lnSpc>
          <a:spcPct val="90000"/>
        </a:lnSpc>
        <a:spcBef>
          <a:spcPts val="375"/>
        </a:spcBef>
        <a:buFont typeface="Arial"/>
        <a:buChar char="•"/>
        <a:defRPr sz="1350" b="0" i="0" kern="1200">
          <a:solidFill>
            <a:schemeClr val="tx1"/>
          </a:solidFill>
          <a:latin typeface="Arial" charset="0"/>
          <a:ea typeface="Arial" charset="0"/>
          <a:cs typeface="Arial" charset="0"/>
        </a:defRPr>
      </a:lvl5pPr>
      <a:lvl6pPr marL="18859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2670047" y="2463404"/>
            <a:ext cx="6473953" cy="2303859"/>
          </a:xfrm>
          <a:prstGeom prst="rect">
            <a:avLst/>
          </a:prstGeom>
          <a:gradFill flip="none" rotWithShape="1">
            <a:gsLst>
              <a:gs pos="91000">
                <a:srgbClr val="406077"/>
              </a:gs>
              <a:gs pos="9000">
                <a:schemeClr val="bg1"/>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350"/>
          </a:p>
        </p:txBody>
      </p:sp>
      <p:sp>
        <p:nvSpPr>
          <p:cNvPr id="11" name="Rectangle 10"/>
          <p:cNvSpPr/>
          <p:nvPr/>
        </p:nvSpPr>
        <p:spPr>
          <a:xfrm flipH="1">
            <a:off x="0" y="4767263"/>
            <a:ext cx="9144000" cy="384572"/>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350"/>
          </a:p>
        </p:txBody>
      </p:sp>
      <p:sp>
        <p:nvSpPr>
          <p:cNvPr id="12" name="Rectangle 11"/>
          <p:cNvSpPr/>
          <p:nvPr/>
        </p:nvSpPr>
        <p:spPr>
          <a:xfrm flipV="1">
            <a:off x="2670047" y="2367010"/>
            <a:ext cx="6473954" cy="123825"/>
          </a:xfrm>
          <a:prstGeom prst="rect">
            <a:avLst/>
          </a:prstGeom>
          <a:solidFill>
            <a:srgbClr val="CE1129"/>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350"/>
          </a:p>
        </p:txBody>
      </p:sp>
      <p:pic>
        <p:nvPicPr>
          <p:cNvPr id="13" name="Picture 9" descr="dimensions_logo copy.jpg"/>
          <p:cNvPicPr>
            <a:picLocks noChangeAspect="1"/>
          </p:cNvPicPr>
          <p:nvPr/>
        </p:nvPicPr>
        <p:blipFill>
          <a:blip r:embed="rId12">
            <a:extLst>
              <a:ext uri="{28A0092B-C50C-407E-A947-70E740481C1C}">
                <a14:useLocalDpi xmlns:a14="http://schemas.microsoft.com/office/drawing/2010/main" val="0"/>
              </a:ext>
            </a:extLst>
          </a:blip>
          <a:srcRect/>
          <a:stretch>
            <a:fillRect/>
          </a:stretch>
        </p:blipFill>
        <p:spPr bwMode="auto">
          <a:xfrm>
            <a:off x="122682" y="215504"/>
            <a:ext cx="1838325" cy="1457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Rectangle 13"/>
          <p:cNvSpPr/>
          <p:nvPr/>
        </p:nvSpPr>
        <p:spPr>
          <a:xfrm>
            <a:off x="2670047" y="2046733"/>
            <a:ext cx="6473953" cy="379581"/>
          </a:xfrm>
          <a:prstGeom prst="rect">
            <a:avLst/>
          </a:prstGeom>
          <a:solidFill>
            <a:srgbClr val="406077"/>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350"/>
          </a:p>
        </p:txBody>
      </p:sp>
      <p:pic>
        <p:nvPicPr>
          <p:cNvPr id="4" name="Picture 3"/>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8415897" y="4069190"/>
            <a:ext cx="547139" cy="547139"/>
          </a:xfrm>
          <a:prstGeom prst="rect">
            <a:avLst/>
          </a:prstGeom>
        </p:spPr>
      </p:pic>
      <p:sp>
        <p:nvSpPr>
          <p:cNvPr id="2" name="Title Placeholder 1"/>
          <p:cNvSpPr>
            <a:spLocks noGrp="1"/>
          </p:cNvSpPr>
          <p:nvPr>
            <p:ph type="title"/>
          </p:nvPr>
        </p:nvSpPr>
        <p:spPr>
          <a:xfrm>
            <a:off x="2623183" y="1450532"/>
            <a:ext cx="6567680" cy="700833"/>
          </a:xfrm>
          <a:prstGeom prst="rect">
            <a:avLst/>
          </a:prstGeom>
        </p:spPr>
        <p:txBody>
          <a:bodyPr vert="horz" lIns="91440" tIns="45720" rIns="91440" bIns="45720" rtlCol="0" anchor="ctr">
            <a:normAutofit/>
          </a:bodyPr>
          <a:lstStyle/>
          <a:p>
            <a:r>
              <a:rPr lang="en-US" dirty="0"/>
              <a:t>Slide presentation title</a:t>
            </a:r>
          </a:p>
        </p:txBody>
      </p:sp>
      <p:sp>
        <p:nvSpPr>
          <p:cNvPr id="15" name="Rectangle 14"/>
          <p:cNvSpPr/>
          <p:nvPr userDrawn="1"/>
        </p:nvSpPr>
        <p:spPr>
          <a:xfrm flipH="1">
            <a:off x="0" y="4746075"/>
            <a:ext cx="9144000" cy="414120"/>
          </a:xfrm>
          <a:prstGeom prst="rect">
            <a:avLst/>
          </a:prstGeom>
          <a:gradFill flip="none" rotWithShape="1">
            <a:gsLst>
              <a:gs pos="100000">
                <a:srgbClr val="406077"/>
              </a:gs>
              <a:gs pos="0">
                <a:schemeClr val="bg1"/>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350"/>
          </a:p>
        </p:txBody>
      </p:sp>
    </p:spTree>
    <p:extLst>
      <p:ext uri="{BB962C8B-B14F-4D97-AF65-F5344CB8AC3E}">
        <p14:creationId xmlns:p14="http://schemas.microsoft.com/office/powerpoint/2010/main" val="231904144"/>
      </p:ext>
    </p:extLst>
  </p:cSld>
  <p:clrMap bg1="lt1" tx1="dk1" bg2="lt2" tx2="dk2" accent1="accent1" accent2="accent2" accent3="accent3" accent4="accent4" accent5="accent5" accent6="accent6" hlink="hlink" folHlink="folHlink"/>
  <p:sldLayoutIdLst>
    <p:sldLayoutId id="2147483817" r:id="rId1"/>
    <p:sldLayoutId id="2147483818" r:id="rId2"/>
    <p:sldLayoutId id="2147483831" r:id="rId3"/>
    <p:sldLayoutId id="2147483832" r:id="rId4"/>
    <p:sldLayoutId id="2147483833" r:id="rId5"/>
    <p:sldLayoutId id="2147483835" r:id="rId6"/>
    <p:sldLayoutId id="2147483836" r:id="rId7"/>
    <p:sldLayoutId id="2147483837" r:id="rId8"/>
    <p:sldLayoutId id="2147483838" r:id="rId9"/>
    <p:sldLayoutId id="2147483839" r:id="rId10"/>
  </p:sldLayoutIdLst>
  <p:txStyles>
    <p:titleStyle>
      <a:lvl1pPr algn="l" defTabSz="685800" rtl="0" eaLnBrk="1" latinLnBrk="0" hangingPunct="1">
        <a:lnSpc>
          <a:spcPct val="90000"/>
        </a:lnSpc>
        <a:spcBef>
          <a:spcPct val="0"/>
        </a:spcBef>
        <a:buNone/>
        <a:defRPr sz="3300" b="0" i="0" kern="1200" baseline="0">
          <a:solidFill>
            <a:srgbClr val="406077"/>
          </a:solidFill>
          <a:latin typeface="Arial" charset="0"/>
          <a:ea typeface="Arial" charset="0"/>
          <a:cs typeface="Arial" charset="0"/>
        </a:defRPr>
      </a:lvl1pPr>
    </p:titleStyle>
    <p:bodyStyle>
      <a:lvl1pPr marL="171450" indent="-171450" algn="l" defTabSz="685800" rtl="0" eaLnBrk="1" latinLnBrk="0" hangingPunct="1">
        <a:lnSpc>
          <a:spcPct val="90000"/>
        </a:lnSpc>
        <a:spcBef>
          <a:spcPts val="750"/>
        </a:spcBef>
        <a:buFont typeface="Arial"/>
        <a:buChar char="•"/>
        <a:defRPr sz="2100" b="0" i="0" kern="1200">
          <a:solidFill>
            <a:schemeClr val="tx1"/>
          </a:solidFill>
          <a:latin typeface="Arial" charset="0"/>
          <a:ea typeface="Arial" charset="0"/>
          <a:cs typeface="Arial" charset="0"/>
        </a:defRPr>
      </a:lvl1pPr>
      <a:lvl2pPr marL="514350" indent="-171450" algn="l" defTabSz="685800" rtl="0" eaLnBrk="1" latinLnBrk="0" hangingPunct="1">
        <a:lnSpc>
          <a:spcPct val="90000"/>
        </a:lnSpc>
        <a:spcBef>
          <a:spcPts val="375"/>
        </a:spcBef>
        <a:buFont typeface="Arial"/>
        <a:buChar char="•"/>
        <a:defRPr sz="1800" b="0" i="0" kern="1200">
          <a:solidFill>
            <a:schemeClr val="tx1"/>
          </a:solidFill>
          <a:latin typeface="Arial" charset="0"/>
          <a:ea typeface="Arial" charset="0"/>
          <a:cs typeface="Arial" charset="0"/>
        </a:defRPr>
      </a:lvl2pPr>
      <a:lvl3pPr marL="857250" indent="-171450" algn="l" defTabSz="685800" rtl="0" eaLnBrk="1" latinLnBrk="0" hangingPunct="1">
        <a:lnSpc>
          <a:spcPct val="90000"/>
        </a:lnSpc>
        <a:spcBef>
          <a:spcPts val="375"/>
        </a:spcBef>
        <a:buFont typeface="Arial"/>
        <a:buChar char="•"/>
        <a:defRPr sz="1500" b="0" i="0" kern="1200">
          <a:solidFill>
            <a:schemeClr val="tx1"/>
          </a:solidFill>
          <a:latin typeface="Arial" charset="0"/>
          <a:ea typeface="Arial" charset="0"/>
          <a:cs typeface="Arial" charset="0"/>
        </a:defRPr>
      </a:lvl3pPr>
      <a:lvl4pPr marL="1200150" indent="-171450" algn="l" defTabSz="685800" rtl="0" eaLnBrk="1" latinLnBrk="0" hangingPunct="1">
        <a:lnSpc>
          <a:spcPct val="90000"/>
        </a:lnSpc>
        <a:spcBef>
          <a:spcPts val="375"/>
        </a:spcBef>
        <a:buFont typeface="Arial"/>
        <a:buChar char="•"/>
        <a:defRPr sz="1350" b="0" i="0" kern="1200">
          <a:solidFill>
            <a:schemeClr val="tx1"/>
          </a:solidFill>
          <a:latin typeface="Arial" charset="0"/>
          <a:ea typeface="Arial" charset="0"/>
          <a:cs typeface="Arial" charset="0"/>
        </a:defRPr>
      </a:lvl4pPr>
      <a:lvl5pPr marL="1543050" indent="-171450" algn="l" defTabSz="685800" rtl="0" eaLnBrk="1" latinLnBrk="0" hangingPunct="1">
        <a:lnSpc>
          <a:spcPct val="90000"/>
        </a:lnSpc>
        <a:spcBef>
          <a:spcPts val="375"/>
        </a:spcBef>
        <a:buFont typeface="Arial"/>
        <a:buChar char="•"/>
        <a:defRPr sz="1350" b="0" i="0" kern="1200">
          <a:solidFill>
            <a:schemeClr val="tx1"/>
          </a:solidFill>
          <a:latin typeface="Arial" charset="0"/>
          <a:ea typeface="Arial" charset="0"/>
          <a:cs typeface="Arial" charset="0"/>
        </a:defRPr>
      </a:lvl5pPr>
      <a:lvl6pPr marL="18859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4638"/>
            <a:ext cx="7886700" cy="993775"/>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370013"/>
            <a:ext cx="7886700" cy="326231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4767263"/>
            <a:ext cx="2057400" cy="274637"/>
          </a:xfrm>
          <a:prstGeom prst="rect">
            <a:avLst/>
          </a:prstGeom>
        </p:spPr>
        <p:txBody>
          <a:bodyPr vert="horz" lIns="91440" tIns="45720" rIns="91440" bIns="45720" rtlCol="0" anchor="ctr"/>
          <a:lstStyle>
            <a:lvl1pPr algn="l">
              <a:defRPr sz="1200">
                <a:solidFill>
                  <a:schemeClr val="tx1">
                    <a:tint val="75000"/>
                  </a:schemeClr>
                </a:solidFill>
              </a:defRPr>
            </a:lvl1pPr>
          </a:lstStyle>
          <a:p>
            <a:fld id="{9FFA0081-9EDE-AF4A-9056-8ABED73D9132}" type="datetimeFigureOut">
              <a:rPr lang="en-US" smtClean="0"/>
              <a:t>11/3/2017</a:t>
            </a:fld>
            <a:endParaRPr lang="en-US"/>
          </a:p>
        </p:txBody>
      </p:sp>
      <p:sp>
        <p:nvSpPr>
          <p:cNvPr id="5" name="Footer Placeholder 4"/>
          <p:cNvSpPr>
            <a:spLocks noGrp="1"/>
          </p:cNvSpPr>
          <p:nvPr>
            <p:ph type="ftr" sz="quarter" idx="3"/>
          </p:nvPr>
        </p:nvSpPr>
        <p:spPr>
          <a:xfrm>
            <a:off x="3028950" y="4767263"/>
            <a:ext cx="3086100" cy="27463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4767263"/>
            <a:ext cx="2057400" cy="274637"/>
          </a:xfrm>
          <a:prstGeom prst="rect">
            <a:avLst/>
          </a:prstGeom>
        </p:spPr>
        <p:txBody>
          <a:bodyPr vert="horz" lIns="91440" tIns="45720" rIns="91440" bIns="45720" rtlCol="0" anchor="ctr"/>
          <a:lstStyle>
            <a:lvl1pPr algn="r">
              <a:defRPr sz="1200">
                <a:solidFill>
                  <a:schemeClr val="tx1">
                    <a:tint val="75000"/>
                  </a:schemeClr>
                </a:solidFill>
              </a:defRPr>
            </a:lvl1pPr>
          </a:lstStyle>
          <a:p>
            <a:fld id="{C6F0C4A4-3EF4-E648-8CCD-525EBF3EC0C6}" type="slidenum">
              <a:rPr lang="en-US" smtClean="0"/>
              <a:t>‹#›</a:t>
            </a:fld>
            <a:endParaRPr lang="en-US"/>
          </a:p>
        </p:txBody>
      </p:sp>
    </p:spTree>
    <p:extLst>
      <p:ext uri="{BB962C8B-B14F-4D97-AF65-F5344CB8AC3E}">
        <p14:creationId xmlns:p14="http://schemas.microsoft.com/office/powerpoint/2010/main" val="376167918"/>
      </p:ext>
    </p:extLst>
  </p:cSld>
  <p:clrMap bg1="lt1" tx1="dk1" bg2="lt2" tx2="dk2" accent1="accent1" accent2="accent2" accent3="accent3" accent4="accent4" accent5="accent5" accent6="accent6" hlink="hlink" folHlink="folHlink"/>
  <p:sldLayoutIdLst>
    <p:sldLayoutId id="2147483820" r:id="rId1"/>
    <p:sldLayoutId id="2147483821" r:id="rId2"/>
    <p:sldLayoutId id="2147483822" r:id="rId3"/>
    <p:sldLayoutId id="2147483823" r:id="rId4"/>
    <p:sldLayoutId id="2147483824" r:id="rId5"/>
    <p:sldLayoutId id="2147483825" r:id="rId6"/>
    <p:sldLayoutId id="2147483826" r:id="rId7"/>
    <p:sldLayoutId id="2147483827" r:id="rId8"/>
    <p:sldLayoutId id="2147483828" r:id="rId9"/>
    <p:sldLayoutId id="2147483829" r:id="rId10"/>
    <p:sldLayoutId id="214748383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33500" y="273844"/>
            <a:ext cx="6615000" cy="945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333500" y="1369219"/>
            <a:ext cx="6615000" cy="33750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1" y="0"/>
            <a:ext cx="1080000" cy="5143500"/>
          </a:xfrm>
          <a:prstGeom prst="rect">
            <a:avLst/>
          </a:prstGeom>
          <a:gradFill flip="none" rotWithShape="1">
            <a:gsLst>
              <a:gs pos="0">
                <a:srgbClr val="406077"/>
              </a:gs>
              <a:gs pos="79000">
                <a:srgbClr val="FFFFFF"/>
              </a:gs>
            </a:gsLst>
            <a:lin ang="16200000" scaled="0"/>
            <a:tileRect/>
          </a:gra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350"/>
          </a:p>
        </p:txBody>
      </p:sp>
      <p:pic>
        <p:nvPicPr>
          <p:cNvPr id="8" name="Picture 8" descr="dimensions_logo_2.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4294" y="258367"/>
            <a:ext cx="945000" cy="75034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53475193"/>
      </p:ext>
    </p:extLst>
  </p:cSld>
  <p:clrMap bg1="lt1" tx1="dk1" bg2="lt2" tx2="dk2" accent1="accent1" accent2="accent2" accent3="accent3" accent4="accent4" accent5="accent5" accent6="accent6" hlink="hlink" folHlink="folHlink"/>
  <p:txStyles>
    <p:titleStyle>
      <a:lvl1pPr algn="l" defTabSz="685800" rtl="0" eaLnBrk="1" latinLnBrk="0" hangingPunct="1">
        <a:lnSpc>
          <a:spcPct val="90000"/>
        </a:lnSpc>
        <a:spcBef>
          <a:spcPct val="0"/>
        </a:spcBef>
        <a:buNone/>
        <a:defRPr sz="3300" b="0" i="0" kern="1200">
          <a:solidFill>
            <a:srgbClr val="406077"/>
          </a:solidFill>
          <a:latin typeface="Arial" charset="0"/>
          <a:ea typeface="Arial" charset="0"/>
          <a:cs typeface="Arial" charset="0"/>
        </a:defRPr>
      </a:lvl1pPr>
    </p:titleStyle>
    <p:bodyStyle>
      <a:lvl1pPr marL="171450" indent="-171450" algn="l" defTabSz="685800" rtl="0" eaLnBrk="1" latinLnBrk="0" hangingPunct="1">
        <a:lnSpc>
          <a:spcPct val="90000"/>
        </a:lnSpc>
        <a:spcBef>
          <a:spcPts val="750"/>
        </a:spcBef>
        <a:buFont typeface="Arial"/>
        <a:buChar char="•"/>
        <a:defRPr sz="2100" b="0" i="0" kern="1200">
          <a:solidFill>
            <a:schemeClr val="tx1"/>
          </a:solidFill>
          <a:latin typeface="Arial" charset="0"/>
          <a:ea typeface="Arial" charset="0"/>
          <a:cs typeface="Arial" charset="0"/>
        </a:defRPr>
      </a:lvl1pPr>
      <a:lvl2pPr marL="514350" indent="-171450" algn="l" defTabSz="685800" rtl="0" eaLnBrk="1" latinLnBrk="0" hangingPunct="1">
        <a:lnSpc>
          <a:spcPct val="90000"/>
        </a:lnSpc>
        <a:spcBef>
          <a:spcPts val="375"/>
        </a:spcBef>
        <a:buFont typeface="Arial"/>
        <a:buChar char="•"/>
        <a:defRPr sz="1800" b="0" i="0" kern="1200">
          <a:solidFill>
            <a:schemeClr val="tx1"/>
          </a:solidFill>
          <a:latin typeface="Arial" charset="0"/>
          <a:ea typeface="Arial" charset="0"/>
          <a:cs typeface="Arial" charset="0"/>
        </a:defRPr>
      </a:lvl2pPr>
      <a:lvl3pPr marL="857250" indent="-171450" algn="l" defTabSz="685800" rtl="0" eaLnBrk="1" latinLnBrk="0" hangingPunct="1">
        <a:lnSpc>
          <a:spcPct val="90000"/>
        </a:lnSpc>
        <a:spcBef>
          <a:spcPts val="375"/>
        </a:spcBef>
        <a:buFont typeface="Arial"/>
        <a:buChar char="•"/>
        <a:defRPr sz="1500" b="0" i="0" kern="1200">
          <a:solidFill>
            <a:schemeClr val="tx1"/>
          </a:solidFill>
          <a:latin typeface="Arial" charset="0"/>
          <a:ea typeface="Arial" charset="0"/>
          <a:cs typeface="Arial" charset="0"/>
        </a:defRPr>
      </a:lvl3pPr>
      <a:lvl4pPr marL="1200150" indent="-171450" algn="l" defTabSz="685800" rtl="0" eaLnBrk="1" latinLnBrk="0" hangingPunct="1">
        <a:lnSpc>
          <a:spcPct val="90000"/>
        </a:lnSpc>
        <a:spcBef>
          <a:spcPts val="375"/>
        </a:spcBef>
        <a:buFont typeface="Arial"/>
        <a:buChar char="•"/>
        <a:defRPr sz="1350" b="0" i="0" kern="1200">
          <a:solidFill>
            <a:schemeClr val="tx1"/>
          </a:solidFill>
          <a:latin typeface="Arial" charset="0"/>
          <a:ea typeface="Arial" charset="0"/>
          <a:cs typeface="Arial" charset="0"/>
        </a:defRPr>
      </a:lvl4pPr>
      <a:lvl5pPr marL="1543050" indent="-171450" algn="l" defTabSz="685800" rtl="0" eaLnBrk="1" latinLnBrk="0" hangingPunct="1">
        <a:lnSpc>
          <a:spcPct val="90000"/>
        </a:lnSpc>
        <a:spcBef>
          <a:spcPts val="375"/>
        </a:spcBef>
        <a:buFont typeface="Arial"/>
        <a:buChar char="•"/>
        <a:defRPr sz="1350" b="0" i="0" kern="1200">
          <a:solidFill>
            <a:schemeClr val="tx1"/>
          </a:solidFill>
          <a:latin typeface="Arial" charset="0"/>
          <a:ea typeface="Arial" charset="0"/>
          <a:cs typeface="Arial" charset="0"/>
        </a:defRPr>
      </a:lvl5pPr>
      <a:lvl6pPr marL="18859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0.xml"/></Relationships>
</file>

<file path=ppt/slides/_rels/slide10.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0.xml"/><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1.xml"/><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3" Type="http://schemas.openxmlformats.org/officeDocument/2006/relationships/hyperlink" Target="https://www.youcubed.org/tasks/squares-to-stairs/" TargetMode="External"/><Relationship Id="rId2" Type="http://schemas.openxmlformats.org/officeDocument/2006/relationships/notesSlide" Target="../notesSlides/notesSlide12.xml"/><Relationship Id="rId1" Type="http://schemas.openxmlformats.org/officeDocument/2006/relationships/slideLayout" Target="../slideLayouts/slideLayout9.xml"/><Relationship Id="rId4" Type="http://schemas.openxmlformats.org/officeDocument/2006/relationships/image" Target="../media/image4.jpg"/></Relationships>
</file>

<file path=ppt/slides/_rels/slide13.xml.rels><?xml version="1.0" encoding="UTF-8" standalone="yes"?>
<Relationships xmlns="http://schemas.openxmlformats.org/package/2006/relationships"><Relationship Id="rId3" Type="http://schemas.openxmlformats.org/officeDocument/2006/relationships/hyperlink" Target="https://www.youcubed.org/tasks/paper-folding/" TargetMode="External"/><Relationship Id="rId2" Type="http://schemas.openxmlformats.org/officeDocument/2006/relationships/notesSlide" Target="../notesSlides/notesSlide13.xml"/><Relationship Id="rId1" Type="http://schemas.openxmlformats.org/officeDocument/2006/relationships/slideLayout" Target="../slideLayouts/slideLayout9.xml"/><Relationship Id="rId4" Type="http://schemas.openxmlformats.org/officeDocument/2006/relationships/image" Target="../media/image4.jpg"/></Relationships>
</file>

<file path=ppt/slides/_rels/slide14.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4.xml"/><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5.xml"/><Relationship Id="rId1" Type="http://schemas.openxmlformats.org/officeDocument/2006/relationships/slideLayout" Target="../slideLayouts/slideLayout9.xml"/><Relationship Id="rId4" Type="http://schemas.openxmlformats.org/officeDocument/2006/relationships/image" Target="../media/image4.jp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8.xml"/><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9.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20.xml.rels><?xml version="1.0" encoding="UTF-8" standalone="yes"?>
<Relationships xmlns="http://schemas.openxmlformats.org/package/2006/relationships"><Relationship Id="rId3" Type="http://schemas.openxmlformats.org/officeDocument/2006/relationships/hyperlink" Target="https://creativecommons.org/licenses/by-nc-nd/4.0/" TargetMode="External"/><Relationship Id="rId2" Type="http://schemas.openxmlformats.org/officeDocument/2006/relationships/notesSlide" Target="../notesSlides/notesSlide20.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9.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9.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572057" y="1348627"/>
            <a:ext cx="6053328" cy="523220"/>
          </a:xfrm>
          <a:prstGeom prst="rect">
            <a:avLst/>
          </a:prstGeom>
          <a:noFill/>
        </p:spPr>
        <p:txBody>
          <a:bodyPr wrap="square" rtlCol="0">
            <a:spAutoFit/>
          </a:bodyPr>
          <a:lstStyle/>
          <a:p>
            <a:r>
              <a:rPr lang="en-US" sz="2800" b="1" dirty="0">
                <a:solidFill>
                  <a:srgbClr val="171C41"/>
                </a:solidFill>
                <a:latin typeface="Arial" charset="0"/>
                <a:ea typeface="Arial" charset="0"/>
                <a:cs typeface="Arial" charset="0"/>
              </a:rPr>
              <a:t>Rich Tasks</a:t>
            </a:r>
          </a:p>
        </p:txBody>
      </p:sp>
      <p:sp>
        <p:nvSpPr>
          <p:cNvPr id="3" name="Rectangle 2"/>
          <p:cNvSpPr/>
          <p:nvPr/>
        </p:nvSpPr>
        <p:spPr>
          <a:xfrm>
            <a:off x="2687444" y="2041124"/>
            <a:ext cx="6456556" cy="369332"/>
          </a:xfrm>
          <a:prstGeom prst="rect">
            <a:avLst/>
          </a:prstGeom>
        </p:spPr>
        <p:txBody>
          <a:bodyPr wrap="square">
            <a:spAutoFit/>
          </a:bodyPr>
          <a:lstStyle/>
          <a:p>
            <a:r>
              <a:rPr lang="en-US" dirty="0">
                <a:solidFill>
                  <a:schemeClr val="bg1">
                    <a:lumMod val="95000"/>
                  </a:schemeClr>
                </a:solidFill>
                <a:latin typeface="Arial" charset="0"/>
                <a:ea typeface="Arial" charset="0"/>
                <a:cs typeface="Arial" charset="0"/>
              </a:rPr>
              <a:t>Module 2 of 2: Designing </a:t>
            </a:r>
            <a:r>
              <a:rPr lang="en-US">
                <a:solidFill>
                  <a:schemeClr val="bg1">
                    <a:lumMod val="95000"/>
                  </a:schemeClr>
                </a:solidFill>
                <a:latin typeface="Arial" charset="0"/>
                <a:ea typeface="Arial" charset="0"/>
                <a:cs typeface="Arial" charset="0"/>
              </a:rPr>
              <a:t>rich tasks.</a:t>
            </a:r>
            <a:endParaRPr lang="en-AU" dirty="0">
              <a:solidFill>
                <a:schemeClr val="bg1">
                  <a:lumMod val="95000"/>
                </a:schemeClr>
              </a:solidFill>
              <a:latin typeface="Arial" charset="0"/>
              <a:cs typeface="Arial" charset="0"/>
            </a:endParaRPr>
          </a:p>
        </p:txBody>
      </p:sp>
      <p:sp>
        <p:nvSpPr>
          <p:cNvPr id="2" name="TextBox 1"/>
          <p:cNvSpPr txBox="1"/>
          <p:nvPr/>
        </p:nvSpPr>
        <p:spPr>
          <a:xfrm>
            <a:off x="6766560" y="4774168"/>
            <a:ext cx="2377440" cy="307777"/>
          </a:xfrm>
          <a:prstGeom prst="rect">
            <a:avLst/>
          </a:prstGeom>
          <a:noFill/>
        </p:spPr>
        <p:txBody>
          <a:bodyPr wrap="square" rtlCol="0">
            <a:spAutoFit/>
          </a:bodyPr>
          <a:lstStyle/>
          <a:p>
            <a:r>
              <a:rPr lang="en-AU" sz="1400" dirty="0">
                <a:solidFill>
                  <a:srgbClr val="171C41"/>
                </a:solidFill>
                <a:latin typeface="Arial" charset="0"/>
                <a:cs typeface="Arial" charset="0"/>
              </a:rPr>
              <a:t>Developed by Ann Ruckert</a:t>
            </a:r>
          </a:p>
        </p:txBody>
      </p:sp>
    </p:spTree>
    <p:extLst>
      <p:ext uri="{BB962C8B-B14F-4D97-AF65-F5344CB8AC3E}">
        <p14:creationId xmlns:p14="http://schemas.microsoft.com/office/powerpoint/2010/main" val="8305793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4B2CB5-C9A3-4B64-8358-53BB6EC80EDF}"/>
              </a:ext>
            </a:extLst>
          </p:cNvPr>
          <p:cNvSpPr>
            <a:spLocks noGrp="1"/>
          </p:cNvSpPr>
          <p:nvPr>
            <p:ph idx="1"/>
          </p:nvPr>
        </p:nvSpPr>
        <p:spPr>
          <a:xfrm>
            <a:off x="1333499" y="407963"/>
            <a:ext cx="6994575" cy="4336255"/>
          </a:xfrm>
        </p:spPr>
        <p:txBody>
          <a:bodyPr/>
          <a:lstStyle/>
          <a:p>
            <a:pPr marL="457200" indent="-457200">
              <a:buFont typeface="+mj-lt"/>
              <a:buAutoNum type="arabicPeriod" startAt="3"/>
            </a:pPr>
            <a:r>
              <a:rPr lang="en-US" dirty="0">
                <a:solidFill>
                  <a:srgbClr val="171C41"/>
                </a:solidFill>
              </a:rPr>
              <a:t>Can you ask the problem before teaching </a:t>
            </a:r>
            <a:br>
              <a:rPr lang="en-US" dirty="0">
                <a:solidFill>
                  <a:srgbClr val="171C41"/>
                </a:solidFill>
              </a:rPr>
            </a:br>
            <a:r>
              <a:rPr lang="en-US" dirty="0">
                <a:solidFill>
                  <a:srgbClr val="171C41"/>
                </a:solidFill>
              </a:rPr>
              <a:t>the method?</a:t>
            </a:r>
          </a:p>
          <a:p>
            <a:pPr marL="0" indent="0" defTabSz="457200">
              <a:buNone/>
            </a:pPr>
            <a:endParaRPr lang="en-US" sz="2200" dirty="0">
              <a:solidFill>
                <a:srgbClr val="171C41"/>
              </a:solidFill>
              <a:ea typeface="+mn-ea"/>
            </a:endParaRPr>
          </a:p>
          <a:p>
            <a:pPr marL="1028700" lvl="2" indent="-342900" defTabSz="457200">
              <a:buFont typeface="Arial" panose="020B0604020202020204" pitchFamily="34" charset="0"/>
              <a:buChar char="•"/>
            </a:pPr>
            <a:r>
              <a:rPr lang="en-AU" sz="2200" dirty="0">
                <a:solidFill>
                  <a:srgbClr val="171C41"/>
                </a:solidFill>
                <a:ea typeface="+mn-ea"/>
              </a:rPr>
              <a:t>Students use intuition and learn.</a:t>
            </a:r>
          </a:p>
          <a:p>
            <a:pPr marL="1028700" lvl="2" indent="-342900" defTabSz="457200">
              <a:buFont typeface="Arial" panose="020B0604020202020204" pitchFamily="34" charset="0"/>
              <a:buChar char="•"/>
            </a:pPr>
            <a:r>
              <a:rPr lang="en-AU" sz="2200" dirty="0">
                <a:solidFill>
                  <a:srgbClr val="171C41"/>
                </a:solidFill>
                <a:ea typeface="+mn-ea"/>
              </a:rPr>
              <a:t>Explicit teaching can be used later, if needed.</a:t>
            </a:r>
          </a:p>
          <a:p>
            <a:pPr marL="1028700" lvl="2" indent="-342900" defTabSz="457200">
              <a:buFont typeface="Arial" panose="020B0604020202020204" pitchFamily="34" charset="0"/>
              <a:buChar char="•"/>
            </a:pPr>
            <a:endParaRPr lang="en-AU" sz="2200" dirty="0">
              <a:solidFill>
                <a:srgbClr val="171C41"/>
              </a:solidFill>
              <a:ea typeface="+mn-ea"/>
            </a:endParaRPr>
          </a:p>
          <a:p>
            <a:pPr marL="685800" lvl="2" indent="0" defTabSz="457200">
              <a:buNone/>
            </a:pPr>
            <a:r>
              <a:rPr lang="en-AU" sz="2200" dirty="0">
                <a:solidFill>
                  <a:srgbClr val="171C41"/>
                </a:solidFill>
                <a:ea typeface="+mn-ea"/>
              </a:rPr>
              <a:t>A farmer wants to make the largest enclosure she can out of 36 1-metre fencing panels. </a:t>
            </a:r>
          </a:p>
          <a:p>
            <a:pPr lvl="2" defTabSz="457200"/>
            <a:r>
              <a:rPr lang="en-AU" sz="2200" dirty="0">
                <a:solidFill>
                  <a:srgbClr val="171C41"/>
                </a:solidFill>
                <a:ea typeface="+mn-ea"/>
              </a:rPr>
              <a:t>What might this look like? </a:t>
            </a:r>
          </a:p>
          <a:p>
            <a:pPr lvl="2" defTabSz="457200"/>
            <a:r>
              <a:rPr lang="en-AU" sz="2200" dirty="0">
                <a:solidFill>
                  <a:srgbClr val="171C41"/>
                </a:solidFill>
                <a:ea typeface="+mn-ea"/>
              </a:rPr>
              <a:t>What is the largest area that can be enclosed?</a:t>
            </a:r>
          </a:p>
        </p:txBody>
      </p:sp>
      <p:pic>
        <p:nvPicPr>
          <p:cNvPr id="4" name="Picture 3">
            <a:extLst>
              <a:ext uri="{FF2B5EF4-FFF2-40B4-BE49-F238E27FC236}">
                <a16:creationId xmlns:a16="http://schemas.microsoft.com/office/drawing/2014/main" id="{66DBE86D-AA8D-4862-9556-32D0A2D10735}"/>
              </a:ext>
            </a:extLst>
          </p:cNvPr>
          <p:cNvPicPr>
            <a:picLocks noChangeAspect="1"/>
          </p:cNvPicPr>
          <p:nvPr/>
        </p:nvPicPr>
        <p:blipFill>
          <a:blip r:embed="rId3"/>
          <a:stretch>
            <a:fillRect/>
          </a:stretch>
        </p:blipFill>
        <p:spPr>
          <a:xfrm>
            <a:off x="8213676" y="479644"/>
            <a:ext cx="530352" cy="533400"/>
          </a:xfrm>
          <a:prstGeom prst="rect">
            <a:avLst/>
          </a:prstGeom>
        </p:spPr>
      </p:pic>
    </p:spTree>
    <p:extLst>
      <p:ext uri="{BB962C8B-B14F-4D97-AF65-F5344CB8AC3E}">
        <p14:creationId xmlns:p14="http://schemas.microsoft.com/office/powerpoint/2010/main" val="37688201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4B2CB5-C9A3-4B64-8358-53BB6EC80EDF}"/>
              </a:ext>
            </a:extLst>
          </p:cNvPr>
          <p:cNvSpPr>
            <a:spLocks noGrp="1"/>
          </p:cNvSpPr>
          <p:nvPr>
            <p:ph idx="1"/>
          </p:nvPr>
        </p:nvSpPr>
        <p:spPr>
          <a:xfrm>
            <a:off x="1333499" y="407963"/>
            <a:ext cx="6713221" cy="4336255"/>
          </a:xfrm>
        </p:spPr>
        <p:txBody>
          <a:bodyPr/>
          <a:lstStyle/>
          <a:p>
            <a:pPr marL="457200" indent="-457200">
              <a:buFont typeface="+mj-lt"/>
              <a:buAutoNum type="arabicPeriod" startAt="4"/>
            </a:pPr>
            <a:r>
              <a:rPr lang="en-US" dirty="0">
                <a:solidFill>
                  <a:srgbClr val="171C41"/>
                </a:solidFill>
              </a:rPr>
              <a:t>Can you add a visual component?</a:t>
            </a:r>
          </a:p>
          <a:p>
            <a:pPr marL="0" indent="0" defTabSz="457200">
              <a:buNone/>
            </a:pPr>
            <a:endParaRPr lang="en-US" sz="2200" dirty="0">
              <a:solidFill>
                <a:srgbClr val="171C41"/>
              </a:solidFill>
              <a:ea typeface="+mn-ea"/>
            </a:endParaRPr>
          </a:p>
          <a:p>
            <a:pPr marL="685800" lvl="1" indent="-342900" defTabSz="457200">
              <a:buFont typeface="Arial" panose="020B0604020202020204" pitchFamily="34" charset="0"/>
              <a:buChar char="•"/>
            </a:pPr>
            <a:r>
              <a:rPr lang="en-AU" sz="2200" dirty="0">
                <a:solidFill>
                  <a:srgbClr val="171C41"/>
                </a:solidFill>
                <a:ea typeface="+mn-ea"/>
              </a:rPr>
              <a:t>Visual representations help students develop a deeper understanding of the problems they are working with.</a:t>
            </a:r>
          </a:p>
          <a:p>
            <a:pPr marL="685800" lvl="1" indent="-342900" defTabSz="457200">
              <a:buFont typeface="Arial" panose="020B0604020202020204" pitchFamily="34" charset="0"/>
              <a:buChar char="•"/>
            </a:pPr>
            <a:r>
              <a:rPr lang="en-AU" sz="2200" dirty="0">
                <a:solidFill>
                  <a:srgbClr val="171C41"/>
                </a:solidFill>
                <a:ea typeface="+mn-ea"/>
              </a:rPr>
              <a:t>Including diagrams/pictures, colour coding and physical objects.</a:t>
            </a:r>
          </a:p>
          <a:p>
            <a:pPr marL="685800" lvl="1" indent="-342900" defTabSz="457200">
              <a:buFont typeface="Arial" panose="020B0604020202020204" pitchFamily="34" charset="0"/>
              <a:buChar char="•"/>
            </a:pPr>
            <a:endParaRPr lang="en-AU" sz="2200" dirty="0">
              <a:solidFill>
                <a:srgbClr val="171C41"/>
              </a:solidFill>
              <a:ea typeface="+mn-ea"/>
            </a:endParaRPr>
          </a:p>
          <a:p>
            <a:pPr marL="342900" lvl="1" indent="0" defTabSz="457200">
              <a:buNone/>
            </a:pPr>
            <a:r>
              <a:rPr lang="en-AU" sz="2200" dirty="0">
                <a:solidFill>
                  <a:srgbClr val="171C41"/>
                </a:solidFill>
                <a:ea typeface="+mn-ea"/>
              </a:rPr>
              <a:t>Think about the answer to 18 x 5… how would you solve this without using the algorithm (or calculator)? Make sure your solution has a visual component.</a:t>
            </a:r>
          </a:p>
          <a:p>
            <a:pPr marL="0" indent="0" defTabSz="457200">
              <a:buNone/>
            </a:pPr>
            <a:endParaRPr lang="en-AU" sz="2200" dirty="0">
              <a:solidFill>
                <a:srgbClr val="171C41"/>
              </a:solidFill>
              <a:ea typeface="+mn-ea"/>
            </a:endParaRPr>
          </a:p>
        </p:txBody>
      </p:sp>
      <p:pic>
        <p:nvPicPr>
          <p:cNvPr id="4" name="Picture 3">
            <a:extLst>
              <a:ext uri="{FF2B5EF4-FFF2-40B4-BE49-F238E27FC236}">
                <a16:creationId xmlns:a16="http://schemas.microsoft.com/office/drawing/2014/main" id="{66DBE86D-AA8D-4862-9556-32D0A2D10735}"/>
              </a:ext>
            </a:extLst>
          </p:cNvPr>
          <p:cNvPicPr>
            <a:picLocks noChangeAspect="1"/>
          </p:cNvPicPr>
          <p:nvPr/>
        </p:nvPicPr>
        <p:blipFill>
          <a:blip r:embed="rId3"/>
          <a:stretch>
            <a:fillRect/>
          </a:stretch>
        </p:blipFill>
        <p:spPr>
          <a:xfrm>
            <a:off x="8213676" y="479644"/>
            <a:ext cx="530352" cy="533400"/>
          </a:xfrm>
          <a:prstGeom prst="rect">
            <a:avLst/>
          </a:prstGeom>
        </p:spPr>
      </p:pic>
    </p:spTree>
    <p:extLst>
      <p:ext uri="{BB962C8B-B14F-4D97-AF65-F5344CB8AC3E}">
        <p14:creationId xmlns:p14="http://schemas.microsoft.com/office/powerpoint/2010/main" val="35767826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fade">
                                      <p:cBhvr>
                                        <p:cTn id="1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4B2CB5-C9A3-4B64-8358-53BB6EC80EDF}"/>
              </a:ext>
            </a:extLst>
          </p:cNvPr>
          <p:cNvSpPr>
            <a:spLocks noGrp="1"/>
          </p:cNvSpPr>
          <p:nvPr>
            <p:ph idx="1"/>
          </p:nvPr>
        </p:nvSpPr>
        <p:spPr>
          <a:xfrm>
            <a:off x="1333499" y="407963"/>
            <a:ext cx="6880177" cy="4336255"/>
          </a:xfrm>
        </p:spPr>
        <p:txBody>
          <a:bodyPr/>
          <a:lstStyle/>
          <a:p>
            <a:pPr marL="457200" indent="-457200">
              <a:buFont typeface="+mj-lt"/>
              <a:buAutoNum type="arabicPeriod" startAt="5"/>
            </a:pPr>
            <a:r>
              <a:rPr lang="en-US" dirty="0">
                <a:solidFill>
                  <a:srgbClr val="171C41"/>
                </a:solidFill>
              </a:rPr>
              <a:t>Can you make it low floor and high ceiling?</a:t>
            </a:r>
          </a:p>
          <a:p>
            <a:pPr marL="0" indent="0" defTabSz="457200">
              <a:buNone/>
            </a:pPr>
            <a:endParaRPr lang="en-US" sz="2200" dirty="0">
              <a:solidFill>
                <a:srgbClr val="171C41"/>
              </a:solidFill>
              <a:ea typeface="+mn-ea"/>
            </a:endParaRPr>
          </a:p>
          <a:p>
            <a:pPr marL="685800" lvl="1" indent="-342900" defTabSz="457200">
              <a:buFont typeface="Arial" panose="020B0604020202020204" pitchFamily="34" charset="0"/>
              <a:buChar char="•"/>
            </a:pPr>
            <a:r>
              <a:rPr lang="en-AU" sz="2200" dirty="0">
                <a:solidFill>
                  <a:srgbClr val="171C41"/>
                </a:solidFill>
                <a:ea typeface="+mn-ea"/>
              </a:rPr>
              <a:t>Accessible to a wide range of students, with built-in extension.</a:t>
            </a:r>
          </a:p>
          <a:p>
            <a:pPr marL="685800" lvl="1" indent="-342900" defTabSz="457200">
              <a:buFont typeface="Arial" panose="020B0604020202020204" pitchFamily="34" charset="0"/>
              <a:buChar char="•"/>
            </a:pPr>
            <a:r>
              <a:rPr lang="en-AU" sz="2200" dirty="0">
                <a:solidFill>
                  <a:srgbClr val="171C41"/>
                </a:solidFill>
                <a:ea typeface="+mn-ea"/>
              </a:rPr>
              <a:t>Low floor – ask students how they </a:t>
            </a:r>
            <a:r>
              <a:rPr lang="en-AU" sz="2200" b="1" dirty="0">
                <a:solidFill>
                  <a:srgbClr val="171C41"/>
                </a:solidFill>
                <a:ea typeface="+mn-ea"/>
              </a:rPr>
              <a:t>see</a:t>
            </a:r>
            <a:r>
              <a:rPr lang="en-AU" sz="2200" dirty="0">
                <a:solidFill>
                  <a:srgbClr val="171C41"/>
                </a:solidFill>
                <a:ea typeface="+mn-ea"/>
              </a:rPr>
              <a:t> a problem.</a:t>
            </a:r>
          </a:p>
          <a:p>
            <a:pPr marL="685800" lvl="1" indent="-342900" defTabSz="457200">
              <a:buFont typeface="Arial" panose="020B0604020202020204" pitchFamily="34" charset="0"/>
              <a:buChar char="•"/>
            </a:pPr>
            <a:r>
              <a:rPr lang="en-AU" sz="2200" dirty="0">
                <a:solidFill>
                  <a:srgbClr val="171C41"/>
                </a:solidFill>
                <a:ea typeface="+mn-ea"/>
              </a:rPr>
              <a:t>High ceiling – write a new question, similar but more difficult.</a:t>
            </a:r>
          </a:p>
          <a:p>
            <a:pPr marL="685800" lvl="1" indent="-342900" defTabSz="457200">
              <a:buFont typeface="Arial" panose="020B0604020202020204" pitchFamily="34" charset="0"/>
              <a:buChar char="•"/>
            </a:pPr>
            <a:endParaRPr lang="en-AU" sz="2200" dirty="0">
              <a:solidFill>
                <a:srgbClr val="171C41"/>
              </a:solidFill>
              <a:ea typeface="+mn-ea"/>
            </a:endParaRPr>
          </a:p>
          <a:p>
            <a:pPr marL="342900" lvl="1" indent="0" defTabSz="457200">
              <a:buNone/>
            </a:pPr>
            <a:r>
              <a:rPr lang="en-AU" sz="2200" dirty="0">
                <a:solidFill>
                  <a:srgbClr val="171C41"/>
                </a:solidFill>
                <a:ea typeface="+mn-ea"/>
              </a:rPr>
              <a:t>Access the ‘Squares to Stairs’ task at </a:t>
            </a:r>
            <a:r>
              <a:rPr lang="en-AU" sz="2200" dirty="0">
                <a:solidFill>
                  <a:srgbClr val="171C41"/>
                </a:solidFill>
                <a:ea typeface="+mn-ea"/>
                <a:hlinkClick r:id="rId3"/>
              </a:rPr>
              <a:t>https://www.youcubed.org/tasks/squares-to-stairs/</a:t>
            </a:r>
            <a:r>
              <a:rPr lang="en-AU" sz="2200" dirty="0">
                <a:solidFill>
                  <a:srgbClr val="171C41"/>
                </a:solidFill>
                <a:ea typeface="+mn-ea"/>
              </a:rPr>
              <a:t>.</a:t>
            </a:r>
          </a:p>
          <a:p>
            <a:pPr marL="0" indent="0" defTabSz="457200">
              <a:buNone/>
            </a:pPr>
            <a:endParaRPr lang="en-AU" sz="2200" dirty="0">
              <a:solidFill>
                <a:srgbClr val="171C41"/>
              </a:solidFill>
              <a:ea typeface="+mn-ea"/>
            </a:endParaRPr>
          </a:p>
          <a:p>
            <a:pPr marL="0" indent="0" defTabSz="457200">
              <a:buNone/>
            </a:pPr>
            <a:endParaRPr lang="en-AU" sz="2200" dirty="0">
              <a:solidFill>
                <a:srgbClr val="171C41"/>
              </a:solidFill>
              <a:ea typeface="+mn-ea"/>
            </a:endParaRPr>
          </a:p>
        </p:txBody>
      </p:sp>
      <p:pic>
        <p:nvPicPr>
          <p:cNvPr id="4" name="Picture 3">
            <a:extLst>
              <a:ext uri="{FF2B5EF4-FFF2-40B4-BE49-F238E27FC236}">
                <a16:creationId xmlns:a16="http://schemas.microsoft.com/office/drawing/2014/main" id="{66DBE86D-AA8D-4862-9556-32D0A2D10735}"/>
              </a:ext>
            </a:extLst>
          </p:cNvPr>
          <p:cNvPicPr>
            <a:picLocks noChangeAspect="1"/>
          </p:cNvPicPr>
          <p:nvPr/>
        </p:nvPicPr>
        <p:blipFill>
          <a:blip r:embed="rId4"/>
          <a:stretch>
            <a:fillRect/>
          </a:stretch>
        </p:blipFill>
        <p:spPr>
          <a:xfrm>
            <a:off x="8213676" y="479644"/>
            <a:ext cx="530352" cy="533400"/>
          </a:xfrm>
          <a:prstGeom prst="rect">
            <a:avLst/>
          </a:prstGeom>
        </p:spPr>
      </p:pic>
    </p:spTree>
    <p:extLst>
      <p:ext uri="{BB962C8B-B14F-4D97-AF65-F5344CB8AC3E}">
        <p14:creationId xmlns:p14="http://schemas.microsoft.com/office/powerpoint/2010/main" val="27849998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fade">
                                      <p:cBhvr>
                                        <p:cTn id="2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4B2CB5-C9A3-4B64-8358-53BB6EC80EDF}"/>
              </a:ext>
            </a:extLst>
          </p:cNvPr>
          <p:cNvSpPr>
            <a:spLocks noGrp="1"/>
          </p:cNvSpPr>
          <p:nvPr>
            <p:ph idx="1"/>
          </p:nvPr>
        </p:nvSpPr>
        <p:spPr>
          <a:xfrm>
            <a:off x="1333500" y="407963"/>
            <a:ext cx="6755424" cy="4336255"/>
          </a:xfrm>
        </p:spPr>
        <p:txBody>
          <a:bodyPr/>
          <a:lstStyle/>
          <a:p>
            <a:pPr marL="457200" indent="-457200">
              <a:buFont typeface="+mj-lt"/>
              <a:buAutoNum type="arabicPeriod" startAt="6"/>
            </a:pPr>
            <a:r>
              <a:rPr lang="en-US" dirty="0">
                <a:solidFill>
                  <a:srgbClr val="171C41"/>
                </a:solidFill>
              </a:rPr>
              <a:t>Can you add the requirement to convince and reason?</a:t>
            </a:r>
          </a:p>
          <a:p>
            <a:pPr marL="0" indent="0" defTabSz="457200">
              <a:buNone/>
            </a:pPr>
            <a:endParaRPr lang="en-US" sz="1100" dirty="0">
              <a:solidFill>
                <a:srgbClr val="171C41"/>
              </a:solidFill>
              <a:ea typeface="+mn-ea"/>
            </a:endParaRPr>
          </a:p>
          <a:p>
            <a:pPr marL="1028700" lvl="2" indent="-342900" defTabSz="457200">
              <a:buFont typeface="Arial" panose="020B0604020202020204" pitchFamily="34" charset="0"/>
              <a:buChar char="•"/>
            </a:pPr>
            <a:r>
              <a:rPr lang="en-AU" sz="2200" dirty="0">
                <a:solidFill>
                  <a:srgbClr val="171C41"/>
                </a:solidFill>
                <a:ea typeface="+mn-ea"/>
              </a:rPr>
              <a:t>Three levels of convincing:</a:t>
            </a:r>
          </a:p>
          <a:p>
            <a:pPr marL="1371600" lvl="3" indent="-342900" defTabSz="457200">
              <a:buFont typeface="Arial" panose="020B0604020202020204" pitchFamily="34" charset="0"/>
              <a:buChar char="•"/>
            </a:pPr>
            <a:r>
              <a:rPr lang="en-AU" sz="2200" dirty="0">
                <a:solidFill>
                  <a:srgbClr val="171C41"/>
                </a:solidFill>
                <a:ea typeface="+mn-ea"/>
              </a:rPr>
              <a:t>Convince yourself</a:t>
            </a:r>
          </a:p>
          <a:p>
            <a:pPr marL="1371600" lvl="3" indent="-342900" defTabSz="457200">
              <a:buFont typeface="Arial" panose="020B0604020202020204" pitchFamily="34" charset="0"/>
              <a:buChar char="•"/>
            </a:pPr>
            <a:r>
              <a:rPr lang="en-AU" sz="2200" dirty="0">
                <a:solidFill>
                  <a:srgbClr val="171C41"/>
                </a:solidFill>
                <a:ea typeface="+mn-ea"/>
              </a:rPr>
              <a:t>Convince a friend</a:t>
            </a:r>
          </a:p>
          <a:p>
            <a:pPr marL="1371600" lvl="3" indent="-342900" defTabSz="457200">
              <a:buFont typeface="Arial" panose="020B0604020202020204" pitchFamily="34" charset="0"/>
              <a:buChar char="•"/>
            </a:pPr>
            <a:r>
              <a:rPr lang="en-AU" sz="2200" dirty="0">
                <a:solidFill>
                  <a:srgbClr val="171C41"/>
                </a:solidFill>
                <a:ea typeface="+mn-ea"/>
              </a:rPr>
              <a:t>Convince a sceptic (requires high levels of reasoning) </a:t>
            </a:r>
          </a:p>
          <a:p>
            <a:pPr marL="1028700" lvl="2" indent="-342900" defTabSz="457200">
              <a:buFont typeface="Arial" panose="020B0604020202020204" pitchFamily="34" charset="0"/>
              <a:buChar char="•"/>
            </a:pPr>
            <a:r>
              <a:rPr lang="en-AU" sz="2200" dirty="0">
                <a:solidFill>
                  <a:srgbClr val="171C41"/>
                </a:solidFill>
                <a:ea typeface="+mn-ea"/>
              </a:rPr>
              <a:t>Reasoning gives students access to understanding.</a:t>
            </a:r>
          </a:p>
          <a:p>
            <a:pPr marL="1028700" lvl="2" indent="-342900" defTabSz="457200">
              <a:buFont typeface="Arial" panose="020B0604020202020204" pitchFamily="34" charset="0"/>
              <a:buChar char="•"/>
            </a:pPr>
            <a:endParaRPr lang="en-AU" sz="2200" dirty="0">
              <a:solidFill>
                <a:srgbClr val="171C41"/>
              </a:solidFill>
              <a:ea typeface="+mn-ea"/>
            </a:endParaRPr>
          </a:p>
          <a:p>
            <a:pPr marL="685800" lvl="2" indent="0" defTabSz="457200">
              <a:buNone/>
            </a:pPr>
            <a:r>
              <a:rPr lang="en-AU" sz="2200" dirty="0">
                <a:solidFill>
                  <a:srgbClr val="171C41"/>
                </a:solidFill>
                <a:ea typeface="+mn-ea"/>
              </a:rPr>
              <a:t>Access the ‘Paper Folding’ task at </a:t>
            </a:r>
            <a:r>
              <a:rPr lang="en-AU" sz="2200" dirty="0">
                <a:hlinkClick r:id="rId3"/>
              </a:rPr>
              <a:t>https://www.youcubed.org/tasks/paper-folding/</a:t>
            </a:r>
            <a:r>
              <a:rPr lang="en-AU" sz="2200" dirty="0"/>
              <a:t> </a:t>
            </a:r>
            <a:r>
              <a:rPr lang="en-AU" sz="2200" dirty="0">
                <a:solidFill>
                  <a:srgbClr val="171C41"/>
                </a:solidFill>
                <a:ea typeface="+mn-ea"/>
              </a:rPr>
              <a:t>.</a:t>
            </a:r>
          </a:p>
        </p:txBody>
      </p:sp>
      <p:pic>
        <p:nvPicPr>
          <p:cNvPr id="4" name="Picture 3">
            <a:extLst>
              <a:ext uri="{FF2B5EF4-FFF2-40B4-BE49-F238E27FC236}">
                <a16:creationId xmlns:a16="http://schemas.microsoft.com/office/drawing/2014/main" id="{66DBE86D-AA8D-4862-9556-32D0A2D10735}"/>
              </a:ext>
            </a:extLst>
          </p:cNvPr>
          <p:cNvPicPr>
            <a:picLocks noChangeAspect="1"/>
          </p:cNvPicPr>
          <p:nvPr/>
        </p:nvPicPr>
        <p:blipFill>
          <a:blip r:embed="rId4"/>
          <a:stretch>
            <a:fillRect/>
          </a:stretch>
        </p:blipFill>
        <p:spPr>
          <a:xfrm>
            <a:off x="8213676" y="479644"/>
            <a:ext cx="530352" cy="533400"/>
          </a:xfrm>
          <a:prstGeom prst="rect">
            <a:avLst/>
          </a:prstGeom>
        </p:spPr>
      </p:pic>
    </p:spTree>
    <p:extLst>
      <p:ext uri="{BB962C8B-B14F-4D97-AF65-F5344CB8AC3E}">
        <p14:creationId xmlns:p14="http://schemas.microsoft.com/office/powerpoint/2010/main" val="26896116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Effect transition="in" filter="fade">
                                      <p:cBhvr>
                                        <p:cTn id="7" dur="500"/>
                                        <p:tgtEl>
                                          <p:spTgt spid="3">
                                            <p:txEl>
                                              <p:pRg st="6" end="6"/>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8" end="8"/>
                                            </p:txEl>
                                          </p:spTgt>
                                        </p:tgtEl>
                                        <p:attrNameLst>
                                          <p:attrName>style.visibility</p:attrName>
                                        </p:attrNameLst>
                                      </p:cBhvr>
                                      <p:to>
                                        <p:strVal val="visible"/>
                                      </p:to>
                                    </p:set>
                                    <p:animEffect transition="in" filter="fade">
                                      <p:cBhvr>
                                        <p:cTn id="12"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68277" y="1352693"/>
            <a:ext cx="6840686" cy="3359984"/>
          </a:xfrm>
        </p:spPr>
        <p:txBody>
          <a:bodyPr>
            <a:normAutofit fontScale="92500" lnSpcReduction="10000"/>
          </a:bodyPr>
          <a:lstStyle/>
          <a:p>
            <a:pPr marL="0" indent="0">
              <a:buNone/>
            </a:pPr>
            <a:r>
              <a:rPr lang="en-AU" sz="2200" dirty="0">
                <a:solidFill>
                  <a:srgbClr val="171C41"/>
                </a:solidFill>
              </a:rPr>
              <a:t>Discuss:</a:t>
            </a:r>
          </a:p>
          <a:p>
            <a:pPr lvl="0"/>
            <a:r>
              <a:rPr lang="en-GB" sz="2200" dirty="0">
                <a:solidFill>
                  <a:srgbClr val="171C41"/>
                </a:solidFill>
              </a:rPr>
              <a:t>Do these types of activities help students to develop mathematical understanding, fluency, reasoning, and problem-solving skills?</a:t>
            </a:r>
          </a:p>
          <a:p>
            <a:pPr lvl="0"/>
            <a:r>
              <a:rPr lang="en-GB" sz="2200" dirty="0">
                <a:solidFill>
                  <a:srgbClr val="171C41"/>
                </a:solidFill>
              </a:rPr>
              <a:t>What it is about these activities/strategies that might enable that to occur?</a:t>
            </a:r>
            <a:endParaRPr lang="en-AU" sz="2200" dirty="0">
              <a:solidFill>
                <a:srgbClr val="171C41"/>
              </a:solidFill>
            </a:endParaRPr>
          </a:p>
          <a:p>
            <a:pPr lvl="0"/>
            <a:r>
              <a:rPr lang="en-GB" sz="2200" dirty="0">
                <a:solidFill>
                  <a:srgbClr val="171C41"/>
                </a:solidFill>
              </a:rPr>
              <a:t>In what ways are the General Capabilities addressed while students are engaged in working with rich tasks, such as these?</a:t>
            </a:r>
            <a:endParaRPr lang="en-AU" sz="2200" dirty="0">
              <a:solidFill>
                <a:srgbClr val="171C41"/>
              </a:solidFill>
            </a:endParaRPr>
          </a:p>
          <a:p>
            <a:pPr lvl="0"/>
            <a:r>
              <a:rPr lang="en-GB" sz="2200" dirty="0">
                <a:solidFill>
                  <a:srgbClr val="171C41"/>
                </a:solidFill>
              </a:rPr>
              <a:t>Do you feel comfortable with using one, some or all of these strategies to generate rich tasks?</a:t>
            </a:r>
            <a:endParaRPr lang="en-AU" sz="2200" dirty="0">
              <a:solidFill>
                <a:srgbClr val="171C41"/>
              </a:solidFill>
            </a:endParaRPr>
          </a:p>
        </p:txBody>
      </p:sp>
      <p:pic>
        <p:nvPicPr>
          <p:cNvPr id="4" name="Picture 3"/>
          <p:cNvPicPr>
            <a:picLocks noChangeAspect="1"/>
          </p:cNvPicPr>
          <p:nvPr/>
        </p:nvPicPr>
        <p:blipFill>
          <a:blip r:embed="rId3"/>
          <a:stretch>
            <a:fillRect/>
          </a:stretch>
        </p:blipFill>
        <p:spPr>
          <a:xfrm>
            <a:off x="8208963" y="429705"/>
            <a:ext cx="518160" cy="521208"/>
          </a:xfrm>
          <a:prstGeom prst="rect">
            <a:avLst/>
          </a:prstGeom>
        </p:spPr>
      </p:pic>
      <p:sp>
        <p:nvSpPr>
          <p:cNvPr id="5" name="Title 1">
            <a:extLst>
              <a:ext uri="{FF2B5EF4-FFF2-40B4-BE49-F238E27FC236}">
                <a16:creationId xmlns:a16="http://schemas.microsoft.com/office/drawing/2014/main" id="{34AA5BE5-537B-4F41-B806-EE25DE5A64BB}"/>
              </a:ext>
            </a:extLst>
          </p:cNvPr>
          <p:cNvSpPr>
            <a:spLocks noGrp="1"/>
          </p:cNvSpPr>
          <p:nvPr>
            <p:ph type="title"/>
          </p:nvPr>
        </p:nvSpPr>
        <p:spPr>
          <a:xfrm>
            <a:off x="1368277" y="342949"/>
            <a:ext cx="6615000" cy="945000"/>
          </a:xfrm>
        </p:spPr>
        <p:txBody>
          <a:bodyPr>
            <a:normAutofit/>
          </a:bodyPr>
          <a:lstStyle/>
          <a:p>
            <a:r>
              <a:rPr lang="en-AU" sz="3000" dirty="0">
                <a:solidFill>
                  <a:srgbClr val="171C41"/>
                </a:solidFill>
              </a:rPr>
              <a:t>Discussion: Designing rich tasks</a:t>
            </a:r>
          </a:p>
        </p:txBody>
      </p:sp>
    </p:spTree>
    <p:extLst>
      <p:ext uri="{BB962C8B-B14F-4D97-AF65-F5344CB8AC3E}">
        <p14:creationId xmlns:p14="http://schemas.microsoft.com/office/powerpoint/2010/main" val="4812037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68277" y="1352693"/>
            <a:ext cx="6495563" cy="3359984"/>
          </a:xfrm>
        </p:spPr>
        <p:txBody>
          <a:bodyPr>
            <a:normAutofit/>
          </a:bodyPr>
          <a:lstStyle/>
          <a:p>
            <a:pPr marL="0" indent="0">
              <a:buNone/>
            </a:pPr>
            <a:r>
              <a:rPr lang="en-AU" sz="2200" dirty="0">
                <a:solidFill>
                  <a:srgbClr val="171C41"/>
                </a:solidFill>
              </a:rPr>
              <a:t>Ensure that you have a copy of the hand-out detailing the activity.</a:t>
            </a:r>
          </a:p>
          <a:p>
            <a:pPr marL="0" indent="0">
              <a:buNone/>
            </a:pPr>
            <a:r>
              <a:rPr lang="en-AU" sz="2200" dirty="0">
                <a:solidFill>
                  <a:srgbClr val="171C41"/>
                </a:solidFill>
              </a:rPr>
              <a:t>Work through the activity with a partner.</a:t>
            </a:r>
          </a:p>
          <a:p>
            <a:pPr marL="0" indent="0">
              <a:buNone/>
            </a:pPr>
            <a:endParaRPr lang="en-AU" sz="2200" dirty="0">
              <a:solidFill>
                <a:srgbClr val="171C41"/>
              </a:solidFill>
            </a:endParaRPr>
          </a:p>
          <a:p>
            <a:pPr marL="0" indent="0">
              <a:buNone/>
            </a:pPr>
            <a:r>
              <a:rPr lang="en-AU" sz="2200" dirty="0">
                <a:solidFill>
                  <a:srgbClr val="171C41"/>
                </a:solidFill>
              </a:rPr>
              <a:t>Discuss:</a:t>
            </a:r>
          </a:p>
          <a:p>
            <a:pPr marL="0" indent="0">
              <a:buNone/>
            </a:pPr>
            <a:r>
              <a:rPr lang="en-AU" sz="2200" dirty="0">
                <a:solidFill>
                  <a:srgbClr val="171C41"/>
                </a:solidFill>
              </a:rPr>
              <a:t>In which ways might this activity be described as a rich task?</a:t>
            </a:r>
          </a:p>
        </p:txBody>
      </p:sp>
      <p:pic>
        <p:nvPicPr>
          <p:cNvPr id="4" name="Picture 3"/>
          <p:cNvPicPr>
            <a:picLocks noChangeAspect="1"/>
          </p:cNvPicPr>
          <p:nvPr/>
        </p:nvPicPr>
        <p:blipFill>
          <a:blip r:embed="rId3"/>
          <a:stretch>
            <a:fillRect/>
          </a:stretch>
        </p:blipFill>
        <p:spPr>
          <a:xfrm>
            <a:off x="8096120" y="3181870"/>
            <a:ext cx="518160" cy="521208"/>
          </a:xfrm>
          <a:prstGeom prst="rect">
            <a:avLst/>
          </a:prstGeom>
        </p:spPr>
      </p:pic>
      <p:sp>
        <p:nvSpPr>
          <p:cNvPr id="5" name="Title 1">
            <a:extLst>
              <a:ext uri="{FF2B5EF4-FFF2-40B4-BE49-F238E27FC236}">
                <a16:creationId xmlns:a16="http://schemas.microsoft.com/office/drawing/2014/main" id="{34AA5BE5-537B-4F41-B806-EE25DE5A64BB}"/>
              </a:ext>
            </a:extLst>
          </p:cNvPr>
          <p:cNvSpPr>
            <a:spLocks noGrp="1"/>
          </p:cNvSpPr>
          <p:nvPr>
            <p:ph type="title"/>
          </p:nvPr>
        </p:nvSpPr>
        <p:spPr>
          <a:xfrm>
            <a:off x="1368277" y="342949"/>
            <a:ext cx="6615000" cy="945000"/>
          </a:xfrm>
        </p:spPr>
        <p:txBody>
          <a:bodyPr>
            <a:normAutofit/>
          </a:bodyPr>
          <a:lstStyle/>
          <a:p>
            <a:r>
              <a:rPr lang="en-AU" sz="3000" dirty="0">
                <a:solidFill>
                  <a:srgbClr val="171C41"/>
                </a:solidFill>
              </a:rPr>
              <a:t>Activity: First to 20</a:t>
            </a:r>
          </a:p>
        </p:txBody>
      </p:sp>
      <p:pic>
        <p:nvPicPr>
          <p:cNvPr id="6" name="Picture 5">
            <a:extLst>
              <a:ext uri="{FF2B5EF4-FFF2-40B4-BE49-F238E27FC236}">
                <a16:creationId xmlns:a16="http://schemas.microsoft.com/office/drawing/2014/main" id="{071FAD64-36A7-4DC0-A0FD-1B4EF3744D22}"/>
              </a:ext>
            </a:extLst>
          </p:cNvPr>
          <p:cNvPicPr>
            <a:picLocks noChangeAspect="1"/>
          </p:cNvPicPr>
          <p:nvPr/>
        </p:nvPicPr>
        <p:blipFill>
          <a:blip r:embed="rId4"/>
          <a:stretch>
            <a:fillRect/>
          </a:stretch>
        </p:blipFill>
        <p:spPr>
          <a:xfrm>
            <a:off x="8014860" y="530480"/>
            <a:ext cx="530352" cy="533400"/>
          </a:xfrm>
          <a:prstGeom prst="rect">
            <a:avLst/>
          </a:prstGeom>
        </p:spPr>
      </p:pic>
    </p:spTree>
    <p:extLst>
      <p:ext uri="{BB962C8B-B14F-4D97-AF65-F5344CB8AC3E}">
        <p14:creationId xmlns:p14="http://schemas.microsoft.com/office/powerpoint/2010/main" val="2753111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DEBED6B-A33E-4EE8-A225-E66F37E641A8}"/>
              </a:ext>
            </a:extLst>
          </p:cNvPr>
          <p:cNvSpPr>
            <a:spLocks noGrp="1"/>
          </p:cNvSpPr>
          <p:nvPr>
            <p:ph idx="1"/>
          </p:nvPr>
        </p:nvSpPr>
        <p:spPr>
          <a:xfrm>
            <a:off x="1716258" y="1477107"/>
            <a:ext cx="6232242" cy="3267111"/>
          </a:xfrm>
        </p:spPr>
        <p:txBody>
          <a:bodyPr/>
          <a:lstStyle/>
          <a:p>
            <a:pPr marL="0" indent="0">
              <a:buNone/>
            </a:pPr>
            <a:r>
              <a:rPr lang="en-AU" sz="2200" dirty="0">
                <a:solidFill>
                  <a:srgbClr val="171C41"/>
                </a:solidFill>
              </a:rPr>
              <a:t>“Mathematics is a subject that allows for precise thinking, but when that precise thinking is combined with creativity, openness, visualization, and flexibility, the mathematics comes alive.”</a:t>
            </a:r>
          </a:p>
          <a:p>
            <a:pPr marL="0" indent="0">
              <a:buNone/>
            </a:pPr>
            <a:endParaRPr lang="en-AU" sz="2200" dirty="0">
              <a:solidFill>
                <a:srgbClr val="171C41"/>
              </a:solidFill>
            </a:endParaRPr>
          </a:p>
          <a:p>
            <a:pPr marL="0" indent="0" algn="r">
              <a:buNone/>
            </a:pPr>
            <a:r>
              <a:rPr lang="en-AU" sz="2200" dirty="0">
                <a:solidFill>
                  <a:srgbClr val="171C41"/>
                </a:solidFill>
              </a:rPr>
              <a:t>Jo Boaler</a:t>
            </a:r>
          </a:p>
        </p:txBody>
      </p:sp>
    </p:spTree>
    <p:extLst>
      <p:ext uri="{BB962C8B-B14F-4D97-AF65-F5344CB8AC3E}">
        <p14:creationId xmlns:p14="http://schemas.microsoft.com/office/powerpoint/2010/main" val="31625191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33500" y="273843"/>
            <a:ext cx="6615000" cy="874825"/>
          </a:xfrm>
        </p:spPr>
        <p:txBody>
          <a:bodyPr>
            <a:normAutofit/>
          </a:bodyPr>
          <a:lstStyle/>
          <a:p>
            <a:pPr defTabSz="457200"/>
            <a:r>
              <a:rPr lang="en-AU" sz="3200" dirty="0">
                <a:solidFill>
                  <a:srgbClr val="171C41"/>
                </a:solidFill>
              </a:rPr>
              <a:t>Learning outcomes (revisited):</a:t>
            </a:r>
          </a:p>
        </p:txBody>
      </p:sp>
      <p:sp>
        <p:nvSpPr>
          <p:cNvPr id="3" name="Content Placeholder 2"/>
          <p:cNvSpPr>
            <a:spLocks noGrp="1"/>
          </p:cNvSpPr>
          <p:nvPr>
            <p:ph idx="1"/>
          </p:nvPr>
        </p:nvSpPr>
        <p:spPr>
          <a:xfrm>
            <a:off x="1333500" y="1335741"/>
            <a:ext cx="6615000" cy="3408477"/>
          </a:xfrm>
        </p:spPr>
        <p:txBody>
          <a:bodyPr/>
          <a:lstStyle/>
          <a:p>
            <a:pPr marL="0" indent="0">
              <a:buNone/>
            </a:pPr>
            <a:r>
              <a:rPr lang="en-AU" sz="2200" dirty="0">
                <a:solidFill>
                  <a:srgbClr val="171C41"/>
                </a:solidFill>
              </a:rPr>
              <a:t>Participants should be able to:</a:t>
            </a:r>
          </a:p>
          <a:p>
            <a:pPr marL="0" indent="0">
              <a:buNone/>
            </a:pPr>
            <a:endParaRPr lang="en-AU" sz="2200" dirty="0">
              <a:solidFill>
                <a:srgbClr val="171C41"/>
              </a:solidFill>
            </a:endParaRPr>
          </a:p>
          <a:p>
            <a:r>
              <a:rPr lang="en-AU" sz="2200" dirty="0">
                <a:solidFill>
                  <a:srgbClr val="171C41"/>
                </a:solidFill>
              </a:rPr>
              <a:t>Design and implement rich tasks in the mathematics classroom.</a:t>
            </a:r>
          </a:p>
          <a:p>
            <a:r>
              <a:rPr lang="en-AU" sz="2200" dirty="0">
                <a:solidFill>
                  <a:srgbClr val="171C41"/>
                </a:solidFill>
              </a:rPr>
              <a:t>Associate the use of rich tasks with student engagement through the Proficiencies of the </a:t>
            </a:r>
            <a:r>
              <a:rPr lang="en-AU" sz="2200" i="1" dirty="0">
                <a:solidFill>
                  <a:srgbClr val="171C41"/>
                </a:solidFill>
              </a:rPr>
              <a:t>Australian Curriculum: Mathematics</a:t>
            </a:r>
            <a:r>
              <a:rPr lang="en-AU" sz="2200" dirty="0">
                <a:solidFill>
                  <a:srgbClr val="171C41"/>
                </a:solidFill>
              </a:rPr>
              <a:t>.</a:t>
            </a:r>
          </a:p>
          <a:p>
            <a:r>
              <a:rPr lang="en-AU" sz="2200" dirty="0">
                <a:solidFill>
                  <a:srgbClr val="171C41"/>
                </a:solidFill>
              </a:rPr>
              <a:t>Identify the role that rich tasks can play in addressing the General Capabilities.</a:t>
            </a:r>
          </a:p>
          <a:p>
            <a:pPr marL="0" indent="0">
              <a:buNone/>
            </a:pPr>
            <a:endParaRPr lang="en-AU" sz="2200" dirty="0">
              <a:solidFill>
                <a:srgbClr val="171C41"/>
              </a:solidFill>
            </a:endParaRPr>
          </a:p>
        </p:txBody>
      </p:sp>
    </p:spTree>
    <p:extLst>
      <p:ext uri="{BB962C8B-B14F-4D97-AF65-F5344CB8AC3E}">
        <p14:creationId xmlns:p14="http://schemas.microsoft.com/office/powerpoint/2010/main" val="30763333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68277" y="342949"/>
            <a:ext cx="6615000" cy="945000"/>
          </a:xfrm>
        </p:spPr>
        <p:txBody>
          <a:bodyPr>
            <a:normAutofit/>
          </a:bodyPr>
          <a:lstStyle/>
          <a:p>
            <a:r>
              <a:rPr lang="en-AU" sz="3000" dirty="0">
                <a:solidFill>
                  <a:srgbClr val="171C41"/>
                </a:solidFill>
              </a:rPr>
              <a:t>Final thoughts</a:t>
            </a:r>
          </a:p>
        </p:txBody>
      </p:sp>
      <p:sp>
        <p:nvSpPr>
          <p:cNvPr id="3" name="Content Placeholder 2"/>
          <p:cNvSpPr>
            <a:spLocks noGrp="1"/>
          </p:cNvSpPr>
          <p:nvPr>
            <p:ph idx="1"/>
          </p:nvPr>
        </p:nvSpPr>
        <p:spPr>
          <a:xfrm>
            <a:off x="2451616" y="1357527"/>
            <a:ext cx="6615000" cy="3375000"/>
          </a:xfrm>
        </p:spPr>
        <p:txBody>
          <a:bodyPr/>
          <a:lstStyle/>
          <a:p>
            <a:pPr lvl="0">
              <a:lnSpc>
                <a:spcPct val="100000"/>
              </a:lnSpc>
              <a:spcAft>
                <a:spcPts val="600"/>
              </a:spcAft>
            </a:pPr>
            <a:r>
              <a:rPr lang="en-US" sz="2200" dirty="0">
                <a:solidFill>
                  <a:srgbClr val="171C41"/>
                </a:solidFill>
              </a:rPr>
              <a:t>Did we achieve the learning outcomes? </a:t>
            </a:r>
            <a:endParaRPr lang="en-AU" sz="2200" dirty="0">
              <a:solidFill>
                <a:srgbClr val="171C41"/>
              </a:solidFill>
            </a:endParaRPr>
          </a:p>
          <a:p>
            <a:pPr lvl="0">
              <a:lnSpc>
                <a:spcPct val="100000"/>
              </a:lnSpc>
              <a:spcAft>
                <a:spcPts val="600"/>
              </a:spcAft>
            </a:pPr>
            <a:r>
              <a:rPr lang="en-US" sz="2200" dirty="0">
                <a:solidFill>
                  <a:srgbClr val="171C41"/>
                </a:solidFill>
              </a:rPr>
              <a:t>How do we know? </a:t>
            </a:r>
            <a:endParaRPr lang="en-AU" sz="2200" dirty="0">
              <a:solidFill>
                <a:srgbClr val="171C41"/>
              </a:solidFill>
            </a:endParaRPr>
          </a:p>
          <a:p>
            <a:pPr lvl="0">
              <a:lnSpc>
                <a:spcPct val="100000"/>
              </a:lnSpc>
              <a:spcAft>
                <a:spcPts val="600"/>
              </a:spcAft>
            </a:pPr>
            <a:r>
              <a:rPr lang="en-US" sz="2200" dirty="0">
                <a:solidFill>
                  <a:srgbClr val="171C41"/>
                </a:solidFill>
              </a:rPr>
              <a:t>Do we need any more information?</a:t>
            </a:r>
            <a:endParaRPr lang="en-AU" sz="2200" dirty="0">
              <a:solidFill>
                <a:srgbClr val="171C41"/>
              </a:solidFill>
            </a:endParaRPr>
          </a:p>
          <a:p>
            <a:pPr lvl="0">
              <a:lnSpc>
                <a:spcPct val="100000"/>
              </a:lnSpc>
              <a:spcAft>
                <a:spcPts val="600"/>
              </a:spcAft>
            </a:pPr>
            <a:r>
              <a:rPr lang="en-US" sz="2200" dirty="0">
                <a:solidFill>
                  <a:srgbClr val="171C41"/>
                </a:solidFill>
              </a:rPr>
              <a:t>Where will we go to get it?</a:t>
            </a:r>
            <a:endParaRPr lang="en-AU" sz="2200" dirty="0">
              <a:solidFill>
                <a:srgbClr val="171C41"/>
              </a:solidFill>
            </a:endParaRPr>
          </a:p>
          <a:p>
            <a:pPr lvl="0">
              <a:lnSpc>
                <a:spcPct val="100000"/>
              </a:lnSpc>
              <a:spcAft>
                <a:spcPts val="600"/>
              </a:spcAft>
            </a:pPr>
            <a:r>
              <a:rPr lang="en-US" sz="2200" dirty="0">
                <a:solidFill>
                  <a:srgbClr val="171C41"/>
                </a:solidFill>
              </a:rPr>
              <a:t>What will you try in your classroom?</a:t>
            </a:r>
            <a:endParaRPr lang="en-AU" sz="2200" dirty="0">
              <a:solidFill>
                <a:srgbClr val="171C41"/>
              </a:solidFill>
            </a:endParaRPr>
          </a:p>
        </p:txBody>
      </p:sp>
      <p:pic>
        <p:nvPicPr>
          <p:cNvPr id="4" name="Picture 3"/>
          <p:cNvPicPr>
            <a:picLocks noChangeAspect="1"/>
          </p:cNvPicPr>
          <p:nvPr/>
        </p:nvPicPr>
        <p:blipFill>
          <a:blip r:embed="rId3"/>
          <a:stretch>
            <a:fillRect/>
          </a:stretch>
        </p:blipFill>
        <p:spPr>
          <a:xfrm>
            <a:off x="8208963" y="429705"/>
            <a:ext cx="518160" cy="521208"/>
          </a:xfrm>
          <a:prstGeom prst="rect">
            <a:avLst/>
          </a:prstGeom>
        </p:spPr>
      </p:pic>
    </p:spTree>
    <p:extLst>
      <p:ext uri="{BB962C8B-B14F-4D97-AF65-F5344CB8AC3E}">
        <p14:creationId xmlns:p14="http://schemas.microsoft.com/office/powerpoint/2010/main" val="1188417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68277" y="342949"/>
            <a:ext cx="6615000" cy="945000"/>
          </a:xfrm>
        </p:spPr>
        <p:txBody>
          <a:bodyPr>
            <a:normAutofit/>
          </a:bodyPr>
          <a:lstStyle/>
          <a:p>
            <a:r>
              <a:rPr lang="en-AU" sz="3000" dirty="0">
                <a:solidFill>
                  <a:srgbClr val="171C41"/>
                </a:solidFill>
              </a:rPr>
              <a:t>The 12-day challenge</a:t>
            </a:r>
          </a:p>
        </p:txBody>
      </p:sp>
      <p:sp>
        <p:nvSpPr>
          <p:cNvPr id="3" name="Content Placeholder 2"/>
          <p:cNvSpPr>
            <a:spLocks noGrp="1"/>
          </p:cNvSpPr>
          <p:nvPr>
            <p:ph idx="1"/>
          </p:nvPr>
        </p:nvSpPr>
        <p:spPr>
          <a:xfrm>
            <a:off x="2451616" y="1755228"/>
            <a:ext cx="5757347" cy="2977299"/>
          </a:xfrm>
        </p:spPr>
        <p:txBody>
          <a:bodyPr/>
          <a:lstStyle/>
          <a:p>
            <a:pPr marL="0" indent="0">
              <a:lnSpc>
                <a:spcPct val="100000"/>
              </a:lnSpc>
              <a:spcAft>
                <a:spcPts val="600"/>
              </a:spcAft>
              <a:buNone/>
            </a:pPr>
            <a:r>
              <a:rPr lang="en-AU" sz="2200" dirty="0">
                <a:solidFill>
                  <a:srgbClr val="171C41"/>
                </a:solidFill>
              </a:rPr>
              <a:t>Choose one or two ideas from today that you would like to road-test in your classroom. </a:t>
            </a:r>
          </a:p>
          <a:p>
            <a:pPr marL="0" indent="0">
              <a:lnSpc>
                <a:spcPct val="100000"/>
              </a:lnSpc>
              <a:spcAft>
                <a:spcPts val="600"/>
              </a:spcAft>
              <a:buNone/>
            </a:pPr>
            <a:r>
              <a:rPr lang="en-AU" sz="2200" dirty="0">
                <a:solidFill>
                  <a:srgbClr val="171C41"/>
                </a:solidFill>
              </a:rPr>
              <a:t>12 days… and the clock is ticking…</a:t>
            </a:r>
          </a:p>
          <a:p>
            <a:pPr marL="0" indent="0">
              <a:lnSpc>
                <a:spcPct val="100000"/>
              </a:lnSpc>
              <a:spcAft>
                <a:spcPts val="600"/>
              </a:spcAft>
              <a:buNone/>
            </a:pPr>
            <a:r>
              <a:rPr lang="en-AU" sz="2200" dirty="0">
                <a:solidFill>
                  <a:srgbClr val="171C41"/>
                </a:solidFill>
              </a:rPr>
              <a:t>Take a couple of photos and share your results with your colleagues.</a:t>
            </a:r>
          </a:p>
          <a:p>
            <a:pPr marL="0" lvl="0" indent="0">
              <a:lnSpc>
                <a:spcPct val="100000"/>
              </a:lnSpc>
              <a:spcAft>
                <a:spcPts val="600"/>
              </a:spcAft>
              <a:buNone/>
            </a:pPr>
            <a:endParaRPr lang="en-AU" sz="2200" dirty="0">
              <a:solidFill>
                <a:srgbClr val="171C41"/>
              </a:solidFill>
            </a:endParaRPr>
          </a:p>
        </p:txBody>
      </p:sp>
      <p:pic>
        <p:nvPicPr>
          <p:cNvPr id="4" name="Picture 3"/>
          <p:cNvPicPr>
            <a:picLocks noChangeAspect="1"/>
          </p:cNvPicPr>
          <p:nvPr/>
        </p:nvPicPr>
        <p:blipFill>
          <a:blip r:embed="rId3"/>
          <a:stretch>
            <a:fillRect/>
          </a:stretch>
        </p:blipFill>
        <p:spPr>
          <a:xfrm>
            <a:off x="8208963" y="429705"/>
            <a:ext cx="518160" cy="521208"/>
          </a:xfrm>
          <a:prstGeom prst="rect">
            <a:avLst/>
          </a:prstGeom>
        </p:spPr>
      </p:pic>
    </p:spTree>
    <p:extLst>
      <p:ext uri="{BB962C8B-B14F-4D97-AF65-F5344CB8AC3E}">
        <p14:creationId xmlns:p14="http://schemas.microsoft.com/office/powerpoint/2010/main" val="9681275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33500" y="273843"/>
            <a:ext cx="6615000" cy="874825"/>
          </a:xfrm>
        </p:spPr>
        <p:txBody>
          <a:bodyPr>
            <a:normAutofit/>
          </a:bodyPr>
          <a:lstStyle/>
          <a:p>
            <a:pPr defTabSz="457200"/>
            <a:r>
              <a:rPr lang="en-AU" sz="3200" dirty="0">
                <a:solidFill>
                  <a:srgbClr val="171C41"/>
                </a:solidFill>
              </a:rPr>
              <a:t>Learning outcomes:</a:t>
            </a:r>
          </a:p>
        </p:txBody>
      </p:sp>
      <p:sp>
        <p:nvSpPr>
          <p:cNvPr id="3" name="Content Placeholder 2"/>
          <p:cNvSpPr>
            <a:spLocks noGrp="1"/>
          </p:cNvSpPr>
          <p:nvPr>
            <p:ph idx="1"/>
          </p:nvPr>
        </p:nvSpPr>
        <p:spPr>
          <a:xfrm>
            <a:off x="1333500" y="1335741"/>
            <a:ext cx="6615000" cy="3408477"/>
          </a:xfrm>
        </p:spPr>
        <p:txBody>
          <a:bodyPr/>
          <a:lstStyle/>
          <a:p>
            <a:pPr marL="0" indent="0">
              <a:buNone/>
            </a:pPr>
            <a:r>
              <a:rPr lang="en-AU" sz="2200" dirty="0">
                <a:solidFill>
                  <a:srgbClr val="171C41"/>
                </a:solidFill>
              </a:rPr>
              <a:t>Participants should be able to:</a:t>
            </a:r>
          </a:p>
          <a:p>
            <a:pPr marL="0" indent="0">
              <a:buNone/>
            </a:pPr>
            <a:endParaRPr lang="en-AU" sz="2200" dirty="0">
              <a:solidFill>
                <a:srgbClr val="171C41"/>
              </a:solidFill>
            </a:endParaRPr>
          </a:p>
          <a:p>
            <a:r>
              <a:rPr lang="en-AU" sz="2200" dirty="0">
                <a:solidFill>
                  <a:srgbClr val="171C41"/>
                </a:solidFill>
              </a:rPr>
              <a:t>Design and implement rich tasks in the mathematics classroom.</a:t>
            </a:r>
          </a:p>
          <a:p>
            <a:r>
              <a:rPr lang="en-AU" sz="2200" dirty="0">
                <a:solidFill>
                  <a:srgbClr val="171C41"/>
                </a:solidFill>
              </a:rPr>
              <a:t>Associate the use of rich tasks with student engagement through the Proficiencies of the </a:t>
            </a:r>
            <a:r>
              <a:rPr lang="en-AU" sz="2200" i="1" dirty="0">
                <a:solidFill>
                  <a:srgbClr val="171C41"/>
                </a:solidFill>
              </a:rPr>
              <a:t>Australian Curriculum: Mathematics</a:t>
            </a:r>
            <a:r>
              <a:rPr lang="en-AU" sz="2200" dirty="0">
                <a:solidFill>
                  <a:srgbClr val="171C41"/>
                </a:solidFill>
              </a:rPr>
              <a:t>.</a:t>
            </a:r>
          </a:p>
          <a:p>
            <a:r>
              <a:rPr lang="en-AU" sz="2200" dirty="0">
                <a:solidFill>
                  <a:srgbClr val="171C41"/>
                </a:solidFill>
              </a:rPr>
              <a:t>Identify the role that rich tasks can play in addressing the General Capabilities.</a:t>
            </a:r>
          </a:p>
          <a:p>
            <a:pPr marL="0" indent="0">
              <a:buNone/>
            </a:pPr>
            <a:endParaRPr lang="en-AU" sz="2200" dirty="0">
              <a:solidFill>
                <a:srgbClr val="171C41"/>
              </a:solidFill>
            </a:endParaRPr>
          </a:p>
        </p:txBody>
      </p:sp>
    </p:spTree>
    <p:extLst>
      <p:ext uri="{BB962C8B-B14F-4D97-AF65-F5344CB8AC3E}">
        <p14:creationId xmlns:p14="http://schemas.microsoft.com/office/powerpoint/2010/main" val="6314716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24073" y="331350"/>
            <a:ext cx="7252360" cy="945000"/>
          </a:xfrm>
        </p:spPr>
        <p:txBody>
          <a:bodyPr>
            <a:normAutofit/>
          </a:bodyPr>
          <a:lstStyle/>
          <a:p>
            <a:r>
              <a:rPr lang="en-AU" dirty="0">
                <a:solidFill>
                  <a:srgbClr val="171C41"/>
                </a:solidFill>
              </a:rPr>
              <a:t>Copyright information</a:t>
            </a:r>
          </a:p>
        </p:txBody>
      </p:sp>
      <p:sp>
        <p:nvSpPr>
          <p:cNvPr id="3" name="Rectangle 2"/>
          <p:cNvSpPr/>
          <p:nvPr/>
        </p:nvSpPr>
        <p:spPr>
          <a:xfrm>
            <a:off x="1674742" y="1200828"/>
            <a:ext cx="7206488" cy="2800767"/>
          </a:xfrm>
          <a:prstGeom prst="rect">
            <a:avLst/>
          </a:prstGeom>
        </p:spPr>
        <p:txBody>
          <a:bodyPr wrap="square">
            <a:spAutoFit/>
          </a:bodyPr>
          <a:lstStyle/>
          <a:p>
            <a:r>
              <a:rPr lang="en-US" sz="1600" dirty="0">
                <a:solidFill>
                  <a:srgbClr val="171C41"/>
                </a:solidFill>
                <a:latin typeface="Arial" charset="0"/>
                <a:ea typeface="Arial" charset="0"/>
                <a:cs typeface="Arial" charset="0"/>
              </a:rPr>
              <a:t>© The Australian Association of Mathematics Teachers (AAMT) Inc. 2017</a:t>
            </a:r>
          </a:p>
          <a:p>
            <a:endParaRPr lang="en-US" sz="1600" dirty="0">
              <a:solidFill>
                <a:srgbClr val="171C41"/>
              </a:solidFill>
              <a:latin typeface="Arial" charset="0"/>
              <a:ea typeface="Arial" charset="0"/>
              <a:cs typeface="Arial" charset="0"/>
            </a:endParaRPr>
          </a:p>
          <a:p>
            <a:r>
              <a:rPr lang="en-US" sz="1600" dirty="0">
                <a:solidFill>
                  <a:srgbClr val="171C41"/>
                </a:solidFill>
                <a:latin typeface="Arial" charset="0"/>
                <a:ea typeface="Arial" charset="0"/>
                <a:cs typeface="Arial" charset="0"/>
              </a:rPr>
              <a:t>This work is licensed under a Creative Commons Attribution-</a:t>
            </a:r>
            <a:r>
              <a:rPr lang="en-US" sz="1600" dirty="0" err="1">
                <a:solidFill>
                  <a:srgbClr val="171C41"/>
                </a:solidFill>
                <a:latin typeface="Arial" charset="0"/>
                <a:ea typeface="Arial" charset="0"/>
                <a:cs typeface="Arial" charset="0"/>
              </a:rPr>
              <a:t>NonCommercial</a:t>
            </a:r>
            <a:r>
              <a:rPr lang="en-US" sz="1600" dirty="0">
                <a:solidFill>
                  <a:srgbClr val="171C41"/>
                </a:solidFill>
                <a:latin typeface="Arial" charset="0"/>
                <a:ea typeface="Arial" charset="0"/>
                <a:cs typeface="Arial" charset="0"/>
              </a:rPr>
              <a:t>-</a:t>
            </a:r>
            <a:r>
              <a:rPr lang="en-US" sz="1600" dirty="0" err="1">
                <a:solidFill>
                  <a:srgbClr val="171C41"/>
                </a:solidFill>
                <a:latin typeface="Arial" charset="0"/>
                <a:ea typeface="Arial" charset="0"/>
                <a:cs typeface="Arial" charset="0"/>
              </a:rPr>
              <a:t>NoDerivatives</a:t>
            </a:r>
            <a:r>
              <a:rPr lang="en-US" sz="1600" dirty="0">
                <a:solidFill>
                  <a:srgbClr val="171C41"/>
                </a:solidFill>
                <a:latin typeface="Arial" charset="0"/>
                <a:ea typeface="Arial" charset="0"/>
                <a:cs typeface="Arial" charset="0"/>
              </a:rPr>
              <a:t> 4.0 International License (CC BY-NC-ND 4.0) except where otherwise indicated. See </a:t>
            </a:r>
            <a:r>
              <a:rPr lang="en-US" sz="1600" u="sng" dirty="0">
                <a:solidFill>
                  <a:srgbClr val="406077"/>
                </a:solidFill>
                <a:latin typeface="Arial" charset="0"/>
                <a:ea typeface="Arial" charset="0"/>
                <a:cs typeface="Arial" charset="0"/>
                <a:hlinkClick r:id="rId3"/>
              </a:rPr>
              <a:t>https://creativecommons.org/licenses/by-nc-nd/4.0/</a:t>
            </a:r>
            <a:endParaRPr lang="en-US" sz="1600" dirty="0">
              <a:solidFill>
                <a:srgbClr val="406077"/>
              </a:solidFill>
              <a:latin typeface="Arial" charset="0"/>
              <a:ea typeface="Arial" charset="0"/>
              <a:cs typeface="Arial" charset="0"/>
            </a:endParaRPr>
          </a:p>
          <a:p>
            <a:br>
              <a:rPr lang="en-US" sz="1600" dirty="0">
                <a:solidFill>
                  <a:srgbClr val="406077"/>
                </a:solidFill>
                <a:latin typeface="Arial" charset="0"/>
                <a:ea typeface="Arial" charset="0"/>
                <a:cs typeface="Arial" charset="0"/>
              </a:rPr>
            </a:br>
            <a:endParaRPr lang="en-US" sz="1600" dirty="0">
              <a:solidFill>
                <a:srgbClr val="406077"/>
              </a:solidFill>
              <a:latin typeface="Arial" charset="0"/>
              <a:ea typeface="Arial" charset="0"/>
              <a:cs typeface="Arial" charset="0"/>
            </a:endParaRPr>
          </a:p>
          <a:p>
            <a:pPr marL="285750" indent="-285750">
              <a:buFont typeface="Arial" charset="0"/>
              <a:buChar char="•"/>
            </a:pPr>
            <a:r>
              <a:rPr lang="en-US" sz="1600" dirty="0">
                <a:solidFill>
                  <a:srgbClr val="171C41"/>
                </a:solidFill>
                <a:latin typeface="Arial" charset="0"/>
                <a:ea typeface="Arial" charset="0"/>
                <a:cs typeface="Arial" charset="0"/>
              </a:rPr>
              <a:t>Australian Professional Standards for Teachers © Australian Institute </a:t>
            </a:r>
            <a:br>
              <a:rPr lang="en-US" sz="1600" dirty="0">
                <a:solidFill>
                  <a:srgbClr val="171C41"/>
                </a:solidFill>
                <a:latin typeface="Arial" charset="0"/>
                <a:ea typeface="Arial" charset="0"/>
                <a:cs typeface="Arial" charset="0"/>
              </a:rPr>
            </a:br>
            <a:r>
              <a:rPr lang="en-US" sz="1600" dirty="0">
                <a:solidFill>
                  <a:srgbClr val="171C41"/>
                </a:solidFill>
                <a:latin typeface="Arial" charset="0"/>
                <a:ea typeface="Arial" charset="0"/>
                <a:cs typeface="Arial" charset="0"/>
              </a:rPr>
              <a:t>for Teaching and School Leadership Limited (AITSL) 2013</a:t>
            </a:r>
          </a:p>
          <a:p>
            <a:pPr marL="285750" indent="-285750">
              <a:buFont typeface="Arial" charset="0"/>
              <a:buChar char="•"/>
            </a:pPr>
            <a:r>
              <a:rPr lang="en-US" sz="1600" dirty="0">
                <a:solidFill>
                  <a:srgbClr val="171C41"/>
                </a:solidFill>
                <a:latin typeface="Arial" charset="0"/>
                <a:ea typeface="Arial" charset="0"/>
                <a:cs typeface="Arial" charset="0"/>
              </a:rPr>
              <a:t>Australian Curriculum © Australian Curriculum, Assessment and Reporting Authority (ACARA) 2010 to present</a:t>
            </a:r>
            <a:endParaRPr lang="en-US" sz="1600" dirty="0">
              <a:solidFill>
                <a:srgbClr val="171C41"/>
              </a:solidFill>
              <a:effectLst/>
              <a:latin typeface="Arial" charset="0"/>
              <a:ea typeface="Arial" charset="0"/>
              <a:cs typeface="Arial" charset="0"/>
            </a:endParaRPr>
          </a:p>
        </p:txBody>
      </p:sp>
    </p:spTree>
    <p:extLst>
      <p:ext uri="{BB962C8B-B14F-4D97-AF65-F5344CB8AC3E}">
        <p14:creationId xmlns:p14="http://schemas.microsoft.com/office/powerpoint/2010/main" val="4040090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33500" y="273844"/>
            <a:ext cx="5179842" cy="945000"/>
          </a:xfrm>
        </p:spPr>
        <p:txBody>
          <a:bodyPr>
            <a:normAutofit/>
          </a:bodyPr>
          <a:lstStyle/>
          <a:p>
            <a:r>
              <a:rPr lang="en-AU" sz="3000" dirty="0">
                <a:solidFill>
                  <a:srgbClr val="171C41"/>
                </a:solidFill>
              </a:rPr>
              <a:t>Activity: Fraction circles</a:t>
            </a:r>
          </a:p>
        </p:txBody>
      </p:sp>
      <p:sp>
        <p:nvSpPr>
          <p:cNvPr id="3" name="Content Placeholder 2"/>
          <p:cNvSpPr>
            <a:spLocks noGrp="1"/>
          </p:cNvSpPr>
          <p:nvPr>
            <p:ph idx="1"/>
          </p:nvPr>
        </p:nvSpPr>
        <p:spPr>
          <a:xfrm>
            <a:off x="1446042" y="1463041"/>
            <a:ext cx="6496362" cy="3370324"/>
          </a:xfrm>
        </p:spPr>
        <p:txBody>
          <a:bodyPr/>
          <a:lstStyle/>
          <a:p>
            <a:pPr marL="0" indent="0">
              <a:buNone/>
            </a:pPr>
            <a:r>
              <a:rPr lang="en-AU" sz="2000" dirty="0">
                <a:solidFill>
                  <a:srgbClr val="171C41"/>
                </a:solidFill>
              </a:rPr>
              <a:t>Work with a partner.</a:t>
            </a:r>
          </a:p>
          <a:p>
            <a:pPr marL="0" indent="0">
              <a:buNone/>
            </a:pPr>
            <a:endParaRPr lang="en-AU" sz="2000" dirty="0">
              <a:solidFill>
                <a:srgbClr val="171C41"/>
              </a:solidFill>
            </a:endParaRPr>
          </a:p>
          <a:p>
            <a:r>
              <a:rPr lang="en-AU" sz="2000" dirty="0">
                <a:solidFill>
                  <a:srgbClr val="171C41"/>
                </a:solidFill>
              </a:rPr>
              <a:t>Collect a </a:t>
            </a:r>
            <a:r>
              <a:rPr lang="en-AU" sz="2000" dirty="0" err="1">
                <a:solidFill>
                  <a:srgbClr val="171C41"/>
                </a:solidFill>
              </a:rPr>
              <a:t>ziplock</a:t>
            </a:r>
            <a:r>
              <a:rPr lang="en-AU" sz="2000" dirty="0">
                <a:solidFill>
                  <a:srgbClr val="171C41"/>
                </a:solidFill>
              </a:rPr>
              <a:t> bag containing 23 circle segments/fractions.</a:t>
            </a:r>
          </a:p>
          <a:p>
            <a:endParaRPr lang="en-AU" sz="2000" dirty="0">
              <a:solidFill>
                <a:srgbClr val="171C41"/>
              </a:solidFill>
            </a:endParaRPr>
          </a:p>
          <a:p>
            <a:r>
              <a:rPr lang="en-AU" sz="2000" dirty="0">
                <a:solidFill>
                  <a:srgbClr val="171C41"/>
                </a:solidFill>
              </a:rPr>
              <a:t>Sort out these fractions in ways that produce as many whole circles as you can.</a:t>
            </a:r>
          </a:p>
          <a:p>
            <a:endParaRPr lang="en-AU" sz="2000" dirty="0">
              <a:solidFill>
                <a:srgbClr val="171C41"/>
              </a:solidFill>
            </a:endParaRPr>
          </a:p>
          <a:p>
            <a:r>
              <a:rPr lang="en-AU" sz="2000" dirty="0">
                <a:solidFill>
                  <a:srgbClr val="171C41"/>
                </a:solidFill>
              </a:rPr>
              <a:t>Record what you find as you do this.</a:t>
            </a:r>
          </a:p>
        </p:txBody>
      </p:sp>
      <p:pic>
        <p:nvPicPr>
          <p:cNvPr id="5" name="Picture 4">
            <a:extLst>
              <a:ext uri="{FF2B5EF4-FFF2-40B4-BE49-F238E27FC236}">
                <a16:creationId xmlns:a16="http://schemas.microsoft.com/office/drawing/2014/main" id="{76D06535-7F71-4B5C-A290-0189A63E59A2}"/>
              </a:ext>
            </a:extLst>
          </p:cNvPr>
          <p:cNvPicPr>
            <a:picLocks noChangeAspect="1"/>
          </p:cNvPicPr>
          <p:nvPr/>
        </p:nvPicPr>
        <p:blipFill>
          <a:blip r:embed="rId3"/>
          <a:stretch>
            <a:fillRect/>
          </a:stretch>
        </p:blipFill>
        <p:spPr>
          <a:xfrm>
            <a:off x="7948500" y="479644"/>
            <a:ext cx="530352" cy="533400"/>
          </a:xfrm>
          <a:prstGeom prst="rect">
            <a:avLst/>
          </a:prstGeom>
        </p:spPr>
      </p:pic>
    </p:spTree>
    <p:extLst>
      <p:ext uri="{BB962C8B-B14F-4D97-AF65-F5344CB8AC3E}">
        <p14:creationId xmlns:p14="http://schemas.microsoft.com/office/powerpoint/2010/main" val="28139494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dirty="0">
                <a:solidFill>
                  <a:srgbClr val="171C41"/>
                </a:solidFill>
              </a:rPr>
              <a:t>Fraction circles</a:t>
            </a:r>
          </a:p>
        </p:txBody>
      </p:sp>
      <p:sp>
        <p:nvSpPr>
          <p:cNvPr id="3" name="Content Placeholder 2"/>
          <p:cNvSpPr>
            <a:spLocks noGrp="1"/>
          </p:cNvSpPr>
          <p:nvPr>
            <p:ph idx="1"/>
          </p:nvPr>
        </p:nvSpPr>
        <p:spPr>
          <a:xfrm>
            <a:off x="1491175" y="1430740"/>
            <a:ext cx="6457325" cy="3335339"/>
          </a:xfrm>
        </p:spPr>
        <p:txBody>
          <a:bodyPr/>
          <a:lstStyle/>
          <a:p>
            <a:pPr marL="0" indent="0">
              <a:buNone/>
            </a:pPr>
            <a:r>
              <a:rPr lang="en-AU" sz="2200" dirty="0">
                <a:solidFill>
                  <a:srgbClr val="171C41"/>
                </a:solidFill>
              </a:rPr>
              <a:t>Discuss:</a:t>
            </a:r>
          </a:p>
          <a:p>
            <a:pPr marL="0" indent="0">
              <a:buNone/>
            </a:pPr>
            <a:endParaRPr lang="en-AU" sz="2200" dirty="0">
              <a:solidFill>
                <a:srgbClr val="171C41"/>
              </a:solidFill>
            </a:endParaRPr>
          </a:p>
          <a:p>
            <a:pPr marL="457200" indent="-457200">
              <a:buFont typeface="+mj-lt"/>
              <a:buAutoNum type="arabicPeriod"/>
            </a:pPr>
            <a:r>
              <a:rPr lang="en-AU" sz="2200" dirty="0">
                <a:solidFill>
                  <a:srgbClr val="171C41"/>
                </a:solidFill>
              </a:rPr>
              <a:t>What makes this task rich?</a:t>
            </a:r>
          </a:p>
          <a:p>
            <a:pPr marL="457200" indent="-457200">
              <a:buFont typeface="+mj-lt"/>
              <a:buAutoNum type="arabicPeriod"/>
            </a:pPr>
            <a:endParaRPr lang="en-AU" sz="2200" dirty="0">
              <a:solidFill>
                <a:srgbClr val="171C41"/>
              </a:solidFill>
            </a:endParaRPr>
          </a:p>
          <a:p>
            <a:pPr marL="457200" indent="-457200">
              <a:buFont typeface="+mj-lt"/>
              <a:buAutoNum type="arabicPeriod"/>
            </a:pPr>
            <a:r>
              <a:rPr lang="en-AU" sz="2200" dirty="0">
                <a:solidFill>
                  <a:srgbClr val="171C41"/>
                </a:solidFill>
              </a:rPr>
              <a:t>In what ways could using this activity assist teachers to better acknowledge their students’ understanding of fractions?</a:t>
            </a:r>
          </a:p>
          <a:p>
            <a:pPr marL="457200" indent="-457200">
              <a:buFont typeface="+mj-lt"/>
              <a:buAutoNum type="arabicPeriod"/>
            </a:pPr>
            <a:endParaRPr lang="en-AU" sz="2200" dirty="0">
              <a:solidFill>
                <a:srgbClr val="171C41"/>
              </a:solidFill>
            </a:endParaRPr>
          </a:p>
          <a:p>
            <a:pPr marL="457200" indent="-457200">
              <a:buFont typeface="+mj-lt"/>
              <a:buAutoNum type="arabicPeriod"/>
            </a:pPr>
            <a:r>
              <a:rPr lang="en-AU" sz="2200" dirty="0">
                <a:solidFill>
                  <a:srgbClr val="171C41"/>
                </a:solidFill>
              </a:rPr>
              <a:t>Could this activity be extended? How?</a:t>
            </a:r>
          </a:p>
        </p:txBody>
      </p:sp>
      <p:pic>
        <p:nvPicPr>
          <p:cNvPr id="5" name="Picture 4"/>
          <p:cNvPicPr>
            <a:picLocks noChangeAspect="1"/>
          </p:cNvPicPr>
          <p:nvPr/>
        </p:nvPicPr>
        <p:blipFill>
          <a:blip r:embed="rId3"/>
          <a:stretch>
            <a:fillRect/>
          </a:stretch>
        </p:blipFill>
        <p:spPr>
          <a:xfrm>
            <a:off x="7948500" y="485740"/>
            <a:ext cx="518160" cy="521208"/>
          </a:xfrm>
          <a:prstGeom prst="rect">
            <a:avLst/>
          </a:prstGeom>
        </p:spPr>
      </p:pic>
    </p:spTree>
    <p:extLst>
      <p:ext uri="{BB962C8B-B14F-4D97-AF65-F5344CB8AC3E}">
        <p14:creationId xmlns:p14="http://schemas.microsoft.com/office/powerpoint/2010/main" val="7443441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extLst>
              <p:ext uri="{D42A27DB-BD31-4B8C-83A1-F6EECF244321}">
                <p14:modId xmlns:p14="http://schemas.microsoft.com/office/powerpoint/2010/main" val="3637629482"/>
              </p:ext>
            </p:extLst>
          </p:nvPr>
        </p:nvGraphicFramePr>
        <p:xfrm>
          <a:off x="1223010" y="746344"/>
          <a:ext cx="7749540" cy="434835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2" name="Group 1">
            <a:extLst>
              <a:ext uri="{FF2B5EF4-FFF2-40B4-BE49-F238E27FC236}">
                <a16:creationId xmlns:a16="http://schemas.microsoft.com/office/drawing/2014/main" id="{259956B3-6953-48BA-AD26-4211DDA38C43}"/>
              </a:ext>
            </a:extLst>
          </p:cNvPr>
          <p:cNvGrpSpPr/>
          <p:nvPr/>
        </p:nvGrpSpPr>
        <p:grpSpPr>
          <a:xfrm>
            <a:off x="3691891" y="1506995"/>
            <a:ext cx="3228975" cy="2708435"/>
            <a:chOff x="3691891" y="1360802"/>
            <a:chExt cx="3228975" cy="2708435"/>
          </a:xfrm>
        </p:grpSpPr>
        <p:sp>
          <p:nvSpPr>
            <p:cNvPr id="7" name="TextBox 6"/>
            <p:cNvSpPr txBox="1"/>
            <p:nvPr/>
          </p:nvSpPr>
          <p:spPr>
            <a:xfrm>
              <a:off x="3851911" y="1360802"/>
              <a:ext cx="3068955" cy="2508379"/>
            </a:xfrm>
            <a:prstGeom prst="rect">
              <a:avLst/>
            </a:prstGeom>
            <a:noFill/>
          </p:spPr>
          <p:txBody>
            <a:bodyPr wrap="square" rtlCol="0">
              <a:spAutoFit/>
            </a:bodyPr>
            <a:lstStyle/>
            <a:p>
              <a:pPr marL="285750" indent="-285750">
                <a:buFont typeface="Arial" charset="0"/>
                <a:buChar char="•"/>
              </a:pPr>
              <a:r>
                <a:rPr lang="en-US" sz="1300" b="1" dirty="0">
                  <a:solidFill>
                    <a:schemeClr val="bg1"/>
                  </a:solidFill>
                  <a:latin typeface="Arial" charset="0"/>
                  <a:ea typeface="Arial" charset="0"/>
                  <a:cs typeface="Arial" charset="0"/>
                </a:rPr>
                <a:t>Tasks worked on </a:t>
              </a:r>
              <a:br>
                <a:rPr lang="en-US" sz="1300" dirty="0">
                  <a:solidFill>
                    <a:schemeClr val="bg1"/>
                  </a:solidFill>
                  <a:latin typeface="Arial" charset="0"/>
                  <a:ea typeface="Arial" charset="0"/>
                  <a:cs typeface="Arial" charset="0"/>
                </a:rPr>
              </a:br>
              <a:r>
                <a:rPr lang="en-US" sz="1300" dirty="0">
                  <a:solidFill>
                    <a:schemeClr val="bg1"/>
                  </a:solidFill>
                  <a:latin typeface="Arial" charset="0"/>
                  <a:ea typeface="Arial" charset="0"/>
                  <a:cs typeface="Arial" charset="0"/>
                </a:rPr>
                <a:t>(vs worked through)</a:t>
              </a:r>
            </a:p>
            <a:p>
              <a:pPr marL="285750" indent="-285750">
                <a:buFont typeface="Arial" charset="0"/>
                <a:buChar char="•"/>
              </a:pPr>
              <a:endParaRPr lang="en-US" sz="1300" dirty="0">
                <a:solidFill>
                  <a:schemeClr val="bg1"/>
                </a:solidFill>
                <a:latin typeface="Arial" charset="0"/>
                <a:ea typeface="Arial" charset="0"/>
                <a:cs typeface="Arial" charset="0"/>
              </a:endParaRPr>
            </a:p>
            <a:p>
              <a:pPr marL="285750" indent="-285750">
                <a:buFont typeface="Arial" charset="0"/>
                <a:buChar char="•"/>
              </a:pPr>
              <a:r>
                <a:rPr lang="en-US" sz="1300" b="1" dirty="0">
                  <a:solidFill>
                    <a:schemeClr val="bg1"/>
                  </a:solidFill>
                  <a:latin typeface="Arial" charset="0"/>
                  <a:ea typeface="Arial" charset="0"/>
                  <a:cs typeface="Arial" charset="0"/>
                </a:rPr>
                <a:t>Questions asked </a:t>
              </a:r>
              <a:br>
                <a:rPr lang="en-US" sz="1300" b="1" dirty="0">
                  <a:solidFill>
                    <a:schemeClr val="bg1"/>
                  </a:solidFill>
                  <a:latin typeface="Arial" charset="0"/>
                  <a:ea typeface="Arial" charset="0"/>
                  <a:cs typeface="Arial" charset="0"/>
                </a:rPr>
              </a:br>
              <a:r>
                <a:rPr lang="en-US" sz="1300" b="1" dirty="0">
                  <a:solidFill>
                    <a:schemeClr val="bg1"/>
                  </a:solidFill>
                  <a:latin typeface="Arial" charset="0"/>
                  <a:ea typeface="Arial" charset="0"/>
                  <a:cs typeface="Arial" charset="0"/>
                </a:rPr>
                <a:t>to discover student thinking </a:t>
              </a:r>
              <a:br>
                <a:rPr lang="en-US" sz="1300" b="1" dirty="0">
                  <a:solidFill>
                    <a:schemeClr val="bg1"/>
                  </a:solidFill>
                  <a:latin typeface="Arial" charset="0"/>
                  <a:ea typeface="Arial" charset="0"/>
                  <a:cs typeface="Arial" charset="0"/>
                </a:rPr>
              </a:br>
              <a:r>
                <a:rPr lang="en-US" sz="1300" dirty="0">
                  <a:solidFill>
                    <a:schemeClr val="bg1"/>
                  </a:solidFill>
                  <a:latin typeface="Arial" charset="0"/>
                  <a:ea typeface="Arial" charset="0"/>
                  <a:cs typeface="Arial" charset="0"/>
                </a:rPr>
                <a:t>(vs expected response)</a:t>
              </a:r>
            </a:p>
            <a:p>
              <a:pPr marL="285750" indent="-285750">
                <a:buFont typeface="Arial" charset="0"/>
                <a:buChar char="•"/>
              </a:pPr>
              <a:endParaRPr lang="en-US" sz="1300" dirty="0">
                <a:solidFill>
                  <a:schemeClr val="bg1"/>
                </a:solidFill>
                <a:latin typeface="Arial" charset="0"/>
                <a:ea typeface="Arial" charset="0"/>
                <a:cs typeface="Arial" charset="0"/>
              </a:endParaRPr>
            </a:p>
            <a:p>
              <a:pPr marL="285750" indent="-285750">
                <a:buFont typeface="Arial" charset="0"/>
                <a:buChar char="•"/>
              </a:pPr>
              <a:r>
                <a:rPr lang="en-US" sz="1300" b="1" dirty="0">
                  <a:solidFill>
                    <a:schemeClr val="bg1"/>
                  </a:solidFill>
                  <a:latin typeface="Arial" charset="0"/>
                  <a:ea typeface="Arial" charset="0"/>
                  <a:cs typeface="Arial" charset="0"/>
                </a:rPr>
                <a:t>Students:</a:t>
              </a:r>
            </a:p>
            <a:p>
              <a:pPr marL="742950" lvl="1" indent="-285750">
                <a:buFont typeface="Arial" charset="0"/>
                <a:buChar char="•"/>
              </a:pPr>
              <a:r>
                <a:rPr lang="en-US" sz="1300" b="1" dirty="0">
                  <a:solidFill>
                    <a:schemeClr val="bg1"/>
                  </a:solidFill>
                  <a:latin typeface="Arial" charset="0"/>
                  <a:ea typeface="Arial" charset="0"/>
                  <a:cs typeface="Arial" charset="0"/>
                </a:rPr>
                <a:t>Think their own thoughts</a:t>
              </a:r>
            </a:p>
            <a:p>
              <a:pPr marL="742950" lvl="1" indent="-285750">
                <a:buFont typeface="Arial" charset="0"/>
                <a:buChar char="•"/>
              </a:pPr>
              <a:r>
                <a:rPr lang="en-US" sz="1300" b="1" dirty="0">
                  <a:solidFill>
                    <a:schemeClr val="bg1"/>
                  </a:solidFill>
                  <a:latin typeface="Arial" charset="0"/>
                  <a:ea typeface="Arial" charset="0"/>
                  <a:cs typeface="Arial" charset="0"/>
                </a:rPr>
                <a:t>Assess their own understanding</a:t>
              </a:r>
              <a:br>
                <a:rPr lang="en-US" sz="1400" dirty="0">
                  <a:solidFill>
                    <a:schemeClr val="bg1"/>
                  </a:solidFill>
                  <a:latin typeface="Arial" charset="0"/>
                  <a:ea typeface="Arial" charset="0"/>
                  <a:cs typeface="Arial" charset="0"/>
                </a:rPr>
              </a:br>
              <a:endParaRPr lang="en-US" sz="1400" dirty="0">
                <a:solidFill>
                  <a:schemeClr val="bg1"/>
                </a:solidFill>
                <a:latin typeface="Arial" charset="0"/>
                <a:ea typeface="Arial" charset="0"/>
                <a:cs typeface="Arial" charset="0"/>
              </a:endParaRPr>
            </a:p>
          </p:txBody>
        </p:sp>
        <p:sp>
          <p:nvSpPr>
            <p:cNvPr id="8" name="Rectangle 7"/>
            <p:cNvSpPr/>
            <p:nvPr/>
          </p:nvSpPr>
          <p:spPr>
            <a:xfrm>
              <a:off x="3691891" y="3576794"/>
              <a:ext cx="2413487" cy="492443"/>
            </a:xfrm>
            <a:prstGeom prst="rect">
              <a:avLst/>
            </a:prstGeom>
          </p:spPr>
          <p:txBody>
            <a:bodyPr wrap="square">
              <a:spAutoFit/>
            </a:bodyPr>
            <a:lstStyle/>
            <a:p>
              <a:pPr lvl="1"/>
              <a:r>
                <a:rPr lang="en-US" sz="1300" dirty="0">
                  <a:solidFill>
                    <a:schemeClr val="bg1"/>
                  </a:solidFill>
                  <a:latin typeface="Arial" charset="0"/>
                  <a:ea typeface="Arial" charset="0"/>
                  <a:cs typeface="Arial" charset="0"/>
                </a:rPr>
                <a:t>(vs trying to guess </a:t>
              </a:r>
              <a:br>
                <a:rPr lang="en-US" sz="1300" dirty="0">
                  <a:solidFill>
                    <a:schemeClr val="bg1"/>
                  </a:solidFill>
                  <a:latin typeface="Arial" charset="0"/>
                  <a:ea typeface="Arial" charset="0"/>
                  <a:cs typeface="Arial" charset="0"/>
                </a:rPr>
              </a:br>
              <a:r>
                <a:rPr lang="en-US" sz="1300" dirty="0">
                  <a:solidFill>
                    <a:schemeClr val="bg1"/>
                  </a:solidFill>
                  <a:latin typeface="Arial" charset="0"/>
                  <a:ea typeface="Arial" charset="0"/>
                  <a:cs typeface="Arial" charset="0"/>
                </a:rPr>
                <a:t>what teacher wants)</a:t>
              </a:r>
            </a:p>
          </p:txBody>
        </p:sp>
      </p:grpSp>
      <p:sp>
        <p:nvSpPr>
          <p:cNvPr id="9" name="TextBox 8"/>
          <p:cNvSpPr txBox="1"/>
          <p:nvPr/>
        </p:nvSpPr>
        <p:spPr>
          <a:xfrm>
            <a:off x="1603059" y="1968661"/>
            <a:ext cx="1868804" cy="1292662"/>
          </a:xfrm>
          <a:prstGeom prst="rect">
            <a:avLst/>
          </a:prstGeom>
          <a:noFill/>
        </p:spPr>
        <p:txBody>
          <a:bodyPr wrap="square" rtlCol="0">
            <a:spAutoFit/>
          </a:bodyPr>
          <a:lstStyle/>
          <a:p>
            <a:r>
              <a:rPr lang="en-US" b="1" dirty="0">
                <a:solidFill>
                  <a:schemeClr val="bg1"/>
                </a:solidFill>
                <a:latin typeface="Arial" charset="0"/>
                <a:ea typeface="Arial" charset="0"/>
                <a:cs typeface="Arial" charset="0"/>
              </a:rPr>
              <a:t>Rich Tasks</a:t>
            </a:r>
          </a:p>
          <a:p>
            <a:endParaRPr lang="en-US" b="1" dirty="0">
              <a:solidFill>
                <a:schemeClr val="bg1"/>
              </a:solidFill>
              <a:latin typeface="Arial" charset="0"/>
              <a:ea typeface="Arial" charset="0"/>
              <a:cs typeface="Arial" charset="0"/>
            </a:endParaRPr>
          </a:p>
          <a:p>
            <a:pPr marL="285750" indent="-285750">
              <a:buFont typeface="Arial" charset="0"/>
              <a:buChar char="•"/>
            </a:pPr>
            <a:r>
              <a:rPr lang="en-US" sz="1300" b="1" dirty="0">
                <a:solidFill>
                  <a:schemeClr val="bg1"/>
                </a:solidFill>
                <a:latin typeface="Arial" charset="0"/>
                <a:ea typeface="Arial" charset="0"/>
                <a:cs typeface="Arial" charset="0"/>
              </a:rPr>
              <a:t>Well prepared</a:t>
            </a:r>
          </a:p>
          <a:p>
            <a:pPr marL="285750" indent="-285750">
              <a:buFont typeface="Arial" charset="0"/>
              <a:buChar char="•"/>
            </a:pPr>
            <a:r>
              <a:rPr lang="en-US" sz="1300" b="1" dirty="0">
                <a:solidFill>
                  <a:schemeClr val="bg1"/>
                </a:solidFill>
                <a:latin typeface="Arial" charset="0"/>
                <a:ea typeface="Arial" charset="0"/>
                <a:cs typeface="Arial" charset="0"/>
              </a:rPr>
              <a:t>Appropriately used</a:t>
            </a:r>
          </a:p>
        </p:txBody>
      </p:sp>
      <p:sp>
        <p:nvSpPr>
          <p:cNvPr id="10" name="TextBox 9"/>
          <p:cNvSpPr txBox="1"/>
          <p:nvPr/>
        </p:nvSpPr>
        <p:spPr>
          <a:xfrm>
            <a:off x="6920867" y="1899411"/>
            <a:ext cx="1868804" cy="1923604"/>
          </a:xfrm>
          <a:prstGeom prst="rect">
            <a:avLst/>
          </a:prstGeom>
          <a:noFill/>
        </p:spPr>
        <p:txBody>
          <a:bodyPr wrap="square" rtlCol="0">
            <a:spAutoFit/>
          </a:bodyPr>
          <a:lstStyle/>
          <a:p>
            <a:r>
              <a:rPr lang="en-US" b="1" dirty="0">
                <a:solidFill>
                  <a:schemeClr val="bg1"/>
                </a:solidFill>
                <a:latin typeface="Arial" charset="0"/>
                <a:ea typeface="Arial" charset="0"/>
                <a:cs typeface="Arial" charset="0"/>
              </a:rPr>
              <a:t>Culture of </a:t>
            </a:r>
            <a:br>
              <a:rPr lang="en-US" b="1" dirty="0">
                <a:solidFill>
                  <a:schemeClr val="bg1"/>
                </a:solidFill>
                <a:latin typeface="Arial" charset="0"/>
                <a:ea typeface="Arial" charset="0"/>
                <a:cs typeface="Arial" charset="0"/>
              </a:rPr>
            </a:br>
            <a:r>
              <a:rPr lang="en-US" b="1" dirty="0">
                <a:solidFill>
                  <a:schemeClr val="bg1"/>
                </a:solidFill>
                <a:latin typeface="Arial" charset="0"/>
                <a:ea typeface="Arial" charset="0"/>
                <a:cs typeface="Arial" charset="0"/>
              </a:rPr>
              <a:t>the classroom</a:t>
            </a:r>
          </a:p>
          <a:p>
            <a:endParaRPr lang="en-US" b="1" dirty="0">
              <a:solidFill>
                <a:schemeClr val="bg1"/>
              </a:solidFill>
              <a:latin typeface="Arial" charset="0"/>
              <a:ea typeface="Arial" charset="0"/>
              <a:cs typeface="Arial" charset="0"/>
            </a:endParaRPr>
          </a:p>
          <a:p>
            <a:pPr marL="285750" indent="-285750">
              <a:buFont typeface="Arial" charset="0"/>
              <a:buChar char="•"/>
            </a:pPr>
            <a:r>
              <a:rPr lang="en-US" sz="1300" b="1" dirty="0">
                <a:solidFill>
                  <a:schemeClr val="bg1"/>
                </a:solidFill>
                <a:latin typeface="Arial" charset="0"/>
                <a:ea typeface="Arial" charset="0"/>
                <a:cs typeface="Arial" charset="0"/>
              </a:rPr>
              <a:t>Developing awareness </a:t>
            </a:r>
            <a:br>
              <a:rPr lang="en-US" sz="1300" b="1" dirty="0">
                <a:solidFill>
                  <a:schemeClr val="bg1"/>
                </a:solidFill>
                <a:latin typeface="Arial" charset="0"/>
                <a:ea typeface="Arial" charset="0"/>
                <a:cs typeface="Arial" charset="0"/>
              </a:rPr>
            </a:br>
            <a:r>
              <a:rPr lang="en-US" sz="1300" b="1" dirty="0">
                <a:solidFill>
                  <a:schemeClr val="bg1"/>
                </a:solidFill>
                <a:latin typeface="Arial" charset="0"/>
                <a:ea typeface="Arial" charset="0"/>
                <a:cs typeface="Arial" charset="0"/>
              </a:rPr>
              <a:t>in students (student metacognition)</a:t>
            </a:r>
          </a:p>
        </p:txBody>
      </p:sp>
      <p:sp>
        <p:nvSpPr>
          <p:cNvPr id="11" name="Title 1">
            <a:extLst>
              <a:ext uri="{FF2B5EF4-FFF2-40B4-BE49-F238E27FC236}">
                <a16:creationId xmlns:a16="http://schemas.microsoft.com/office/drawing/2014/main" id="{75F62002-F4F4-420F-81CB-F7132AAC6011}"/>
              </a:ext>
            </a:extLst>
          </p:cNvPr>
          <p:cNvSpPr>
            <a:spLocks noGrp="1"/>
          </p:cNvSpPr>
          <p:nvPr>
            <p:ph type="title"/>
          </p:nvPr>
        </p:nvSpPr>
        <p:spPr>
          <a:xfrm>
            <a:off x="1333500" y="273844"/>
            <a:ext cx="6615000" cy="945000"/>
          </a:xfrm>
        </p:spPr>
        <p:txBody>
          <a:bodyPr>
            <a:normAutofit/>
          </a:bodyPr>
          <a:lstStyle/>
          <a:p>
            <a:r>
              <a:rPr lang="en-AU" sz="3000" dirty="0">
                <a:solidFill>
                  <a:srgbClr val="171C41"/>
                </a:solidFill>
              </a:rPr>
              <a:t>Working with rich tasks in the classroom</a:t>
            </a:r>
          </a:p>
        </p:txBody>
      </p:sp>
    </p:spTree>
    <p:extLst>
      <p:ext uri="{BB962C8B-B14F-4D97-AF65-F5344CB8AC3E}">
        <p14:creationId xmlns:p14="http://schemas.microsoft.com/office/powerpoint/2010/main" val="37233099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fade">
                                      <p:cBhvr>
                                        <p:cTn id="2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P spid="9" grpId="0"/>
      <p:bldP spid="1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7E6E4D-4705-4D3C-842C-1EEC9E4C06B3}"/>
              </a:ext>
            </a:extLst>
          </p:cNvPr>
          <p:cNvSpPr>
            <a:spLocks noGrp="1"/>
          </p:cNvSpPr>
          <p:nvPr>
            <p:ph type="title"/>
          </p:nvPr>
        </p:nvSpPr>
        <p:spPr/>
        <p:txBody>
          <a:bodyPr>
            <a:normAutofit/>
          </a:bodyPr>
          <a:lstStyle/>
          <a:p>
            <a:r>
              <a:rPr lang="en-AU" sz="3200" dirty="0">
                <a:solidFill>
                  <a:srgbClr val="171C41"/>
                </a:solidFill>
              </a:rPr>
              <a:t>Designing rich tasks</a:t>
            </a:r>
          </a:p>
        </p:txBody>
      </p:sp>
      <p:sp>
        <p:nvSpPr>
          <p:cNvPr id="3" name="Content Placeholder 2">
            <a:extLst>
              <a:ext uri="{FF2B5EF4-FFF2-40B4-BE49-F238E27FC236}">
                <a16:creationId xmlns:a16="http://schemas.microsoft.com/office/drawing/2014/main" id="{2A2FD309-002A-4EA1-A68B-3437CE965114}"/>
              </a:ext>
            </a:extLst>
          </p:cNvPr>
          <p:cNvSpPr>
            <a:spLocks noGrp="1"/>
          </p:cNvSpPr>
          <p:nvPr>
            <p:ph idx="1"/>
          </p:nvPr>
        </p:nvSpPr>
        <p:spPr>
          <a:xfrm>
            <a:off x="1333499" y="1369219"/>
            <a:ext cx="6431867" cy="3375000"/>
          </a:xfrm>
        </p:spPr>
        <p:txBody>
          <a:bodyPr/>
          <a:lstStyle/>
          <a:p>
            <a:pPr marL="0" indent="0">
              <a:buNone/>
            </a:pPr>
            <a:r>
              <a:rPr lang="en-AU" sz="2200" dirty="0">
                <a:solidFill>
                  <a:srgbClr val="171C41"/>
                </a:solidFill>
              </a:rPr>
              <a:t>Two ways of incorporating rich mathematical tasks into teaching and learning programs are to:</a:t>
            </a:r>
          </a:p>
          <a:p>
            <a:pPr marL="0" indent="0">
              <a:buNone/>
            </a:pPr>
            <a:endParaRPr lang="en-AU" sz="2200" dirty="0">
              <a:solidFill>
                <a:srgbClr val="171C41"/>
              </a:solidFill>
            </a:endParaRPr>
          </a:p>
          <a:p>
            <a:pPr marL="457200" indent="-457200">
              <a:buFont typeface="+mj-lt"/>
              <a:buAutoNum type="arabicPeriod"/>
            </a:pPr>
            <a:r>
              <a:rPr lang="en-AU" sz="2200" dirty="0">
                <a:solidFill>
                  <a:srgbClr val="171C41"/>
                </a:solidFill>
              </a:rPr>
              <a:t>Access available resources</a:t>
            </a:r>
          </a:p>
          <a:p>
            <a:pPr marL="457200" indent="-457200">
              <a:buFont typeface="+mj-lt"/>
              <a:buAutoNum type="arabicPeriod"/>
            </a:pPr>
            <a:endParaRPr lang="en-AU" sz="2200" dirty="0">
              <a:solidFill>
                <a:srgbClr val="171C41"/>
              </a:solidFill>
            </a:endParaRPr>
          </a:p>
          <a:p>
            <a:pPr marL="457200" indent="-457200">
              <a:buFont typeface="+mj-lt"/>
              <a:buAutoNum type="arabicPeriod"/>
            </a:pPr>
            <a:r>
              <a:rPr lang="en-AU" sz="2200" dirty="0">
                <a:solidFill>
                  <a:srgbClr val="171C41"/>
                </a:solidFill>
              </a:rPr>
              <a:t>Design your own</a:t>
            </a:r>
          </a:p>
        </p:txBody>
      </p:sp>
    </p:spTree>
    <p:extLst>
      <p:ext uri="{BB962C8B-B14F-4D97-AF65-F5344CB8AC3E}">
        <p14:creationId xmlns:p14="http://schemas.microsoft.com/office/powerpoint/2010/main" val="30602411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01ACFB-F270-4265-8190-FE1492CAEF16}"/>
              </a:ext>
            </a:extLst>
          </p:cNvPr>
          <p:cNvSpPr>
            <a:spLocks noGrp="1"/>
          </p:cNvSpPr>
          <p:nvPr>
            <p:ph type="title"/>
          </p:nvPr>
        </p:nvSpPr>
        <p:spPr/>
        <p:txBody>
          <a:bodyPr>
            <a:normAutofit/>
          </a:bodyPr>
          <a:lstStyle/>
          <a:p>
            <a:r>
              <a:rPr lang="en-AU" sz="3200" dirty="0">
                <a:solidFill>
                  <a:srgbClr val="171C41"/>
                </a:solidFill>
              </a:rPr>
              <a:t>Designing rich tasks</a:t>
            </a:r>
            <a:endParaRPr lang="en-AU" sz="3200" dirty="0"/>
          </a:p>
        </p:txBody>
      </p:sp>
      <p:sp>
        <p:nvSpPr>
          <p:cNvPr id="3" name="Content Placeholder 2">
            <a:extLst>
              <a:ext uri="{FF2B5EF4-FFF2-40B4-BE49-F238E27FC236}">
                <a16:creationId xmlns:a16="http://schemas.microsoft.com/office/drawing/2014/main" id="{D8DD79DF-CEE8-425C-AF95-4AE8588D4690}"/>
              </a:ext>
            </a:extLst>
          </p:cNvPr>
          <p:cNvSpPr>
            <a:spLocks noGrp="1"/>
          </p:cNvSpPr>
          <p:nvPr>
            <p:ph idx="1"/>
          </p:nvPr>
        </p:nvSpPr>
        <p:spPr/>
        <p:txBody>
          <a:bodyPr/>
          <a:lstStyle/>
          <a:p>
            <a:pPr marL="0" indent="0">
              <a:buNone/>
            </a:pPr>
            <a:r>
              <a:rPr lang="en-AU" dirty="0">
                <a:solidFill>
                  <a:srgbClr val="171C41"/>
                </a:solidFill>
              </a:rPr>
              <a:t>Rich tasks can be generated by adapting tasks from the curriculum, opening them to create new and better opportunities for students…</a:t>
            </a:r>
          </a:p>
          <a:p>
            <a:pPr marL="0" indent="0">
              <a:buNone/>
            </a:pPr>
            <a:endParaRPr lang="en-AU" dirty="0">
              <a:solidFill>
                <a:srgbClr val="171C41"/>
              </a:solidFill>
            </a:endParaRPr>
          </a:p>
          <a:p>
            <a:pPr marL="0" indent="0">
              <a:buNone/>
            </a:pPr>
            <a:r>
              <a:rPr lang="en-AU" dirty="0">
                <a:solidFill>
                  <a:srgbClr val="171C41"/>
                </a:solidFill>
              </a:rPr>
              <a:t>But how?</a:t>
            </a:r>
          </a:p>
          <a:p>
            <a:pPr marL="0" indent="0">
              <a:buNone/>
            </a:pPr>
            <a:endParaRPr lang="en-AU" dirty="0">
              <a:solidFill>
                <a:srgbClr val="171C41"/>
              </a:solidFill>
            </a:endParaRPr>
          </a:p>
          <a:p>
            <a:pPr marL="0" indent="0">
              <a:buNone/>
            </a:pPr>
            <a:r>
              <a:rPr lang="en-AU" dirty="0">
                <a:solidFill>
                  <a:srgbClr val="171C41"/>
                </a:solidFill>
              </a:rPr>
              <a:t>Discuss what </a:t>
            </a:r>
            <a:r>
              <a:rPr lang="en-AU" b="1" dirty="0">
                <a:solidFill>
                  <a:srgbClr val="171C41"/>
                </a:solidFill>
              </a:rPr>
              <a:t>strategies</a:t>
            </a:r>
            <a:r>
              <a:rPr lang="en-AU" dirty="0">
                <a:solidFill>
                  <a:srgbClr val="171C41"/>
                </a:solidFill>
              </a:rPr>
              <a:t> you think might be useful to do this.</a:t>
            </a:r>
          </a:p>
          <a:p>
            <a:pPr marL="0" indent="0">
              <a:buNone/>
            </a:pPr>
            <a:endParaRPr lang="en-AU" dirty="0"/>
          </a:p>
        </p:txBody>
      </p:sp>
      <p:pic>
        <p:nvPicPr>
          <p:cNvPr id="5" name="Picture 4">
            <a:extLst>
              <a:ext uri="{FF2B5EF4-FFF2-40B4-BE49-F238E27FC236}">
                <a16:creationId xmlns:a16="http://schemas.microsoft.com/office/drawing/2014/main" id="{D17EEA33-5F34-4697-A78D-49E5A75362E5}"/>
              </a:ext>
            </a:extLst>
          </p:cNvPr>
          <p:cNvPicPr>
            <a:picLocks noChangeAspect="1"/>
          </p:cNvPicPr>
          <p:nvPr/>
        </p:nvPicPr>
        <p:blipFill>
          <a:blip r:embed="rId3"/>
          <a:stretch>
            <a:fillRect/>
          </a:stretch>
        </p:blipFill>
        <p:spPr>
          <a:xfrm>
            <a:off x="7948500" y="485740"/>
            <a:ext cx="518160" cy="521208"/>
          </a:xfrm>
          <a:prstGeom prst="rect">
            <a:avLst/>
          </a:prstGeom>
        </p:spPr>
      </p:pic>
    </p:spTree>
    <p:extLst>
      <p:ext uri="{BB962C8B-B14F-4D97-AF65-F5344CB8AC3E}">
        <p14:creationId xmlns:p14="http://schemas.microsoft.com/office/powerpoint/2010/main" val="17486992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19A295-4A12-4671-A978-EA772457150C}"/>
              </a:ext>
            </a:extLst>
          </p:cNvPr>
          <p:cNvSpPr>
            <a:spLocks noGrp="1"/>
          </p:cNvSpPr>
          <p:nvPr>
            <p:ph idx="1"/>
          </p:nvPr>
        </p:nvSpPr>
        <p:spPr>
          <a:xfrm>
            <a:off x="1333499" y="365760"/>
            <a:ext cx="7022709" cy="4378459"/>
          </a:xfrm>
        </p:spPr>
        <p:txBody>
          <a:bodyPr/>
          <a:lstStyle/>
          <a:p>
            <a:pPr marL="457200" indent="-457200">
              <a:buFont typeface="+mj-lt"/>
              <a:buAutoNum type="arabicPeriod"/>
            </a:pPr>
            <a:r>
              <a:rPr lang="en-AU" dirty="0">
                <a:solidFill>
                  <a:srgbClr val="171C41"/>
                </a:solidFill>
              </a:rPr>
              <a:t>Can you open the task to encourage multiple methods, pathways and representations?</a:t>
            </a:r>
          </a:p>
          <a:p>
            <a:pPr marL="0" indent="0">
              <a:buNone/>
            </a:pPr>
            <a:endParaRPr lang="en-AU" sz="2200" dirty="0">
              <a:solidFill>
                <a:srgbClr val="171C41"/>
              </a:solidFill>
            </a:endParaRPr>
          </a:p>
          <a:p>
            <a:pPr marL="685800" lvl="2" indent="0">
              <a:buNone/>
            </a:pPr>
            <a:r>
              <a:rPr lang="en-AU" sz="2200" dirty="0">
                <a:solidFill>
                  <a:srgbClr val="171C41"/>
                </a:solidFill>
              </a:rPr>
              <a:t>Solve 1 divided by 2/3. (closed question)</a:t>
            </a:r>
          </a:p>
          <a:p>
            <a:pPr marL="685800" lvl="2" indent="0">
              <a:buNone/>
            </a:pPr>
            <a:endParaRPr lang="en-AU" sz="2200" dirty="0">
              <a:solidFill>
                <a:srgbClr val="171C41"/>
              </a:solidFill>
            </a:endParaRPr>
          </a:p>
          <a:p>
            <a:pPr marL="685800" lvl="2" indent="0">
              <a:buNone/>
            </a:pPr>
            <a:r>
              <a:rPr lang="en-AU" sz="2200" dirty="0">
                <a:solidFill>
                  <a:srgbClr val="171C41"/>
                </a:solidFill>
              </a:rPr>
              <a:t>Open this up by adding:</a:t>
            </a:r>
          </a:p>
          <a:p>
            <a:pPr lvl="2"/>
            <a:r>
              <a:rPr lang="en-AU" sz="2200" dirty="0">
                <a:solidFill>
                  <a:srgbClr val="171C41"/>
                </a:solidFill>
              </a:rPr>
              <a:t>Make sense of your solution</a:t>
            </a:r>
          </a:p>
          <a:p>
            <a:pPr lvl="2"/>
            <a:r>
              <a:rPr lang="en-AU" sz="2200" dirty="0">
                <a:solidFill>
                  <a:srgbClr val="171C41"/>
                </a:solidFill>
              </a:rPr>
              <a:t>Offer a visual proof</a:t>
            </a:r>
          </a:p>
          <a:p>
            <a:pPr marL="685800" lvl="2" indent="0">
              <a:buNone/>
            </a:pPr>
            <a:endParaRPr lang="en-AU" sz="2200" dirty="0">
              <a:solidFill>
                <a:srgbClr val="171C41"/>
              </a:solidFill>
            </a:endParaRPr>
          </a:p>
          <a:p>
            <a:pPr marL="685800" lvl="2" indent="0">
              <a:buNone/>
            </a:pPr>
            <a:r>
              <a:rPr lang="en-AU" sz="2200" dirty="0">
                <a:solidFill>
                  <a:srgbClr val="171C41"/>
                </a:solidFill>
              </a:rPr>
              <a:t>Have a go…</a:t>
            </a:r>
          </a:p>
          <a:p>
            <a:pPr marL="0" indent="0">
              <a:buNone/>
            </a:pPr>
            <a:endParaRPr lang="en-AU" sz="2200" dirty="0">
              <a:solidFill>
                <a:srgbClr val="171C41"/>
              </a:solidFill>
            </a:endParaRPr>
          </a:p>
        </p:txBody>
      </p:sp>
      <p:pic>
        <p:nvPicPr>
          <p:cNvPr id="7" name="Picture 6">
            <a:extLst>
              <a:ext uri="{FF2B5EF4-FFF2-40B4-BE49-F238E27FC236}">
                <a16:creationId xmlns:a16="http://schemas.microsoft.com/office/drawing/2014/main" id="{07B6E8CA-89D1-434B-9BE3-14277EFA50CA}"/>
              </a:ext>
            </a:extLst>
          </p:cNvPr>
          <p:cNvPicPr>
            <a:picLocks noChangeAspect="1"/>
          </p:cNvPicPr>
          <p:nvPr/>
        </p:nvPicPr>
        <p:blipFill>
          <a:blip r:embed="rId3"/>
          <a:stretch>
            <a:fillRect/>
          </a:stretch>
        </p:blipFill>
        <p:spPr>
          <a:xfrm>
            <a:off x="8213676" y="479644"/>
            <a:ext cx="530352" cy="533400"/>
          </a:xfrm>
          <a:prstGeom prst="rect">
            <a:avLst/>
          </a:prstGeom>
        </p:spPr>
      </p:pic>
    </p:spTree>
    <p:extLst>
      <p:ext uri="{BB962C8B-B14F-4D97-AF65-F5344CB8AC3E}">
        <p14:creationId xmlns:p14="http://schemas.microsoft.com/office/powerpoint/2010/main" val="29666634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500"/>
                                        <p:tgtEl>
                                          <p:spTgt spid="3">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fade">
                                      <p:cBhvr>
                                        <p:cTn id="17" dur="500"/>
                                        <p:tgtEl>
                                          <p:spTgt spid="3">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fade">
                                      <p:cBhvr>
                                        <p:cTn id="22" dur="500"/>
                                        <p:tgtEl>
                                          <p:spTgt spid="3">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Effect transition="in" filter="fade">
                                      <p:cBhvr>
                                        <p:cTn id="2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4450A178-42CB-42A5-A95D-22F3CFDA967D}"/>
              </a:ext>
            </a:extLst>
          </p:cNvPr>
          <p:cNvSpPr>
            <a:spLocks noGrp="1"/>
          </p:cNvSpPr>
          <p:nvPr>
            <p:ph idx="1"/>
          </p:nvPr>
        </p:nvSpPr>
        <p:spPr>
          <a:xfrm>
            <a:off x="1491175" y="349414"/>
            <a:ext cx="7033847" cy="4547439"/>
          </a:xfrm>
        </p:spPr>
        <p:txBody>
          <a:bodyPr/>
          <a:lstStyle/>
          <a:p>
            <a:pPr marL="457200" indent="-457200">
              <a:buFont typeface="+mj-lt"/>
              <a:buAutoNum type="arabicPeriod" startAt="2"/>
            </a:pPr>
            <a:r>
              <a:rPr lang="en-AU" dirty="0">
                <a:solidFill>
                  <a:srgbClr val="171C41"/>
                </a:solidFill>
              </a:rPr>
              <a:t>Can you make it an inquiry task?</a:t>
            </a:r>
          </a:p>
          <a:p>
            <a:pPr marL="0" indent="0">
              <a:buNone/>
            </a:pPr>
            <a:endParaRPr lang="en-AU" sz="2200" dirty="0">
              <a:solidFill>
                <a:srgbClr val="171C41"/>
              </a:solidFill>
            </a:endParaRPr>
          </a:p>
          <a:p>
            <a:pPr marL="685800" lvl="2" indent="0">
              <a:buNone/>
            </a:pPr>
            <a:r>
              <a:rPr lang="en-AU" sz="2200" dirty="0">
                <a:solidFill>
                  <a:srgbClr val="171C41"/>
                </a:solidFill>
              </a:rPr>
              <a:t>Instead of asking students to reproduce a method (often blindly), ask them to come up with an idea.</a:t>
            </a:r>
          </a:p>
          <a:p>
            <a:pPr marL="685800" lvl="2" indent="0">
              <a:buNone/>
            </a:pPr>
            <a:endParaRPr lang="en-AU" sz="2200" dirty="0">
              <a:solidFill>
                <a:srgbClr val="171C41"/>
              </a:solidFill>
            </a:endParaRPr>
          </a:p>
          <a:p>
            <a:pPr marL="685800" lvl="2" indent="0">
              <a:buNone/>
            </a:pPr>
            <a:r>
              <a:rPr lang="en-AU" sz="2200" dirty="0">
                <a:solidFill>
                  <a:srgbClr val="171C41"/>
                </a:solidFill>
              </a:rPr>
              <a:t>Make all of the numbers between 1 and 20, using four 4s and any operation.</a:t>
            </a:r>
          </a:p>
          <a:p>
            <a:pPr lvl="2"/>
            <a:r>
              <a:rPr lang="en-AU" sz="2200" dirty="0">
                <a:solidFill>
                  <a:srgbClr val="171C41"/>
                </a:solidFill>
              </a:rPr>
              <a:t>If you’ve made a number one way, can you use another way to make the same number… and another…?</a:t>
            </a:r>
          </a:p>
          <a:p>
            <a:pPr lvl="2"/>
            <a:r>
              <a:rPr lang="en-AU" sz="2200" dirty="0">
                <a:solidFill>
                  <a:srgbClr val="171C41"/>
                </a:solidFill>
              </a:rPr>
              <a:t>Can you go beyond 20?</a:t>
            </a:r>
          </a:p>
          <a:p>
            <a:pPr lvl="2"/>
            <a:r>
              <a:rPr lang="en-AU" sz="2200" dirty="0">
                <a:solidFill>
                  <a:srgbClr val="171C41"/>
                </a:solidFill>
              </a:rPr>
              <a:t>Can you find negative integers?</a:t>
            </a:r>
          </a:p>
          <a:p>
            <a:pPr marL="0" indent="0">
              <a:buNone/>
            </a:pPr>
            <a:endParaRPr lang="en-AU" sz="2200" dirty="0">
              <a:solidFill>
                <a:srgbClr val="171C41"/>
              </a:solidFill>
            </a:endParaRPr>
          </a:p>
        </p:txBody>
      </p:sp>
      <p:pic>
        <p:nvPicPr>
          <p:cNvPr id="7" name="Picture 6">
            <a:extLst>
              <a:ext uri="{FF2B5EF4-FFF2-40B4-BE49-F238E27FC236}">
                <a16:creationId xmlns:a16="http://schemas.microsoft.com/office/drawing/2014/main" id="{0A102CE9-AF15-4C01-9B15-5772D3EAABBB}"/>
              </a:ext>
            </a:extLst>
          </p:cNvPr>
          <p:cNvPicPr>
            <a:picLocks noChangeAspect="1"/>
          </p:cNvPicPr>
          <p:nvPr/>
        </p:nvPicPr>
        <p:blipFill>
          <a:blip r:embed="rId3"/>
          <a:stretch>
            <a:fillRect/>
          </a:stretch>
        </p:blipFill>
        <p:spPr>
          <a:xfrm>
            <a:off x="8213676" y="479644"/>
            <a:ext cx="530352" cy="533400"/>
          </a:xfrm>
          <a:prstGeom prst="rect">
            <a:avLst/>
          </a:prstGeom>
        </p:spPr>
      </p:pic>
    </p:spTree>
    <p:extLst>
      <p:ext uri="{BB962C8B-B14F-4D97-AF65-F5344CB8AC3E}">
        <p14:creationId xmlns:p14="http://schemas.microsoft.com/office/powerpoint/2010/main" val="24242415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Effect transition="in" filter="fade">
                                      <p:cBhvr>
                                        <p:cTn id="7" dur="500"/>
                                        <p:tgtEl>
                                          <p:spTgt spid="5">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4" end="4"/>
                                            </p:txEl>
                                          </p:spTgt>
                                        </p:tgtEl>
                                        <p:attrNameLst>
                                          <p:attrName>style.visibility</p:attrName>
                                        </p:attrNameLst>
                                      </p:cBhvr>
                                      <p:to>
                                        <p:strVal val="visible"/>
                                      </p:to>
                                    </p:set>
                                    <p:animEffect transition="in" filter="fade">
                                      <p:cBhvr>
                                        <p:cTn id="12" dur="500"/>
                                        <p:tgtEl>
                                          <p:spTgt spid="5">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5" end="5"/>
                                            </p:txEl>
                                          </p:spTgt>
                                        </p:tgtEl>
                                        <p:attrNameLst>
                                          <p:attrName>style.visibility</p:attrName>
                                        </p:attrNameLst>
                                      </p:cBhvr>
                                      <p:to>
                                        <p:strVal val="visible"/>
                                      </p:to>
                                    </p:set>
                                    <p:animEffect transition="in" filter="fade">
                                      <p:cBhvr>
                                        <p:cTn id="17" dur="500"/>
                                        <p:tgtEl>
                                          <p:spTgt spid="5">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6" end="6"/>
                                            </p:txEl>
                                          </p:spTgt>
                                        </p:tgtEl>
                                        <p:attrNameLst>
                                          <p:attrName>style.visibility</p:attrName>
                                        </p:attrNameLst>
                                      </p:cBhvr>
                                      <p:to>
                                        <p:strVal val="visible"/>
                                      </p:to>
                                    </p:set>
                                    <p:animEffect transition="in" filter="fade">
                                      <p:cBhvr>
                                        <p:cTn id="22" dur="500"/>
                                        <p:tgtEl>
                                          <p:spTgt spid="5">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7" end="7"/>
                                            </p:txEl>
                                          </p:spTgt>
                                        </p:tgtEl>
                                        <p:attrNameLst>
                                          <p:attrName>style.visibility</p:attrName>
                                        </p:attrNameLst>
                                      </p:cBhvr>
                                      <p:to>
                                        <p:strVal val="visible"/>
                                      </p:to>
                                    </p:set>
                                    <p:animEffect transition="in" filter="fade">
                                      <p:cBhvr>
                                        <p:cTn id="27" dur="500"/>
                                        <p:tgtEl>
                                          <p:spTgt spid="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imensions">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8CAE7F7B-3CF3-7E40-848B-D62562E8E138}" vid="{0E66B630-02C8-6240-9E9C-3A1289DBE543}"/>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8CAE7F7B-3CF3-7E40-848B-D62562E8E138}" vid="{B89A2B07-E34D-A94A-A128-B3F449E79BE1}"/>
    </a:ext>
  </a:extLst>
</a:theme>
</file>

<file path=ppt/theme/theme3.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1_dimensions">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8CAE7F7B-3CF3-7E40-848B-D62562E8E138}" vid="{0E66B630-02C8-6240-9E9C-3A1289DBE543}"/>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dimensions_blank</Template>
  <TotalTime>10209</TotalTime>
  <Words>2179</Words>
  <Application>Microsoft Office PowerPoint</Application>
  <PresentationFormat>On-screen Show (16:9)</PresentationFormat>
  <Paragraphs>210</Paragraphs>
  <Slides>20</Slides>
  <Notes>20</Notes>
  <HiddenSlides>0</HiddenSlides>
  <MMClips>0</MMClips>
  <ScaleCrop>false</ScaleCrop>
  <HeadingPairs>
    <vt:vector size="6" baseType="variant">
      <vt:variant>
        <vt:lpstr>Fonts Used</vt:lpstr>
      </vt:variant>
      <vt:variant>
        <vt:i4>3</vt:i4>
      </vt:variant>
      <vt:variant>
        <vt:lpstr>Theme</vt:lpstr>
      </vt:variant>
      <vt:variant>
        <vt:i4>4</vt:i4>
      </vt:variant>
      <vt:variant>
        <vt:lpstr>Slide Titles</vt:lpstr>
      </vt:variant>
      <vt:variant>
        <vt:i4>20</vt:i4>
      </vt:variant>
    </vt:vector>
  </HeadingPairs>
  <TitlesOfParts>
    <vt:vector size="27" baseType="lpstr">
      <vt:lpstr>Arial</vt:lpstr>
      <vt:lpstr>Calibri</vt:lpstr>
      <vt:lpstr>Calibri Light</vt:lpstr>
      <vt:lpstr>dimensions</vt:lpstr>
      <vt:lpstr>1_Office Theme</vt:lpstr>
      <vt:lpstr>Custom Design</vt:lpstr>
      <vt:lpstr>1_dimensions</vt:lpstr>
      <vt:lpstr>PowerPoint Presentation</vt:lpstr>
      <vt:lpstr>Learning outcomes:</vt:lpstr>
      <vt:lpstr>Activity: Fraction circles</vt:lpstr>
      <vt:lpstr>Fraction circles</vt:lpstr>
      <vt:lpstr>Working with rich tasks in the classroom</vt:lpstr>
      <vt:lpstr>Designing rich tasks</vt:lpstr>
      <vt:lpstr>Designing rich tasks</vt:lpstr>
      <vt:lpstr>PowerPoint Presentation</vt:lpstr>
      <vt:lpstr>PowerPoint Presentation</vt:lpstr>
      <vt:lpstr>PowerPoint Presentation</vt:lpstr>
      <vt:lpstr>PowerPoint Presentation</vt:lpstr>
      <vt:lpstr>PowerPoint Presentation</vt:lpstr>
      <vt:lpstr>PowerPoint Presentation</vt:lpstr>
      <vt:lpstr>Discussion: Designing rich tasks</vt:lpstr>
      <vt:lpstr>Activity: First to 20</vt:lpstr>
      <vt:lpstr>PowerPoint Presentation</vt:lpstr>
      <vt:lpstr>Learning outcomes (revisited):</vt:lpstr>
      <vt:lpstr>Final thoughts</vt:lpstr>
      <vt:lpstr>The 12-day challenge</vt:lpstr>
      <vt:lpstr>Copyright information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Jacquie Sprott</dc:creator>
  <cp:lastModifiedBy>Ann Ruckert</cp:lastModifiedBy>
  <cp:revision>346</cp:revision>
  <cp:lastPrinted>2017-11-03T07:35:55Z</cp:lastPrinted>
  <dcterms:created xsi:type="dcterms:W3CDTF">2016-11-16T05:37:26Z</dcterms:created>
  <dcterms:modified xsi:type="dcterms:W3CDTF">2017-11-03T07:50:15Z</dcterms:modified>
</cp:coreProperties>
</file>