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 id="2147483816" r:id="rId2"/>
  </p:sldMasterIdLst>
  <p:notesMasterIdLst>
    <p:notesMasterId r:id="rId62"/>
  </p:notesMasterIdLst>
  <p:handoutMasterIdLst>
    <p:handoutMasterId r:id="rId63"/>
  </p:handoutMasterIdLst>
  <p:sldIdLst>
    <p:sldId id="258" r:id="rId3"/>
    <p:sldId id="308" r:id="rId4"/>
    <p:sldId id="310" r:id="rId5"/>
    <p:sldId id="309" r:id="rId6"/>
    <p:sldId id="326" r:id="rId7"/>
    <p:sldId id="327" r:id="rId8"/>
    <p:sldId id="328" r:id="rId9"/>
    <p:sldId id="329" r:id="rId10"/>
    <p:sldId id="330" r:id="rId11"/>
    <p:sldId id="331" r:id="rId12"/>
    <p:sldId id="340" r:id="rId13"/>
    <p:sldId id="341" r:id="rId14"/>
    <p:sldId id="263" r:id="rId15"/>
    <p:sldId id="264" r:id="rId16"/>
    <p:sldId id="265" r:id="rId17"/>
    <p:sldId id="332" r:id="rId18"/>
    <p:sldId id="333" r:id="rId19"/>
    <p:sldId id="267" r:id="rId20"/>
    <p:sldId id="268" r:id="rId21"/>
    <p:sldId id="334" r:id="rId22"/>
    <p:sldId id="311" r:id="rId23"/>
    <p:sldId id="273" r:id="rId24"/>
    <p:sldId id="274" r:id="rId25"/>
    <p:sldId id="275" r:id="rId26"/>
    <p:sldId id="338" r:id="rId27"/>
    <p:sldId id="335" r:id="rId28"/>
    <p:sldId id="336" r:id="rId29"/>
    <p:sldId id="337" r:id="rId30"/>
    <p:sldId id="277" r:id="rId31"/>
    <p:sldId id="302" r:id="rId32"/>
    <p:sldId id="278" r:id="rId33"/>
    <p:sldId id="279" r:id="rId34"/>
    <p:sldId id="318" r:id="rId35"/>
    <p:sldId id="280" r:id="rId36"/>
    <p:sldId id="319" r:id="rId37"/>
    <p:sldId id="281" r:id="rId38"/>
    <p:sldId id="282" r:id="rId39"/>
    <p:sldId id="339" r:id="rId40"/>
    <p:sldId id="283" r:id="rId41"/>
    <p:sldId id="303" r:id="rId42"/>
    <p:sldId id="284" r:id="rId43"/>
    <p:sldId id="285" r:id="rId44"/>
    <p:sldId id="286" r:id="rId45"/>
    <p:sldId id="323" r:id="rId46"/>
    <p:sldId id="324" r:id="rId47"/>
    <p:sldId id="287" r:id="rId48"/>
    <p:sldId id="305" r:id="rId49"/>
    <p:sldId id="304" r:id="rId50"/>
    <p:sldId id="306" r:id="rId51"/>
    <p:sldId id="290" r:id="rId52"/>
    <p:sldId id="325" r:id="rId53"/>
    <p:sldId id="295" r:id="rId54"/>
    <p:sldId id="296" r:id="rId55"/>
    <p:sldId id="298" r:id="rId56"/>
    <p:sldId id="299" r:id="rId57"/>
    <p:sldId id="300" r:id="rId58"/>
    <p:sldId id="301" r:id="rId59"/>
    <p:sldId id="312" r:id="rId60"/>
    <p:sldId id="307" r:id="rId6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8" userDrawn="1">
          <p15:clr>
            <a:srgbClr val="A4A3A4"/>
          </p15:clr>
        </p15:guide>
        <p15:guide id="2" pos="12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E50"/>
    <a:srgbClr val="406077"/>
    <a:srgbClr val="32C213"/>
    <a:srgbClr val="FFC100"/>
    <a:srgbClr val="7AACCE"/>
    <a:srgbClr val="FF8B00"/>
    <a:srgbClr val="E421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25" autoAdjust="0"/>
    <p:restoredTop sz="94670" autoAdjust="0"/>
  </p:normalViewPr>
  <p:slideViewPr>
    <p:cSldViewPr snapToGrid="0" snapToObjects="1">
      <p:cViewPr>
        <p:scale>
          <a:sx n="124" d="100"/>
          <a:sy n="124" d="100"/>
        </p:scale>
        <p:origin x="680" y="888"/>
      </p:cViewPr>
      <p:guideLst>
        <p:guide orient="horz" pos="758"/>
        <p:guide pos="1270"/>
      </p:guideLst>
    </p:cSldViewPr>
  </p:slideViewPr>
  <p:outlineViewPr>
    <p:cViewPr>
      <p:scale>
        <a:sx n="33" d="100"/>
        <a:sy n="33" d="100"/>
      </p:scale>
      <p:origin x="0" y="52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handoutMaster" Target="handoutMasters/handoutMaster1.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FBAE22-BA42-E844-AF4D-3FC3DEF54B2D}" type="datetimeFigureOut">
              <a:rPr lang="en-US" smtClean="0"/>
              <a:pPr/>
              <a:t>9/29/17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1D9726-895E-5642-AF69-D29CC2681879}" type="slidenum">
              <a:rPr lang="en-US" smtClean="0"/>
              <a:pPr/>
              <a:t>‹#›</a:t>
            </a:fld>
            <a:endParaRPr lang="en-US"/>
          </a:p>
        </p:txBody>
      </p:sp>
    </p:spTree>
    <p:extLst>
      <p:ext uri="{BB962C8B-B14F-4D97-AF65-F5344CB8AC3E}">
        <p14:creationId xmlns:p14="http://schemas.microsoft.com/office/powerpoint/2010/main" val="128166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DB789-A0E4-FC41-A88F-E0D29EABCBC2}" type="datetimeFigureOut">
              <a:rPr lang="en-US" smtClean="0"/>
              <a:pPr/>
              <a:t>9/29/17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8FC2C-B79D-6546-A7CD-42435F8CEEE0}" type="slidenum">
              <a:rPr lang="en-US" smtClean="0"/>
              <a:pPr/>
              <a:t>‹#›</a:t>
            </a:fld>
            <a:endParaRPr lang="en-US"/>
          </a:p>
        </p:txBody>
      </p:sp>
    </p:spTree>
    <p:extLst>
      <p:ext uri="{BB962C8B-B14F-4D97-AF65-F5344CB8AC3E}">
        <p14:creationId xmlns:p14="http://schemas.microsoft.com/office/powerpoint/2010/main" val="21588810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0B7B4-0C1C-1E47-A1C9-79B2CE654C2D}" type="slidenum">
              <a:rPr lang="en-US" smtClean="0"/>
              <a:t>1</a:t>
            </a:fld>
            <a:endParaRPr lang="en-US"/>
          </a:p>
        </p:txBody>
      </p:sp>
    </p:spTree>
    <p:extLst>
      <p:ext uri="{BB962C8B-B14F-4D97-AF65-F5344CB8AC3E}">
        <p14:creationId xmlns:p14="http://schemas.microsoft.com/office/powerpoint/2010/main" val="47285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0B7B4-0C1C-1E47-A1C9-79B2CE654C2D}" type="slidenum">
              <a:rPr lang="en-US" smtClean="0"/>
              <a:t>14</a:t>
            </a:fld>
            <a:endParaRPr lang="en-US"/>
          </a:p>
        </p:txBody>
      </p:sp>
    </p:spTree>
    <p:extLst>
      <p:ext uri="{BB962C8B-B14F-4D97-AF65-F5344CB8AC3E}">
        <p14:creationId xmlns:p14="http://schemas.microsoft.com/office/powerpoint/2010/main" val="583739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0B7B4-0C1C-1E47-A1C9-79B2CE654C2D}" type="slidenum">
              <a:rPr lang="en-US" smtClean="0"/>
              <a:t>15</a:t>
            </a:fld>
            <a:endParaRPr lang="en-US"/>
          </a:p>
        </p:txBody>
      </p:sp>
    </p:spTree>
    <p:extLst>
      <p:ext uri="{BB962C8B-B14F-4D97-AF65-F5344CB8AC3E}">
        <p14:creationId xmlns:p14="http://schemas.microsoft.com/office/powerpoint/2010/main" val="98986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D0B7B4-0C1C-1E47-A1C9-79B2CE654C2D}" type="slidenum">
              <a:rPr lang="en-US" smtClean="0"/>
              <a:t>16</a:t>
            </a:fld>
            <a:endParaRPr lang="en-US"/>
          </a:p>
        </p:txBody>
      </p:sp>
    </p:spTree>
    <p:extLst>
      <p:ext uri="{BB962C8B-B14F-4D97-AF65-F5344CB8AC3E}">
        <p14:creationId xmlns:p14="http://schemas.microsoft.com/office/powerpoint/2010/main" val="194851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D0B7B4-0C1C-1E47-A1C9-79B2CE654C2D}" type="slidenum">
              <a:rPr lang="en-US" smtClean="0"/>
              <a:t>17</a:t>
            </a:fld>
            <a:endParaRPr lang="en-US"/>
          </a:p>
        </p:txBody>
      </p:sp>
    </p:spTree>
    <p:extLst>
      <p:ext uri="{BB962C8B-B14F-4D97-AF65-F5344CB8AC3E}">
        <p14:creationId xmlns:p14="http://schemas.microsoft.com/office/powerpoint/2010/main" val="194851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D0B7B4-0C1C-1E47-A1C9-79B2CE654C2D}" type="slidenum">
              <a:rPr lang="en-US" smtClean="0"/>
              <a:t>18</a:t>
            </a:fld>
            <a:endParaRPr lang="en-US"/>
          </a:p>
        </p:txBody>
      </p:sp>
    </p:spTree>
    <p:extLst>
      <p:ext uri="{BB962C8B-B14F-4D97-AF65-F5344CB8AC3E}">
        <p14:creationId xmlns:p14="http://schemas.microsoft.com/office/powerpoint/2010/main" val="88858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D0B7B4-0C1C-1E47-A1C9-79B2CE654C2D}" type="slidenum">
              <a:rPr lang="en-US" smtClean="0"/>
              <a:t>19</a:t>
            </a:fld>
            <a:endParaRPr lang="en-US"/>
          </a:p>
        </p:txBody>
      </p:sp>
    </p:spTree>
    <p:extLst>
      <p:ext uri="{BB962C8B-B14F-4D97-AF65-F5344CB8AC3E}">
        <p14:creationId xmlns:p14="http://schemas.microsoft.com/office/powerpoint/2010/main" val="503883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D0B7B4-0C1C-1E47-A1C9-79B2CE654C2D}" type="slidenum">
              <a:rPr lang="en-US" smtClean="0"/>
              <a:t>20</a:t>
            </a:fld>
            <a:endParaRPr lang="en-US"/>
          </a:p>
        </p:txBody>
      </p:sp>
    </p:spTree>
    <p:extLst>
      <p:ext uri="{BB962C8B-B14F-4D97-AF65-F5344CB8AC3E}">
        <p14:creationId xmlns:p14="http://schemas.microsoft.com/office/powerpoint/2010/main" val="1982330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FF4DAD-C255-477D-A3D4-7BA4DEB7D413}" type="slidenum">
              <a:rPr lang="en-US" smtClean="0"/>
              <a:t>26</a:t>
            </a:fld>
            <a:endParaRPr lang="en-US"/>
          </a:p>
        </p:txBody>
      </p:sp>
    </p:spTree>
    <p:extLst>
      <p:ext uri="{BB962C8B-B14F-4D97-AF65-F5344CB8AC3E}">
        <p14:creationId xmlns:p14="http://schemas.microsoft.com/office/powerpoint/2010/main" val="13216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FF4DAD-C255-477D-A3D4-7BA4DEB7D413}" type="slidenum">
              <a:rPr lang="en-US" smtClean="0"/>
              <a:t>27</a:t>
            </a:fld>
            <a:endParaRPr lang="en-US"/>
          </a:p>
        </p:txBody>
      </p:sp>
    </p:spTree>
    <p:extLst>
      <p:ext uri="{BB962C8B-B14F-4D97-AF65-F5344CB8AC3E}">
        <p14:creationId xmlns:p14="http://schemas.microsoft.com/office/powerpoint/2010/main" val="1009598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D0B7B4-0C1C-1E47-A1C9-79B2CE654C2D}" type="slidenum">
              <a:rPr lang="en-US" smtClean="0"/>
              <a:t>42</a:t>
            </a:fld>
            <a:endParaRPr lang="en-US"/>
          </a:p>
        </p:txBody>
      </p:sp>
    </p:spTree>
    <p:extLst>
      <p:ext uri="{BB962C8B-B14F-4D97-AF65-F5344CB8AC3E}">
        <p14:creationId xmlns:p14="http://schemas.microsoft.com/office/powerpoint/2010/main" val="21982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Fraction Sense? You could ask participants to brainstorm their ideas about what having fraction sense means prior to showing this slide, using Think Boards or a Think Pair Share activity.</a:t>
            </a:r>
          </a:p>
        </p:txBody>
      </p:sp>
      <p:sp>
        <p:nvSpPr>
          <p:cNvPr id="4" name="Slide Number Placeholder 3"/>
          <p:cNvSpPr>
            <a:spLocks noGrp="1"/>
          </p:cNvSpPr>
          <p:nvPr>
            <p:ph type="sldNum" sz="quarter" idx="10"/>
          </p:nvPr>
        </p:nvSpPr>
        <p:spPr/>
        <p:txBody>
          <a:bodyPr/>
          <a:lstStyle/>
          <a:p>
            <a:fld id="{FDD0B7B4-0C1C-1E47-A1C9-79B2CE654C2D}" type="slidenum">
              <a:rPr lang="en-US" smtClean="0"/>
              <a:t>6</a:t>
            </a:fld>
            <a:endParaRPr lang="en-US"/>
          </a:p>
        </p:txBody>
      </p:sp>
    </p:spTree>
    <p:extLst>
      <p:ext uri="{BB962C8B-B14F-4D97-AF65-F5344CB8AC3E}">
        <p14:creationId xmlns:p14="http://schemas.microsoft.com/office/powerpoint/2010/main" val="722987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51</a:t>
            </a:fld>
            <a:endParaRPr lang="en-US"/>
          </a:p>
        </p:txBody>
      </p:sp>
    </p:spTree>
    <p:extLst>
      <p:ext uri="{BB962C8B-B14F-4D97-AF65-F5344CB8AC3E}">
        <p14:creationId xmlns:p14="http://schemas.microsoft.com/office/powerpoint/2010/main" val="1614683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0B7B4-0C1C-1E47-A1C9-79B2CE654C2D}" type="slidenum">
              <a:rPr lang="en-US" smtClean="0"/>
              <a:t>55</a:t>
            </a:fld>
            <a:endParaRPr lang="en-US"/>
          </a:p>
        </p:txBody>
      </p:sp>
    </p:spTree>
    <p:extLst>
      <p:ext uri="{BB962C8B-B14F-4D97-AF65-F5344CB8AC3E}">
        <p14:creationId xmlns:p14="http://schemas.microsoft.com/office/powerpoint/2010/main" val="119373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 the importance of using the correct fraction language and terminology when using fractions. Research tells us that students who use mathematical terminology in a correct context when using fractions, have a greater conceptual understanding of fraction equivalence.  </a:t>
            </a:r>
          </a:p>
          <a:p>
            <a:r>
              <a:rPr lang="en-AU" dirty="0"/>
              <a:t> </a:t>
            </a:r>
          </a:p>
          <a:p>
            <a:endParaRPr lang="en-AU" dirty="0"/>
          </a:p>
          <a:p>
            <a:r>
              <a:rPr lang="en-AU" dirty="0"/>
              <a:t>Further reading;</a:t>
            </a:r>
          </a:p>
          <a:p>
            <a:r>
              <a:rPr lang="en-AU" dirty="0"/>
              <a:t>Assessing Students’ Understanding of Fraction Equivalence, AAMT 2011 	</a:t>
            </a:r>
          </a:p>
          <a:p>
            <a:r>
              <a:rPr lang="en-US" dirty="0"/>
              <a:t>Written by Monica Wong &amp; David Evans 	</a:t>
            </a:r>
          </a:p>
          <a:p>
            <a:endParaRPr lang="en-US" dirty="0"/>
          </a:p>
        </p:txBody>
      </p:sp>
      <p:sp>
        <p:nvSpPr>
          <p:cNvPr id="4" name="Slide Number Placeholder 3"/>
          <p:cNvSpPr>
            <a:spLocks noGrp="1"/>
          </p:cNvSpPr>
          <p:nvPr>
            <p:ph type="sldNum" sz="quarter" idx="10"/>
          </p:nvPr>
        </p:nvSpPr>
        <p:spPr/>
        <p:txBody>
          <a:bodyPr/>
          <a:lstStyle/>
          <a:p>
            <a:fld id="{FDD0B7B4-0C1C-1E47-A1C9-79B2CE654C2D}" type="slidenum">
              <a:rPr lang="en-US" smtClean="0"/>
              <a:t>7</a:t>
            </a:fld>
            <a:endParaRPr lang="en-US"/>
          </a:p>
        </p:txBody>
      </p:sp>
    </p:spTree>
    <p:extLst>
      <p:ext uri="{BB962C8B-B14F-4D97-AF65-F5344CB8AC3E}">
        <p14:creationId xmlns:p14="http://schemas.microsoft.com/office/powerpoint/2010/main" val="31874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 the importance of using the correct fraction language and terminology when using fractions. Research tells us that students who use mathematical terminology in a correct context when using fractions, have a greater conceptual understanding of fraction equivalence.  </a:t>
            </a:r>
          </a:p>
          <a:p>
            <a:r>
              <a:rPr lang="en-AU" dirty="0"/>
              <a:t> </a:t>
            </a:r>
          </a:p>
          <a:p>
            <a:endParaRPr lang="en-AU" dirty="0"/>
          </a:p>
          <a:p>
            <a:r>
              <a:rPr lang="en-AU" dirty="0"/>
              <a:t>Further reading;</a:t>
            </a:r>
          </a:p>
          <a:p>
            <a:r>
              <a:rPr lang="en-AU" dirty="0"/>
              <a:t>Assessing Students’ Understanding of Fraction Equivalence, AAMT 2011 	</a:t>
            </a:r>
          </a:p>
          <a:p>
            <a:r>
              <a:rPr lang="en-US" dirty="0"/>
              <a:t>Written by Monica Wong &amp; David Evans 	</a:t>
            </a:r>
          </a:p>
          <a:p>
            <a:endParaRPr lang="en-US" dirty="0"/>
          </a:p>
        </p:txBody>
      </p:sp>
      <p:sp>
        <p:nvSpPr>
          <p:cNvPr id="4" name="Slide Number Placeholder 3"/>
          <p:cNvSpPr>
            <a:spLocks noGrp="1"/>
          </p:cNvSpPr>
          <p:nvPr>
            <p:ph type="sldNum" sz="quarter" idx="10"/>
          </p:nvPr>
        </p:nvSpPr>
        <p:spPr/>
        <p:txBody>
          <a:bodyPr/>
          <a:lstStyle/>
          <a:p>
            <a:fld id="{FDD0B7B4-0C1C-1E47-A1C9-79B2CE654C2D}" type="slidenum">
              <a:rPr lang="en-US" smtClean="0"/>
              <a:t>8</a:t>
            </a:fld>
            <a:endParaRPr lang="en-US"/>
          </a:p>
        </p:txBody>
      </p:sp>
    </p:spTree>
    <p:extLst>
      <p:ext uri="{BB962C8B-B14F-4D97-AF65-F5344CB8AC3E}">
        <p14:creationId xmlns:p14="http://schemas.microsoft.com/office/powerpoint/2010/main" val="31874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0B7B4-0C1C-1E47-A1C9-79B2CE654C2D}" type="slidenum">
              <a:rPr lang="en-US" smtClean="0"/>
              <a:t>9</a:t>
            </a:fld>
            <a:endParaRPr lang="en-US"/>
          </a:p>
        </p:txBody>
      </p:sp>
    </p:spTree>
    <p:extLst>
      <p:ext uri="{BB962C8B-B14F-4D97-AF65-F5344CB8AC3E}">
        <p14:creationId xmlns:p14="http://schemas.microsoft.com/office/powerpoint/2010/main" val="75506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0B7B4-0C1C-1E47-A1C9-79B2CE654C2D}" type="slidenum">
              <a:rPr lang="en-US" smtClean="0"/>
              <a:t>10</a:t>
            </a:fld>
            <a:endParaRPr lang="en-US"/>
          </a:p>
        </p:txBody>
      </p:sp>
    </p:spTree>
    <p:extLst>
      <p:ext uri="{BB962C8B-B14F-4D97-AF65-F5344CB8AC3E}">
        <p14:creationId xmlns:p14="http://schemas.microsoft.com/office/powerpoint/2010/main" val="75506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0B7B4-0C1C-1E47-A1C9-79B2CE654C2D}" type="slidenum">
              <a:rPr lang="en-US" smtClean="0"/>
              <a:t>11</a:t>
            </a:fld>
            <a:endParaRPr lang="en-US"/>
          </a:p>
        </p:txBody>
      </p:sp>
    </p:spTree>
    <p:extLst>
      <p:ext uri="{BB962C8B-B14F-4D97-AF65-F5344CB8AC3E}">
        <p14:creationId xmlns:p14="http://schemas.microsoft.com/office/powerpoint/2010/main" val="720115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0B7B4-0C1C-1E47-A1C9-79B2CE654C2D}" type="slidenum">
              <a:rPr lang="en-US" smtClean="0"/>
              <a:t>12</a:t>
            </a:fld>
            <a:endParaRPr lang="en-US"/>
          </a:p>
        </p:txBody>
      </p:sp>
    </p:spTree>
    <p:extLst>
      <p:ext uri="{BB962C8B-B14F-4D97-AF65-F5344CB8AC3E}">
        <p14:creationId xmlns:p14="http://schemas.microsoft.com/office/powerpoint/2010/main" val="1980554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FF4DAD-C255-477D-A3D4-7BA4DEB7D413}" type="slidenum">
              <a:rPr lang="en-US" smtClean="0"/>
              <a:t>13</a:t>
            </a:fld>
            <a:endParaRPr lang="en-US"/>
          </a:p>
        </p:txBody>
      </p:sp>
    </p:spTree>
    <p:extLst>
      <p:ext uri="{BB962C8B-B14F-4D97-AF65-F5344CB8AC3E}">
        <p14:creationId xmlns:p14="http://schemas.microsoft.com/office/powerpoint/2010/main" val="196362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841772"/>
            <a:ext cx="6615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333500" y="2701529"/>
            <a:ext cx="6615000" cy="1755000"/>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19099233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6615000" cy="94500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400"/>
            </a:lvl2pPr>
            <a:lvl3pPr>
              <a:defRPr sz="24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44112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3500" y="1282304"/>
            <a:ext cx="66150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1333500" y="3442098"/>
            <a:ext cx="66150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52808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08500" y="1441429"/>
            <a:ext cx="32400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0"/>
          </p:nvPr>
        </p:nvSpPr>
        <p:spPr>
          <a:xfrm>
            <a:off x="1333500" y="1441429"/>
            <a:ext cx="32400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48469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5266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3157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170039"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4503538" y="740569"/>
            <a:ext cx="401300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33501" y="1537096"/>
            <a:ext cx="317003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6425801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073823"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4702628" y="740569"/>
            <a:ext cx="405245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333501" y="1537096"/>
            <a:ext cx="3073822"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1498917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47875" y="841773"/>
            <a:ext cx="6705600" cy="1168003"/>
          </a:xfrm>
          <a:prstGeom prst="rect">
            <a:avLst/>
          </a:prstGeo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2047875" y="2085975"/>
            <a:ext cx="6705600" cy="342900"/>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20776125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3500" y="273844"/>
            <a:ext cx="6615000" cy="94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33500" y="1369219"/>
            <a:ext cx="6615000" cy="3375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 y="0"/>
            <a:ext cx="1080000" cy="5143500"/>
          </a:xfrm>
          <a:prstGeom prst="rect">
            <a:avLst/>
          </a:prstGeom>
          <a:gradFill flip="none" rotWithShape="1">
            <a:gsLst>
              <a:gs pos="0">
                <a:srgbClr val="406077"/>
              </a:gs>
              <a:gs pos="79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8" descr="dimensions_logo_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294" y="258367"/>
            <a:ext cx="945000" cy="750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1119412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666875" y="2463404"/>
            <a:ext cx="7477125" cy="2303859"/>
          </a:xfrm>
          <a:prstGeom prst="rect">
            <a:avLst/>
          </a:prstGeom>
          <a:gradFill flip="none" rotWithShape="1">
            <a:gsLst>
              <a:gs pos="91000">
                <a:srgbClr val="406077"/>
              </a:gs>
              <a:gs pos="9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1" name="Rectangle 10"/>
          <p:cNvSpPr/>
          <p:nvPr/>
        </p:nvSpPr>
        <p:spPr>
          <a:xfrm flipH="1">
            <a:off x="0" y="4767263"/>
            <a:ext cx="6858000" cy="384572"/>
          </a:xfrm>
          <a:prstGeom prst="rect">
            <a:avLst/>
          </a:prstGeom>
          <a:gradFill flip="none" rotWithShape="1">
            <a:gsLst>
              <a:gs pos="100000">
                <a:srgbClr val="406077"/>
              </a:gs>
              <a:gs pos="23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flipV="1">
            <a:off x="2050257" y="2339579"/>
            <a:ext cx="7093744" cy="123825"/>
          </a:xfrm>
          <a:prstGeom prst="rect">
            <a:avLst/>
          </a:prstGeom>
          <a:solidFill>
            <a:srgbClr val="CE11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3" name="Picture 9" descr="dimensions_logo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142875"/>
            <a:ext cx="1838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p:cNvSpPr/>
          <p:nvPr/>
        </p:nvSpPr>
        <p:spPr>
          <a:xfrm>
            <a:off x="2050257" y="2019301"/>
            <a:ext cx="7093744" cy="402431"/>
          </a:xfrm>
          <a:prstGeom prst="rect">
            <a:avLst/>
          </a:prstGeom>
          <a:solidFill>
            <a:srgbClr val="40607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905" y="3886201"/>
            <a:ext cx="715565" cy="715565"/>
          </a:xfrm>
          <a:prstGeom prst="rect">
            <a:avLst/>
          </a:prstGeom>
        </p:spPr>
      </p:pic>
    </p:spTree>
    <p:extLst>
      <p:ext uri="{BB962C8B-B14F-4D97-AF65-F5344CB8AC3E}">
        <p14:creationId xmlns:p14="http://schemas.microsoft.com/office/powerpoint/2010/main" val="231904144"/>
      </p:ext>
    </p:extLst>
  </p:cSld>
  <p:clrMap bg1="lt1" tx1="dk1" bg2="lt2" tx2="dk2" accent1="accent1" accent2="accent2" accent3="accent3" accent4="accent4" accent5="accent5" accent6="accent6" hlink="hlink" folHlink="folHlink"/>
  <p:sldLayoutIdLst>
    <p:sldLayoutId id="2147483817" r:id="rId1"/>
  </p:sldLayoutIdLst>
  <p:txStyles>
    <p:titleStyle>
      <a:lvl1pPr algn="ctr"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hyperlink" Target="http://topdrawer.aamt.edu.au/fractions/Big-ideas" TargetMode="External"/><Relationship Id="rId4" Type="http://schemas.openxmlformats.org/officeDocument/2006/relationships/image" Target="../media/image10.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9"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topdrawer.aamt.edu.au/Fractions/Big-ideas/Part-whole-fractions/Using-the-part-whole-mode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opdrawer.aamt.edu.au/Fractions/Big-ideas/Fractions-as-a-measure/Using-the-measure-mode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 Id="rId3" Type="http://schemas.openxmlformats.org/officeDocument/2006/relationships/image" Target="../media/image3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topdrawer.aamt.edu.au/Fractions/Big-ideas/Fractions-as-division/Using-the-division-mode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0.png"/><Relationship Id="rId3" Type="http://schemas.openxmlformats.org/officeDocument/2006/relationships/image" Target="../media/image3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opdrawer.aamt.edu.au/fractions/Big-idea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opdrawer.aamt.edu.au/Fractions/Big-ideas/Fractions-as-ratios/Working-with-ratio"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emf"/><Relationship Id="rId5" Type="http://schemas.openxmlformats.org/officeDocument/2006/relationships/image" Target="../media/image47.emf"/><Relationship Id="rId6" Type="http://schemas.openxmlformats.org/officeDocument/2006/relationships/image" Target="../media/image48.emf"/><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tif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australiancurriculum.edu.au/mathematics/glossary#D" TargetMode="External"/><Relationship Id="rId4" Type="http://schemas.openxmlformats.org/officeDocument/2006/relationships/hyperlink" Target="http://www.australiancurriculum.edu.au/mathematics/glossary#N" TargetMode="External"/><Relationship Id="rId5" Type="http://schemas.openxmlformats.org/officeDocument/2006/relationships/hyperlink" Target="http://www.australiancurriculum.edu.au/mathematics/glossary#E" TargetMode="External"/><Relationship Id="rId6" Type="http://schemas.openxmlformats.org/officeDocument/2006/relationships/hyperlink" Target="http://www.australiancurriculum.edu.au/mathematics/glossary#R" TargetMode="External"/><Relationship Id="rId7" Type="http://schemas.openxmlformats.org/officeDocument/2006/relationships/hyperlink" Target="http://www.australiancurriculum.edu.au/mathematics/glossary#A" TargetMode="External"/><Relationship Id="rId8" Type="http://schemas.openxmlformats.org/officeDocument/2006/relationships/hyperlink" Target="http://www.australiancurriculum.edu.au/mathematics/glossary#I" TargetMode="External"/><Relationship Id="rId9" Type="http://schemas.openxmlformats.org/officeDocument/2006/relationships/image" Target="../media/image53.tiff"/><Relationship Id="rId1" Type="http://schemas.openxmlformats.org/officeDocument/2006/relationships/slideLayout" Target="../slideLayouts/slideLayout2.xml"/><Relationship Id="rId2" Type="http://schemas.openxmlformats.org/officeDocument/2006/relationships/hyperlink" Target="http://www.australiancurriculum.edu.au/mathematics/glossary#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6" Type="http://schemas.openxmlformats.org/officeDocument/2006/relationships/image" Target="../media/image57.emf"/><Relationship Id="rId7" Type="http://schemas.openxmlformats.org/officeDocument/2006/relationships/image" Target="../media/image58.emf"/><Relationship Id="rId8" Type="http://schemas.openxmlformats.org/officeDocument/2006/relationships/image" Target="../media/image59.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emf"/></Relationships>
</file>

<file path=ppt/slides/_rels/slide53.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1" Type="http://schemas.openxmlformats.org/officeDocument/2006/relationships/slideLayout" Target="../slideLayouts/slideLayout2.xml"/><Relationship Id="rId2" Type="http://schemas.openxmlformats.org/officeDocument/2006/relationships/image" Target="../media/image61.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64.emf"/><Relationship Id="rId4" Type="http://schemas.openxmlformats.org/officeDocument/2006/relationships/image" Target="../media/image65.emf"/><Relationship Id="rId5" Type="http://schemas.openxmlformats.org/officeDocument/2006/relationships/image" Target="../media/image66.emf"/><Relationship Id="rId6" Type="http://schemas.openxmlformats.org/officeDocument/2006/relationships/image" Target="../media/image67.emf"/><Relationship Id="rId7" Type="http://schemas.openxmlformats.org/officeDocument/2006/relationships/image" Target="../media/image68.emf"/><Relationship Id="rId8" Type="http://schemas.openxmlformats.org/officeDocument/2006/relationships/image" Target="../media/image69.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opdrawer.aamt.edu.au/Webshop/Entire-catalogue/Fractio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6125" y="841772"/>
            <a:ext cx="6705600" cy="1168003"/>
          </a:xfrm>
        </p:spPr>
        <p:txBody>
          <a:bodyPr/>
          <a:lstStyle/>
          <a:p>
            <a:pPr algn="l"/>
            <a:r>
              <a:rPr lang="en-US" sz="3600" b="1" dirty="0" smtClean="0">
                <a:solidFill>
                  <a:srgbClr val="0F1E50"/>
                </a:solidFill>
              </a:rPr>
              <a:t>Opening the Top Drawer to Fractions</a:t>
            </a:r>
            <a:endParaRPr lang="en-US" sz="3600" b="1" dirty="0">
              <a:solidFill>
                <a:srgbClr val="0F1E50"/>
              </a:solidFill>
            </a:endParaRPr>
          </a:p>
        </p:txBody>
      </p:sp>
      <p:sp>
        <p:nvSpPr>
          <p:cNvPr id="8" name="Rectangle 7"/>
          <p:cNvSpPr/>
          <p:nvPr/>
        </p:nvSpPr>
        <p:spPr>
          <a:xfrm>
            <a:off x="2047875" y="2009776"/>
            <a:ext cx="7096125" cy="918481"/>
          </a:xfrm>
          <a:prstGeom prst="rect">
            <a:avLst/>
          </a:prstGeom>
          <a:solidFill>
            <a:srgbClr val="406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47874" y="2110611"/>
            <a:ext cx="7096125" cy="817646"/>
          </a:xfrm>
        </p:spPr>
        <p:txBody>
          <a:bodyPr/>
          <a:lstStyle/>
          <a:p>
            <a:pPr algn="l"/>
            <a:r>
              <a:rPr lang="en-US" sz="2000" dirty="0" smtClean="0"/>
              <a:t>Module 1 of 6: What </a:t>
            </a:r>
            <a:r>
              <a:rPr lang="en-US" sz="2000" dirty="0" smtClean="0"/>
              <a:t>is ‘fraction sense</a:t>
            </a:r>
            <a:r>
              <a:rPr lang="en-US" sz="2000" dirty="0" smtClean="0"/>
              <a:t>’? </a:t>
            </a:r>
            <a:endParaRPr lang="en-US" sz="2000" dirty="0"/>
          </a:p>
        </p:txBody>
      </p:sp>
      <p:cxnSp>
        <p:nvCxnSpPr>
          <p:cNvPr id="10" name="Straight Connector 9"/>
          <p:cNvCxnSpPr/>
          <p:nvPr/>
        </p:nvCxnSpPr>
        <p:spPr>
          <a:xfrm>
            <a:off x="2047875" y="2928257"/>
            <a:ext cx="7096125" cy="0"/>
          </a:xfrm>
          <a:prstGeom prst="line">
            <a:avLst/>
          </a:prstGeom>
          <a:ln w="41275">
            <a:solidFill>
              <a:srgbClr val="E421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473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490" y="342424"/>
            <a:ext cx="6615000" cy="945000"/>
          </a:xfrm>
        </p:spPr>
        <p:txBody>
          <a:bodyPr>
            <a:normAutofit/>
          </a:bodyPr>
          <a:lstStyle/>
          <a:p>
            <a:r>
              <a:rPr lang="en-US" sz="3000" b="1" dirty="0">
                <a:solidFill>
                  <a:srgbClr val="0F1E50"/>
                </a:solidFill>
              </a:rPr>
              <a:t>Types of </a:t>
            </a:r>
            <a:r>
              <a:rPr lang="en-US" sz="3000" b="1" dirty="0" smtClean="0">
                <a:solidFill>
                  <a:srgbClr val="0F1E50"/>
                </a:solidFill>
              </a:rPr>
              <a:t>fractions</a:t>
            </a:r>
            <a:endParaRPr lang="en-US" sz="3000" b="1" dirty="0">
              <a:solidFill>
                <a:srgbClr val="0F1E50"/>
              </a:solidFill>
            </a:endParaRPr>
          </a:p>
        </p:txBody>
      </p:sp>
      <p:sp>
        <p:nvSpPr>
          <p:cNvPr id="3" name="Content Placeholder 2"/>
          <p:cNvSpPr>
            <a:spLocks noGrp="1"/>
          </p:cNvSpPr>
          <p:nvPr>
            <p:ph idx="1"/>
          </p:nvPr>
        </p:nvSpPr>
        <p:spPr>
          <a:xfrm>
            <a:off x="1916430" y="1142009"/>
            <a:ext cx="6061710" cy="3978631"/>
          </a:xfrm>
        </p:spPr>
        <p:txBody>
          <a:bodyPr>
            <a:normAutofit/>
          </a:bodyPr>
          <a:lstStyle/>
          <a:p>
            <a:r>
              <a:rPr lang="en-US" sz="2200" b="1" dirty="0">
                <a:solidFill>
                  <a:srgbClr val="0F1E50"/>
                </a:solidFill>
              </a:rPr>
              <a:t>Proper </a:t>
            </a:r>
            <a:r>
              <a:rPr lang="en-US" sz="2200" b="1" dirty="0" smtClean="0">
                <a:solidFill>
                  <a:srgbClr val="0F1E50"/>
                </a:solidFill>
              </a:rPr>
              <a:t>fractions: </a:t>
            </a:r>
            <a:br>
              <a:rPr lang="en-US" sz="2200" b="1" dirty="0" smtClean="0">
                <a:solidFill>
                  <a:srgbClr val="0F1E50"/>
                </a:solidFill>
              </a:rPr>
            </a:br>
            <a:r>
              <a:rPr lang="en-US" sz="2200" dirty="0" smtClean="0">
                <a:solidFill>
                  <a:srgbClr val="0F1E50"/>
                </a:solidFill>
              </a:rPr>
              <a:t>The numerator is less than the denominator and hence the fraction is less than one whole.</a:t>
            </a:r>
            <a:endParaRPr lang="en-US" sz="2200" dirty="0">
              <a:solidFill>
                <a:srgbClr val="0F1E50"/>
              </a:solidFill>
            </a:endParaRPr>
          </a:p>
          <a:p>
            <a:pPr marL="0" indent="0">
              <a:lnSpc>
                <a:spcPct val="110000"/>
              </a:lnSpc>
              <a:buNone/>
            </a:pPr>
            <a:r>
              <a:rPr lang="en-US" dirty="0"/>
              <a:t>	</a:t>
            </a:r>
            <a:r>
              <a:rPr lang="en-US" dirty="0" smtClean="0"/>
              <a:t/>
            </a:r>
            <a:br>
              <a:rPr lang="en-US" dirty="0" smtClean="0"/>
            </a:br>
            <a:r>
              <a:rPr lang="en-US" sz="2200" dirty="0" smtClean="0"/>
              <a:t>  </a:t>
            </a:r>
            <a:r>
              <a:rPr lang="en-US" sz="2200" b="1" dirty="0" smtClean="0">
                <a:solidFill>
                  <a:srgbClr val="0F1E50"/>
                </a:solidFill>
              </a:rPr>
              <a:t>Examples: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955" y="2215635"/>
            <a:ext cx="2438400" cy="1054100"/>
          </a:xfrm>
          <a:prstGeom prst="rect">
            <a:avLst/>
          </a:prstGeom>
        </p:spPr>
      </p:pic>
    </p:spTree>
    <p:extLst>
      <p:ext uri="{BB962C8B-B14F-4D97-AF65-F5344CB8AC3E}">
        <p14:creationId xmlns:p14="http://schemas.microsoft.com/office/powerpoint/2010/main" val="2251220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490" y="342424"/>
            <a:ext cx="6615000" cy="945000"/>
          </a:xfrm>
        </p:spPr>
        <p:txBody>
          <a:bodyPr>
            <a:normAutofit/>
          </a:bodyPr>
          <a:lstStyle/>
          <a:p>
            <a:r>
              <a:rPr lang="en-US" sz="3000" b="1" dirty="0">
                <a:solidFill>
                  <a:srgbClr val="0F1E50"/>
                </a:solidFill>
              </a:rPr>
              <a:t>Types of </a:t>
            </a:r>
            <a:r>
              <a:rPr lang="en-US" sz="3000" b="1" dirty="0" smtClean="0">
                <a:solidFill>
                  <a:srgbClr val="0F1E50"/>
                </a:solidFill>
              </a:rPr>
              <a:t>fractions</a:t>
            </a:r>
            <a:endParaRPr lang="en-US" sz="3000" b="1" dirty="0">
              <a:solidFill>
                <a:srgbClr val="0F1E50"/>
              </a:solidFill>
            </a:endParaRPr>
          </a:p>
        </p:txBody>
      </p:sp>
      <p:sp>
        <p:nvSpPr>
          <p:cNvPr id="3" name="Content Placeholder 2"/>
          <p:cNvSpPr>
            <a:spLocks noGrp="1"/>
          </p:cNvSpPr>
          <p:nvPr>
            <p:ph idx="1"/>
          </p:nvPr>
        </p:nvSpPr>
        <p:spPr>
          <a:xfrm>
            <a:off x="1916430" y="1142009"/>
            <a:ext cx="7313766" cy="3978631"/>
          </a:xfrm>
        </p:spPr>
        <p:txBody>
          <a:bodyPr>
            <a:normAutofit/>
          </a:bodyPr>
          <a:lstStyle/>
          <a:p>
            <a:r>
              <a:rPr lang="en-US" sz="2200" b="1" dirty="0" smtClean="0">
                <a:solidFill>
                  <a:srgbClr val="0F1E50"/>
                </a:solidFill>
              </a:rPr>
              <a:t>Improper fractions: </a:t>
            </a:r>
            <a:br>
              <a:rPr lang="en-US" sz="2200" b="1" dirty="0" smtClean="0">
                <a:solidFill>
                  <a:srgbClr val="0F1E50"/>
                </a:solidFill>
              </a:rPr>
            </a:br>
            <a:r>
              <a:rPr lang="en-US" sz="2200" dirty="0" smtClean="0">
                <a:solidFill>
                  <a:srgbClr val="0F1E50"/>
                </a:solidFill>
              </a:rPr>
              <a:t>The numerator </a:t>
            </a:r>
            <a:r>
              <a:rPr lang="en-US" sz="2200" dirty="0">
                <a:solidFill>
                  <a:srgbClr val="0F1E50"/>
                </a:solidFill>
              </a:rPr>
              <a:t>is greater </a:t>
            </a:r>
            <a:r>
              <a:rPr lang="en-US" sz="2200" dirty="0" smtClean="0">
                <a:solidFill>
                  <a:srgbClr val="0F1E50"/>
                </a:solidFill>
              </a:rPr>
              <a:t>than </a:t>
            </a:r>
            <a:r>
              <a:rPr lang="en-US" sz="2200" dirty="0">
                <a:solidFill>
                  <a:srgbClr val="0F1E50"/>
                </a:solidFill>
              </a:rPr>
              <a:t>the </a:t>
            </a:r>
            <a:r>
              <a:rPr lang="en-US" sz="2200" dirty="0" smtClean="0">
                <a:solidFill>
                  <a:srgbClr val="0F1E50"/>
                </a:solidFill>
              </a:rPr>
              <a:t>denominator </a:t>
            </a:r>
            <a:br>
              <a:rPr lang="en-US" sz="2200" dirty="0" smtClean="0">
                <a:solidFill>
                  <a:srgbClr val="0F1E50"/>
                </a:solidFill>
              </a:rPr>
            </a:br>
            <a:r>
              <a:rPr lang="en-US" sz="2200" dirty="0" smtClean="0">
                <a:solidFill>
                  <a:srgbClr val="0F1E50"/>
                </a:solidFill>
              </a:rPr>
              <a:t>and </a:t>
            </a:r>
            <a:r>
              <a:rPr lang="en-US" sz="2200" dirty="0">
                <a:solidFill>
                  <a:srgbClr val="0F1E50"/>
                </a:solidFill>
              </a:rPr>
              <a:t>hence the fraction is </a:t>
            </a:r>
            <a:r>
              <a:rPr lang="en-US" sz="2200" dirty="0" smtClean="0">
                <a:solidFill>
                  <a:srgbClr val="0F1E50"/>
                </a:solidFill>
              </a:rPr>
              <a:t>larger </a:t>
            </a:r>
            <a:r>
              <a:rPr lang="en-US" sz="2200" dirty="0">
                <a:solidFill>
                  <a:srgbClr val="0F1E50"/>
                </a:solidFill>
              </a:rPr>
              <a:t>than </a:t>
            </a:r>
            <a:r>
              <a:rPr lang="en-US" sz="2200" dirty="0" smtClean="0">
                <a:solidFill>
                  <a:srgbClr val="0F1E50"/>
                </a:solidFill>
              </a:rPr>
              <a:t>one whole.</a:t>
            </a:r>
            <a:endParaRPr lang="en-US" sz="2200" dirty="0">
              <a:solidFill>
                <a:srgbClr val="0F1E50"/>
              </a:solidFill>
            </a:endParaRPr>
          </a:p>
          <a:p>
            <a:pPr marL="0" indent="0">
              <a:lnSpc>
                <a:spcPct val="110000"/>
              </a:lnSpc>
              <a:buNone/>
            </a:pPr>
            <a:r>
              <a:rPr lang="en-US" dirty="0"/>
              <a:t>	</a:t>
            </a:r>
            <a:br>
              <a:rPr lang="en-US" dirty="0"/>
            </a:br>
            <a:r>
              <a:rPr lang="en-US" dirty="0" smtClean="0"/>
              <a:t>  </a:t>
            </a:r>
            <a:r>
              <a:rPr lang="en-US" sz="2200" b="1" dirty="0" smtClean="0">
                <a:solidFill>
                  <a:srgbClr val="0F1E50"/>
                </a:solidFill>
              </a:rPr>
              <a:t>Examples: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310" y="2239010"/>
            <a:ext cx="2032000" cy="1054100"/>
          </a:xfrm>
          <a:prstGeom prst="rect">
            <a:avLst/>
          </a:prstGeom>
        </p:spPr>
      </p:pic>
    </p:spTree>
    <p:extLst>
      <p:ext uri="{BB962C8B-B14F-4D97-AF65-F5344CB8AC3E}">
        <p14:creationId xmlns:p14="http://schemas.microsoft.com/office/powerpoint/2010/main" val="72988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490" y="342424"/>
            <a:ext cx="6615000" cy="945000"/>
          </a:xfrm>
        </p:spPr>
        <p:txBody>
          <a:bodyPr>
            <a:normAutofit/>
          </a:bodyPr>
          <a:lstStyle/>
          <a:p>
            <a:r>
              <a:rPr lang="en-US" sz="3000" b="1" dirty="0">
                <a:solidFill>
                  <a:srgbClr val="0F1E50"/>
                </a:solidFill>
              </a:rPr>
              <a:t>Types of </a:t>
            </a:r>
            <a:r>
              <a:rPr lang="en-US" sz="3000" b="1" dirty="0" smtClean="0">
                <a:solidFill>
                  <a:srgbClr val="0F1E50"/>
                </a:solidFill>
              </a:rPr>
              <a:t>fractions</a:t>
            </a:r>
            <a:endParaRPr lang="en-US" sz="3000" b="1" dirty="0">
              <a:solidFill>
                <a:srgbClr val="0F1E50"/>
              </a:solidFill>
            </a:endParaRPr>
          </a:p>
        </p:txBody>
      </p:sp>
      <p:sp>
        <p:nvSpPr>
          <p:cNvPr id="3" name="Content Placeholder 2"/>
          <p:cNvSpPr>
            <a:spLocks noGrp="1"/>
          </p:cNvSpPr>
          <p:nvPr>
            <p:ph idx="1"/>
          </p:nvPr>
        </p:nvSpPr>
        <p:spPr>
          <a:xfrm>
            <a:off x="1916430" y="1142009"/>
            <a:ext cx="6233160" cy="3978631"/>
          </a:xfrm>
        </p:spPr>
        <p:txBody>
          <a:bodyPr>
            <a:normAutofit/>
          </a:bodyPr>
          <a:lstStyle/>
          <a:p>
            <a:r>
              <a:rPr lang="en-US" sz="2200" b="1" dirty="0" smtClean="0">
                <a:solidFill>
                  <a:srgbClr val="0F1E50"/>
                </a:solidFill>
              </a:rPr>
              <a:t>Mixed Fractions: </a:t>
            </a:r>
            <a:br>
              <a:rPr lang="en-US" sz="2200" b="1" dirty="0" smtClean="0">
                <a:solidFill>
                  <a:srgbClr val="0F1E50"/>
                </a:solidFill>
              </a:rPr>
            </a:br>
            <a:r>
              <a:rPr lang="en-US" sz="2200" b="1" dirty="0" smtClean="0">
                <a:solidFill>
                  <a:srgbClr val="0F1E50"/>
                </a:solidFill>
              </a:rPr>
              <a:t>(</a:t>
            </a:r>
            <a:r>
              <a:rPr lang="en-US" sz="2200" b="1" dirty="0">
                <a:solidFill>
                  <a:srgbClr val="0F1E50"/>
                </a:solidFill>
              </a:rPr>
              <a:t>sometimes referred to as mixed numbers</a:t>
            </a:r>
            <a:r>
              <a:rPr lang="en-US" sz="2200" b="1" dirty="0" smtClean="0">
                <a:solidFill>
                  <a:srgbClr val="0F1E50"/>
                </a:solidFill>
              </a:rPr>
              <a:t>) </a:t>
            </a:r>
            <a:br>
              <a:rPr lang="en-US" sz="2200" b="1" dirty="0" smtClean="0">
                <a:solidFill>
                  <a:srgbClr val="0F1E50"/>
                </a:solidFill>
              </a:rPr>
            </a:br>
            <a:r>
              <a:rPr lang="en-US" sz="2200" dirty="0" smtClean="0">
                <a:solidFill>
                  <a:srgbClr val="0F1E50"/>
                </a:solidFill>
              </a:rPr>
              <a:t>A </a:t>
            </a:r>
            <a:r>
              <a:rPr lang="en-US" sz="2200" dirty="0">
                <a:solidFill>
                  <a:srgbClr val="0F1E50"/>
                </a:solidFill>
              </a:rPr>
              <a:t>combination of integers and </a:t>
            </a:r>
            <a:r>
              <a:rPr lang="en-US" sz="2200" dirty="0" smtClean="0">
                <a:solidFill>
                  <a:srgbClr val="0F1E50"/>
                </a:solidFill>
              </a:rPr>
              <a:t>fractions. The </a:t>
            </a:r>
            <a:r>
              <a:rPr lang="en-US" sz="2200" dirty="0">
                <a:solidFill>
                  <a:srgbClr val="0F1E50"/>
                </a:solidFill>
              </a:rPr>
              <a:t>number of </a:t>
            </a:r>
            <a:r>
              <a:rPr lang="en-US" sz="2200" dirty="0" smtClean="0">
                <a:solidFill>
                  <a:srgbClr val="0F1E50"/>
                </a:solidFill>
              </a:rPr>
              <a:t>wholes </a:t>
            </a:r>
            <a:r>
              <a:rPr lang="en-US" sz="2200" dirty="0">
                <a:solidFill>
                  <a:srgbClr val="0F1E50"/>
                </a:solidFill>
              </a:rPr>
              <a:t>is represented as an integer value and the number of parts is represented by the </a:t>
            </a:r>
            <a:r>
              <a:rPr lang="en-US" sz="2200" dirty="0" smtClean="0">
                <a:solidFill>
                  <a:srgbClr val="0F1E50"/>
                </a:solidFill>
              </a:rPr>
              <a:t>fraction component.</a:t>
            </a:r>
            <a:endParaRPr lang="en-US" sz="2200" dirty="0">
              <a:solidFill>
                <a:srgbClr val="0F1E50"/>
              </a:solidFill>
            </a:endParaRPr>
          </a:p>
          <a:p>
            <a:pPr marL="0" indent="0">
              <a:lnSpc>
                <a:spcPct val="110000"/>
              </a:lnSpc>
              <a:buNone/>
            </a:pPr>
            <a:r>
              <a:rPr lang="en-US" dirty="0"/>
              <a:t>	</a:t>
            </a:r>
            <a:endParaRPr lang="en-US" dirty="0" smtClean="0"/>
          </a:p>
          <a:p>
            <a:pPr marL="0" indent="0">
              <a:lnSpc>
                <a:spcPct val="110000"/>
              </a:lnSpc>
              <a:buNone/>
            </a:pPr>
            <a:r>
              <a:rPr lang="en-US" sz="2200" b="1" dirty="0">
                <a:solidFill>
                  <a:srgbClr val="0F1E50"/>
                </a:solidFill>
              </a:rPr>
              <a:t> </a:t>
            </a:r>
            <a:r>
              <a:rPr lang="en-US" sz="2200" b="1" dirty="0" smtClean="0">
                <a:solidFill>
                  <a:srgbClr val="0F1E50"/>
                </a:solidFill>
              </a:rPr>
              <a:t> Examples: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530" y="3199130"/>
            <a:ext cx="3987800" cy="1054100"/>
          </a:xfrm>
          <a:prstGeom prst="rect">
            <a:avLst/>
          </a:prstGeom>
        </p:spPr>
      </p:pic>
    </p:spTree>
    <p:extLst>
      <p:ext uri="{BB962C8B-B14F-4D97-AF65-F5344CB8AC3E}">
        <p14:creationId xmlns:p14="http://schemas.microsoft.com/office/powerpoint/2010/main" val="1909815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349" y="322544"/>
            <a:ext cx="7886700" cy="994172"/>
          </a:xfrm>
        </p:spPr>
        <p:txBody>
          <a:bodyPr>
            <a:normAutofit/>
          </a:bodyPr>
          <a:lstStyle/>
          <a:p>
            <a:r>
              <a:rPr lang="en-US" sz="3000" b="1" dirty="0">
                <a:solidFill>
                  <a:srgbClr val="0F1E50"/>
                </a:solidFill>
              </a:rPr>
              <a:t>Teacher </a:t>
            </a:r>
            <a:r>
              <a:rPr lang="en-US" sz="3000" b="1" dirty="0" smtClean="0">
                <a:solidFill>
                  <a:srgbClr val="0F1E50"/>
                </a:solidFill>
              </a:rPr>
              <a:t>activity</a:t>
            </a:r>
            <a:endParaRPr lang="en-US" sz="3000" b="1" dirty="0">
              <a:solidFill>
                <a:srgbClr val="0F1E50"/>
              </a:solidFill>
            </a:endParaRPr>
          </a:p>
        </p:txBody>
      </p:sp>
      <p:sp>
        <p:nvSpPr>
          <p:cNvPr id="3" name="Content Placeholder 2"/>
          <p:cNvSpPr>
            <a:spLocks noGrp="1"/>
          </p:cNvSpPr>
          <p:nvPr>
            <p:ph idx="1"/>
          </p:nvPr>
        </p:nvSpPr>
        <p:spPr>
          <a:xfrm>
            <a:off x="1927273" y="1147848"/>
            <a:ext cx="7216727" cy="3641321"/>
          </a:xfrm>
        </p:spPr>
        <p:txBody>
          <a:bodyPr>
            <a:normAutofit lnSpcReduction="10000"/>
          </a:bodyPr>
          <a:lstStyle/>
          <a:p>
            <a:pPr marL="0" indent="0">
              <a:lnSpc>
                <a:spcPct val="110000"/>
              </a:lnSpc>
              <a:buNone/>
            </a:pPr>
            <a:r>
              <a:rPr lang="en-US" sz="2200" dirty="0" smtClean="0">
                <a:solidFill>
                  <a:srgbClr val="0F1E50"/>
                </a:solidFill>
              </a:rPr>
              <a:t>Three pizzas </a:t>
            </a:r>
            <a:r>
              <a:rPr lang="en-US" sz="2200" dirty="0">
                <a:solidFill>
                  <a:srgbClr val="0F1E50"/>
                </a:solidFill>
              </a:rPr>
              <a:t>were shared equally between </a:t>
            </a:r>
            <a:r>
              <a:rPr lang="en-US" sz="2200" dirty="0" smtClean="0">
                <a:solidFill>
                  <a:srgbClr val="0F1E50"/>
                </a:solidFill>
              </a:rPr>
              <a:t>five </a:t>
            </a:r>
            <a:r>
              <a:rPr lang="en-US" sz="2200" dirty="0">
                <a:solidFill>
                  <a:srgbClr val="0F1E50"/>
                </a:solidFill>
              </a:rPr>
              <a:t>boys. </a:t>
            </a:r>
            <a:endParaRPr lang="en-US" sz="2200" dirty="0" smtClean="0">
              <a:solidFill>
                <a:srgbClr val="0F1E50"/>
              </a:solidFill>
            </a:endParaRPr>
          </a:p>
          <a:p>
            <a:pPr marL="0" indent="0">
              <a:lnSpc>
                <a:spcPct val="110000"/>
              </a:lnSpc>
              <a:buNone/>
            </a:pPr>
            <a:r>
              <a:rPr lang="en-US" sz="2200" dirty="0" smtClean="0">
                <a:solidFill>
                  <a:srgbClr val="0F1E50"/>
                </a:solidFill>
              </a:rPr>
              <a:t>How </a:t>
            </a:r>
            <a:r>
              <a:rPr lang="en-US" sz="2200" dirty="0">
                <a:solidFill>
                  <a:srgbClr val="0F1E50"/>
                </a:solidFill>
              </a:rPr>
              <a:t>much pizza does each boy get?</a:t>
            </a:r>
          </a:p>
          <a:p>
            <a:pPr marL="0" indent="0">
              <a:buNone/>
            </a:pPr>
            <a:endParaRPr lang="en-US" dirty="0">
              <a:solidFill>
                <a:srgbClr val="0F1E50"/>
              </a:solidFill>
            </a:endParaRPr>
          </a:p>
          <a:p>
            <a:pPr marL="0" indent="0">
              <a:buNone/>
            </a:pPr>
            <a:endParaRPr lang="en-US" dirty="0">
              <a:solidFill>
                <a:srgbClr val="0F1E50"/>
              </a:solidFill>
            </a:endParaRPr>
          </a:p>
          <a:p>
            <a:pPr marL="0" indent="0">
              <a:buNone/>
            </a:pPr>
            <a:endParaRPr lang="en-US" dirty="0">
              <a:solidFill>
                <a:srgbClr val="0F1E50"/>
              </a:solidFill>
            </a:endParaRPr>
          </a:p>
          <a:p>
            <a:pPr marL="0" indent="0">
              <a:buNone/>
            </a:pPr>
            <a:endParaRPr lang="en-US" dirty="0">
              <a:solidFill>
                <a:srgbClr val="0F1E50"/>
              </a:solidFill>
            </a:endParaRPr>
          </a:p>
          <a:p>
            <a:pPr marL="0" indent="0">
              <a:buNone/>
            </a:pPr>
            <a:r>
              <a:rPr lang="en-US" sz="2200" dirty="0" smtClean="0">
                <a:solidFill>
                  <a:srgbClr val="0F1E50"/>
                </a:solidFill>
              </a:rPr>
              <a:t/>
            </a:r>
            <a:br>
              <a:rPr lang="en-US" sz="2200" dirty="0" smtClean="0">
                <a:solidFill>
                  <a:srgbClr val="0F1E50"/>
                </a:solidFill>
              </a:rPr>
            </a:br>
            <a:r>
              <a:rPr lang="en-US" sz="2200" dirty="0" smtClean="0">
                <a:solidFill>
                  <a:srgbClr val="0F1E50"/>
                </a:solidFill>
              </a:rPr>
              <a:t>How do </a:t>
            </a:r>
            <a:r>
              <a:rPr lang="en-US" sz="2200" dirty="0">
                <a:solidFill>
                  <a:srgbClr val="0F1E50"/>
                </a:solidFill>
              </a:rPr>
              <a:t>you solve this problem? Discuss</a:t>
            </a:r>
            <a:r>
              <a:rPr lang="en-US" sz="2200" dirty="0" smtClean="0">
                <a:solidFill>
                  <a:srgbClr val="0F1E50"/>
                </a:solidFill>
              </a:rPr>
              <a:t>.</a:t>
            </a:r>
          </a:p>
          <a:p>
            <a:pPr marL="0" indent="0">
              <a:buNone/>
            </a:pPr>
            <a:r>
              <a:rPr lang="en-US" sz="2200" dirty="0" smtClean="0">
                <a:solidFill>
                  <a:srgbClr val="0F1E50"/>
                </a:solidFill>
              </a:rPr>
              <a:t>How many different ways can you do this?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162" y="2591344"/>
            <a:ext cx="894806" cy="87484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16564" y="2591344"/>
            <a:ext cx="894806" cy="8748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756966" y="2573580"/>
            <a:ext cx="894806" cy="874844"/>
          </a:xfrm>
          <a:prstGeom prst="rect">
            <a:avLst/>
          </a:prstGeom>
        </p:spPr>
      </p:pic>
      <p:pic>
        <p:nvPicPr>
          <p:cNvPr id="10" name="Picture 9"/>
          <p:cNvPicPr>
            <a:picLocks noChangeAspect="1"/>
          </p:cNvPicPr>
          <p:nvPr/>
        </p:nvPicPr>
        <p:blipFill>
          <a:blip r:embed="rId4"/>
          <a:stretch>
            <a:fillRect/>
          </a:stretch>
        </p:blipFill>
        <p:spPr>
          <a:xfrm>
            <a:off x="2700538" y="2217896"/>
            <a:ext cx="1748685" cy="1248292"/>
          </a:xfrm>
          <a:prstGeom prst="rect">
            <a:avLst/>
          </a:prstGeom>
        </p:spPr>
      </p:pic>
    </p:spTree>
    <p:extLst>
      <p:ext uri="{BB962C8B-B14F-4D97-AF65-F5344CB8AC3E}">
        <p14:creationId xmlns:p14="http://schemas.microsoft.com/office/powerpoint/2010/main" val="1616958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750" y="492447"/>
            <a:ext cx="7515060" cy="593403"/>
          </a:xfrm>
        </p:spPr>
        <p:txBody>
          <a:bodyPr>
            <a:noAutofit/>
          </a:bodyPr>
          <a:lstStyle/>
          <a:p>
            <a:r>
              <a:rPr lang="en-US" sz="3000" b="1" dirty="0">
                <a:solidFill>
                  <a:srgbClr val="0F1E50"/>
                </a:solidFill>
              </a:rPr>
              <a:t>T</a:t>
            </a:r>
            <a:r>
              <a:rPr lang="en-US" sz="3000" b="1" dirty="0" smtClean="0">
                <a:solidFill>
                  <a:srgbClr val="0F1E50"/>
                </a:solidFill>
              </a:rPr>
              <a:t>opic 2: Big ideas </a:t>
            </a:r>
            <a:r>
              <a:rPr lang="en-US" sz="3000" b="1" dirty="0">
                <a:solidFill>
                  <a:srgbClr val="0F1E50"/>
                </a:solidFill>
              </a:rPr>
              <a:t>in </a:t>
            </a:r>
            <a:r>
              <a:rPr lang="en-US" sz="3000" b="1" dirty="0" smtClean="0">
                <a:solidFill>
                  <a:srgbClr val="0F1E50"/>
                </a:solidFill>
              </a:rPr>
              <a:t>the fraction drawer</a:t>
            </a:r>
            <a:endParaRPr lang="en-US" sz="3000" b="1" dirty="0">
              <a:solidFill>
                <a:srgbClr val="0F1E50"/>
              </a:solidFill>
            </a:endParaRPr>
          </a:p>
        </p:txBody>
      </p:sp>
      <p:pic>
        <p:nvPicPr>
          <p:cNvPr id="8" name="Content Placeholder 7">
            <a:hlinkClick r:id="rId3"/>
          </p:cNvPr>
          <p:cNvPicPr>
            <a:picLocks noGrp="1"/>
          </p:cNvPicPr>
          <p:nvPr>
            <p:ph idx="1"/>
          </p:nvPr>
        </p:nvPicPr>
        <p:blipFill>
          <a:blip r:embed="rId4" cstate="print">
            <a:extLst>
              <a:ext uri="{BEBA8EAE-BF5A-486C-A8C5-ECC9F3942E4B}">
                <a14:imgProps xmlns:a14="http://schemas.microsoft.com/office/drawing/2010/main">
                  <a14:imgLayer r:embed="rId5">
                    <a14:imgEffect>
                      <a14:backgroundRemoval t="4639" b="96008" l="23907" r="89904"/>
                    </a14:imgEffect>
                  </a14:imgLayer>
                </a14:imgProps>
              </a:ext>
              <a:ext uri="{28A0092B-C50C-407E-A947-70E740481C1C}">
                <a14:useLocalDpi xmlns:a14="http://schemas.microsoft.com/office/drawing/2010/main" val="0"/>
              </a:ext>
            </a:extLst>
          </a:blip>
          <a:stretch>
            <a:fillRect/>
          </a:stretch>
        </p:blipFill>
        <p:spPr>
          <a:xfrm>
            <a:off x="2016125" y="1005739"/>
            <a:ext cx="5387410" cy="3772001"/>
          </a:xfrm>
          <a:prstGeom prst="rect">
            <a:avLst/>
          </a:prstGeom>
        </p:spPr>
      </p:pic>
    </p:spTree>
    <p:extLst>
      <p:ext uri="{BB962C8B-B14F-4D97-AF65-F5344CB8AC3E}">
        <p14:creationId xmlns:p14="http://schemas.microsoft.com/office/powerpoint/2010/main" val="334033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936" y="299250"/>
            <a:ext cx="8545429" cy="994172"/>
          </a:xfrm>
        </p:spPr>
        <p:txBody>
          <a:bodyPr>
            <a:normAutofit/>
          </a:bodyPr>
          <a:lstStyle/>
          <a:p>
            <a:r>
              <a:rPr lang="en-US" sz="2800" b="1" dirty="0">
                <a:solidFill>
                  <a:srgbClr val="0F1E50"/>
                </a:solidFill>
              </a:rPr>
              <a:t>Fraction </a:t>
            </a:r>
            <a:r>
              <a:rPr lang="en-US" sz="2800" b="1" dirty="0" smtClean="0">
                <a:solidFill>
                  <a:srgbClr val="0F1E50"/>
                </a:solidFill>
              </a:rPr>
              <a:t>sub-constructs: </a:t>
            </a:r>
            <a:r>
              <a:rPr lang="en-US" sz="2800" b="1" dirty="0" err="1" smtClean="0">
                <a:solidFill>
                  <a:srgbClr val="0F1E50"/>
                </a:solidFill>
              </a:rPr>
              <a:t>Kieren</a:t>
            </a:r>
            <a:r>
              <a:rPr lang="en-US" sz="2800" b="1" dirty="0" smtClean="0">
                <a:solidFill>
                  <a:srgbClr val="0F1E50"/>
                </a:solidFill>
              </a:rPr>
              <a:t> </a:t>
            </a:r>
            <a:r>
              <a:rPr lang="en-US" sz="2800" b="1" dirty="0">
                <a:solidFill>
                  <a:srgbClr val="0F1E50"/>
                </a:solidFill>
              </a:rPr>
              <a:t>(1980)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8094290"/>
              </p:ext>
            </p:extLst>
          </p:nvPr>
        </p:nvGraphicFramePr>
        <p:xfrm>
          <a:off x="1376193" y="1008531"/>
          <a:ext cx="7633336" cy="4068857"/>
        </p:xfrm>
        <a:graphic>
          <a:graphicData uri="http://schemas.openxmlformats.org/drawingml/2006/table">
            <a:tbl>
              <a:tblPr firstRow="1" bandRow="1">
                <a:tableStyleId>{10A1B5D5-9B99-4C35-A422-299274C87663}</a:tableStyleId>
              </a:tblPr>
              <a:tblGrid>
                <a:gridCol w="1673228">
                  <a:extLst>
                    <a:ext uri="{9D8B030D-6E8A-4147-A177-3AD203B41FA5}">
                      <a16:colId xmlns:mc="http://schemas.openxmlformats.org/markup-compatibility/2006" xmlns:a14="http://schemas.microsoft.com/office/drawing/2010/main" xmlns="" xmlns:a16="http://schemas.microsoft.com/office/drawing/2014/main" val="20000"/>
                    </a:ext>
                  </a:extLst>
                </a:gridCol>
                <a:gridCol w="2759708">
                  <a:extLst>
                    <a:ext uri="{9D8B030D-6E8A-4147-A177-3AD203B41FA5}">
                      <a16:colId xmlns:mc="http://schemas.openxmlformats.org/markup-compatibility/2006" xmlns:a14="http://schemas.microsoft.com/office/drawing/2010/main" xmlns="" xmlns:a16="http://schemas.microsoft.com/office/drawing/2014/main" val="20001"/>
                    </a:ext>
                  </a:extLst>
                </a:gridCol>
                <a:gridCol w="3200400">
                  <a:extLst>
                    <a:ext uri="{9D8B030D-6E8A-4147-A177-3AD203B41FA5}">
                      <a16:colId xmlns:mc="http://schemas.openxmlformats.org/markup-compatibility/2006" xmlns:a14="http://schemas.microsoft.com/office/drawing/2010/main" xmlns="" xmlns:a16="http://schemas.microsoft.com/office/drawing/2014/main" val="20002"/>
                    </a:ext>
                  </a:extLst>
                </a:gridCol>
              </a:tblGrid>
              <a:tr h="575632">
                <a:tc>
                  <a:txBody>
                    <a:bodyPr/>
                    <a:lstStyle/>
                    <a:p>
                      <a:pPr algn="l"/>
                      <a:r>
                        <a:rPr lang="en-US" sz="1600" dirty="0">
                          <a:ln>
                            <a:noFill/>
                          </a:ln>
                          <a:latin typeface="Arial" charset="0"/>
                          <a:ea typeface="Arial" charset="0"/>
                          <a:cs typeface="Arial" charset="0"/>
                        </a:rPr>
                        <a:t>Fraction </a:t>
                      </a:r>
                    </a:p>
                    <a:p>
                      <a:pPr algn="l"/>
                      <a:r>
                        <a:rPr lang="en-US" sz="1600" dirty="0" smtClean="0">
                          <a:ln>
                            <a:noFill/>
                          </a:ln>
                          <a:latin typeface="Arial" charset="0"/>
                          <a:ea typeface="Arial" charset="0"/>
                          <a:cs typeface="Arial" charset="0"/>
                        </a:rPr>
                        <a:t>sub-construct</a:t>
                      </a:r>
                      <a:endParaRPr lang="en-US" sz="1600" b="0" i="0" dirty="0">
                        <a:ln>
                          <a:noFill/>
                        </a:ln>
                        <a:solidFill>
                          <a:schemeClr val="bg1"/>
                        </a:solidFill>
                        <a:latin typeface="Arial" charset="0"/>
                        <a:ea typeface="Arial" charset="0"/>
                        <a:cs typeface="Arial"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32C213"/>
                    </a:solidFill>
                  </a:tcPr>
                </a:tc>
                <a:tc>
                  <a:txBody>
                    <a:bodyPr/>
                    <a:lstStyle/>
                    <a:p>
                      <a:pPr algn="l"/>
                      <a:r>
                        <a:rPr lang="en-US" sz="1600" kern="1200" dirty="0">
                          <a:ln>
                            <a:noFill/>
                          </a:ln>
                          <a:latin typeface="Arial" charset="0"/>
                          <a:ea typeface="Arial" charset="0"/>
                          <a:cs typeface="Arial" charset="0"/>
                        </a:rPr>
                        <a:t>Meaning</a:t>
                      </a:r>
                      <a:endParaRPr lang="en-US" sz="1600" b="0" i="0" kern="1200" dirty="0">
                        <a:ln>
                          <a:noFill/>
                        </a:ln>
                        <a:solidFill>
                          <a:schemeClr val="bg1"/>
                        </a:solidFill>
                        <a:latin typeface="Arial" charset="0"/>
                        <a:ea typeface="Arial" charset="0"/>
                        <a:cs typeface="Arial"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32C213"/>
                    </a:solidFill>
                  </a:tcPr>
                </a:tc>
                <a:tc>
                  <a:txBody>
                    <a:bodyPr/>
                    <a:lstStyle/>
                    <a:p>
                      <a:pPr marL="0" algn="l" defTabSz="685800" rtl="0" eaLnBrk="1" latinLnBrk="0" hangingPunct="1"/>
                      <a:r>
                        <a:rPr lang="en-US" sz="1600" kern="1200" dirty="0">
                          <a:ln>
                            <a:noFill/>
                          </a:ln>
                          <a:latin typeface="Arial" charset="0"/>
                          <a:ea typeface="Arial" charset="0"/>
                          <a:cs typeface="Arial" charset="0"/>
                        </a:rPr>
                        <a:t>Example</a:t>
                      </a:r>
                      <a:endParaRPr lang="en-US" sz="1600" b="0" i="0" kern="1200" dirty="0">
                        <a:ln>
                          <a:noFill/>
                        </a:ln>
                        <a:solidFill>
                          <a:schemeClr val="bg1"/>
                        </a:solidFill>
                        <a:latin typeface="Arial" charset="0"/>
                        <a:ea typeface="Arial" charset="0"/>
                        <a:cs typeface="Arial"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32C213"/>
                    </a:solidFill>
                  </a:tcPr>
                </a:tc>
                <a:extLst>
                  <a:ext uri="{0D108BD9-81ED-4DB2-BD59-A6C34878D82A}">
                    <a16:rowId xmlns:mc="http://schemas.openxmlformats.org/markup-compatibility/2006" xmlns:a14="http://schemas.microsoft.com/office/drawing/2010/main" xmlns="" xmlns:a16="http://schemas.microsoft.com/office/drawing/2014/main" val="10000"/>
                  </a:ext>
                </a:extLst>
              </a:tr>
              <a:tr h="639225">
                <a:tc>
                  <a:txBody>
                    <a:bodyPr/>
                    <a:lstStyle/>
                    <a:p>
                      <a:r>
                        <a:rPr lang="en-US" sz="1100" b="1" dirty="0">
                          <a:solidFill>
                            <a:srgbClr val="0F1E50"/>
                          </a:solidFill>
                          <a:latin typeface="Arial" charset="0"/>
                          <a:ea typeface="Arial" charset="0"/>
                          <a:cs typeface="Arial" charset="0"/>
                        </a:rPr>
                        <a:t>Part-whole comparisons</a:t>
                      </a:r>
                    </a:p>
                    <a:p>
                      <a:endParaRPr lang="en-US" sz="1100" dirty="0">
                        <a:solidFill>
                          <a:srgbClr val="0F1E50"/>
                        </a:solidFill>
                        <a:latin typeface="Arial" charset="0"/>
                        <a:ea typeface="Arial" charset="0"/>
                        <a:cs typeface="Arial"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32C213">
                        <a:alpha val="20000"/>
                      </a:srgbClr>
                    </a:solidFill>
                  </a:tcPr>
                </a:tc>
                <a:tc>
                  <a:txBody>
                    <a:bodyPr/>
                    <a:lstStyle/>
                    <a:p>
                      <a:r>
                        <a:rPr lang="en-US" sz="1100" dirty="0" smtClean="0">
                          <a:solidFill>
                            <a:srgbClr val="0F1E50"/>
                          </a:solidFill>
                          <a:latin typeface="Arial" charset="0"/>
                          <a:ea typeface="Arial" charset="0"/>
                          <a:cs typeface="Arial" charset="0"/>
                        </a:rPr>
                        <a:t>A fraction like</a:t>
                      </a:r>
                      <a:r>
                        <a:rPr lang="en-US" sz="1100" baseline="0" dirty="0" smtClean="0">
                          <a:solidFill>
                            <a:srgbClr val="0F1E50"/>
                          </a:solidFill>
                          <a:latin typeface="Arial" charset="0"/>
                          <a:ea typeface="Arial" charset="0"/>
                          <a:cs typeface="Arial" charset="0"/>
                        </a:rPr>
                        <a:t>   </a:t>
                      </a:r>
                      <a:r>
                        <a:rPr lang="en-US" sz="1100" dirty="0" smtClean="0">
                          <a:solidFill>
                            <a:srgbClr val="0F1E50"/>
                          </a:solidFill>
                          <a:latin typeface="Arial" charset="0"/>
                          <a:ea typeface="Arial" charset="0"/>
                          <a:cs typeface="Arial" charset="0"/>
                        </a:rPr>
                        <a:t>represents </a:t>
                      </a:r>
                      <a:r>
                        <a:rPr lang="en-US" sz="1100" dirty="0">
                          <a:solidFill>
                            <a:srgbClr val="0F1E50"/>
                          </a:solidFill>
                          <a:latin typeface="Arial" charset="0"/>
                          <a:ea typeface="Arial" charset="0"/>
                          <a:cs typeface="Arial" charset="0"/>
                        </a:rPr>
                        <a:t>3 parts</a:t>
                      </a:r>
                      <a:r>
                        <a:rPr lang="en-US" sz="1100" baseline="0" dirty="0">
                          <a:solidFill>
                            <a:srgbClr val="0F1E50"/>
                          </a:solidFill>
                          <a:latin typeface="Arial" charset="0"/>
                          <a:ea typeface="Arial" charset="0"/>
                          <a:cs typeface="Arial" charset="0"/>
                        </a:rPr>
                        <a:t> of four equal parts </a:t>
                      </a:r>
                      <a:r>
                        <a:rPr lang="en-US" sz="1100" baseline="0" dirty="0" smtClean="0">
                          <a:solidFill>
                            <a:srgbClr val="0F1E50"/>
                          </a:solidFill>
                          <a:latin typeface="Arial" charset="0"/>
                          <a:ea typeface="Arial" charset="0"/>
                          <a:cs typeface="Arial" charset="0"/>
                        </a:rPr>
                        <a:t>and equivalent </a:t>
                      </a:r>
                      <a:r>
                        <a:rPr lang="en-US" sz="1100" baseline="0" dirty="0">
                          <a:solidFill>
                            <a:srgbClr val="0F1E50"/>
                          </a:solidFill>
                          <a:latin typeface="Arial" charset="0"/>
                          <a:ea typeface="Arial" charset="0"/>
                          <a:cs typeface="Arial" charset="0"/>
                        </a:rPr>
                        <a:t>fractions to </a:t>
                      </a:r>
                      <a:r>
                        <a:rPr lang="en-US" sz="1100" baseline="0" dirty="0" smtClean="0">
                          <a:solidFill>
                            <a:srgbClr val="0F1E50"/>
                          </a:solidFill>
                          <a:latin typeface="Arial" charset="0"/>
                          <a:ea typeface="Arial" charset="0"/>
                          <a:cs typeface="Arial" charset="0"/>
                        </a:rPr>
                        <a:t>this, </a:t>
                      </a:r>
                      <a:r>
                        <a:rPr lang="en-US" sz="1100" baseline="0" dirty="0">
                          <a:solidFill>
                            <a:srgbClr val="0F1E50"/>
                          </a:solidFill>
                          <a:latin typeface="Arial" charset="0"/>
                          <a:ea typeface="Arial" charset="0"/>
                          <a:cs typeface="Arial" charset="0"/>
                        </a:rPr>
                        <a:t>represent the same </a:t>
                      </a:r>
                      <a:r>
                        <a:rPr lang="en-US" sz="1100" baseline="0" dirty="0" smtClean="0">
                          <a:solidFill>
                            <a:srgbClr val="0F1E50"/>
                          </a:solidFill>
                          <a:latin typeface="Arial" charset="0"/>
                          <a:ea typeface="Arial" charset="0"/>
                          <a:cs typeface="Arial" charset="0"/>
                        </a:rPr>
                        <a:t>relationship.</a:t>
                      </a:r>
                      <a:endParaRPr lang="en-US" sz="1100" dirty="0">
                        <a:solidFill>
                          <a:srgbClr val="0F1E50"/>
                        </a:solidFill>
                        <a:latin typeface="Arial" charset="0"/>
                        <a:ea typeface="Arial" charset="0"/>
                        <a:cs typeface="Arial"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32C213">
                        <a:alpha val="20000"/>
                      </a:srgbClr>
                    </a:solidFill>
                  </a:tcPr>
                </a:tc>
                <a:tc>
                  <a:txBody>
                    <a:bodyPr/>
                    <a:lstStyle/>
                    <a:p>
                      <a:r>
                        <a:rPr lang="en-US" sz="1100" dirty="0" smtClean="0">
                          <a:solidFill>
                            <a:srgbClr val="0F1E50"/>
                          </a:solidFill>
                          <a:latin typeface="Arial" charset="0"/>
                          <a:ea typeface="Arial" charset="0"/>
                          <a:cs typeface="Arial" charset="0"/>
                        </a:rPr>
                        <a:t>Place the following fractions in order of smallest to largest;    </a:t>
                      </a:r>
                      <a:endParaRPr lang="en-US" sz="1100" dirty="0">
                        <a:solidFill>
                          <a:srgbClr val="0F1E50"/>
                        </a:solidFill>
                        <a:latin typeface="Arial" charset="0"/>
                        <a:ea typeface="Arial" charset="0"/>
                        <a:cs typeface="Arial"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32C213">
                        <a:alpha val="20000"/>
                      </a:srgbClr>
                    </a:solidFill>
                  </a:tcPr>
                </a:tc>
                <a:extLst>
                  <a:ext uri="{0D108BD9-81ED-4DB2-BD59-A6C34878D82A}">
                    <a16:rowId xmlns:mc="http://schemas.openxmlformats.org/markup-compatibility/2006" xmlns:a14="http://schemas.microsoft.com/office/drawing/2010/main" xmlns="" xmlns:a16="http://schemas.microsoft.com/office/drawing/2014/main" val="10001"/>
                  </a:ext>
                </a:extLst>
              </a:tr>
              <a:tr h="757411">
                <a:tc>
                  <a:txBody>
                    <a:bodyPr/>
                    <a:lstStyle/>
                    <a:p>
                      <a:r>
                        <a:rPr lang="en-US" sz="1100" b="1" dirty="0">
                          <a:solidFill>
                            <a:srgbClr val="0F1E50"/>
                          </a:solidFill>
                          <a:latin typeface="Arial" charset="0"/>
                          <a:ea typeface="Arial" charset="0"/>
                          <a:cs typeface="Arial" charset="0"/>
                        </a:rPr>
                        <a:t>Quotient or</a:t>
                      </a:r>
                      <a:r>
                        <a:rPr lang="en-US" sz="1100" b="1" baseline="0" dirty="0">
                          <a:solidFill>
                            <a:srgbClr val="0F1E50"/>
                          </a:solidFill>
                          <a:latin typeface="Arial" charset="0"/>
                          <a:ea typeface="Arial" charset="0"/>
                          <a:cs typeface="Arial" charset="0"/>
                        </a:rPr>
                        <a:t> Division</a:t>
                      </a:r>
                    </a:p>
                    <a:p>
                      <a:endParaRPr lang="en-US" sz="1100" dirty="0">
                        <a:solidFill>
                          <a:srgbClr val="0F1E50"/>
                        </a:solidFill>
                        <a:latin typeface="Arial" charset="0"/>
                        <a:ea typeface="Arial" charset="0"/>
                        <a:cs typeface="Arial"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100" dirty="0">
                          <a:solidFill>
                            <a:srgbClr val="0F1E50"/>
                          </a:solidFill>
                          <a:latin typeface="Arial" charset="0"/>
                          <a:ea typeface="Arial" charset="0"/>
                          <a:cs typeface="Arial" charset="0"/>
                        </a:rPr>
                        <a:t>When one number</a:t>
                      </a:r>
                      <a:r>
                        <a:rPr lang="en-US" sz="1100" baseline="0" dirty="0">
                          <a:solidFill>
                            <a:srgbClr val="0F1E50"/>
                          </a:solidFill>
                          <a:latin typeface="Arial" charset="0"/>
                          <a:ea typeface="Arial" charset="0"/>
                          <a:cs typeface="Arial" charset="0"/>
                        </a:rPr>
                        <a:t> or expression is divided by another it can be expressed as a fraction. Breaking up a quantity of something into a number of equal parts.</a:t>
                      </a:r>
                      <a:endParaRPr lang="en-US" sz="1100" dirty="0">
                        <a:solidFill>
                          <a:srgbClr val="0F1E50"/>
                        </a:solidFill>
                        <a:latin typeface="Arial" charset="0"/>
                        <a:ea typeface="Arial" charset="0"/>
                        <a:cs typeface="Arial"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100" dirty="0">
                          <a:solidFill>
                            <a:srgbClr val="0F1E50"/>
                          </a:solidFill>
                          <a:latin typeface="Arial" charset="0"/>
                          <a:ea typeface="Arial" charset="0"/>
                          <a:cs typeface="Arial" charset="0"/>
                        </a:rPr>
                        <a:t>I have 2</a:t>
                      </a:r>
                      <a:r>
                        <a:rPr lang="en-US" sz="1100" baseline="0" dirty="0">
                          <a:solidFill>
                            <a:srgbClr val="0F1E50"/>
                          </a:solidFill>
                          <a:latin typeface="Arial" charset="0"/>
                          <a:ea typeface="Arial" charset="0"/>
                          <a:cs typeface="Arial" charset="0"/>
                        </a:rPr>
                        <a:t> cakes and I am sharing them evenly amongst 16 people. How big of a slice will they </a:t>
                      </a:r>
                      <a:r>
                        <a:rPr lang="en-US" sz="1100" baseline="0" dirty="0" smtClean="0">
                          <a:solidFill>
                            <a:srgbClr val="0F1E50"/>
                          </a:solidFill>
                          <a:latin typeface="Arial" charset="0"/>
                          <a:ea typeface="Arial" charset="0"/>
                          <a:cs typeface="Arial" charset="0"/>
                        </a:rPr>
                        <a:t/>
                      </a:r>
                      <a:br>
                        <a:rPr lang="en-US" sz="1100" baseline="0" dirty="0" smtClean="0">
                          <a:solidFill>
                            <a:srgbClr val="0F1E50"/>
                          </a:solidFill>
                          <a:latin typeface="Arial" charset="0"/>
                          <a:ea typeface="Arial" charset="0"/>
                          <a:cs typeface="Arial" charset="0"/>
                        </a:rPr>
                      </a:br>
                      <a:r>
                        <a:rPr lang="en-US" sz="1100" baseline="0" dirty="0" smtClean="0">
                          <a:solidFill>
                            <a:srgbClr val="0F1E50"/>
                          </a:solidFill>
                          <a:latin typeface="Arial" charset="0"/>
                          <a:ea typeface="Arial" charset="0"/>
                          <a:cs typeface="Arial" charset="0"/>
                        </a:rPr>
                        <a:t>get </a:t>
                      </a:r>
                      <a:r>
                        <a:rPr lang="en-US" sz="1100" baseline="0" dirty="0">
                          <a:solidFill>
                            <a:srgbClr val="0F1E50"/>
                          </a:solidFill>
                          <a:latin typeface="Arial" charset="0"/>
                          <a:ea typeface="Arial" charset="0"/>
                          <a:cs typeface="Arial" charset="0"/>
                        </a:rPr>
                        <a:t>each</a:t>
                      </a:r>
                      <a:r>
                        <a:rPr lang="en-US" sz="1100" baseline="0" dirty="0" smtClean="0">
                          <a:solidFill>
                            <a:srgbClr val="0F1E50"/>
                          </a:solidFill>
                          <a:latin typeface="Arial" charset="0"/>
                          <a:ea typeface="Arial" charset="0"/>
                          <a:cs typeface="Arial" charset="0"/>
                        </a:rPr>
                        <a:t>?</a:t>
                      </a:r>
                    </a:p>
                    <a:p>
                      <a:endParaRPr lang="en-US" sz="1100" dirty="0">
                        <a:solidFill>
                          <a:srgbClr val="0F1E50"/>
                        </a:solidFill>
                        <a:latin typeface="Arial" charset="0"/>
                        <a:ea typeface="Arial" charset="0"/>
                        <a:cs typeface="Arial"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mc="http://schemas.openxmlformats.org/markup-compatibility/2006" xmlns:a14="http://schemas.microsoft.com/office/drawing/2010/main" xmlns="" xmlns:a16="http://schemas.microsoft.com/office/drawing/2014/main" val="10002"/>
                  </a:ext>
                </a:extLst>
              </a:tr>
              <a:tr h="833824">
                <a:tc>
                  <a:txBody>
                    <a:bodyPr/>
                    <a:lstStyle/>
                    <a:p>
                      <a:r>
                        <a:rPr lang="en-US" sz="1100" b="1" dirty="0">
                          <a:solidFill>
                            <a:srgbClr val="0F1E50"/>
                          </a:solidFill>
                          <a:latin typeface="Arial" charset="0"/>
                          <a:ea typeface="Arial" charset="0"/>
                          <a:cs typeface="Arial" charset="0"/>
                        </a:rPr>
                        <a:t>Measure</a:t>
                      </a:r>
                    </a:p>
                    <a:p>
                      <a:endParaRPr lang="en-US" sz="1100" dirty="0">
                        <a:solidFill>
                          <a:srgbClr val="0F1E50"/>
                        </a:solidFill>
                        <a:latin typeface="Arial" charset="0"/>
                        <a:ea typeface="Arial" charset="0"/>
                        <a:cs typeface="Arial"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32C213">
                        <a:alpha val="20000"/>
                      </a:srgbClr>
                    </a:solidFill>
                  </a:tcPr>
                </a:tc>
                <a:tc>
                  <a:txBody>
                    <a:bodyPr/>
                    <a:lstStyle/>
                    <a:p>
                      <a:r>
                        <a:rPr lang="en-US" sz="1100" dirty="0">
                          <a:solidFill>
                            <a:srgbClr val="0F1E50"/>
                          </a:solidFill>
                          <a:latin typeface="Arial" charset="0"/>
                          <a:ea typeface="Arial" charset="0"/>
                          <a:cs typeface="Arial" charset="0"/>
                        </a:rPr>
                        <a:t>A fraction can be a position linearly on a number line or as part</a:t>
                      </a:r>
                      <a:r>
                        <a:rPr lang="en-US" sz="1100" baseline="0" dirty="0">
                          <a:solidFill>
                            <a:srgbClr val="0F1E50"/>
                          </a:solidFill>
                          <a:latin typeface="Arial" charset="0"/>
                          <a:ea typeface="Arial" charset="0"/>
                          <a:cs typeface="Arial" charset="0"/>
                        </a:rPr>
                        <a:t> of a coordinate in a </a:t>
                      </a:r>
                      <a:r>
                        <a:rPr lang="en-US" sz="1100" baseline="0" dirty="0" smtClean="0">
                          <a:solidFill>
                            <a:srgbClr val="0F1E50"/>
                          </a:solidFill>
                          <a:latin typeface="Arial" charset="0"/>
                          <a:ea typeface="Arial" charset="0"/>
                          <a:cs typeface="Arial" charset="0"/>
                        </a:rPr>
                        <a:t>plane i.e., horizontal or vertical distance from the origin (     ,         ).</a:t>
                      </a:r>
                      <a:endParaRPr lang="en-US" sz="1100" dirty="0">
                        <a:solidFill>
                          <a:srgbClr val="0F1E50"/>
                        </a:solidFill>
                        <a:latin typeface="Arial" charset="0"/>
                        <a:ea typeface="Arial" charset="0"/>
                        <a:cs typeface="Arial"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32C213">
                        <a:alpha val="20000"/>
                      </a:srgbClr>
                    </a:solidFill>
                  </a:tcPr>
                </a:tc>
                <a:tc>
                  <a:txBody>
                    <a:bodyPr/>
                    <a:lstStyle/>
                    <a:p>
                      <a:r>
                        <a:rPr lang="en-US" sz="1100" dirty="0" smtClean="0">
                          <a:solidFill>
                            <a:srgbClr val="0F1E50"/>
                          </a:solidFill>
                          <a:latin typeface="Arial" charset="0"/>
                          <a:ea typeface="Arial" charset="0"/>
                          <a:cs typeface="Arial" charset="0"/>
                        </a:rPr>
                        <a:t>Plot</a:t>
                      </a:r>
                      <a:r>
                        <a:rPr lang="en-US" sz="1100" baseline="0" dirty="0">
                          <a:solidFill>
                            <a:srgbClr val="0F1E50"/>
                          </a:solidFill>
                          <a:latin typeface="Arial" charset="0"/>
                          <a:ea typeface="Arial" charset="0"/>
                          <a:cs typeface="Arial" charset="0"/>
                        </a:rPr>
                        <a:t> the following fractions on a number line  </a:t>
                      </a:r>
                      <a:r>
                        <a:rPr lang="en-US" sz="1100" baseline="0" dirty="0" smtClean="0">
                          <a:solidFill>
                            <a:srgbClr val="0F1E50"/>
                          </a:solidFill>
                          <a:latin typeface="Arial" charset="0"/>
                          <a:ea typeface="Arial" charset="0"/>
                          <a:cs typeface="Arial" charset="0"/>
                        </a:rPr>
                        <a:t>       </a:t>
                      </a:r>
                      <a:r>
                        <a:rPr lang="en-US" sz="1100" dirty="0" smtClean="0">
                          <a:solidFill>
                            <a:srgbClr val="0F1E50"/>
                          </a:solidFill>
                          <a:latin typeface="Arial" charset="0"/>
                          <a:ea typeface="Arial" charset="0"/>
                          <a:cs typeface="Arial" charset="0"/>
                        </a:rPr>
                        <a:t>       </a:t>
                      </a:r>
                      <a:br>
                        <a:rPr lang="en-US" sz="1100" dirty="0" smtClean="0">
                          <a:solidFill>
                            <a:srgbClr val="0F1E50"/>
                          </a:solidFill>
                          <a:latin typeface="Arial" charset="0"/>
                          <a:ea typeface="Arial" charset="0"/>
                          <a:cs typeface="Arial" charset="0"/>
                        </a:rPr>
                      </a:br>
                      <a:endParaRPr lang="en-US" sz="1100" dirty="0" smtClean="0">
                        <a:solidFill>
                          <a:srgbClr val="0F1E50"/>
                        </a:solidFill>
                        <a:latin typeface="Arial" charset="0"/>
                        <a:ea typeface="Arial" charset="0"/>
                        <a:cs typeface="Arial" charset="0"/>
                      </a:endParaRPr>
                    </a:p>
                    <a:p>
                      <a:r>
                        <a:rPr lang="en-US" sz="1100" dirty="0" smtClean="0">
                          <a:solidFill>
                            <a:srgbClr val="0F1E50"/>
                          </a:solidFill>
                          <a:latin typeface="Arial" charset="0"/>
                          <a:ea typeface="Arial" charset="0"/>
                          <a:cs typeface="Arial" charset="0"/>
                        </a:rPr>
                        <a:t>                 </a:t>
                      </a:r>
                      <a:endParaRPr lang="en-US" sz="1100" dirty="0">
                        <a:solidFill>
                          <a:srgbClr val="0F1E50"/>
                        </a:solidFill>
                        <a:latin typeface="Arial" charset="0"/>
                        <a:ea typeface="Arial" charset="0"/>
                        <a:cs typeface="Arial"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32C213">
                        <a:alpha val="20000"/>
                      </a:srgbClr>
                    </a:solidFill>
                  </a:tcPr>
                </a:tc>
                <a:extLst>
                  <a:ext uri="{0D108BD9-81ED-4DB2-BD59-A6C34878D82A}">
                    <a16:rowId xmlns:mc="http://schemas.openxmlformats.org/markup-compatibility/2006" xmlns:a14="http://schemas.microsoft.com/office/drawing/2010/main" xmlns="" xmlns:a16="http://schemas.microsoft.com/office/drawing/2014/main" val="10003"/>
                  </a:ext>
                </a:extLst>
              </a:tr>
              <a:tr h="590780">
                <a:tc>
                  <a:txBody>
                    <a:bodyPr/>
                    <a:lstStyle/>
                    <a:p>
                      <a:r>
                        <a:rPr lang="en-US" sz="1100" b="1" dirty="0">
                          <a:solidFill>
                            <a:srgbClr val="0F1E50"/>
                          </a:solidFill>
                          <a:latin typeface="Arial" charset="0"/>
                          <a:ea typeface="Arial" charset="0"/>
                          <a:cs typeface="Arial" charset="0"/>
                        </a:rPr>
                        <a:t>Operator</a:t>
                      </a:r>
                    </a:p>
                    <a:p>
                      <a:endParaRPr lang="en-US" sz="1100" dirty="0">
                        <a:solidFill>
                          <a:srgbClr val="0F1E50"/>
                        </a:solidFill>
                        <a:latin typeface="Arial" charset="0"/>
                        <a:ea typeface="Arial" charset="0"/>
                        <a:cs typeface="Arial"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100" dirty="0">
                          <a:solidFill>
                            <a:srgbClr val="0F1E50"/>
                          </a:solidFill>
                          <a:latin typeface="Arial" charset="0"/>
                          <a:ea typeface="Arial" charset="0"/>
                          <a:cs typeface="Arial" charset="0"/>
                        </a:rPr>
                        <a:t>You can</a:t>
                      </a:r>
                      <a:r>
                        <a:rPr lang="en-US" sz="1100" baseline="0" dirty="0">
                          <a:solidFill>
                            <a:srgbClr val="0F1E50"/>
                          </a:solidFill>
                          <a:latin typeface="Arial" charset="0"/>
                          <a:ea typeface="Arial" charset="0"/>
                          <a:cs typeface="Arial" charset="0"/>
                        </a:rPr>
                        <a:t> use fractions as an operator using multiplication or division, to </a:t>
                      </a:r>
                      <a:r>
                        <a:rPr lang="en-US" sz="1100" baseline="0" dirty="0" smtClean="0">
                          <a:solidFill>
                            <a:srgbClr val="0F1E50"/>
                          </a:solidFill>
                          <a:latin typeface="Arial" charset="0"/>
                          <a:ea typeface="Arial" charset="0"/>
                          <a:cs typeface="Arial" charset="0"/>
                        </a:rPr>
                        <a:t/>
                      </a:r>
                      <a:br>
                        <a:rPr lang="en-US" sz="1100" baseline="0" dirty="0" smtClean="0">
                          <a:solidFill>
                            <a:srgbClr val="0F1E50"/>
                          </a:solidFill>
                          <a:latin typeface="Arial" charset="0"/>
                          <a:ea typeface="Arial" charset="0"/>
                          <a:cs typeface="Arial" charset="0"/>
                        </a:rPr>
                      </a:br>
                      <a:r>
                        <a:rPr lang="en-US" sz="1100" baseline="0" dirty="0" smtClean="0">
                          <a:solidFill>
                            <a:srgbClr val="0F1E50"/>
                          </a:solidFill>
                          <a:latin typeface="Arial" charset="0"/>
                          <a:ea typeface="Arial" charset="0"/>
                          <a:cs typeface="Arial" charset="0"/>
                        </a:rPr>
                        <a:t>enlarge </a:t>
                      </a:r>
                      <a:r>
                        <a:rPr lang="en-US" sz="1100" baseline="0" dirty="0">
                          <a:solidFill>
                            <a:srgbClr val="0F1E50"/>
                          </a:solidFill>
                          <a:latin typeface="Arial" charset="0"/>
                          <a:ea typeface="Arial" charset="0"/>
                          <a:cs typeface="Arial" charset="0"/>
                        </a:rPr>
                        <a:t>or reduce the size of an </a:t>
                      </a:r>
                      <a:r>
                        <a:rPr lang="en-US" sz="1100" baseline="0" dirty="0" smtClean="0">
                          <a:solidFill>
                            <a:srgbClr val="0F1E50"/>
                          </a:solidFill>
                          <a:latin typeface="Arial" charset="0"/>
                          <a:ea typeface="Arial" charset="0"/>
                          <a:cs typeface="Arial" charset="0"/>
                        </a:rPr>
                        <a:t>amount.</a:t>
                      </a:r>
                      <a:endParaRPr lang="en-US" sz="1100" dirty="0">
                        <a:solidFill>
                          <a:srgbClr val="0F1E50"/>
                        </a:solidFill>
                        <a:latin typeface="Arial" charset="0"/>
                        <a:ea typeface="Arial" charset="0"/>
                        <a:cs typeface="Arial"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100" dirty="0">
                          <a:solidFill>
                            <a:srgbClr val="0F1E50"/>
                          </a:solidFill>
                          <a:latin typeface="Arial" charset="0"/>
                          <a:ea typeface="Arial" charset="0"/>
                          <a:cs typeface="Arial" charset="0"/>
                        </a:rPr>
                        <a:t>What is  </a:t>
                      </a:r>
                      <a:r>
                        <a:rPr lang="en-US" sz="1100" dirty="0" smtClean="0">
                          <a:solidFill>
                            <a:srgbClr val="0F1E50"/>
                          </a:solidFill>
                          <a:latin typeface="Arial" charset="0"/>
                          <a:ea typeface="Arial" charset="0"/>
                          <a:cs typeface="Arial" charset="0"/>
                        </a:rPr>
                        <a:t>  of </a:t>
                      </a:r>
                      <a:r>
                        <a:rPr lang="en-US" sz="1100" dirty="0">
                          <a:solidFill>
                            <a:srgbClr val="0F1E50"/>
                          </a:solidFill>
                          <a:latin typeface="Arial" charset="0"/>
                          <a:ea typeface="Arial" charset="0"/>
                          <a:cs typeface="Arial" charset="0"/>
                        </a:rPr>
                        <a:t>150 ?</a:t>
                      </a: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mc="http://schemas.openxmlformats.org/markup-compatibility/2006" xmlns:a14="http://schemas.microsoft.com/office/drawing/2010/main" xmlns="" xmlns:a16="http://schemas.microsoft.com/office/drawing/2014/main" val="10004"/>
                  </a:ext>
                </a:extLst>
              </a:tr>
              <a:tr h="660328">
                <a:tc>
                  <a:txBody>
                    <a:bodyPr/>
                    <a:lstStyle/>
                    <a:p>
                      <a:r>
                        <a:rPr lang="en-US" sz="1100" b="1" dirty="0">
                          <a:solidFill>
                            <a:srgbClr val="406077"/>
                          </a:solidFill>
                          <a:latin typeface="Arial" charset="0"/>
                          <a:ea typeface="Arial" charset="0"/>
                          <a:cs typeface="Arial" charset="0"/>
                        </a:rPr>
                        <a:t>Ratio</a:t>
                      </a:r>
                    </a:p>
                    <a:p>
                      <a:endParaRPr lang="en-US" sz="1100" dirty="0">
                        <a:solidFill>
                          <a:srgbClr val="406077"/>
                        </a:solidFill>
                        <a:latin typeface="Arial" charset="0"/>
                        <a:ea typeface="Arial" charset="0"/>
                        <a:cs typeface="Arial"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32C213">
                        <a:alpha val="20000"/>
                      </a:srgbClr>
                    </a:solidFill>
                  </a:tcPr>
                </a:tc>
                <a:tc>
                  <a:txBody>
                    <a:bodyPr/>
                    <a:lstStyle/>
                    <a:p>
                      <a:r>
                        <a:rPr lang="en-US" sz="1100" dirty="0">
                          <a:solidFill>
                            <a:srgbClr val="0F1E50"/>
                          </a:solidFill>
                          <a:latin typeface="Arial" charset="0"/>
                          <a:ea typeface="Arial" charset="0"/>
                          <a:cs typeface="Arial" charset="0"/>
                        </a:rPr>
                        <a:t>Can be used as a comparison in comparing quantities using the multiplicative relationship.</a:t>
                      </a:r>
                    </a:p>
                  </a:txBody>
                  <a:tcPr>
                    <a:lnL>
                      <a:noFill/>
                    </a:lnL>
                    <a:lnR>
                      <a:noFill/>
                    </a:lnR>
                    <a:lnT w="12700" cmpd="sng">
                      <a:noFill/>
                    </a:lnT>
                    <a:lnB w="12700" cmpd="sng">
                      <a:noFill/>
                    </a:lnB>
                    <a:lnTlToBr w="12700" cmpd="sng">
                      <a:noFill/>
                      <a:prstDash val="solid"/>
                    </a:lnTlToBr>
                    <a:lnBlToTr w="12700" cmpd="sng">
                      <a:noFill/>
                      <a:prstDash val="solid"/>
                    </a:lnBlToTr>
                    <a:solidFill>
                      <a:srgbClr val="32C213">
                        <a:alpha val="20000"/>
                      </a:srgbClr>
                    </a:solidFill>
                  </a:tcPr>
                </a:tc>
                <a:tc>
                  <a:txBody>
                    <a:bodyPr/>
                    <a:lstStyle/>
                    <a:p>
                      <a:r>
                        <a:rPr lang="en-US" sz="1100" baseline="0" dirty="0" smtClean="0">
                          <a:solidFill>
                            <a:srgbClr val="0F1E50"/>
                          </a:solidFill>
                          <a:latin typeface="Arial" charset="0"/>
                          <a:ea typeface="Arial" charset="0"/>
                          <a:cs typeface="Arial" charset="0"/>
                        </a:rPr>
                        <a:t>   of the number </a:t>
                      </a:r>
                      <a:r>
                        <a:rPr lang="en-US" sz="1100" baseline="0" dirty="0">
                          <a:solidFill>
                            <a:srgbClr val="0F1E50"/>
                          </a:solidFill>
                          <a:latin typeface="Arial" charset="0"/>
                          <a:ea typeface="Arial" charset="0"/>
                          <a:cs typeface="Arial" charset="0"/>
                        </a:rPr>
                        <a:t>of students doing Methods this </a:t>
                      </a:r>
                      <a:r>
                        <a:rPr lang="en-US" sz="1100" baseline="0" dirty="0" smtClean="0">
                          <a:solidFill>
                            <a:srgbClr val="0F1E50"/>
                          </a:solidFill>
                          <a:latin typeface="Arial" charset="0"/>
                          <a:ea typeface="Arial" charset="0"/>
                          <a:cs typeface="Arial" charset="0"/>
                        </a:rPr>
                        <a:t/>
                      </a:r>
                      <a:br>
                        <a:rPr lang="en-US" sz="1100" baseline="0" dirty="0" smtClean="0">
                          <a:solidFill>
                            <a:srgbClr val="0F1E50"/>
                          </a:solidFill>
                          <a:latin typeface="Arial" charset="0"/>
                          <a:ea typeface="Arial" charset="0"/>
                          <a:cs typeface="Arial" charset="0"/>
                        </a:rPr>
                      </a:br>
                      <a:r>
                        <a:rPr lang="en-US" sz="1100" baseline="0" dirty="0" smtClean="0">
                          <a:solidFill>
                            <a:srgbClr val="0F1E50"/>
                          </a:solidFill>
                          <a:latin typeface="Arial" charset="0"/>
                          <a:ea typeface="Arial" charset="0"/>
                          <a:cs typeface="Arial" charset="0"/>
                        </a:rPr>
                        <a:t>year are girls. If </a:t>
                      </a:r>
                      <a:r>
                        <a:rPr lang="en-US" sz="1100" baseline="0" dirty="0">
                          <a:solidFill>
                            <a:srgbClr val="0F1E50"/>
                          </a:solidFill>
                          <a:latin typeface="Arial" charset="0"/>
                          <a:ea typeface="Arial" charset="0"/>
                          <a:cs typeface="Arial" charset="0"/>
                        </a:rPr>
                        <a:t>there are 1500 girls enrolled in Methods how many students are there in total?</a:t>
                      </a:r>
                      <a:endParaRPr lang="en-US" sz="1100" dirty="0">
                        <a:solidFill>
                          <a:srgbClr val="0F1E50"/>
                        </a:solidFill>
                        <a:latin typeface="Arial" charset="0"/>
                        <a:ea typeface="Arial" charset="0"/>
                        <a:cs typeface="Arial"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32C213">
                        <a:alpha val="20000"/>
                      </a:srgbClr>
                    </a:solidFill>
                  </a:tcPr>
                </a:tc>
                <a:extLst>
                  <a:ext uri="{0D108BD9-81ED-4DB2-BD59-A6C34878D82A}">
                    <a16:rowId xmlns:mc="http://schemas.openxmlformats.org/markup-compatibility/2006" xmlns:a14="http://schemas.microsoft.com/office/drawing/2010/main" xmlns="" xmlns:a16="http://schemas.microsoft.com/office/drawing/2014/main" val="10005"/>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172" y="1572623"/>
            <a:ext cx="127000" cy="2794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8180" y="1806686"/>
            <a:ext cx="481132" cy="39203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6794" y="4390080"/>
            <a:ext cx="141516" cy="283031"/>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3200" y="3511866"/>
            <a:ext cx="215900" cy="27940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0361" y="3511866"/>
            <a:ext cx="330200" cy="27940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0236" y="3335149"/>
            <a:ext cx="917019" cy="353434"/>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98996" y="3746783"/>
            <a:ext cx="115570" cy="328930"/>
          </a:xfrm>
          <a:prstGeom prst="rect">
            <a:avLst/>
          </a:prstGeom>
        </p:spPr>
      </p:pic>
    </p:spTree>
    <p:extLst>
      <p:ext uri="{BB962C8B-B14F-4D97-AF65-F5344CB8AC3E}">
        <p14:creationId xmlns:p14="http://schemas.microsoft.com/office/powerpoint/2010/main" val="548972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49765"/>
            <a:ext cx="6615000" cy="945000"/>
          </a:xfrm>
        </p:spPr>
        <p:txBody>
          <a:bodyPr>
            <a:normAutofit/>
          </a:bodyPr>
          <a:lstStyle/>
          <a:p>
            <a:r>
              <a:rPr lang="en-US" sz="3000" b="1" dirty="0">
                <a:solidFill>
                  <a:srgbClr val="0F1E50"/>
                </a:solidFill>
              </a:rPr>
              <a:t>Part – </a:t>
            </a:r>
            <a:r>
              <a:rPr lang="en-US" sz="3000" b="1" dirty="0" smtClean="0">
                <a:solidFill>
                  <a:srgbClr val="0F1E50"/>
                </a:solidFill>
              </a:rPr>
              <a:t>whole comparisons</a:t>
            </a:r>
            <a:endParaRPr lang="en-US" sz="3000" b="1" dirty="0">
              <a:solidFill>
                <a:srgbClr val="0F1E50"/>
              </a:solidFill>
            </a:endParaRPr>
          </a:p>
        </p:txBody>
      </p:sp>
      <p:sp>
        <p:nvSpPr>
          <p:cNvPr id="3" name="Content Placeholder 2"/>
          <p:cNvSpPr>
            <a:spLocks noGrp="1"/>
          </p:cNvSpPr>
          <p:nvPr>
            <p:ph idx="1"/>
          </p:nvPr>
        </p:nvSpPr>
        <p:spPr>
          <a:xfrm>
            <a:off x="1905001" y="1100455"/>
            <a:ext cx="6747510" cy="3263504"/>
          </a:xfrm>
        </p:spPr>
        <p:txBody>
          <a:bodyPr>
            <a:normAutofit/>
          </a:bodyPr>
          <a:lstStyle/>
          <a:p>
            <a:pPr>
              <a:lnSpc>
                <a:spcPct val="100000"/>
              </a:lnSpc>
            </a:pPr>
            <a:r>
              <a:rPr lang="en-US" sz="2200" dirty="0">
                <a:solidFill>
                  <a:srgbClr val="0F1E50"/>
                </a:solidFill>
              </a:rPr>
              <a:t>This fraction interpretation relies on </a:t>
            </a:r>
            <a:r>
              <a:rPr lang="en-US" sz="2200" dirty="0" smtClean="0">
                <a:solidFill>
                  <a:srgbClr val="0F1E50"/>
                </a:solidFill>
              </a:rPr>
              <a:t>partitioning </a:t>
            </a:r>
            <a:r>
              <a:rPr lang="en-US" sz="2200" dirty="0">
                <a:solidFill>
                  <a:srgbClr val="0F1E50"/>
                </a:solidFill>
              </a:rPr>
              <a:t>either </a:t>
            </a:r>
            <a:r>
              <a:rPr lang="en-US" sz="2200" dirty="0" smtClean="0">
                <a:solidFill>
                  <a:srgbClr val="0F1E50"/>
                </a:solidFill>
              </a:rPr>
              <a:t>discrete </a:t>
            </a:r>
            <a:r>
              <a:rPr lang="en-US" sz="2200" dirty="0">
                <a:solidFill>
                  <a:srgbClr val="0F1E50"/>
                </a:solidFill>
              </a:rPr>
              <a:t>or </a:t>
            </a:r>
            <a:r>
              <a:rPr lang="en-US" sz="2200" dirty="0" smtClean="0">
                <a:solidFill>
                  <a:srgbClr val="0F1E50"/>
                </a:solidFill>
              </a:rPr>
              <a:t>continuous </a:t>
            </a:r>
            <a:r>
              <a:rPr lang="en-US" sz="2200" dirty="0">
                <a:solidFill>
                  <a:srgbClr val="0F1E50"/>
                </a:solidFill>
              </a:rPr>
              <a:t>objects into </a:t>
            </a:r>
            <a:r>
              <a:rPr lang="en-US" sz="2200" b="1" dirty="0">
                <a:solidFill>
                  <a:srgbClr val="0F1E50"/>
                </a:solidFill>
              </a:rPr>
              <a:t>equal </a:t>
            </a:r>
            <a:r>
              <a:rPr lang="en-US" sz="2200" dirty="0">
                <a:solidFill>
                  <a:srgbClr val="0F1E50"/>
                </a:solidFill>
              </a:rPr>
              <a:t>subsets or </a:t>
            </a:r>
            <a:r>
              <a:rPr lang="en-US" sz="2200" b="1" dirty="0">
                <a:solidFill>
                  <a:srgbClr val="0F1E50"/>
                </a:solidFill>
              </a:rPr>
              <a:t>equal </a:t>
            </a:r>
            <a:r>
              <a:rPr lang="en-US" sz="2200" dirty="0">
                <a:solidFill>
                  <a:srgbClr val="0F1E50"/>
                </a:solidFill>
              </a:rPr>
              <a:t>sized parts. </a:t>
            </a:r>
            <a:endParaRPr lang="en-US" sz="2200" dirty="0" smtClean="0">
              <a:solidFill>
                <a:srgbClr val="0F1E50"/>
              </a:solidFill>
            </a:endParaRPr>
          </a:p>
          <a:p>
            <a:pPr>
              <a:lnSpc>
                <a:spcPct val="100000"/>
              </a:lnSpc>
            </a:pPr>
            <a:r>
              <a:rPr lang="en-US" sz="2200" dirty="0">
                <a:solidFill>
                  <a:srgbClr val="0F1E50"/>
                </a:solidFill>
              </a:rPr>
              <a:t>Discrete objects are countable </a:t>
            </a:r>
            <a:r>
              <a:rPr lang="en-US" sz="2200" dirty="0" smtClean="0">
                <a:solidFill>
                  <a:srgbClr val="0F1E50"/>
                </a:solidFill>
              </a:rPr>
              <a:t>(e.g</a:t>
            </a:r>
            <a:r>
              <a:rPr lang="en-US" sz="2200" dirty="0">
                <a:solidFill>
                  <a:srgbClr val="0F1E50"/>
                </a:solidFill>
              </a:rPr>
              <a:t>. counters, blocks, </a:t>
            </a:r>
            <a:r>
              <a:rPr lang="en-US" sz="2200" dirty="0" smtClean="0">
                <a:solidFill>
                  <a:srgbClr val="0F1E50"/>
                </a:solidFill>
              </a:rPr>
              <a:t>cars).  A more abstract interpretation </a:t>
            </a:r>
            <a:br>
              <a:rPr lang="en-US" sz="2200" dirty="0" smtClean="0">
                <a:solidFill>
                  <a:srgbClr val="0F1E50"/>
                </a:solidFill>
              </a:rPr>
            </a:br>
            <a:r>
              <a:rPr lang="en-US" sz="2200" dirty="0" smtClean="0">
                <a:solidFill>
                  <a:srgbClr val="0F1E50"/>
                </a:solidFill>
              </a:rPr>
              <a:t>could be that of time.</a:t>
            </a:r>
            <a:endParaRPr lang="en-US" sz="2200" dirty="0">
              <a:solidFill>
                <a:srgbClr val="0F1E50"/>
              </a:solidFill>
            </a:endParaRPr>
          </a:p>
          <a:p>
            <a:pPr>
              <a:lnSpc>
                <a:spcPct val="100000"/>
              </a:lnSpc>
            </a:pPr>
            <a:r>
              <a:rPr lang="en-US" sz="2200" dirty="0" smtClean="0">
                <a:solidFill>
                  <a:srgbClr val="0F1E50"/>
                </a:solidFill>
              </a:rPr>
              <a:t>Continuous models include those of length</a:t>
            </a:r>
            <a:r>
              <a:rPr lang="en-US" sz="2200" dirty="0">
                <a:solidFill>
                  <a:srgbClr val="0F1E50"/>
                </a:solidFill>
              </a:rPr>
              <a:t>, </a:t>
            </a:r>
            <a:r>
              <a:rPr lang="en-US" sz="2200" dirty="0" smtClean="0">
                <a:solidFill>
                  <a:srgbClr val="0F1E50"/>
                </a:solidFill>
              </a:rPr>
              <a:t/>
            </a:r>
            <a:br>
              <a:rPr lang="en-US" sz="2200" dirty="0" smtClean="0">
                <a:solidFill>
                  <a:srgbClr val="0F1E50"/>
                </a:solidFill>
              </a:rPr>
            </a:br>
            <a:r>
              <a:rPr lang="en-US" sz="2200" dirty="0" smtClean="0">
                <a:solidFill>
                  <a:srgbClr val="0F1E50"/>
                </a:solidFill>
              </a:rPr>
              <a:t>area and volume. </a:t>
            </a:r>
          </a:p>
        </p:txBody>
      </p:sp>
    </p:spTree>
    <p:extLst>
      <p:ext uri="{BB962C8B-B14F-4D97-AF65-F5344CB8AC3E}">
        <p14:creationId xmlns:p14="http://schemas.microsoft.com/office/powerpoint/2010/main" val="1480093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3"/>
            <a:ext cx="5158740" cy="1426955"/>
          </a:xfrm>
        </p:spPr>
        <p:txBody>
          <a:bodyPr>
            <a:normAutofit/>
          </a:bodyPr>
          <a:lstStyle/>
          <a:p>
            <a:r>
              <a:rPr lang="en-US" sz="3000" b="1" dirty="0" smtClean="0">
                <a:solidFill>
                  <a:srgbClr val="0F1E50"/>
                </a:solidFill>
              </a:rPr>
              <a:t>What do part-whole comparisons look like?</a:t>
            </a:r>
            <a:endParaRPr lang="en-US" sz="3000" b="1" dirty="0">
              <a:solidFill>
                <a:srgbClr val="0F1E50"/>
              </a:solidFill>
            </a:endParaRPr>
          </a:p>
        </p:txBody>
      </p:sp>
    </p:spTree>
    <p:extLst>
      <p:ext uri="{BB962C8B-B14F-4D97-AF65-F5344CB8AC3E}">
        <p14:creationId xmlns:p14="http://schemas.microsoft.com/office/powerpoint/2010/main" val="1904506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9868" y="1084964"/>
            <a:ext cx="6881898" cy="3799270"/>
          </a:xfrm>
        </p:spPr>
        <p:txBody>
          <a:bodyPr>
            <a:normAutofit/>
          </a:bodyPr>
          <a:lstStyle/>
          <a:p>
            <a:pPr marL="0" indent="0">
              <a:lnSpc>
                <a:spcPct val="100000"/>
              </a:lnSpc>
              <a:buNone/>
            </a:pPr>
            <a:r>
              <a:rPr lang="en-US" sz="2200" i="1" dirty="0">
                <a:solidFill>
                  <a:srgbClr val="0F1E50"/>
                </a:solidFill>
              </a:rPr>
              <a:t>“In the part-whole interpretation, </a:t>
            </a:r>
            <a:r>
              <a:rPr lang="en-US" sz="2200" i="1" dirty="0" smtClean="0">
                <a:solidFill>
                  <a:srgbClr val="0F1E50"/>
                </a:solidFill>
              </a:rPr>
              <a:t>the </a:t>
            </a:r>
            <a:r>
              <a:rPr lang="en-US" sz="2200" i="1" dirty="0">
                <a:solidFill>
                  <a:srgbClr val="0F1E50"/>
                </a:solidFill>
              </a:rPr>
              <a:t>denominator shows </a:t>
            </a:r>
            <a:r>
              <a:rPr lang="en-US" sz="2200" i="1" dirty="0" smtClean="0">
                <a:solidFill>
                  <a:srgbClr val="0F1E50"/>
                </a:solidFill>
              </a:rPr>
              <a:t>the number </a:t>
            </a:r>
            <a:r>
              <a:rPr lang="en-US" sz="2200" i="1" dirty="0">
                <a:solidFill>
                  <a:srgbClr val="0F1E50"/>
                </a:solidFill>
              </a:rPr>
              <a:t>of equal parts in the whole and </a:t>
            </a:r>
            <a:r>
              <a:rPr lang="en-US" sz="2200" i="1" dirty="0" smtClean="0">
                <a:solidFill>
                  <a:srgbClr val="0F1E50"/>
                </a:solidFill>
              </a:rPr>
              <a:t/>
            </a:r>
            <a:br>
              <a:rPr lang="en-US" sz="2200" i="1" dirty="0" smtClean="0">
                <a:solidFill>
                  <a:srgbClr val="0F1E50"/>
                </a:solidFill>
              </a:rPr>
            </a:br>
            <a:r>
              <a:rPr lang="en-US" sz="2200" i="1" dirty="0" smtClean="0">
                <a:solidFill>
                  <a:srgbClr val="0F1E50"/>
                </a:solidFill>
              </a:rPr>
              <a:t>the </a:t>
            </a:r>
            <a:r>
              <a:rPr lang="en-US" sz="2200" i="1" dirty="0">
                <a:solidFill>
                  <a:srgbClr val="0F1E50"/>
                </a:solidFill>
              </a:rPr>
              <a:t>numerator shows how many of those parts are included in the particular fraction.” </a:t>
            </a:r>
          </a:p>
          <a:p>
            <a:pPr marL="0" indent="0">
              <a:buNone/>
            </a:pPr>
            <a:r>
              <a:rPr lang="en-US" sz="2000" b="1" dirty="0">
                <a:solidFill>
                  <a:srgbClr val="0F1E50"/>
                </a:solidFill>
              </a:rPr>
              <a:t>Top Drawer </a:t>
            </a:r>
            <a:r>
              <a:rPr lang="en-US" sz="2000" b="1" dirty="0" smtClean="0">
                <a:solidFill>
                  <a:srgbClr val="0F1E50"/>
                </a:solidFill>
              </a:rPr>
              <a:t>Teachers, AAMT</a:t>
            </a:r>
          </a:p>
          <a:p>
            <a:pPr marL="0" indent="0">
              <a:buNone/>
            </a:pPr>
            <a:r>
              <a:rPr lang="en-US" sz="2200" b="1" dirty="0" smtClean="0">
                <a:solidFill>
                  <a:srgbClr val="0F1E50"/>
                </a:solidFill>
              </a:rPr>
              <a:t/>
            </a:r>
            <a:br>
              <a:rPr lang="en-US" sz="2200" b="1" dirty="0" smtClean="0">
                <a:solidFill>
                  <a:srgbClr val="0F1E50"/>
                </a:solidFill>
              </a:rPr>
            </a:br>
            <a:r>
              <a:rPr lang="en-US" sz="2000" b="1" dirty="0" smtClean="0">
                <a:solidFill>
                  <a:srgbClr val="0F1E50"/>
                </a:solidFill>
              </a:rPr>
              <a:t>See </a:t>
            </a:r>
            <a:r>
              <a:rPr lang="en-US" sz="2000" b="1" dirty="0">
                <a:solidFill>
                  <a:srgbClr val="0F1E50"/>
                </a:solidFill>
              </a:rPr>
              <a:t>video: </a:t>
            </a:r>
            <a:r>
              <a:rPr lang="en-US" sz="2000" b="1" dirty="0" smtClean="0">
                <a:solidFill>
                  <a:srgbClr val="0F1E50"/>
                </a:solidFill>
              </a:rPr>
              <a:t> </a:t>
            </a:r>
            <a:r>
              <a:rPr lang="en-US" sz="2000" b="1" dirty="0" smtClean="0">
                <a:solidFill>
                  <a:srgbClr val="0F1E50"/>
                </a:solidFill>
                <a:hlinkClick r:id="rId3"/>
              </a:rPr>
              <a:t>The Part-Whole Meaning for fractions</a:t>
            </a:r>
            <a:endParaRPr lang="en-US" sz="2000" dirty="0">
              <a:solidFill>
                <a:srgbClr val="0F1E50"/>
              </a:solidFill>
            </a:endParaRPr>
          </a:p>
        </p:txBody>
      </p:sp>
    </p:spTree>
    <p:extLst>
      <p:ext uri="{BB962C8B-B14F-4D97-AF65-F5344CB8AC3E}">
        <p14:creationId xmlns:p14="http://schemas.microsoft.com/office/powerpoint/2010/main" val="2111376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880" y="-104978"/>
            <a:ext cx="7033663" cy="2253562"/>
          </a:xfrm>
        </p:spPr>
        <p:txBody>
          <a:bodyPr>
            <a:normAutofit/>
          </a:bodyPr>
          <a:lstStyle/>
          <a:p>
            <a:r>
              <a:rPr lang="en-US" sz="3000" b="1" dirty="0">
                <a:solidFill>
                  <a:srgbClr val="0F1E50"/>
                </a:solidFill>
              </a:rPr>
              <a:t>Examples of </a:t>
            </a:r>
            <a:r>
              <a:rPr lang="en-US" sz="3000" b="1" dirty="0" smtClean="0">
                <a:solidFill>
                  <a:srgbClr val="0F1E50"/>
                </a:solidFill>
              </a:rPr>
              <a:t>fractions </a:t>
            </a:r>
            <a:r>
              <a:rPr lang="en-US" sz="3000" b="1" dirty="0">
                <a:solidFill>
                  <a:srgbClr val="0F1E50"/>
                </a:solidFill>
              </a:rPr>
              <a:t>as </a:t>
            </a:r>
            <a:r>
              <a:rPr lang="en-US" sz="3000" b="1" dirty="0" smtClean="0">
                <a:solidFill>
                  <a:srgbClr val="0F1E50"/>
                </a:solidFill>
              </a:rPr>
              <a:t/>
            </a:r>
            <a:br>
              <a:rPr lang="en-US" sz="3000" b="1" dirty="0" smtClean="0">
                <a:solidFill>
                  <a:srgbClr val="0F1E50"/>
                </a:solidFill>
              </a:rPr>
            </a:br>
            <a:r>
              <a:rPr lang="en-US" sz="3000" b="1" dirty="0" smtClean="0">
                <a:solidFill>
                  <a:srgbClr val="0F1E50"/>
                </a:solidFill>
              </a:rPr>
              <a:t>part-whole </a:t>
            </a:r>
            <a:r>
              <a:rPr lang="en-US" sz="3000" b="1" dirty="0">
                <a:solidFill>
                  <a:srgbClr val="0F1E50"/>
                </a:solidFill>
              </a:rPr>
              <a:t>comparisons</a:t>
            </a:r>
          </a:p>
        </p:txBody>
      </p:sp>
      <p:pic>
        <p:nvPicPr>
          <p:cNvPr id="4" name="Picture 3" descr="/Users/rachaelwhitneysmith/Pictures/Photos Library.photoslibrary/Masters/2016/05/29/20160529-095740/IMG_149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701046" y="3381094"/>
            <a:ext cx="1705457" cy="1259390"/>
          </a:xfrm>
          <a:prstGeom prst="rect">
            <a:avLst/>
          </a:prstGeom>
          <a:noFill/>
          <a:ln>
            <a:noFill/>
          </a:ln>
        </p:spPr>
      </p:pic>
      <p:pic>
        <p:nvPicPr>
          <p:cNvPr id="5" name="Picture 4" descr="/Users/rachaelwhitneysmith/Pictures/Photos Library.photoslibrary/Masters/2016/05/29/20160529-095740/IMG_149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819713" y="3381094"/>
            <a:ext cx="1717825" cy="1259389"/>
          </a:xfrm>
          <a:prstGeom prst="rect">
            <a:avLst/>
          </a:prstGeom>
          <a:noFill/>
          <a:ln>
            <a:noFill/>
          </a:ln>
        </p:spPr>
      </p:pic>
      <p:pic>
        <p:nvPicPr>
          <p:cNvPr id="6" name="Picture 5" descr="/Users/rachaelwhitneysmith/Pictures/Photos Library.photoslibrary/Masters/2016/05/29/20160529-095740/IMG_149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2962036" y="3381095"/>
            <a:ext cx="1717826" cy="1259389"/>
          </a:xfrm>
          <a:prstGeom prst="rect">
            <a:avLst/>
          </a:prstGeom>
          <a:noFill/>
          <a:ln>
            <a:noFill/>
          </a:ln>
        </p:spPr>
      </p:pic>
      <p:pic>
        <p:nvPicPr>
          <p:cNvPr id="7" name="Picture 6" descr="/Users/rachaelwhitneysmith/Pictures/Photos Library.photoslibrary/Masters/2016/05/29/20160529-095740/IMG_149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4825353" y="2001686"/>
            <a:ext cx="1717828" cy="1259391"/>
          </a:xfrm>
          <a:prstGeom prst="rect">
            <a:avLst/>
          </a:prstGeom>
          <a:noFill/>
          <a:ln>
            <a:noFill/>
          </a:ln>
        </p:spPr>
      </p:pic>
      <p:pic>
        <p:nvPicPr>
          <p:cNvPr id="8" name="Picture 7" descr="/Users/rachaelwhitneysmith/Pictures/Photos Library.photoslibrary/Masters/2016/05/29/20160529-095740/IMG_1493.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6688676" y="2001686"/>
            <a:ext cx="1717828" cy="1259391"/>
          </a:xfrm>
          <a:prstGeom prst="rect">
            <a:avLst/>
          </a:prstGeom>
          <a:noFill/>
          <a:ln>
            <a:noFill/>
          </a:ln>
        </p:spPr>
      </p:pic>
      <p:pic>
        <p:nvPicPr>
          <p:cNvPr id="9" name="Picture 8" descr="/Users/rachaelwhitneysmith/Pictures/Photos Library.photoslibrary/Masters/2016/05/29/20160529-095740/IMG_1489.JPG"/>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a:off x="2962036" y="2001688"/>
            <a:ext cx="1693083" cy="1259390"/>
          </a:xfrm>
          <a:prstGeom prst="rect">
            <a:avLst/>
          </a:prstGeom>
          <a:noFill/>
          <a:ln>
            <a:noFill/>
          </a:ln>
        </p:spPr>
      </p:pic>
      <p:pic>
        <p:nvPicPr>
          <p:cNvPr id="13" name="Picture 12" descr="/Users/rachaelwhitneysmith/Pictures/Photos Library.photoslibrary/Masters/2016/06/04/20160604-064355/IMG_1570.JPG"/>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097537" y="2290606"/>
            <a:ext cx="1963919" cy="1413314"/>
          </a:xfrm>
          <a:prstGeom prst="rect">
            <a:avLst/>
          </a:prstGeom>
          <a:noFill/>
          <a:ln>
            <a:noFill/>
          </a:ln>
        </p:spPr>
      </p:pic>
    </p:spTree>
    <p:extLst>
      <p:ext uri="{BB962C8B-B14F-4D97-AF65-F5344CB8AC3E}">
        <p14:creationId xmlns:p14="http://schemas.microsoft.com/office/powerpoint/2010/main" val="795417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084" y="424471"/>
            <a:ext cx="7545436" cy="778854"/>
          </a:xfrm>
        </p:spPr>
        <p:txBody>
          <a:bodyPr>
            <a:normAutofit/>
          </a:bodyPr>
          <a:lstStyle/>
          <a:p>
            <a:r>
              <a:rPr lang="en-US" sz="2800" b="1" dirty="0" smtClean="0">
                <a:solidFill>
                  <a:srgbClr val="0F1E50"/>
                </a:solidFill>
              </a:rPr>
              <a:t>AITSL Professional Standards for Teachers</a:t>
            </a:r>
            <a:endParaRPr lang="en-US" sz="2800" b="1" dirty="0">
              <a:solidFill>
                <a:srgbClr val="0F1E50"/>
              </a:solidFill>
            </a:endParaRPr>
          </a:p>
        </p:txBody>
      </p:sp>
      <p:sp>
        <p:nvSpPr>
          <p:cNvPr id="3" name="Content Placeholder 2"/>
          <p:cNvSpPr>
            <a:spLocks noGrp="1"/>
          </p:cNvSpPr>
          <p:nvPr>
            <p:ph idx="1"/>
          </p:nvPr>
        </p:nvSpPr>
        <p:spPr>
          <a:xfrm>
            <a:off x="1904606" y="1147641"/>
            <a:ext cx="7250824" cy="3953622"/>
          </a:xfrm>
        </p:spPr>
        <p:txBody>
          <a:bodyPr>
            <a:normAutofit lnSpcReduction="10000"/>
          </a:bodyPr>
          <a:lstStyle/>
          <a:p>
            <a:pPr marL="0" indent="0">
              <a:buNone/>
            </a:pPr>
            <a:r>
              <a:rPr lang="en-US" sz="2600" b="1" dirty="0">
                <a:solidFill>
                  <a:srgbClr val="0F1E50"/>
                </a:solidFill>
              </a:rPr>
              <a:t>Professional </a:t>
            </a:r>
            <a:r>
              <a:rPr lang="en-US" sz="2600" b="1" dirty="0" smtClean="0">
                <a:solidFill>
                  <a:srgbClr val="0F1E50"/>
                </a:solidFill>
              </a:rPr>
              <a:t>knowledge</a:t>
            </a:r>
            <a:endParaRPr lang="en-US" sz="2600" dirty="0">
              <a:solidFill>
                <a:srgbClr val="0F1E50"/>
              </a:solidFill>
            </a:endParaRPr>
          </a:p>
          <a:p>
            <a:pPr marL="0" indent="0">
              <a:buNone/>
            </a:pPr>
            <a:r>
              <a:rPr lang="en-US" sz="1800" b="1" dirty="0" smtClean="0">
                <a:solidFill>
                  <a:srgbClr val="0F1E50"/>
                </a:solidFill>
              </a:rPr>
              <a:t>Standard 1:  Know </a:t>
            </a:r>
            <a:r>
              <a:rPr lang="en-US" sz="1800" b="1" dirty="0">
                <a:solidFill>
                  <a:srgbClr val="0F1E50"/>
                </a:solidFill>
              </a:rPr>
              <a:t>students and how they learn</a:t>
            </a:r>
            <a:endParaRPr lang="en-US" sz="1800" dirty="0">
              <a:solidFill>
                <a:srgbClr val="0F1E50"/>
              </a:solidFill>
            </a:endParaRPr>
          </a:p>
          <a:p>
            <a:pPr marL="342900" lvl="1" indent="0">
              <a:lnSpc>
                <a:spcPct val="120000"/>
              </a:lnSpc>
              <a:buNone/>
            </a:pPr>
            <a:r>
              <a:rPr lang="en-US" dirty="0" smtClean="0">
                <a:solidFill>
                  <a:srgbClr val="0F1E50"/>
                </a:solidFill>
              </a:rPr>
              <a:t>		</a:t>
            </a:r>
            <a:r>
              <a:rPr lang="en-US" sz="1700" dirty="0" smtClean="0">
                <a:solidFill>
                  <a:srgbClr val="0F1E50"/>
                </a:solidFill>
              </a:rPr>
              <a:t>1.1  Physical</a:t>
            </a:r>
            <a:r>
              <a:rPr lang="en-US" sz="1700" dirty="0">
                <a:solidFill>
                  <a:srgbClr val="0F1E50"/>
                </a:solidFill>
              </a:rPr>
              <a:t>, social and intellectual </a:t>
            </a:r>
            <a:r>
              <a:rPr lang="en-US" sz="1700" dirty="0" smtClean="0">
                <a:solidFill>
                  <a:srgbClr val="0F1E50"/>
                </a:solidFill>
              </a:rPr>
              <a:t>development			</a:t>
            </a:r>
            <a:r>
              <a:rPr lang="en-US" sz="1700" dirty="0">
                <a:solidFill>
                  <a:srgbClr val="0F1E50"/>
                </a:solidFill>
              </a:rPr>
              <a:t> </a:t>
            </a:r>
            <a:r>
              <a:rPr lang="en-US" sz="1700" dirty="0" smtClean="0">
                <a:solidFill>
                  <a:srgbClr val="0F1E50"/>
                </a:solidFill>
              </a:rPr>
              <a:t>     	       and </a:t>
            </a:r>
            <a:r>
              <a:rPr lang="en-US" sz="1700" dirty="0">
                <a:solidFill>
                  <a:srgbClr val="0F1E50"/>
                </a:solidFill>
              </a:rPr>
              <a:t>characteristics of </a:t>
            </a:r>
            <a:r>
              <a:rPr lang="en-US" sz="1700" dirty="0" smtClean="0">
                <a:solidFill>
                  <a:srgbClr val="0F1E50"/>
                </a:solidFill>
              </a:rPr>
              <a:t>students</a:t>
            </a:r>
            <a:br>
              <a:rPr lang="en-US" sz="1700" dirty="0" smtClean="0">
                <a:solidFill>
                  <a:srgbClr val="0F1E50"/>
                </a:solidFill>
              </a:rPr>
            </a:br>
            <a:r>
              <a:rPr lang="en-US" sz="1700" dirty="0" smtClean="0">
                <a:solidFill>
                  <a:srgbClr val="0F1E50"/>
                </a:solidFill>
              </a:rPr>
              <a:t>		1.2  Understand </a:t>
            </a:r>
            <a:r>
              <a:rPr lang="en-US" sz="1700" dirty="0">
                <a:solidFill>
                  <a:srgbClr val="0F1E50"/>
                </a:solidFill>
              </a:rPr>
              <a:t>how students </a:t>
            </a:r>
            <a:r>
              <a:rPr lang="en-US" sz="1700" dirty="0" smtClean="0">
                <a:solidFill>
                  <a:srgbClr val="0F1E50"/>
                </a:solidFill>
              </a:rPr>
              <a:t>learn</a:t>
            </a:r>
            <a:br>
              <a:rPr lang="en-US" sz="1700" dirty="0" smtClean="0">
                <a:solidFill>
                  <a:srgbClr val="0F1E50"/>
                </a:solidFill>
              </a:rPr>
            </a:br>
            <a:r>
              <a:rPr lang="en-US" sz="1700" dirty="0" smtClean="0">
                <a:solidFill>
                  <a:srgbClr val="0F1E50"/>
                </a:solidFill>
              </a:rPr>
              <a:t>		1.5  Differentiate </a:t>
            </a:r>
            <a:r>
              <a:rPr lang="en-US" sz="1700" dirty="0">
                <a:solidFill>
                  <a:srgbClr val="0F1E50"/>
                </a:solidFill>
              </a:rPr>
              <a:t>teaching to meet the specific learning </a:t>
            </a:r>
            <a:r>
              <a:rPr lang="en-US" sz="1700" dirty="0" smtClean="0">
                <a:solidFill>
                  <a:srgbClr val="0F1E50"/>
                </a:solidFill>
              </a:rPr>
              <a:t>	</a:t>
            </a:r>
            <a:r>
              <a:rPr lang="en-US" sz="1700" dirty="0">
                <a:solidFill>
                  <a:srgbClr val="0F1E50"/>
                </a:solidFill>
              </a:rPr>
              <a:t>	 </a:t>
            </a:r>
            <a:r>
              <a:rPr lang="en-US" sz="1700" dirty="0" smtClean="0">
                <a:solidFill>
                  <a:srgbClr val="0F1E50"/>
                </a:solidFill>
              </a:rPr>
              <a:t>                 needs of </a:t>
            </a:r>
            <a:r>
              <a:rPr lang="en-US" sz="1700" dirty="0">
                <a:solidFill>
                  <a:srgbClr val="0F1E50"/>
                </a:solidFill>
              </a:rPr>
              <a:t>students across the full range of </a:t>
            </a:r>
            <a:r>
              <a:rPr lang="en-US" sz="1700" dirty="0" smtClean="0">
                <a:solidFill>
                  <a:srgbClr val="0F1E50"/>
                </a:solidFill>
              </a:rPr>
              <a:t>abilit</a:t>
            </a:r>
            <a:r>
              <a:rPr lang="en-US" sz="1900" dirty="0" smtClean="0">
                <a:solidFill>
                  <a:srgbClr val="0F1E50"/>
                </a:solidFill>
              </a:rPr>
              <a:t>ies</a:t>
            </a:r>
            <a:endParaRPr lang="en-US" b="1" dirty="0" smtClean="0">
              <a:solidFill>
                <a:srgbClr val="0F1E50"/>
              </a:solidFill>
            </a:endParaRPr>
          </a:p>
          <a:p>
            <a:pPr marL="0" indent="0">
              <a:buNone/>
            </a:pPr>
            <a:r>
              <a:rPr lang="en-US" sz="1800" b="1" dirty="0">
                <a:solidFill>
                  <a:srgbClr val="0F1E50"/>
                </a:solidFill>
              </a:rPr>
              <a:t>Standard 2: </a:t>
            </a:r>
            <a:r>
              <a:rPr lang="en-US" sz="1800" b="1" dirty="0" smtClean="0">
                <a:solidFill>
                  <a:srgbClr val="0F1E50"/>
                </a:solidFill>
              </a:rPr>
              <a:t>Know </a:t>
            </a:r>
            <a:r>
              <a:rPr lang="en-US" sz="1800" b="1" dirty="0">
                <a:solidFill>
                  <a:srgbClr val="0F1E50"/>
                </a:solidFill>
              </a:rPr>
              <a:t>the content and how to teach it</a:t>
            </a:r>
          </a:p>
          <a:p>
            <a:pPr marL="0" lvl="0" indent="0">
              <a:buNone/>
            </a:pPr>
            <a:r>
              <a:rPr lang="en-US" sz="2100" dirty="0" smtClean="0">
                <a:solidFill>
                  <a:srgbClr val="0F1E50"/>
                </a:solidFill>
              </a:rPr>
              <a:t>		</a:t>
            </a:r>
            <a:r>
              <a:rPr lang="en-US" sz="1700" dirty="0" smtClean="0">
                <a:solidFill>
                  <a:srgbClr val="0F1E50"/>
                </a:solidFill>
              </a:rPr>
              <a:t>2.1  Content </a:t>
            </a:r>
            <a:r>
              <a:rPr lang="en-US" sz="1700" dirty="0">
                <a:solidFill>
                  <a:srgbClr val="0F1E50"/>
                </a:solidFill>
              </a:rPr>
              <a:t>and teaching strategies of the teaching area</a:t>
            </a:r>
          </a:p>
          <a:p>
            <a:pPr marL="0" lvl="0" indent="0">
              <a:buNone/>
            </a:pPr>
            <a:r>
              <a:rPr lang="en-US" sz="1700" dirty="0" smtClean="0">
                <a:solidFill>
                  <a:srgbClr val="0F1E50"/>
                </a:solidFill>
              </a:rPr>
              <a:t>		2.2  Content </a:t>
            </a:r>
            <a:r>
              <a:rPr lang="en-US" sz="1700" dirty="0">
                <a:solidFill>
                  <a:srgbClr val="0F1E50"/>
                </a:solidFill>
              </a:rPr>
              <a:t>selection and </a:t>
            </a:r>
            <a:r>
              <a:rPr lang="en-US" sz="1700" dirty="0" err="1">
                <a:solidFill>
                  <a:srgbClr val="0F1E50"/>
                </a:solidFill>
              </a:rPr>
              <a:t>organisation</a:t>
            </a:r>
            <a:endParaRPr lang="en-US" sz="1700" dirty="0">
              <a:solidFill>
                <a:srgbClr val="0F1E50"/>
              </a:solidFill>
            </a:endParaRPr>
          </a:p>
          <a:p>
            <a:pPr marL="0" lvl="0" indent="0">
              <a:buNone/>
            </a:pPr>
            <a:r>
              <a:rPr lang="en-US" sz="1700" dirty="0" smtClean="0">
                <a:solidFill>
                  <a:srgbClr val="0F1E50"/>
                </a:solidFill>
              </a:rPr>
              <a:t>		2.3  Curriculum</a:t>
            </a:r>
            <a:r>
              <a:rPr lang="en-US" sz="1700" dirty="0">
                <a:solidFill>
                  <a:srgbClr val="0F1E50"/>
                </a:solidFill>
              </a:rPr>
              <a:t>, assessment and reporting</a:t>
            </a:r>
          </a:p>
          <a:p>
            <a:endParaRPr lang="en-US" sz="1700" dirty="0"/>
          </a:p>
        </p:txBody>
      </p:sp>
    </p:spTree>
    <p:extLst>
      <p:ext uri="{BB962C8B-B14F-4D97-AF65-F5344CB8AC3E}">
        <p14:creationId xmlns:p14="http://schemas.microsoft.com/office/powerpoint/2010/main" val="880716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147" y="326154"/>
            <a:ext cx="6615000" cy="945000"/>
          </a:xfrm>
        </p:spPr>
        <p:txBody>
          <a:bodyPr>
            <a:normAutofit/>
          </a:bodyPr>
          <a:lstStyle/>
          <a:p>
            <a:r>
              <a:rPr lang="en-US" sz="3000" b="1" dirty="0" smtClean="0">
                <a:solidFill>
                  <a:srgbClr val="0F1E50"/>
                </a:solidFill>
              </a:rPr>
              <a:t>Teacher activity</a:t>
            </a:r>
            <a:endParaRPr lang="en-US" sz="3000" b="1" dirty="0">
              <a:solidFill>
                <a:srgbClr val="0F1E50"/>
              </a:solidFill>
            </a:endParaRPr>
          </a:p>
        </p:txBody>
      </p:sp>
      <p:sp>
        <p:nvSpPr>
          <p:cNvPr id="3" name="Content Placeholder 2"/>
          <p:cNvSpPr>
            <a:spLocks noGrp="1"/>
          </p:cNvSpPr>
          <p:nvPr>
            <p:ph idx="1"/>
          </p:nvPr>
        </p:nvSpPr>
        <p:spPr>
          <a:xfrm>
            <a:off x="1972993" y="1168865"/>
            <a:ext cx="6759527" cy="4100365"/>
          </a:xfrm>
        </p:spPr>
        <p:txBody>
          <a:bodyPr>
            <a:normAutofit fontScale="85000" lnSpcReduction="20000"/>
          </a:bodyPr>
          <a:lstStyle/>
          <a:p>
            <a:pPr marL="0" indent="0">
              <a:lnSpc>
                <a:spcPct val="110000"/>
              </a:lnSpc>
              <a:buNone/>
            </a:pPr>
            <a:r>
              <a:rPr lang="en-US" sz="2600" dirty="0">
                <a:solidFill>
                  <a:srgbClr val="0F1E50"/>
                </a:solidFill>
              </a:rPr>
              <a:t>You will need </a:t>
            </a:r>
            <a:r>
              <a:rPr lang="en-US" sz="2600" dirty="0" smtClean="0">
                <a:solidFill>
                  <a:srgbClr val="0F1E50"/>
                </a:solidFill>
              </a:rPr>
              <a:t>paper or plastic plates (2 per person), scissors and a </a:t>
            </a:r>
            <a:r>
              <a:rPr lang="en-US" sz="2600" dirty="0">
                <a:solidFill>
                  <a:srgbClr val="0F1E50"/>
                </a:solidFill>
              </a:rPr>
              <a:t>permanent marker </a:t>
            </a:r>
            <a:r>
              <a:rPr lang="en-US" sz="2600" dirty="0" smtClean="0">
                <a:solidFill>
                  <a:srgbClr val="0F1E50"/>
                </a:solidFill>
              </a:rPr>
              <a:t>pen.</a:t>
            </a:r>
          </a:p>
          <a:p>
            <a:pPr marL="0" indent="0">
              <a:lnSpc>
                <a:spcPct val="120000"/>
              </a:lnSpc>
              <a:buNone/>
              <a:tabLst>
                <a:tab pos="1109663" algn="l"/>
              </a:tabLst>
            </a:pPr>
            <a:r>
              <a:rPr lang="en-US" sz="2600" b="1" dirty="0" smtClean="0">
                <a:solidFill>
                  <a:srgbClr val="0F1E50"/>
                </a:solidFill>
              </a:rPr>
              <a:t>Step 1:</a:t>
            </a:r>
            <a:r>
              <a:rPr lang="en-US" sz="2600" dirty="0">
                <a:solidFill>
                  <a:srgbClr val="0F1E50"/>
                </a:solidFill>
              </a:rPr>
              <a:t>	</a:t>
            </a:r>
            <a:r>
              <a:rPr lang="en-US" sz="2600" dirty="0" smtClean="0">
                <a:solidFill>
                  <a:srgbClr val="0F1E50"/>
                </a:solidFill>
              </a:rPr>
              <a:t>Make a cut in both </a:t>
            </a:r>
            <a:r>
              <a:rPr lang="en-US" sz="2600" dirty="0">
                <a:solidFill>
                  <a:srgbClr val="0F1E50"/>
                </a:solidFill>
              </a:rPr>
              <a:t>plates from the </a:t>
            </a:r>
            <a:r>
              <a:rPr lang="en-US" sz="2600" dirty="0" smtClean="0">
                <a:solidFill>
                  <a:srgbClr val="0F1E50"/>
                </a:solidFill>
              </a:rPr>
              <a:t>  		circumference into the </a:t>
            </a:r>
            <a:r>
              <a:rPr lang="en-US" sz="2600" dirty="0" err="1" smtClean="0">
                <a:solidFill>
                  <a:srgbClr val="0F1E50"/>
                </a:solidFill>
              </a:rPr>
              <a:t>centre</a:t>
            </a:r>
            <a:r>
              <a:rPr lang="en-US" sz="2600" dirty="0" smtClean="0">
                <a:solidFill>
                  <a:srgbClr val="0F1E50"/>
                </a:solidFill>
              </a:rPr>
              <a:t>. </a:t>
            </a:r>
            <a:endParaRPr lang="en-US" sz="2600" dirty="0">
              <a:solidFill>
                <a:srgbClr val="0F1E50"/>
              </a:solidFill>
            </a:endParaRPr>
          </a:p>
          <a:p>
            <a:pPr marL="0" indent="0">
              <a:lnSpc>
                <a:spcPct val="120000"/>
              </a:lnSpc>
              <a:buNone/>
              <a:tabLst>
                <a:tab pos="1109663" algn="l"/>
              </a:tabLst>
            </a:pPr>
            <a:r>
              <a:rPr lang="en-US" sz="2600" b="1" dirty="0" smtClean="0">
                <a:solidFill>
                  <a:srgbClr val="0F1E50"/>
                </a:solidFill>
              </a:rPr>
              <a:t>Step 2:	</a:t>
            </a:r>
            <a:r>
              <a:rPr lang="en-US" sz="2600" dirty="0" smtClean="0">
                <a:solidFill>
                  <a:srgbClr val="0F1E50"/>
                </a:solidFill>
              </a:rPr>
              <a:t>Divide </a:t>
            </a:r>
            <a:r>
              <a:rPr lang="en-US" sz="2600" dirty="0">
                <a:solidFill>
                  <a:srgbClr val="0F1E50"/>
                </a:solidFill>
              </a:rPr>
              <a:t>one of the plates up into equal </a:t>
            </a:r>
            <a:r>
              <a:rPr lang="en-US" sz="2600" dirty="0" smtClean="0">
                <a:solidFill>
                  <a:srgbClr val="0F1E50"/>
                </a:solidFill>
              </a:rPr>
              <a:t>		segments and </a:t>
            </a:r>
            <a:r>
              <a:rPr lang="en-US" sz="2600" dirty="0">
                <a:solidFill>
                  <a:srgbClr val="0F1E50"/>
                </a:solidFill>
              </a:rPr>
              <a:t>mark </a:t>
            </a:r>
            <a:r>
              <a:rPr lang="en-US" sz="2600" dirty="0" smtClean="0">
                <a:solidFill>
                  <a:srgbClr val="0F1E50"/>
                </a:solidFill>
              </a:rPr>
              <a:t>with </a:t>
            </a:r>
            <a:r>
              <a:rPr lang="en-US" sz="2600" dirty="0">
                <a:solidFill>
                  <a:srgbClr val="0F1E50"/>
                </a:solidFill>
              </a:rPr>
              <a:t>a permanent </a:t>
            </a:r>
            <a:r>
              <a:rPr lang="en-US" sz="2600" dirty="0" smtClean="0">
                <a:solidFill>
                  <a:srgbClr val="0F1E50"/>
                </a:solidFill>
              </a:rPr>
              <a:t/>
            </a:r>
            <a:br>
              <a:rPr lang="en-US" sz="2600" dirty="0" smtClean="0">
                <a:solidFill>
                  <a:srgbClr val="0F1E50"/>
                </a:solidFill>
              </a:rPr>
            </a:br>
            <a:r>
              <a:rPr lang="en-US" sz="2600" dirty="0" smtClean="0">
                <a:solidFill>
                  <a:srgbClr val="0F1E50"/>
                </a:solidFill>
              </a:rPr>
              <a:t>	marker.</a:t>
            </a:r>
          </a:p>
          <a:p>
            <a:pPr marL="0" indent="0">
              <a:lnSpc>
                <a:spcPct val="120000"/>
              </a:lnSpc>
              <a:buNone/>
              <a:tabLst>
                <a:tab pos="1109663" algn="l"/>
              </a:tabLst>
            </a:pPr>
            <a:r>
              <a:rPr lang="en-US" sz="2600" b="1" dirty="0" smtClean="0">
                <a:solidFill>
                  <a:srgbClr val="0F1E50"/>
                </a:solidFill>
              </a:rPr>
              <a:t>Step 3:</a:t>
            </a:r>
            <a:r>
              <a:rPr lang="en-US" sz="2600" dirty="0" smtClean="0">
                <a:solidFill>
                  <a:srgbClr val="0F1E50"/>
                </a:solidFill>
              </a:rPr>
              <a:t>	Insert </a:t>
            </a:r>
            <a:r>
              <a:rPr lang="en-US" sz="2600" dirty="0">
                <a:solidFill>
                  <a:srgbClr val="0F1E50"/>
                </a:solidFill>
              </a:rPr>
              <a:t>one plate into the </a:t>
            </a:r>
            <a:r>
              <a:rPr lang="en-US" sz="2600" dirty="0" smtClean="0">
                <a:solidFill>
                  <a:srgbClr val="0F1E50"/>
                </a:solidFill>
              </a:rPr>
              <a:t>other. </a:t>
            </a:r>
            <a:endParaRPr lang="en-US" sz="2600" dirty="0">
              <a:solidFill>
                <a:srgbClr val="0F1E50"/>
              </a:solidFill>
            </a:endParaRPr>
          </a:p>
          <a:p>
            <a:pPr marL="0" indent="0">
              <a:lnSpc>
                <a:spcPct val="120000"/>
              </a:lnSpc>
              <a:buNone/>
              <a:tabLst>
                <a:tab pos="1109663" algn="l"/>
              </a:tabLst>
            </a:pPr>
            <a:r>
              <a:rPr lang="en-US" sz="2600" b="1" dirty="0">
                <a:solidFill>
                  <a:srgbClr val="0F1E50"/>
                </a:solidFill>
              </a:rPr>
              <a:t>Step </a:t>
            </a:r>
            <a:r>
              <a:rPr lang="en-US" sz="2600" b="1" dirty="0" smtClean="0">
                <a:solidFill>
                  <a:srgbClr val="0F1E50"/>
                </a:solidFill>
              </a:rPr>
              <a:t>4:  </a:t>
            </a:r>
            <a:r>
              <a:rPr lang="en-US" sz="2600" dirty="0" smtClean="0">
                <a:solidFill>
                  <a:srgbClr val="0F1E50"/>
                </a:solidFill>
              </a:rPr>
              <a:t>Rotate </a:t>
            </a:r>
            <a:r>
              <a:rPr lang="en-US" sz="2600" dirty="0">
                <a:solidFill>
                  <a:srgbClr val="0F1E50"/>
                </a:solidFill>
              </a:rPr>
              <a:t>the plates to form different </a:t>
            </a:r>
            <a:r>
              <a:rPr lang="en-US" sz="2600" dirty="0" smtClean="0">
                <a:solidFill>
                  <a:srgbClr val="0F1E50"/>
                </a:solidFill>
              </a:rPr>
              <a:t/>
            </a:r>
            <a:br>
              <a:rPr lang="en-US" sz="2600" dirty="0" smtClean="0">
                <a:solidFill>
                  <a:srgbClr val="0F1E50"/>
                </a:solidFill>
              </a:rPr>
            </a:br>
            <a:r>
              <a:rPr lang="en-US" sz="2600" dirty="0">
                <a:solidFill>
                  <a:srgbClr val="0F1E50"/>
                </a:solidFill>
              </a:rPr>
              <a:t>	</a:t>
            </a:r>
            <a:r>
              <a:rPr lang="en-US" sz="2600" dirty="0" smtClean="0">
                <a:solidFill>
                  <a:srgbClr val="0F1E50"/>
                </a:solidFill>
              </a:rPr>
              <a:t>equivalent fractions. </a:t>
            </a:r>
            <a:endParaRPr lang="en-US" sz="2600" dirty="0">
              <a:solidFill>
                <a:srgbClr val="0F1E50"/>
              </a:solidFill>
            </a:endParaRPr>
          </a:p>
          <a:p>
            <a:endParaRPr lang="en-US" dirty="0"/>
          </a:p>
          <a:p>
            <a:pPr marL="0" indent="0">
              <a:buNone/>
            </a:pPr>
            <a:endParaRPr lang="en-US" dirty="0"/>
          </a:p>
        </p:txBody>
      </p:sp>
    </p:spTree>
    <p:extLst>
      <p:ext uri="{BB962C8B-B14F-4D97-AF65-F5344CB8AC3E}">
        <p14:creationId xmlns:p14="http://schemas.microsoft.com/office/powerpoint/2010/main" val="1251858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198" y="329601"/>
            <a:ext cx="6615000" cy="945000"/>
          </a:xfrm>
        </p:spPr>
        <p:txBody>
          <a:bodyPr>
            <a:normAutofit/>
          </a:bodyPr>
          <a:lstStyle/>
          <a:p>
            <a:r>
              <a:rPr lang="en-US" sz="3000" b="1" dirty="0" smtClean="0">
                <a:solidFill>
                  <a:srgbClr val="0F1E50"/>
                </a:solidFill>
              </a:rPr>
              <a:t>Examples</a:t>
            </a:r>
            <a:endParaRPr lang="en-US" sz="3000" b="1" dirty="0">
              <a:solidFill>
                <a:srgbClr val="0F1E5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1192" y="1440514"/>
            <a:ext cx="2325564" cy="174417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412" y="1435417"/>
            <a:ext cx="2339157" cy="17543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451722" y="1451726"/>
            <a:ext cx="2310614" cy="1732961"/>
          </a:xfrm>
          <a:prstGeom prst="rect">
            <a:avLst/>
          </a:prstGeom>
        </p:spPr>
      </p:pic>
    </p:spTree>
    <p:extLst>
      <p:ext uri="{BB962C8B-B14F-4D97-AF65-F5344CB8AC3E}">
        <p14:creationId xmlns:p14="http://schemas.microsoft.com/office/powerpoint/2010/main" val="951529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938" y="332961"/>
            <a:ext cx="6615000" cy="945000"/>
          </a:xfrm>
        </p:spPr>
        <p:txBody>
          <a:bodyPr>
            <a:normAutofit/>
          </a:bodyPr>
          <a:lstStyle/>
          <a:p>
            <a:r>
              <a:rPr lang="en-US" sz="3000" b="1" dirty="0">
                <a:solidFill>
                  <a:srgbClr val="0F1E50"/>
                </a:solidFill>
              </a:rPr>
              <a:t>Fractions as a measure</a:t>
            </a:r>
          </a:p>
        </p:txBody>
      </p:sp>
      <p:sp>
        <p:nvSpPr>
          <p:cNvPr id="3" name="Content Placeholder 2"/>
          <p:cNvSpPr>
            <a:spLocks noGrp="1"/>
          </p:cNvSpPr>
          <p:nvPr>
            <p:ph idx="1"/>
          </p:nvPr>
        </p:nvSpPr>
        <p:spPr>
          <a:xfrm>
            <a:off x="1948094" y="1110693"/>
            <a:ext cx="6972882" cy="3717785"/>
          </a:xfrm>
        </p:spPr>
        <p:txBody>
          <a:bodyPr>
            <a:normAutofit/>
          </a:bodyPr>
          <a:lstStyle/>
          <a:p>
            <a:pPr marL="0" indent="0">
              <a:lnSpc>
                <a:spcPct val="100000"/>
              </a:lnSpc>
              <a:buNone/>
            </a:pPr>
            <a:r>
              <a:rPr lang="en-US" sz="2200" dirty="0" err="1" smtClean="0">
                <a:solidFill>
                  <a:srgbClr val="0F1E50"/>
                </a:solidFill>
              </a:rPr>
              <a:t>Lamon</a:t>
            </a:r>
            <a:r>
              <a:rPr lang="en-US" sz="2200" dirty="0" smtClean="0">
                <a:solidFill>
                  <a:srgbClr val="0F1E50"/>
                </a:solidFill>
              </a:rPr>
              <a:t> </a:t>
            </a:r>
            <a:r>
              <a:rPr lang="en-US" sz="2200" dirty="0">
                <a:solidFill>
                  <a:srgbClr val="0F1E50"/>
                </a:solidFill>
              </a:rPr>
              <a:t>(1999) defines the measure </a:t>
            </a:r>
            <a:r>
              <a:rPr lang="en-US" sz="2200" dirty="0" smtClean="0">
                <a:solidFill>
                  <a:srgbClr val="0F1E50"/>
                </a:solidFill>
              </a:rPr>
              <a:t>sub-construct</a:t>
            </a:r>
            <a:r>
              <a:rPr lang="en-US" sz="2200" dirty="0">
                <a:solidFill>
                  <a:srgbClr val="0F1E50"/>
                </a:solidFill>
              </a:rPr>
              <a:t>, </a:t>
            </a:r>
            <a:r>
              <a:rPr lang="en-US" sz="2200" dirty="0" smtClean="0">
                <a:solidFill>
                  <a:srgbClr val="0F1E50"/>
                </a:solidFill>
              </a:rPr>
              <a:t/>
            </a:r>
            <a:br>
              <a:rPr lang="en-US" sz="2200" dirty="0" smtClean="0">
                <a:solidFill>
                  <a:srgbClr val="0F1E50"/>
                </a:solidFill>
              </a:rPr>
            </a:br>
            <a:r>
              <a:rPr lang="en-US" sz="2200" dirty="0" smtClean="0">
                <a:solidFill>
                  <a:srgbClr val="0F1E50"/>
                </a:solidFill>
              </a:rPr>
              <a:t>as </a:t>
            </a:r>
            <a:r>
              <a:rPr lang="en-US" sz="2200" dirty="0">
                <a:solidFill>
                  <a:srgbClr val="0F1E50"/>
                </a:solidFill>
              </a:rPr>
              <a:t>being different from </a:t>
            </a:r>
            <a:r>
              <a:rPr lang="en-US" sz="2200" dirty="0" smtClean="0">
                <a:solidFill>
                  <a:srgbClr val="0F1E50"/>
                </a:solidFill>
              </a:rPr>
              <a:t>the </a:t>
            </a:r>
            <a:r>
              <a:rPr lang="en-US" sz="2200" dirty="0">
                <a:solidFill>
                  <a:srgbClr val="0F1E50"/>
                </a:solidFill>
              </a:rPr>
              <a:t>others because the number </a:t>
            </a:r>
            <a:r>
              <a:rPr lang="en-US" sz="2200" dirty="0" smtClean="0">
                <a:solidFill>
                  <a:srgbClr val="0F1E50"/>
                </a:solidFill>
              </a:rPr>
              <a:t/>
            </a:r>
            <a:br>
              <a:rPr lang="en-US" sz="2200" dirty="0" smtClean="0">
                <a:solidFill>
                  <a:srgbClr val="0F1E50"/>
                </a:solidFill>
              </a:rPr>
            </a:br>
            <a:r>
              <a:rPr lang="en-US" sz="2200" dirty="0" smtClean="0">
                <a:solidFill>
                  <a:srgbClr val="0F1E50"/>
                </a:solidFill>
              </a:rPr>
              <a:t>of </a:t>
            </a:r>
            <a:r>
              <a:rPr lang="en-US" sz="2200" dirty="0">
                <a:solidFill>
                  <a:srgbClr val="0F1E50"/>
                </a:solidFill>
              </a:rPr>
              <a:t>equal </a:t>
            </a:r>
            <a:r>
              <a:rPr lang="en-US" sz="2200" dirty="0" smtClean="0">
                <a:solidFill>
                  <a:srgbClr val="0F1E50"/>
                </a:solidFill>
              </a:rPr>
              <a:t>parts </a:t>
            </a:r>
            <a:r>
              <a:rPr lang="en-US" sz="2200" dirty="0">
                <a:solidFill>
                  <a:srgbClr val="0F1E50"/>
                </a:solidFill>
              </a:rPr>
              <a:t>in a unit can vary depending upon </a:t>
            </a:r>
            <a:r>
              <a:rPr lang="en-US" sz="2200" dirty="0" smtClean="0">
                <a:solidFill>
                  <a:srgbClr val="0F1E50"/>
                </a:solidFill>
              </a:rPr>
              <a:t>the </a:t>
            </a:r>
            <a:r>
              <a:rPr lang="en-US" sz="2200" dirty="0">
                <a:solidFill>
                  <a:srgbClr val="0F1E50"/>
                </a:solidFill>
              </a:rPr>
              <a:t>number of </a:t>
            </a:r>
            <a:r>
              <a:rPr lang="en-US" sz="2200" dirty="0" smtClean="0">
                <a:solidFill>
                  <a:srgbClr val="0F1E50"/>
                </a:solidFill>
              </a:rPr>
              <a:t>partitions. It </a:t>
            </a:r>
            <a:r>
              <a:rPr lang="en-US" sz="2200" dirty="0">
                <a:solidFill>
                  <a:srgbClr val="0F1E50"/>
                </a:solidFill>
              </a:rPr>
              <a:t>is for this reason </a:t>
            </a:r>
            <a:r>
              <a:rPr lang="en-US" sz="2200" dirty="0" smtClean="0">
                <a:solidFill>
                  <a:srgbClr val="0F1E50"/>
                </a:solidFill>
              </a:rPr>
              <a:t>a </a:t>
            </a:r>
            <a:r>
              <a:rPr lang="en-US" sz="2200" dirty="0">
                <a:solidFill>
                  <a:srgbClr val="0F1E50"/>
                </a:solidFill>
              </a:rPr>
              <a:t>number </a:t>
            </a:r>
            <a:r>
              <a:rPr lang="en-US" sz="2200" dirty="0" smtClean="0">
                <a:solidFill>
                  <a:srgbClr val="0F1E50"/>
                </a:solidFill>
              </a:rPr>
              <a:t/>
            </a:r>
            <a:br>
              <a:rPr lang="en-US" sz="2200" dirty="0" smtClean="0">
                <a:solidFill>
                  <a:srgbClr val="0F1E50"/>
                </a:solidFill>
              </a:rPr>
            </a:br>
            <a:r>
              <a:rPr lang="en-US" sz="2200" dirty="0" smtClean="0">
                <a:solidFill>
                  <a:srgbClr val="0F1E50"/>
                </a:solidFill>
              </a:rPr>
              <a:t>line </a:t>
            </a:r>
            <a:r>
              <a:rPr lang="en-US" sz="2200" dirty="0">
                <a:solidFill>
                  <a:srgbClr val="0F1E50"/>
                </a:solidFill>
              </a:rPr>
              <a:t>and the use of </a:t>
            </a:r>
            <a:r>
              <a:rPr lang="en-US" sz="2200" dirty="0" smtClean="0">
                <a:solidFill>
                  <a:srgbClr val="0F1E50"/>
                </a:solidFill>
              </a:rPr>
              <a:t>a </a:t>
            </a:r>
            <a:r>
              <a:rPr lang="en-US" sz="2200" dirty="0">
                <a:solidFill>
                  <a:srgbClr val="0F1E50"/>
                </a:solidFill>
              </a:rPr>
              <a:t>fraction strips </a:t>
            </a:r>
            <a:r>
              <a:rPr lang="en-US" sz="2200" dirty="0" smtClean="0">
                <a:solidFill>
                  <a:srgbClr val="0F1E50"/>
                </a:solidFill>
              </a:rPr>
              <a:t>is </a:t>
            </a:r>
            <a:r>
              <a:rPr lang="en-US" sz="2200" dirty="0">
                <a:solidFill>
                  <a:srgbClr val="0F1E50"/>
                </a:solidFill>
              </a:rPr>
              <a:t>essential to </a:t>
            </a:r>
            <a:r>
              <a:rPr lang="en-US" sz="2200" dirty="0" smtClean="0">
                <a:solidFill>
                  <a:srgbClr val="0F1E50"/>
                </a:solidFill>
              </a:rPr>
              <a:t>develop understanding. </a:t>
            </a:r>
          </a:p>
          <a:p>
            <a:pPr marL="0" indent="0">
              <a:lnSpc>
                <a:spcPct val="100000"/>
              </a:lnSpc>
              <a:buNone/>
            </a:pPr>
            <a:r>
              <a:rPr lang="en-US" sz="2200" i="1" dirty="0" smtClean="0">
                <a:solidFill>
                  <a:srgbClr val="0F1E50"/>
                </a:solidFill>
              </a:rPr>
              <a:t>This understanding relies on the concept that </a:t>
            </a:r>
            <a:br>
              <a:rPr lang="en-US" sz="2200" i="1" dirty="0" smtClean="0">
                <a:solidFill>
                  <a:srgbClr val="0F1E50"/>
                </a:solidFill>
              </a:rPr>
            </a:br>
            <a:r>
              <a:rPr lang="en-US" sz="2200" i="1" dirty="0" smtClean="0">
                <a:solidFill>
                  <a:srgbClr val="0F1E50"/>
                </a:solidFill>
              </a:rPr>
              <a:t>a fraction is a quantity with a value and a size.</a:t>
            </a:r>
            <a:endParaRPr lang="en-US" sz="2200" i="1" dirty="0">
              <a:solidFill>
                <a:srgbClr val="0F1E50"/>
              </a:solidFill>
            </a:endParaRPr>
          </a:p>
          <a:p>
            <a:endParaRPr lang="en-US" b="1" dirty="0">
              <a:solidFill>
                <a:srgbClr val="0F1E50"/>
              </a:solidFill>
            </a:endParaRPr>
          </a:p>
        </p:txBody>
      </p:sp>
    </p:spTree>
    <p:extLst>
      <p:ext uri="{BB962C8B-B14F-4D97-AF65-F5344CB8AC3E}">
        <p14:creationId xmlns:p14="http://schemas.microsoft.com/office/powerpoint/2010/main" val="1393082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1547" y="890375"/>
            <a:ext cx="5649573" cy="3263504"/>
          </a:xfrm>
        </p:spPr>
        <p:txBody>
          <a:bodyPr>
            <a:normAutofit/>
          </a:bodyPr>
          <a:lstStyle/>
          <a:p>
            <a:pPr marL="0" indent="0">
              <a:lnSpc>
                <a:spcPct val="100000"/>
              </a:lnSpc>
              <a:buNone/>
            </a:pPr>
            <a:r>
              <a:rPr lang="en-US" sz="2200" i="1" dirty="0">
                <a:solidFill>
                  <a:srgbClr val="0F1E50"/>
                </a:solidFill>
              </a:rPr>
              <a:t>“The 'fraction as a measure' idea is best demonstrated using a linear model. The measure model supports the understanding that a fraction is a number, with a position on a number line.” </a:t>
            </a:r>
          </a:p>
          <a:p>
            <a:pPr marL="0" indent="0">
              <a:lnSpc>
                <a:spcPct val="100000"/>
              </a:lnSpc>
              <a:buNone/>
            </a:pPr>
            <a:r>
              <a:rPr lang="en-US" sz="2000" b="1" dirty="0">
                <a:solidFill>
                  <a:srgbClr val="0F1E50"/>
                </a:solidFill>
              </a:rPr>
              <a:t>Top Drawer </a:t>
            </a:r>
            <a:r>
              <a:rPr lang="en-US" sz="2000" b="1" dirty="0" smtClean="0">
                <a:solidFill>
                  <a:srgbClr val="0F1E50"/>
                </a:solidFill>
              </a:rPr>
              <a:t>Teachers, AAMT</a:t>
            </a:r>
            <a:endParaRPr lang="en-US" sz="2000" b="1" dirty="0">
              <a:solidFill>
                <a:srgbClr val="0F1E50"/>
              </a:solidFill>
            </a:endParaRPr>
          </a:p>
          <a:p>
            <a:pPr marL="0" indent="0">
              <a:buNone/>
            </a:pPr>
            <a:endParaRPr lang="en-US" b="1" dirty="0">
              <a:solidFill>
                <a:srgbClr val="0F1E50"/>
              </a:solidFill>
            </a:endParaRPr>
          </a:p>
          <a:p>
            <a:pPr marL="0" indent="0">
              <a:buNone/>
            </a:pPr>
            <a:r>
              <a:rPr lang="en-US" sz="2000" b="1" dirty="0" smtClean="0">
                <a:solidFill>
                  <a:srgbClr val="0F1E50"/>
                </a:solidFill>
              </a:rPr>
              <a:t>See video: </a:t>
            </a:r>
            <a:r>
              <a:rPr lang="en-US" sz="2000" b="1" dirty="0" smtClean="0">
                <a:solidFill>
                  <a:srgbClr val="0F1E50"/>
                </a:solidFill>
                <a:hlinkClick r:id="rId2"/>
              </a:rPr>
              <a:t>Fractions as Measures </a:t>
            </a:r>
            <a:endParaRPr lang="en-US" sz="2000" b="1" dirty="0" smtClean="0">
              <a:solidFill>
                <a:srgbClr val="0F1E50"/>
              </a:solidFill>
            </a:endParaRPr>
          </a:p>
        </p:txBody>
      </p:sp>
    </p:spTree>
    <p:extLst>
      <p:ext uri="{BB962C8B-B14F-4D97-AF65-F5344CB8AC3E}">
        <p14:creationId xmlns:p14="http://schemas.microsoft.com/office/powerpoint/2010/main" val="1668538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264" y="341310"/>
            <a:ext cx="7529146" cy="945000"/>
          </a:xfrm>
        </p:spPr>
        <p:txBody>
          <a:bodyPr>
            <a:normAutofit/>
          </a:bodyPr>
          <a:lstStyle/>
          <a:p>
            <a:r>
              <a:rPr lang="en-US" sz="3000" b="1" dirty="0">
                <a:solidFill>
                  <a:srgbClr val="0F1E50"/>
                </a:solidFill>
              </a:rPr>
              <a:t>Examples of fractions as </a:t>
            </a:r>
            <a:r>
              <a:rPr lang="en-US" sz="3000" b="1" dirty="0" smtClean="0">
                <a:solidFill>
                  <a:srgbClr val="0F1E50"/>
                </a:solidFill>
              </a:rPr>
              <a:t>a measure</a:t>
            </a:r>
            <a:endParaRPr lang="en-US" sz="3000" b="1" dirty="0">
              <a:solidFill>
                <a:srgbClr val="0F1E50"/>
              </a:solidFill>
            </a:endParaRPr>
          </a:p>
        </p:txBody>
      </p:sp>
      <p:pic>
        <p:nvPicPr>
          <p:cNvPr id="4" name="Picture 3" descr="/Users/rachaelwhitneysmith/Pictures/Photos Library.photoslibrary/Masters/2016/06/04/20160604-064355/IMG_152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6264" y="1203325"/>
            <a:ext cx="2122238" cy="1417622"/>
          </a:xfrm>
          <a:prstGeom prst="rect">
            <a:avLst/>
          </a:prstGeom>
          <a:noFill/>
          <a:ln>
            <a:noFill/>
          </a:ln>
        </p:spPr>
      </p:pic>
      <p:pic>
        <p:nvPicPr>
          <p:cNvPr id="6" name="Picture 5" descr="/Users/rachaelwhitneysmith/Pictures/Photos Library.photoslibrary/Masters/2016/06/04/20160604-064355/IMG_151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098" y="1203325"/>
            <a:ext cx="2122238" cy="1394809"/>
          </a:xfrm>
          <a:prstGeom prst="rect">
            <a:avLst/>
          </a:prstGeom>
          <a:noFill/>
          <a:ln>
            <a:noFill/>
          </a:ln>
        </p:spPr>
      </p:pic>
      <p:pic>
        <p:nvPicPr>
          <p:cNvPr id="7" name="Picture 6" descr="/Users/rachaelwhitneysmith/Pictures/Photos Library.photoslibrary/Masters/2016/06/04/20160604-064355/IMG_15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9024" y="1203325"/>
            <a:ext cx="2102714" cy="1394809"/>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6264" y="2776740"/>
            <a:ext cx="6845474" cy="2077248"/>
          </a:xfrm>
          <a:prstGeom prst="rect">
            <a:avLst/>
          </a:prstGeom>
        </p:spPr>
      </p:pic>
    </p:spTree>
    <p:extLst>
      <p:ext uri="{BB962C8B-B14F-4D97-AF65-F5344CB8AC3E}">
        <p14:creationId xmlns:p14="http://schemas.microsoft.com/office/powerpoint/2010/main" val="1285779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42424"/>
            <a:ext cx="6615000" cy="945000"/>
          </a:xfrm>
        </p:spPr>
        <p:txBody>
          <a:bodyPr>
            <a:normAutofit/>
          </a:bodyPr>
          <a:lstStyle/>
          <a:p>
            <a:r>
              <a:rPr lang="en-US" sz="3000" b="1" dirty="0">
                <a:solidFill>
                  <a:srgbClr val="0F1E50"/>
                </a:solidFill>
              </a:rPr>
              <a:t>Teacher activity</a:t>
            </a:r>
          </a:p>
        </p:txBody>
      </p:sp>
      <p:sp>
        <p:nvSpPr>
          <p:cNvPr id="3" name="Content Placeholder 2"/>
          <p:cNvSpPr>
            <a:spLocks noGrp="1"/>
          </p:cNvSpPr>
          <p:nvPr>
            <p:ph idx="1"/>
          </p:nvPr>
        </p:nvSpPr>
        <p:spPr>
          <a:xfrm>
            <a:off x="1916435" y="1119984"/>
            <a:ext cx="7010395" cy="3417726"/>
          </a:xfrm>
        </p:spPr>
        <p:txBody>
          <a:bodyPr>
            <a:noAutofit/>
          </a:bodyPr>
          <a:lstStyle/>
          <a:p>
            <a:pPr marL="985838" indent="-974725">
              <a:buNone/>
            </a:pPr>
            <a:r>
              <a:rPr lang="en-US" sz="2000" b="1" dirty="0" smtClean="0">
                <a:solidFill>
                  <a:srgbClr val="0F1E50"/>
                </a:solidFill>
              </a:rPr>
              <a:t>Step 1:	</a:t>
            </a:r>
            <a:r>
              <a:rPr lang="en-US" sz="2000" dirty="0" smtClean="0">
                <a:solidFill>
                  <a:srgbClr val="0F1E50"/>
                </a:solidFill>
              </a:rPr>
              <a:t>Fold </a:t>
            </a:r>
            <a:r>
              <a:rPr lang="en-US" sz="2000" dirty="0">
                <a:solidFill>
                  <a:srgbClr val="0F1E50"/>
                </a:solidFill>
              </a:rPr>
              <a:t>one piece of paper in two to form </a:t>
            </a:r>
            <a:r>
              <a:rPr lang="en-US" sz="2000" dirty="0" smtClean="0">
                <a:solidFill>
                  <a:srgbClr val="0F1E50"/>
                </a:solidFill>
              </a:rPr>
              <a:t>halves </a:t>
            </a:r>
            <a:endParaRPr lang="en-US" sz="2000" dirty="0">
              <a:solidFill>
                <a:srgbClr val="0F1E50"/>
              </a:solidFill>
            </a:endParaRPr>
          </a:p>
          <a:p>
            <a:pPr marL="985838" indent="-974725">
              <a:buNone/>
            </a:pPr>
            <a:r>
              <a:rPr lang="en-US" sz="2000" b="1" dirty="0">
                <a:solidFill>
                  <a:srgbClr val="0F1E50"/>
                </a:solidFill>
              </a:rPr>
              <a:t>Step </a:t>
            </a:r>
            <a:r>
              <a:rPr lang="en-US" sz="2000" b="1" dirty="0" smtClean="0">
                <a:solidFill>
                  <a:srgbClr val="0F1E50"/>
                </a:solidFill>
              </a:rPr>
              <a:t>2:	</a:t>
            </a:r>
            <a:r>
              <a:rPr lang="en-US" sz="2000" dirty="0" smtClean="0">
                <a:solidFill>
                  <a:srgbClr val="0F1E50"/>
                </a:solidFill>
              </a:rPr>
              <a:t>Write </a:t>
            </a:r>
            <a:r>
              <a:rPr lang="en-US" sz="2000" dirty="0">
                <a:solidFill>
                  <a:srgbClr val="0F1E50"/>
                </a:solidFill>
              </a:rPr>
              <a:t>the </a:t>
            </a:r>
            <a:r>
              <a:rPr lang="en-US" sz="2000" dirty="0" smtClean="0">
                <a:solidFill>
                  <a:srgbClr val="0F1E50"/>
                </a:solidFill>
              </a:rPr>
              <a:t>fraction    on </a:t>
            </a:r>
            <a:r>
              <a:rPr lang="en-US" sz="2000" dirty="0">
                <a:solidFill>
                  <a:srgbClr val="0F1E50"/>
                </a:solidFill>
              </a:rPr>
              <a:t>the front side of this piece</a:t>
            </a:r>
          </a:p>
          <a:p>
            <a:pPr marL="985838" indent="-974725">
              <a:buNone/>
            </a:pPr>
            <a:r>
              <a:rPr lang="en-US" sz="2000" b="1" dirty="0">
                <a:solidFill>
                  <a:srgbClr val="0F1E50"/>
                </a:solidFill>
              </a:rPr>
              <a:t>Step </a:t>
            </a:r>
            <a:r>
              <a:rPr lang="en-US" sz="2000" b="1" dirty="0" smtClean="0">
                <a:solidFill>
                  <a:srgbClr val="0F1E50"/>
                </a:solidFill>
              </a:rPr>
              <a:t>3:	</a:t>
            </a:r>
            <a:r>
              <a:rPr lang="en-US" sz="2000" dirty="0" smtClean="0">
                <a:solidFill>
                  <a:srgbClr val="0F1E50"/>
                </a:solidFill>
              </a:rPr>
              <a:t>Fold </a:t>
            </a:r>
            <a:r>
              <a:rPr lang="en-US" sz="2000" dirty="0">
                <a:solidFill>
                  <a:srgbClr val="0F1E50"/>
                </a:solidFill>
              </a:rPr>
              <a:t>this piece in two to now form </a:t>
            </a:r>
            <a:r>
              <a:rPr lang="en-US" sz="2000" dirty="0" smtClean="0">
                <a:solidFill>
                  <a:srgbClr val="0F1E50"/>
                </a:solidFill>
              </a:rPr>
              <a:t>quarters</a:t>
            </a:r>
            <a:endParaRPr lang="en-US" sz="2000" dirty="0">
              <a:solidFill>
                <a:srgbClr val="0F1E50"/>
              </a:solidFill>
            </a:endParaRPr>
          </a:p>
          <a:p>
            <a:pPr marL="985838" indent="-974725">
              <a:buNone/>
            </a:pPr>
            <a:r>
              <a:rPr lang="en-US" sz="2000" b="1" dirty="0" smtClean="0">
                <a:solidFill>
                  <a:srgbClr val="0F1E50"/>
                </a:solidFill>
              </a:rPr>
              <a:t>Step 4:	</a:t>
            </a:r>
            <a:r>
              <a:rPr lang="en-US" sz="2000" dirty="0" smtClean="0">
                <a:solidFill>
                  <a:srgbClr val="0F1E50"/>
                </a:solidFill>
              </a:rPr>
              <a:t>Write </a:t>
            </a:r>
            <a:r>
              <a:rPr lang="en-US" sz="2000" dirty="0">
                <a:solidFill>
                  <a:srgbClr val="0F1E50"/>
                </a:solidFill>
              </a:rPr>
              <a:t>the </a:t>
            </a:r>
            <a:r>
              <a:rPr lang="en-US" sz="2000" dirty="0" smtClean="0">
                <a:solidFill>
                  <a:srgbClr val="0F1E50"/>
                </a:solidFill>
              </a:rPr>
              <a:t>fraction    on </a:t>
            </a:r>
            <a:r>
              <a:rPr lang="en-US" sz="2000" dirty="0">
                <a:solidFill>
                  <a:srgbClr val="0F1E50"/>
                </a:solidFill>
              </a:rPr>
              <a:t>the front side of this piece</a:t>
            </a:r>
          </a:p>
          <a:p>
            <a:pPr marL="985838" indent="-974725">
              <a:buNone/>
            </a:pPr>
            <a:r>
              <a:rPr lang="en-US" sz="2000" b="1" dirty="0">
                <a:solidFill>
                  <a:srgbClr val="0F1E50"/>
                </a:solidFill>
              </a:rPr>
              <a:t>Step </a:t>
            </a:r>
            <a:r>
              <a:rPr lang="en-US" sz="2000" b="1" dirty="0" smtClean="0">
                <a:solidFill>
                  <a:srgbClr val="0F1E50"/>
                </a:solidFill>
              </a:rPr>
              <a:t>5:	</a:t>
            </a:r>
            <a:r>
              <a:rPr lang="en-US" sz="2000" dirty="0" smtClean="0">
                <a:solidFill>
                  <a:srgbClr val="0F1E50"/>
                </a:solidFill>
              </a:rPr>
              <a:t>Continue for eighths and </a:t>
            </a:r>
            <a:r>
              <a:rPr lang="en-US" sz="2000" dirty="0">
                <a:solidFill>
                  <a:srgbClr val="0F1E50"/>
                </a:solidFill>
              </a:rPr>
              <a:t>if you can </a:t>
            </a:r>
            <a:r>
              <a:rPr lang="en-US" sz="2000" dirty="0" smtClean="0">
                <a:solidFill>
                  <a:srgbClr val="0F1E50"/>
                </a:solidFill>
              </a:rPr>
              <a:t>sixteenths</a:t>
            </a:r>
          </a:p>
          <a:p>
            <a:pPr marL="985838" indent="-974725">
              <a:buNone/>
            </a:pPr>
            <a:r>
              <a:rPr lang="en-US" sz="2000" b="1" dirty="0" smtClean="0">
                <a:solidFill>
                  <a:srgbClr val="0F1E50"/>
                </a:solidFill>
              </a:rPr>
              <a:t>Step 6:	</a:t>
            </a:r>
            <a:r>
              <a:rPr lang="en-US" sz="2000" dirty="0" smtClean="0">
                <a:solidFill>
                  <a:srgbClr val="0F1E50"/>
                </a:solidFill>
              </a:rPr>
              <a:t>Using the same process as above, fold the other </a:t>
            </a:r>
            <a:br>
              <a:rPr lang="en-US" sz="2000" dirty="0" smtClean="0">
                <a:solidFill>
                  <a:srgbClr val="0F1E50"/>
                </a:solidFill>
              </a:rPr>
            </a:br>
            <a:r>
              <a:rPr lang="en-US" sz="2000" dirty="0" smtClean="0">
                <a:solidFill>
                  <a:srgbClr val="0F1E50"/>
                </a:solidFill>
              </a:rPr>
              <a:t>piece of paper into thirds, then sixths and then twelfths</a:t>
            </a:r>
          </a:p>
          <a:p>
            <a:pPr marL="985838" indent="-974725">
              <a:buNone/>
            </a:pPr>
            <a:r>
              <a:rPr lang="en-US" sz="2000" dirty="0" smtClean="0">
                <a:solidFill>
                  <a:srgbClr val="0F1E50"/>
                </a:solidFill>
              </a:rPr>
              <a:t>S</a:t>
            </a:r>
            <a:r>
              <a:rPr lang="en-US" sz="2000" b="1" dirty="0" smtClean="0">
                <a:solidFill>
                  <a:srgbClr val="0F1E50"/>
                </a:solidFill>
              </a:rPr>
              <a:t>tep 7:	</a:t>
            </a:r>
            <a:r>
              <a:rPr lang="en-US" sz="2000" dirty="0" smtClean="0">
                <a:solidFill>
                  <a:srgbClr val="0F1E50"/>
                </a:solidFill>
              </a:rPr>
              <a:t>Compare the fractions and then place in the correct order on a number line</a:t>
            </a:r>
          </a:p>
        </p:txBody>
      </p:sp>
      <p:sp>
        <p:nvSpPr>
          <p:cNvPr id="4" name="Rectangle 3"/>
          <p:cNvSpPr/>
          <p:nvPr/>
        </p:nvSpPr>
        <p:spPr>
          <a:xfrm>
            <a:off x="5858052" y="4537710"/>
            <a:ext cx="2954478" cy="430887"/>
          </a:xfrm>
          <a:prstGeom prst="rect">
            <a:avLst/>
          </a:prstGeom>
        </p:spPr>
        <p:txBody>
          <a:bodyPr wrap="square">
            <a:spAutoFit/>
          </a:bodyPr>
          <a:lstStyle/>
          <a:p>
            <a:pPr marL="985838" indent="-974725">
              <a:buNone/>
            </a:pPr>
            <a:r>
              <a:rPr lang="en-US" sz="2200" b="1" dirty="0">
                <a:solidFill>
                  <a:srgbClr val="0F1E50"/>
                </a:solidFill>
                <a:latin typeface="Arial" charset="0"/>
                <a:ea typeface="Arial" charset="0"/>
                <a:cs typeface="Arial" charset="0"/>
              </a:rPr>
              <a:t>What do you notice?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750" y="2135832"/>
            <a:ext cx="240030" cy="4978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030" y="1393094"/>
            <a:ext cx="231140" cy="497840"/>
          </a:xfrm>
          <a:prstGeom prst="rect">
            <a:avLst/>
          </a:prstGeom>
        </p:spPr>
      </p:pic>
    </p:spTree>
    <p:extLst>
      <p:ext uri="{BB962C8B-B14F-4D97-AF65-F5344CB8AC3E}">
        <p14:creationId xmlns:p14="http://schemas.microsoft.com/office/powerpoint/2010/main" val="974265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18449"/>
            <a:ext cx="6615000" cy="945000"/>
          </a:xfrm>
        </p:spPr>
        <p:txBody>
          <a:bodyPr>
            <a:normAutofit/>
          </a:bodyPr>
          <a:lstStyle/>
          <a:p>
            <a:r>
              <a:rPr lang="en-US" sz="3000" b="1" dirty="0">
                <a:solidFill>
                  <a:srgbClr val="0F1E50"/>
                </a:solidFill>
              </a:rPr>
              <a:t>Quotient or </a:t>
            </a:r>
            <a:r>
              <a:rPr lang="en-US" sz="3000" b="1" dirty="0" smtClean="0">
                <a:solidFill>
                  <a:srgbClr val="0F1E50"/>
                </a:solidFill>
              </a:rPr>
              <a:t>division</a:t>
            </a:r>
            <a:endParaRPr lang="en-US" sz="3000" b="1" dirty="0">
              <a:solidFill>
                <a:srgbClr val="0F1E50"/>
              </a:solidFill>
            </a:endParaRPr>
          </a:p>
        </p:txBody>
      </p:sp>
      <p:sp>
        <p:nvSpPr>
          <p:cNvPr id="3" name="Content Placeholder 2"/>
          <p:cNvSpPr>
            <a:spLocks noGrp="1"/>
          </p:cNvSpPr>
          <p:nvPr>
            <p:ph idx="1"/>
          </p:nvPr>
        </p:nvSpPr>
        <p:spPr>
          <a:xfrm>
            <a:off x="1923400" y="1112462"/>
            <a:ext cx="6233586" cy="3375000"/>
          </a:xfrm>
        </p:spPr>
        <p:txBody>
          <a:bodyPr>
            <a:normAutofit/>
          </a:bodyPr>
          <a:lstStyle/>
          <a:p>
            <a:pPr marL="0" indent="0">
              <a:lnSpc>
                <a:spcPct val="100000"/>
              </a:lnSpc>
              <a:buNone/>
            </a:pPr>
            <a:r>
              <a:rPr lang="en-US" sz="2200" dirty="0" smtClean="0">
                <a:solidFill>
                  <a:srgbClr val="0F1E50"/>
                </a:solidFill>
              </a:rPr>
              <a:t>This sub-construct uses the notion that ‘</a:t>
            </a:r>
            <a:r>
              <a:rPr lang="en-US" sz="2200" b="1" i="1" dirty="0" smtClean="0">
                <a:solidFill>
                  <a:srgbClr val="0F1E50"/>
                </a:solidFill>
              </a:rPr>
              <a:t>a</a:t>
            </a:r>
            <a:r>
              <a:rPr lang="en-US" sz="2200" dirty="0" smtClean="0">
                <a:solidFill>
                  <a:srgbClr val="0F1E50"/>
                </a:solidFill>
              </a:rPr>
              <a:t>’ over ‘</a:t>
            </a:r>
            <a:r>
              <a:rPr lang="en-US" sz="2200" b="1" i="1" dirty="0" smtClean="0">
                <a:solidFill>
                  <a:srgbClr val="0F1E50"/>
                </a:solidFill>
              </a:rPr>
              <a:t>b</a:t>
            </a:r>
            <a:r>
              <a:rPr lang="en-US" sz="2200" dirty="0" smtClean="0">
                <a:solidFill>
                  <a:srgbClr val="0F1E50"/>
                </a:solidFill>
              </a:rPr>
              <a:t>’ can be represented as </a:t>
            </a:r>
            <a:r>
              <a:rPr lang="en-US" sz="2200" b="1" i="1" dirty="0" smtClean="0">
                <a:solidFill>
                  <a:srgbClr val="0F1E50"/>
                </a:solidFill>
              </a:rPr>
              <a:t>a ÷ b </a:t>
            </a:r>
            <a:r>
              <a:rPr lang="en-US" sz="2200" dirty="0" smtClean="0">
                <a:solidFill>
                  <a:srgbClr val="0F1E50"/>
                </a:solidFill>
              </a:rPr>
              <a:t>and it means that the quantity </a:t>
            </a:r>
            <a:r>
              <a:rPr lang="en-US" sz="2200" b="1" i="1" dirty="0" smtClean="0">
                <a:solidFill>
                  <a:srgbClr val="0F1E50"/>
                </a:solidFill>
              </a:rPr>
              <a:t>a</a:t>
            </a:r>
            <a:r>
              <a:rPr lang="en-US" sz="2200" dirty="0" smtClean="0">
                <a:solidFill>
                  <a:srgbClr val="0F1E50"/>
                </a:solidFill>
              </a:rPr>
              <a:t> is divided into </a:t>
            </a:r>
            <a:r>
              <a:rPr lang="en-US" sz="2200" b="1" i="1" dirty="0" smtClean="0">
                <a:solidFill>
                  <a:srgbClr val="0F1E50"/>
                </a:solidFill>
              </a:rPr>
              <a:t>b</a:t>
            </a:r>
            <a:r>
              <a:rPr lang="en-US" sz="2200" dirty="0" smtClean="0">
                <a:solidFill>
                  <a:srgbClr val="0F1E50"/>
                </a:solidFill>
              </a:rPr>
              <a:t> parts. </a:t>
            </a:r>
          </a:p>
          <a:p>
            <a:pPr marL="0" indent="0">
              <a:lnSpc>
                <a:spcPct val="100000"/>
              </a:lnSpc>
              <a:buNone/>
            </a:pPr>
            <a:r>
              <a:rPr lang="en-US" sz="2200" dirty="0" smtClean="0">
                <a:solidFill>
                  <a:srgbClr val="0F1E50"/>
                </a:solidFill>
              </a:rPr>
              <a:t>For </a:t>
            </a:r>
            <a:r>
              <a:rPr lang="en-US" sz="2200" dirty="0">
                <a:solidFill>
                  <a:srgbClr val="0F1E50"/>
                </a:solidFill>
              </a:rPr>
              <a:t>students to understand that a fraction can represent the concept of division, partitioning and equal sharing can also be used</a:t>
            </a:r>
            <a:r>
              <a:rPr lang="en-US" sz="2200" dirty="0" smtClean="0">
                <a:solidFill>
                  <a:srgbClr val="0F1E50"/>
                </a:solidFill>
              </a:rPr>
              <a:t>.</a:t>
            </a:r>
            <a:endParaRPr lang="en-US" sz="2200" dirty="0">
              <a:solidFill>
                <a:srgbClr val="0F1E50"/>
              </a:solidFill>
            </a:endParaRPr>
          </a:p>
          <a:p>
            <a:endParaRPr lang="en-US" dirty="0"/>
          </a:p>
        </p:txBody>
      </p:sp>
    </p:spTree>
    <p:extLst>
      <p:ext uri="{BB962C8B-B14F-4D97-AF65-F5344CB8AC3E}">
        <p14:creationId xmlns:p14="http://schemas.microsoft.com/office/powerpoint/2010/main" val="501093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6659" y="881217"/>
            <a:ext cx="6313534" cy="3864184"/>
          </a:xfrm>
        </p:spPr>
        <p:txBody>
          <a:bodyPr>
            <a:normAutofit/>
          </a:bodyPr>
          <a:lstStyle/>
          <a:p>
            <a:pPr marL="0" indent="0">
              <a:lnSpc>
                <a:spcPct val="100000"/>
              </a:lnSpc>
              <a:buNone/>
            </a:pPr>
            <a:r>
              <a:rPr lang="en-US" sz="2200" i="1" dirty="0">
                <a:solidFill>
                  <a:srgbClr val="0F1E50"/>
                </a:solidFill>
              </a:rPr>
              <a:t>“People are perhaps less likely to think of the reverse situation, particularly in a real-life problem. For example, if asked to share two chocolate bars equally among three people, would you automatically think that each person would get two-thirds of a chocolate bar?” </a:t>
            </a:r>
          </a:p>
          <a:p>
            <a:pPr marL="0" indent="0">
              <a:lnSpc>
                <a:spcPct val="100000"/>
              </a:lnSpc>
              <a:buNone/>
            </a:pPr>
            <a:r>
              <a:rPr lang="en-US" sz="2000" b="1" dirty="0">
                <a:solidFill>
                  <a:srgbClr val="0F1E50"/>
                </a:solidFill>
              </a:rPr>
              <a:t>Top Drawer </a:t>
            </a:r>
            <a:r>
              <a:rPr lang="en-US" sz="2000" b="1" dirty="0" smtClean="0">
                <a:solidFill>
                  <a:srgbClr val="0F1E50"/>
                </a:solidFill>
              </a:rPr>
              <a:t>Teachers, AAMT</a:t>
            </a:r>
          </a:p>
          <a:p>
            <a:pPr marL="0" indent="0">
              <a:buNone/>
            </a:pPr>
            <a:endParaRPr lang="en-US" b="1" dirty="0">
              <a:solidFill>
                <a:srgbClr val="0F1E50"/>
              </a:solidFill>
            </a:endParaRPr>
          </a:p>
          <a:p>
            <a:pPr marL="0" indent="0">
              <a:buNone/>
            </a:pPr>
            <a:r>
              <a:rPr lang="en-US" sz="2000" b="1" dirty="0">
                <a:solidFill>
                  <a:srgbClr val="0F1E50"/>
                </a:solidFill>
              </a:rPr>
              <a:t>See video:  </a:t>
            </a:r>
            <a:r>
              <a:rPr lang="en-US" sz="2000" b="1" dirty="0">
                <a:solidFill>
                  <a:srgbClr val="0F1E50"/>
                </a:solidFill>
                <a:hlinkClick r:id="rId3"/>
              </a:rPr>
              <a:t>The Division Meaning of </a:t>
            </a:r>
            <a:r>
              <a:rPr lang="en-US" sz="2000" b="1" dirty="0" smtClean="0">
                <a:solidFill>
                  <a:srgbClr val="0F1E50"/>
                </a:solidFill>
                <a:hlinkClick r:id="rId3"/>
              </a:rPr>
              <a:t>Fractions</a:t>
            </a:r>
            <a:endParaRPr lang="is-IS" sz="2000" b="1" dirty="0">
              <a:solidFill>
                <a:srgbClr val="0F1E50"/>
              </a:solidFill>
            </a:endParaRPr>
          </a:p>
          <a:p>
            <a:endParaRPr lang="en-US" b="1" dirty="0"/>
          </a:p>
        </p:txBody>
      </p:sp>
    </p:spTree>
    <p:extLst>
      <p:ext uri="{BB962C8B-B14F-4D97-AF65-F5344CB8AC3E}">
        <p14:creationId xmlns:p14="http://schemas.microsoft.com/office/powerpoint/2010/main" val="3916189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221" y="539906"/>
            <a:ext cx="7307859" cy="945000"/>
          </a:xfrm>
        </p:spPr>
        <p:txBody>
          <a:bodyPr>
            <a:normAutofit/>
          </a:bodyPr>
          <a:lstStyle/>
          <a:p>
            <a:r>
              <a:rPr lang="en-US" sz="3000" b="1" dirty="0" smtClean="0">
                <a:solidFill>
                  <a:srgbClr val="0F1E50"/>
                </a:solidFill>
              </a:rPr>
              <a:t>Example </a:t>
            </a:r>
            <a:r>
              <a:rPr lang="en-US" sz="3000" b="1" dirty="0">
                <a:solidFill>
                  <a:srgbClr val="0F1E50"/>
                </a:solidFill>
              </a:rPr>
              <a:t>of fractions </a:t>
            </a:r>
            <a:r>
              <a:rPr lang="en-US" sz="3000" b="1" dirty="0" smtClean="0">
                <a:solidFill>
                  <a:srgbClr val="0F1E50"/>
                </a:solidFill>
              </a:rPr>
              <a:t/>
            </a:r>
            <a:br>
              <a:rPr lang="en-US" sz="3000" b="1" dirty="0" smtClean="0">
                <a:solidFill>
                  <a:srgbClr val="0F1E50"/>
                </a:solidFill>
              </a:rPr>
            </a:br>
            <a:r>
              <a:rPr lang="en-US" sz="3000" b="1" dirty="0" smtClean="0">
                <a:solidFill>
                  <a:srgbClr val="0F1E50"/>
                </a:solidFill>
              </a:rPr>
              <a:t>as a quotient </a:t>
            </a:r>
            <a:r>
              <a:rPr lang="en-US" sz="3000" b="1" dirty="0">
                <a:solidFill>
                  <a:srgbClr val="0F1E50"/>
                </a:solidFill>
              </a:rPr>
              <a:t>or division</a:t>
            </a:r>
          </a:p>
        </p:txBody>
      </p:sp>
      <p:pic>
        <p:nvPicPr>
          <p:cNvPr id="4" name="Picture 3" descr="/Users/rachaelwhitneysmith/Pictures/Photos Library.photoslibrary/Masters/2016/06/04/20160604-064355/IMG_154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432" y="1577375"/>
            <a:ext cx="2016005" cy="1817070"/>
          </a:xfrm>
          <a:prstGeom prst="rect">
            <a:avLst/>
          </a:prstGeom>
          <a:noFill/>
          <a:ln>
            <a:noFill/>
          </a:ln>
        </p:spPr>
      </p:pic>
      <p:pic>
        <p:nvPicPr>
          <p:cNvPr id="5" name="Picture 4" descr="/Users/rachaelwhitneysmith/Pictures/Photos Library.photoslibrary/Masters/2016/06/04/20160604-064355/IMG_15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833120" y="1579471"/>
            <a:ext cx="1982728" cy="1814974"/>
          </a:xfrm>
          <a:prstGeom prst="rect">
            <a:avLst/>
          </a:prstGeom>
          <a:noFill/>
          <a:ln>
            <a:noFill/>
          </a:ln>
        </p:spPr>
      </p:pic>
      <p:sp>
        <p:nvSpPr>
          <p:cNvPr id="7" name="TextBox 6"/>
          <p:cNvSpPr txBox="1"/>
          <p:nvPr/>
        </p:nvSpPr>
        <p:spPr>
          <a:xfrm>
            <a:off x="2540671" y="3553305"/>
            <a:ext cx="4584898" cy="430887"/>
          </a:xfrm>
          <a:prstGeom prst="rect">
            <a:avLst/>
          </a:prstGeom>
          <a:noFill/>
        </p:spPr>
        <p:txBody>
          <a:bodyPr wrap="square" rtlCol="0">
            <a:spAutoFit/>
          </a:bodyPr>
          <a:lstStyle/>
          <a:p>
            <a:r>
              <a:rPr lang="en-US" sz="2200" dirty="0">
                <a:solidFill>
                  <a:srgbClr val="0F1E50"/>
                </a:solidFill>
                <a:latin typeface="Arial" charset="0"/>
                <a:ea typeface="Arial" charset="0"/>
                <a:cs typeface="Arial" charset="0"/>
              </a:rPr>
              <a:t>Dividing </a:t>
            </a:r>
            <a:r>
              <a:rPr lang="en-US" sz="2200">
                <a:solidFill>
                  <a:srgbClr val="0F1E50"/>
                </a:solidFill>
                <a:latin typeface="Arial" charset="0"/>
                <a:ea typeface="Arial" charset="0"/>
                <a:cs typeface="Arial" charset="0"/>
              </a:rPr>
              <a:t>into </a:t>
            </a:r>
            <a:r>
              <a:rPr lang="en-US" sz="2200" smtClean="0">
                <a:solidFill>
                  <a:srgbClr val="0F1E50"/>
                </a:solidFill>
                <a:latin typeface="Arial" charset="0"/>
                <a:ea typeface="Arial" charset="0"/>
                <a:cs typeface="Arial" charset="0"/>
              </a:rPr>
              <a:t>quarters:</a:t>
            </a:r>
            <a:endParaRPr lang="en-US" sz="2200" dirty="0" smtClean="0">
              <a:solidFill>
                <a:srgbClr val="0F1E50"/>
              </a:solidFill>
              <a:latin typeface="Arial" charset="0"/>
              <a:ea typeface="Arial" charset="0"/>
              <a:cs typeface="Arial" charset="0"/>
            </a:endParaRPr>
          </a:p>
        </p:txBody>
      </p:sp>
      <p:sp>
        <p:nvSpPr>
          <p:cNvPr id="6" name="TextBox 5"/>
          <p:cNvSpPr txBox="1"/>
          <p:nvPr/>
        </p:nvSpPr>
        <p:spPr>
          <a:xfrm>
            <a:off x="2489860" y="4214482"/>
            <a:ext cx="6669248" cy="707886"/>
          </a:xfrm>
          <a:prstGeom prst="rect">
            <a:avLst/>
          </a:prstGeom>
          <a:noFill/>
        </p:spPr>
        <p:txBody>
          <a:bodyPr wrap="square" rtlCol="0">
            <a:spAutoFit/>
          </a:bodyPr>
          <a:lstStyle/>
          <a:p>
            <a:pPr marL="342900" indent="-342900">
              <a:buFont typeface="Arial" charset="0"/>
              <a:buChar char="•"/>
            </a:pPr>
            <a:r>
              <a:rPr lang="en-US" sz="2000" dirty="0" smtClean="0">
                <a:solidFill>
                  <a:srgbClr val="0F1E50"/>
                </a:solidFill>
                <a:latin typeface="Arial" charset="0"/>
                <a:ea typeface="Arial" charset="0"/>
                <a:cs typeface="Arial" charset="0"/>
              </a:rPr>
              <a:t>Reconsider the earlier activity of sharing 3 pizzas amongst 5 boys. How does it relate to this problem?</a:t>
            </a:r>
            <a:endParaRPr lang="en-US" sz="2000" dirty="0">
              <a:solidFill>
                <a:srgbClr val="0F1E50"/>
              </a:solidFill>
              <a:latin typeface="Arial" charset="0"/>
              <a:ea typeface="Arial" charset="0"/>
              <a:cs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6080" y="3408881"/>
            <a:ext cx="2921000" cy="711200"/>
          </a:xfrm>
          <a:prstGeom prst="rect">
            <a:avLst/>
          </a:prstGeom>
        </p:spPr>
      </p:pic>
    </p:spTree>
    <p:extLst>
      <p:ext uri="{BB962C8B-B14F-4D97-AF65-F5344CB8AC3E}">
        <p14:creationId xmlns:p14="http://schemas.microsoft.com/office/powerpoint/2010/main" val="4259721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07297"/>
            <a:ext cx="6615000" cy="945000"/>
          </a:xfrm>
        </p:spPr>
        <p:txBody>
          <a:bodyPr>
            <a:normAutofit/>
          </a:bodyPr>
          <a:lstStyle/>
          <a:p>
            <a:r>
              <a:rPr lang="en-US" sz="3000" b="1" dirty="0">
                <a:solidFill>
                  <a:srgbClr val="0F1E50"/>
                </a:solidFill>
              </a:rPr>
              <a:t>Fractions as an operator</a:t>
            </a:r>
          </a:p>
        </p:txBody>
      </p:sp>
      <p:sp>
        <p:nvSpPr>
          <p:cNvPr id="3" name="Content Placeholder 2"/>
          <p:cNvSpPr>
            <a:spLocks noGrp="1"/>
          </p:cNvSpPr>
          <p:nvPr>
            <p:ph idx="1"/>
          </p:nvPr>
        </p:nvSpPr>
        <p:spPr>
          <a:xfrm>
            <a:off x="1927552" y="1123315"/>
            <a:ext cx="6370628" cy="3263504"/>
          </a:xfrm>
        </p:spPr>
        <p:txBody>
          <a:bodyPr>
            <a:normAutofit/>
          </a:bodyPr>
          <a:lstStyle/>
          <a:p>
            <a:pPr marL="0" indent="0">
              <a:lnSpc>
                <a:spcPct val="100000"/>
              </a:lnSpc>
              <a:buNone/>
            </a:pPr>
            <a:r>
              <a:rPr lang="en-US" sz="2200" dirty="0" smtClean="0">
                <a:solidFill>
                  <a:srgbClr val="0F1E50"/>
                </a:solidFill>
              </a:rPr>
              <a:t>Fractions can be used as an operator to reduce and enlarge objects or quantities. It requires an understanding that the word ‘of’ can be replaced by the symbol ‘x’ so that terminology like “I need half of a teaspoon” is converted into mathematical notation as:</a:t>
            </a:r>
            <a:endParaRPr lang="en-US" sz="2200" dirty="0">
              <a:solidFill>
                <a:srgbClr val="0F1E50"/>
              </a:solidFill>
            </a:endParaRPr>
          </a:p>
          <a:p>
            <a:pPr marL="0" indent="0">
              <a:lnSpc>
                <a:spcPct val="100000"/>
              </a:lnSpc>
              <a:buNone/>
            </a:pPr>
            <a:r>
              <a:rPr lang="en-US" sz="2200" dirty="0" smtClean="0">
                <a:solidFill>
                  <a:srgbClr val="0F1E50"/>
                </a:solidFill>
              </a:rPr>
              <a:t>                      “                        "</a:t>
            </a:r>
            <a:endParaRPr lang="en-US" sz="2200" dirty="0">
              <a:solidFill>
                <a:srgbClr val="0F1E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3510" y="3101340"/>
            <a:ext cx="1625600" cy="711200"/>
          </a:xfrm>
          <a:prstGeom prst="rect">
            <a:avLst/>
          </a:prstGeom>
        </p:spPr>
      </p:pic>
    </p:spTree>
    <p:extLst>
      <p:ext uri="{BB962C8B-B14F-4D97-AF65-F5344CB8AC3E}">
        <p14:creationId xmlns:p14="http://schemas.microsoft.com/office/powerpoint/2010/main" val="239509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99" y="401359"/>
            <a:ext cx="6615000" cy="945000"/>
          </a:xfrm>
        </p:spPr>
        <p:txBody>
          <a:bodyPr>
            <a:normAutofit/>
          </a:bodyPr>
          <a:lstStyle/>
          <a:p>
            <a:r>
              <a:rPr lang="is-IS" sz="1600" b="1" dirty="0" smtClean="0">
                <a:solidFill>
                  <a:srgbClr val="0F1E50"/>
                </a:solidFill>
              </a:rPr>
              <a:t>…</a:t>
            </a:r>
            <a:r>
              <a:rPr lang="en-US" sz="1600" b="1" dirty="0" smtClean="0">
                <a:solidFill>
                  <a:srgbClr val="0F1E50"/>
                </a:solidFill>
              </a:rPr>
              <a:t>Continued</a:t>
            </a:r>
            <a:endParaRPr lang="en-US" sz="1600" b="1" dirty="0">
              <a:solidFill>
                <a:srgbClr val="0F1E50"/>
              </a:solidFill>
            </a:endParaRPr>
          </a:p>
        </p:txBody>
      </p:sp>
      <p:sp>
        <p:nvSpPr>
          <p:cNvPr id="3" name="Content Placeholder 2"/>
          <p:cNvSpPr>
            <a:spLocks noGrp="1"/>
          </p:cNvSpPr>
          <p:nvPr>
            <p:ph idx="1"/>
          </p:nvPr>
        </p:nvSpPr>
        <p:spPr>
          <a:xfrm>
            <a:off x="1917774" y="1152754"/>
            <a:ext cx="6721290" cy="3990745"/>
          </a:xfrm>
        </p:spPr>
        <p:txBody>
          <a:bodyPr>
            <a:normAutofit fontScale="92500" lnSpcReduction="10000"/>
          </a:bodyPr>
          <a:lstStyle/>
          <a:p>
            <a:pPr marL="0" indent="0">
              <a:buNone/>
            </a:pPr>
            <a:r>
              <a:rPr lang="en-US" sz="2800" b="1" dirty="0">
                <a:solidFill>
                  <a:srgbClr val="0F1E50"/>
                </a:solidFill>
              </a:rPr>
              <a:t>Professional </a:t>
            </a:r>
            <a:r>
              <a:rPr lang="en-US" sz="2800" b="1" dirty="0" smtClean="0">
                <a:solidFill>
                  <a:srgbClr val="0F1E50"/>
                </a:solidFill>
              </a:rPr>
              <a:t>practice</a:t>
            </a:r>
          </a:p>
          <a:p>
            <a:pPr marL="0" indent="0">
              <a:buNone/>
            </a:pPr>
            <a:r>
              <a:rPr lang="en-US" sz="1900" b="1" dirty="0" smtClean="0">
                <a:solidFill>
                  <a:srgbClr val="0F1E50"/>
                </a:solidFill>
              </a:rPr>
              <a:t>Standard 3:  Plan </a:t>
            </a:r>
            <a:r>
              <a:rPr lang="en-US" sz="1900" b="1" dirty="0">
                <a:solidFill>
                  <a:srgbClr val="0F1E50"/>
                </a:solidFill>
              </a:rPr>
              <a:t>for and implement effective teaching </a:t>
            </a:r>
            <a:r>
              <a:rPr lang="en-US" sz="1900" b="1" dirty="0" smtClean="0">
                <a:solidFill>
                  <a:srgbClr val="0F1E50"/>
                </a:solidFill>
              </a:rPr>
              <a:t/>
            </a:r>
            <a:br>
              <a:rPr lang="en-US" sz="1900" b="1" dirty="0" smtClean="0">
                <a:solidFill>
                  <a:srgbClr val="0F1E50"/>
                </a:solidFill>
              </a:rPr>
            </a:br>
            <a:r>
              <a:rPr lang="en-US" sz="1900" b="1" dirty="0" smtClean="0">
                <a:solidFill>
                  <a:srgbClr val="0F1E50"/>
                </a:solidFill>
              </a:rPr>
              <a:t>		and learning</a:t>
            </a:r>
            <a:endParaRPr lang="en-US" sz="2100" dirty="0">
              <a:solidFill>
                <a:srgbClr val="0F1E50"/>
              </a:solidFill>
            </a:endParaRPr>
          </a:p>
          <a:p>
            <a:pPr marL="0" indent="0">
              <a:buNone/>
            </a:pPr>
            <a:r>
              <a:rPr lang="en-US" sz="2100" dirty="0">
                <a:solidFill>
                  <a:srgbClr val="0F1E50"/>
                </a:solidFill>
              </a:rPr>
              <a:t>	</a:t>
            </a:r>
            <a:r>
              <a:rPr lang="en-US" sz="2100" dirty="0" smtClean="0">
                <a:solidFill>
                  <a:srgbClr val="0F1E50"/>
                </a:solidFill>
              </a:rPr>
              <a:t>	</a:t>
            </a:r>
            <a:r>
              <a:rPr lang="en-US" sz="1700" dirty="0" smtClean="0">
                <a:solidFill>
                  <a:srgbClr val="0F1E50"/>
                </a:solidFill>
              </a:rPr>
              <a:t>3.4 </a:t>
            </a:r>
            <a:r>
              <a:rPr lang="en-US" sz="1700" dirty="0">
                <a:solidFill>
                  <a:srgbClr val="0F1E50"/>
                </a:solidFill>
              </a:rPr>
              <a:t>Select and use resources</a:t>
            </a:r>
          </a:p>
          <a:p>
            <a:pPr marL="0" indent="0">
              <a:buNone/>
            </a:pPr>
            <a:r>
              <a:rPr lang="en-US" sz="1900" b="1" dirty="0">
                <a:solidFill>
                  <a:srgbClr val="0F1E50"/>
                </a:solidFill>
              </a:rPr>
              <a:t>Standard </a:t>
            </a:r>
            <a:r>
              <a:rPr lang="en-US" sz="1900" b="1" dirty="0" smtClean="0">
                <a:solidFill>
                  <a:srgbClr val="0F1E50"/>
                </a:solidFill>
              </a:rPr>
              <a:t>5:</a:t>
            </a:r>
            <a:r>
              <a:rPr lang="en-US" sz="1900" b="1" dirty="0">
                <a:solidFill>
                  <a:srgbClr val="0F1E50"/>
                </a:solidFill>
              </a:rPr>
              <a:t>  </a:t>
            </a:r>
            <a:r>
              <a:rPr lang="en-US" sz="1900" b="1" dirty="0" smtClean="0">
                <a:solidFill>
                  <a:srgbClr val="0F1E50"/>
                </a:solidFill>
              </a:rPr>
              <a:t>Assess</a:t>
            </a:r>
            <a:r>
              <a:rPr lang="en-US" sz="1900" b="1" dirty="0">
                <a:solidFill>
                  <a:srgbClr val="0F1E50"/>
                </a:solidFill>
              </a:rPr>
              <a:t>, provide feedback and report </a:t>
            </a:r>
            <a:r>
              <a:rPr lang="en-US" sz="1900" b="1" dirty="0" smtClean="0">
                <a:solidFill>
                  <a:srgbClr val="0F1E50"/>
                </a:solidFill>
              </a:rPr>
              <a:t/>
            </a:r>
            <a:br>
              <a:rPr lang="en-US" sz="1900" b="1" dirty="0" smtClean="0">
                <a:solidFill>
                  <a:srgbClr val="0F1E50"/>
                </a:solidFill>
              </a:rPr>
            </a:br>
            <a:r>
              <a:rPr lang="en-US" sz="1900" b="1" dirty="0" smtClean="0">
                <a:solidFill>
                  <a:srgbClr val="0F1E50"/>
                </a:solidFill>
              </a:rPr>
              <a:t>		on student </a:t>
            </a:r>
            <a:r>
              <a:rPr lang="en-US" sz="1900" b="1" dirty="0">
                <a:solidFill>
                  <a:srgbClr val="0F1E50"/>
                </a:solidFill>
              </a:rPr>
              <a:t>learning</a:t>
            </a:r>
          </a:p>
          <a:p>
            <a:pPr marL="0" lvl="0" indent="0">
              <a:buNone/>
            </a:pPr>
            <a:r>
              <a:rPr lang="en-US" sz="1900" dirty="0" smtClean="0">
                <a:solidFill>
                  <a:srgbClr val="0F1E50"/>
                </a:solidFill>
              </a:rPr>
              <a:t>		</a:t>
            </a:r>
            <a:r>
              <a:rPr lang="en-US" sz="1700" dirty="0" smtClean="0">
                <a:solidFill>
                  <a:srgbClr val="0F1E50"/>
                </a:solidFill>
              </a:rPr>
              <a:t>5.1 </a:t>
            </a:r>
            <a:r>
              <a:rPr lang="en-US" sz="1700" dirty="0">
                <a:solidFill>
                  <a:srgbClr val="0F1E50"/>
                </a:solidFill>
              </a:rPr>
              <a:t>Assess student learning</a:t>
            </a:r>
          </a:p>
          <a:p>
            <a:pPr marL="0" indent="0">
              <a:buNone/>
            </a:pPr>
            <a:r>
              <a:rPr lang="en-US" sz="2800" b="1" dirty="0">
                <a:solidFill>
                  <a:srgbClr val="0F1E50"/>
                </a:solidFill>
              </a:rPr>
              <a:t>Professional </a:t>
            </a:r>
            <a:r>
              <a:rPr lang="en-US" sz="2800" b="1" dirty="0" smtClean="0">
                <a:solidFill>
                  <a:srgbClr val="0F1E50"/>
                </a:solidFill>
              </a:rPr>
              <a:t>engagement</a:t>
            </a:r>
            <a:endParaRPr lang="en-US" sz="2800" b="1" dirty="0">
              <a:solidFill>
                <a:srgbClr val="0F1E50"/>
              </a:solidFill>
            </a:endParaRPr>
          </a:p>
          <a:p>
            <a:pPr marL="0" indent="0">
              <a:buNone/>
            </a:pPr>
            <a:r>
              <a:rPr lang="en-US" sz="1900" b="1" dirty="0">
                <a:solidFill>
                  <a:srgbClr val="0F1E50"/>
                </a:solidFill>
              </a:rPr>
              <a:t>Standard 6:  Engage in professional learning</a:t>
            </a:r>
          </a:p>
          <a:p>
            <a:pPr marL="0" lvl="0" indent="0">
              <a:buNone/>
            </a:pPr>
            <a:r>
              <a:rPr lang="en-US" sz="1900" dirty="0" smtClean="0">
                <a:solidFill>
                  <a:srgbClr val="0F1E50"/>
                </a:solidFill>
              </a:rPr>
              <a:t>		</a:t>
            </a:r>
            <a:r>
              <a:rPr lang="en-US" sz="1700" dirty="0" smtClean="0">
                <a:solidFill>
                  <a:srgbClr val="0F1E50"/>
                </a:solidFill>
              </a:rPr>
              <a:t>6.1 </a:t>
            </a:r>
            <a:r>
              <a:rPr lang="en-US" sz="1700" dirty="0">
                <a:solidFill>
                  <a:srgbClr val="0F1E50"/>
                </a:solidFill>
              </a:rPr>
              <a:t>Identify and plan professional learning needs</a:t>
            </a:r>
          </a:p>
          <a:p>
            <a:pPr marL="0" indent="0">
              <a:buNone/>
            </a:pPr>
            <a:r>
              <a:rPr lang="en-US" sz="1700" dirty="0" smtClean="0">
                <a:solidFill>
                  <a:srgbClr val="0F1E50"/>
                </a:solidFill>
              </a:rPr>
              <a:t>		6.2 </a:t>
            </a:r>
            <a:r>
              <a:rPr lang="en-US" sz="1700" dirty="0">
                <a:solidFill>
                  <a:srgbClr val="0F1E50"/>
                </a:solidFill>
              </a:rPr>
              <a:t>Engage in professional learning </a:t>
            </a:r>
            <a:r>
              <a:rPr lang="en-US" sz="1700" dirty="0" smtClean="0">
                <a:solidFill>
                  <a:srgbClr val="0F1E50"/>
                </a:solidFill>
              </a:rPr>
              <a:t>and</a:t>
            </a:r>
            <a:br>
              <a:rPr lang="en-US" sz="1700" dirty="0" smtClean="0">
                <a:solidFill>
                  <a:srgbClr val="0F1E50"/>
                </a:solidFill>
              </a:rPr>
            </a:br>
            <a:r>
              <a:rPr lang="en-US" sz="1700" dirty="0" smtClean="0">
                <a:solidFill>
                  <a:srgbClr val="0F1E50"/>
                </a:solidFill>
              </a:rPr>
              <a:t>		      improve </a:t>
            </a:r>
            <a:r>
              <a:rPr lang="en-US" sz="1700" dirty="0">
                <a:solidFill>
                  <a:srgbClr val="0F1E50"/>
                </a:solidFill>
              </a:rPr>
              <a:t>practice</a:t>
            </a:r>
          </a:p>
        </p:txBody>
      </p:sp>
    </p:spTree>
    <p:extLst>
      <p:ext uri="{BB962C8B-B14F-4D97-AF65-F5344CB8AC3E}">
        <p14:creationId xmlns:p14="http://schemas.microsoft.com/office/powerpoint/2010/main" val="269930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23923"/>
            <a:ext cx="7810500" cy="945000"/>
          </a:xfrm>
        </p:spPr>
        <p:txBody>
          <a:bodyPr>
            <a:normAutofit/>
          </a:bodyPr>
          <a:lstStyle/>
          <a:p>
            <a:r>
              <a:rPr lang="en-AU" sz="1800" b="1" dirty="0" smtClean="0">
                <a:solidFill>
                  <a:srgbClr val="0F1E50"/>
                </a:solidFill>
              </a:rPr>
              <a:t>(</a:t>
            </a:r>
            <a:r>
              <a:rPr lang="mr-IN" sz="1800" b="1" dirty="0" smtClean="0">
                <a:solidFill>
                  <a:srgbClr val="0F1E50"/>
                </a:solidFill>
              </a:rPr>
              <a:t>…</a:t>
            </a:r>
            <a:r>
              <a:rPr lang="en-US" sz="1800" b="1" dirty="0" smtClean="0">
                <a:solidFill>
                  <a:srgbClr val="0F1E50"/>
                </a:solidFill>
              </a:rPr>
              <a:t>continued)</a:t>
            </a:r>
            <a:endParaRPr lang="en-US" sz="1800" b="1" dirty="0">
              <a:solidFill>
                <a:srgbClr val="0F1E5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11969" y="1111885"/>
                <a:ext cx="6416598" cy="3375000"/>
              </a:xfrm>
            </p:spPr>
            <p:txBody>
              <a:bodyPr/>
              <a:lstStyle/>
              <a:p>
                <a:pPr marL="0" indent="0">
                  <a:buNone/>
                </a:pPr>
                <a:r>
                  <a:rPr lang="en-US" sz="2200" dirty="0" smtClean="0">
                    <a:solidFill>
                      <a:srgbClr val="0F1E50"/>
                    </a:solidFill>
                  </a:rPr>
                  <a:t>Using fractions as an operator can also mean increasing the number of parts you have. </a:t>
                </a:r>
              </a:p>
              <a:p>
                <a:pPr marL="0" indent="0">
                  <a:buNone/>
                </a:pPr>
                <a:r>
                  <a:rPr lang="en-US" sz="2200" dirty="0" smtClean="0">
                    <a:solidFill>
                      <a:srgbClr val="0F1E50"/>
                    </a:solidFill>
                  </a:rPr>
                  <a:t>It requires an understanding of partitioning </a:t>
                </a:r>
                <a:br>
                  <a:rPr lang="en-US" sz="2200" dirty="0" smtClean="0">
                    <a:solidFill>
                      <a:srgbClr val="0F1E50"/>
                    </a:solidFill>
                  </a:rPr>
                </a:br>
                <a:r>
                  <a:rPr lang="en-US" sz="2200" dirty="0" smtClean="0">
                    <a:solidFill>
                      <a:srgbClr val="0F1E50"/>
                    </a:solidFill>
                  </a:rPr>
                  <a:t>such that:</a:t>
                </a:r>
              </a:p>
              <a:p>
                <a:pPr marL="0" indent="0">
                  <a:buNone/>
                </a:pPr>
                <a:r>
                  <a:rPr lang="en-US" sz="2200" dirty="0">
                    <a:solidFill>
                      <a:srgbClr val="0F1E50"/>
                    </a:solidFill>
                  </a:rPr>
                  <a:t>	</a:t>
                </a:r>
                <a:r>
                  <a:rPr lang="en-US" sz="2200" dirty="0" smtClean="0">
                    <a:solidFill>
                      <a:srgbClr val="0F1E50"/>
                    </a:solidFill>
                  </a:rPr>
                  <a:t>	 </a:t>
                </a:r>
                <a14:m>
                  <m:oMath xmlns:m="http://schemas.openxmlformats.org/officeDocument/2006/math">
                    <m:r>
                      <a:rPr lang="en-AU" sz="2200" b="0" i="1" smtClean="0">
                        <a:solidFill>
                          <a:srgbClr val="0F1E50"/>
                        </a:solidFill>
                        <a:latin typeface="Cambria Math" charset="0"/>
                        <a:ea typeface="Arial" charset="0"/>
                        <a:cs typeface="Arial" charset="0"/>
                      </a:rPr>
                      <m:t>“        ”</m:t>
                    </m:r>
                  </m:oMath>
                </a14:m>
                <a:r>
                  <a:rPr lang="en-US" sz="2200" dirty="0">
                    <a:solidFill>
                      <a:srgbClr val="0F1E50"/>
                    </a:solidFill>
                  </a:rPr>
                  <a:t> is the same as </a:t>
                </a:r>
                <a:r>
                  <a:rPr lang="en-US" sz="2200" dirty="0" smtClean="0">
                    <a:solidFill>
                      <a:srgbClr val="0F1E50"/>
                    </a:solidFill>
                  </a:rPr>
                  <a:t>“ x 2 ”. </a:t>
                </a:r>
                <a:endParaRPr lang="en-US" sz="2200" dirty="0">
                  <a:solidFill>
                    <a:srgbClr val="0F1E5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11969" y="1111885"/>
                <a:ext cx="6416598" cy="3375000"/>
              </a:xfrm>
              <a:blipFill rotWithShape="0">
                <a:blip r:embed="rId2"/>
                <a:stretch>
                  <a:fillRect l="-1236" t="-1986"/>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9020" y="2301240"/>
            <a:ext cx="457200" cy="711200"/>
          </a:xfrm>
          <a:prstGeom prst="rect">
            <a:avLst/>
          </a:prstGeom>
        </p:spPr>
      </p:pic>
    </p:spTree>
    <p:extLst>
      <p:ext uri="{BB962C8B-B14F-4D97-AF65-F5344CB8AC3E}">
        <p14:creationId xmlns:p14="http://schemas.microsoft.com/office/powerpoint/2010/main" val="1689160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3957" y="1101310"/>
            <a:ext cx="6615000" cy="3375000"/>
          </a:xfrm>
        </p:spPr>
        <p:txBody>
          <a:bodyPr/>
          <a:lstStyle/>
          <a:p>
            <a:pPr marL="0" indent="0">
              <a:lnSpc>
                <a:spcPct val="100000"/>
              </a:lnSpc>
              <a:buNone/>
            </a:pPr>
            <a:r>
              <a:rPr lang="en-US" sz="2200" i="1" dirty="0">
                <a:solidFill>
                  <a:srgbClr val="0F1E50"/>
                </a:solidFill>
              </a:rPr>
              <a:t>“A fraction can be used to 'operate' on a quantity. </a:t>
            </a:r>
            <a:r>
              <a:rPr lang="en-US" sz="2200" i="1" dirty="0" smtClean="0">
                <a:solidFill>
                  <a:srgbClr val="0F1E50"/>
                </a:solidFill>
              </a:rPr>
              <a:t/>
            </a:r>
            <a:br>
              <a:rPr lang="en-US" sz="2200" i="1" dirty="0" smtClean="0">
                <a:solidFill>
                  <a:srgbClr val="0F1E50"/>
                </a:solidFill>
              </a:rPr>
            </a:br>
            <a:r>
              <a:rPr lang="en-US" sz="2200" i="1" dirty="0" smtClean="0">
                <a:solidFill>
                  <a:srgbClr val="0F1E50"/>
                </a:solidFill>
              </a:rPr>
              <a:t>In </a:t>
            </a:r>
            <a:r>
              <a:rPr lang="en-US" sz="2200" i="1" dirty="0">
                <a:solidFill>
                  <a:srgbClr val="0F1E50"/>
                </a:solidFill>
              </a:rPr>
              <a:t>other words, the fraction acts </a:t>
            </a:r>
            <a:r>
              <a:rPr lang="en-US" sz="2200" i="1" dirty="0" smtClean="0">
                <a:solidFill>
                  <a:srgbClr val="0F1E50"/>
                </a:solidFill>
              </a:rPr>
              <a:t>as </a:t>
            </a:r>
            <a:r>
              <a:rPr lang="en-US" sz="2200" i="1" dirty="0">
                <a:solidFill>
                  <a:srgbClr val="0F1E50"/>
                </a:solidFill>
              </a:rPr>
              <a:t>a function.” </a:t>
            </a:r>
            <a:endParaRPr lang="en-US" sz="2200" i="1" dirty="0" smtClean="0">
              <a:solidFill>
                <a:srgbClr val="0F1E50"/>
              </a:solidFill>
            </a:endParaRPr>
          </a:p>
          <a:p>
            <a:pPr marL="0" indent="0">
              <a:lnSpc>
                <a:spcPct val="100000"/>
              </a:lnSpc>
              <a:buNone/>
            </a:pPr>
            <a:r>
              <a:rPr lang="en-US" sz="2000" b="1" dirty="0" smtClean="0">
                <a:solidFill>
                  <a:srgbClr val="0F1E50"/>
                </a:solidFill>
              </a:rPr>
              <a:t>Top </a:t>
            </a:r>
            <a:r>
              <a:rPr lang="en-US" sz="2000" b="1" dirty="0">
                <a:solidFill>
                  <a:srgbClr val="0F1E50"/>
                </a:solidFill>
              </a:rPr>
              <a:t>Drawer </a:t>
            </a:r>
            <a:r>
              <a:rPr lang="en-US" sz="2000" b="1" dirty="0" smtClean="0">
                <a:solidFill>
                  <a:srgbClr val="0F1E50"/>
                </a:solidFill>
              </a:rPr>
              <a:t>Teachers, AAMT</a:t>
            </a:r>
            <a:endParaRPr lang="en-US" sz="2000" b="1" dirty="0">
              <a:solidFill>
                <a:srgbClr val="0F1E50"/>
              </a:solidFill>
            </a:endParaRPr>
          </a:p>
          <a:p>
            <a:pPr marL="0" indent="0">
              <a:buNone/>
            </a:pPr>
            <a:endParaRPr lang="en-US" b="1" dirty="0">
              <a:solidFill>
                <a:srgbClr val="0F1E50"/>
              </a:solidFill>
            </a:endParaRPr>
          </a:p>
          <a:p>
            <a:pPr marL="0" indent="0">
              <a:buNone/>
            </a:pPr>
            <a:r>
              <a:rPr lang="en-US" sz="2000" b="1" dirty="0">
                <a:solidFill>
                  <a:srgbClr val="0F1E50"/>
                </a:solidFill>
              </a:rPr>
              <a:t>See video: </a:t>
            </a:r>
            <a:r>
              <a:rPr lang="en-US" sz="2000" b="1" dirty="0" smtClean="0">
                <a:solidFill>
                  <a:srgbClr val="0F1E50"/>
                </a:solidFill>
                <a:hlinkClick r:id="rId2"/>
              </a:rPr>
              <a:t>Fractions </a:t>
            </a:r>
            <a:r>
              <a:rPr lang="en-US" sz="2000" b="1" dirty="0">
                <a:solidFill>
                  <a:srgbClr val="0F1E50"/>
                </a:solidFill>
                <a:hlinkClick r:id="rId2"/>
              </a:rPr>
              <a:t>as Operators </a:t>
            </a:r>
            <a:endParaRPr lang="en-US" sz="2000" dirty="0">
              <a:solidFill>
                <a:srgbClr val="0F1E50"/>
              </a:solidFill>
            </a:endParaRPr>
          </a:p>
          <a:p>
            <a:endParaRPr lang="en-US" dirty="0"/>
          </a:p>
        </p:txBody>
      </p:sp>
    </p:spTree>
    <p:extLst>
      <p:ext uri="{BB962C8B-B14F-4D97-AF65-F5344CB8AC3E}">
        <p14:creationId xmlns:p14="http://schemas.microsoft.com/office/powerpoint/2010/main" val="1053038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518" y="420367"/>
            <a:ext cx="2947555" cy="772919"/>
          </a:xfrm>
        </p:spPr>
        <p:txBody>
          <a:bodyPr>
            <a:normAutofit/>
          </a:bodyPr>
          <a:lstStyle/>
          <a:p>
            <a:r>
              <a:rPr lang="en-US" sz="3000" b="1" dirty="0" smtClean="0">
                <a:solidFill>
                  <a:srgbClr val="0F1E50"/>
                </a:solidFill>
              </a:rPr>
              <a:t>Example 1</a:t>
            </a:r>
            <a:endParaRPr lang="en-US" sz="3000" b="1" dirty="0">
              <a:solidFill>
                <a:srgbClr val="0F1E50"/>
              </a:solidFill>
            </a:endParaRPr>
          </a:p>
        </p:txBody>
      </p:sp>
      <p:sp>
        <p:nvSpPr>
          <p:cNvPr id="14" name="TextBox 13"/>
          <p:cNvSpPr txBox="1"/>
          <p:nvPr/>
        </p:nvSpPr>
        <p:spPr>
          <a:xfrm>
            <a:off x="1946403" y="1084462"/>
            <a:ext cx="6475615" cy="1181862"/>
          </a:xfrm>
          <a:prstGeom prst="rect">
            <a:avLst/>
          </a:prstGeom>
          <a:noFill/>
        </p:spPr>
        <p:txBody>
          <a:bodyPr wrap="square" rtlCol="0">
            <a:spAutoFit/>
          </a:bodyPr>
          <a:lstStyle/>
          <a:p>
            <a:pPr>
              <a:lnSpc>
                <a:spcPct val="120000"/>
              </a:lnSpc>
            </a:pPr>
            <a:r>
              <a:rPr lang="en-US" sz="2200" dirty="0" smtClean="0">
                <a:solidFill>
                  <a:srgbClr val="0F1E50"/>
                </a:solidFill>
                <a:latin typeface="Arial" charset="0"/>
                <a:ea typeface="Arial" charset="0"/>
                <a:cs typeface="Arial" charset="0"/>
              </a:rPr>
              <a:t>If </a:t>
            </a:r>
            <a:r>
              <a:rPr lang="en-US" sz="2200" dirty="0">
                <a:solidFill>
                  <a:srgbClr val="0F1E50"/>
                </a:solidFill>
                <a:latin typeface="Arial" charset="0"/>
                <a:ea typeface="Arial" charset="0"/>
                <a:cs typeface="Arial" charset="0"/>
              </a:rPr>
              <a:t>I have 4 sandwiches and </a:t>
            </a:r>
            <a:r>
              <a:rPr lang="en-US" sz="2200" dirty="0" smtClean="0">
                <a:solidFill>
                  <a:srgbClr val="0F1E50"/>
                </a:solidFill>
                <a:latin typeface="Arial" charset="0"/>
                <a:ea typeface="Arial" charset="0"/>
                <a:cs typeface="Arial" charset="0"/>
              </a:rPr>
              <a:t>I </a:t>
            </a:r>
            <a:r>
              <a:rPr lang="en-US" sz="2200" dirty="0">
                <a:solidFill>
                  <a:srgbClr val="0F1E50"/>
                </a:solidFill>
                <a:latin typeface="Arial" charset="0"/>
                <a:ea typeface="Arial" charset="0"/>
                <a:cs typeface="Arial" charset="0"/>
              </a:rPr>
              <a:t>divide each up </a:t>
            </a:r>
            <a:r>
              <a:rPr lang="en-US" sz="2200" dirty="0" smtClean="0">
                <a:solidFill>
                  <a:srgbClr val="0F1E50"/>
                </a:solidFill>
                <a:latin typeface="Arial" charset="0"/>
                <a:ea typeface="Arial" charset="0"/>
                <a:cs typeface="Arial" charset="0"/>
              </a:rPr>
              <a:t/>
            </a:r>
            <a:br>
              <a:rPr lang="en-US" sz="2200" dirty="0" smtClean="0">
                <a:solidFill>
                  <a:srgbClr val="0F1E50"/>
                </a:solidFill>
                <a:latin typeface="Arial" charset="0"/>
                <a:ea typeface="Arial" charset="0"/>
                <a:cs typeface="Arial" charset="0"/>
              </a:rPr>
            </a:br>
            <a:r>
              <a:rPr lang="en-US" sz="2200" dirty="0" smtClean="0">
                <a:solidFill>
                  <a:srgbClr val="0F1E50"/>
                </a:solidFill>
                <a:latin typeface="Arial" charset="0"/>
                <a:ea typeface="Arial" charset="0"/>
                <a:cs typeface="Arial" charset="0"/>
              </a:rPr>
              <a:t>into halves </a:t>
            </a:r>
            <a:r>
              <a:rPr lang="en-US" sz="2200" dirty="0">
                <a:solidFill>
                  <a:srgbClr val="0F1E50"/>
                </a:solidFill>
                <a:latin typeface="Arial" charset="0"/>
                <a:ea typeface="Arial" charset="0"/>
                <a:cs typeface="Arial" charset="0"/>
              </a:rPr>
              <a:t>how many halves will I have ?</a:t>
            </a:r>
          </a:p>
          <a:p>
            <a:endParaRPr lang="en-US" dirty="0"/>
          </a:p>
        </p:txBody>
      </p:sp>
    </p:spTree>
    <p:extLst>
      <p:ext uri="{BB962C8B-B14F-4D97-AF65-F5344CB8AC3E}">
        <p14:creationId xmlns:p14="http://schemas.microsoft.com/office/powerpoint/2010/main" val="1012612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0429" y="1851560"/>
            <a:ext cx="3229776" cy="948790"/>
          </a:xfrm>
        </p:spPr>
        <p:txBody>
          <a:bodyPr>
            <a:normAutofit fontScale="25000" lnSpcReduction="20000"/>
          </a:bodyPr>
          <a:lstStyle/>
          <a:p>
            <a:pPr marL="0" indent="0">
              <a:buNone/>
            </a:pPr>
            <a:endParaRPr lang="en-US" sz="4600" dirty="0" smtClean="0">
              <a:solidFill>
                <a:srgbClr val="406077"/>
              </a:solidFill>
            </a:endParaRPr>
          </a:p>
          <a:p>
            <a:pPr marL="0" indent="0">
              <a:lnSpc>
                <a:spcPct val="170000"/>
              </a:lnSpc>
              <a:buNone/>
            </a:pPr>
            <a:r>
              <a:rPr lang="en-US" sz="8800" b="1" dirty="0" smtClean="0">
                <a:solidFill>
                  <a:srgbClr val="0F1E50"/>
                </a:solidFill>
              </a:rPr>
              <a:t>Abstract algorithm:</a:t>
            </a:r>
            <a:r>
              <a:rPr lang="en-US" sz="8800" dirty="0" smtClean="0">
                <a:solidFill>
                  <a:srgbClr val="0F1E50"/>
                </a:solidFill>
              </a:rPr>
              <a:t>                                             </a:t>
            </a:r>
            <a:r>
              <a:rPr lang="en-US" sz="7200" dirty="0">
                <a:solidFill>
                  <a:srgbClr val="0F1E50"/>
                </a:solidFill>
              </a:rPr>
              <a:t>	</a:t>
            </a:r>
            <a:endParaRPr lang="en-US" dirty="0"/>
          </a:p>
        </p:txBody>
      </p:sp>
      <p:grpSp>
        <p:nvGrpSpPr>
          <p:cNvPr id="12" name="Group 11"/>
          <p:cNvGrpSpPr/>
          <p:nvPr/>
        </p:nvGrpSpPr>
        <p:grpSpPr>
          <a:xfrm>
            <a:off x="1998841" y="2710872"/>
            <a:ext cx="3297574" cy="601977"/>
            <a:chOff x="4452938" y="2896193"/>
            <a:chExt cx="3297574" cy="601977"/>
          </a:xfrm>
        </p:grpSpPr>
        <p:sp>
          <p:nvSpPr>
            <p:cNvPr id="4" name="Rectangle 3"/>
            <p:cNvSpPr/>
            <p:nvPr/>
          </p:nvSpPr>
          <p:spPr>
            <a:xfrm>
              <a:off x="4452938" y="2896193"/>
              <a:ext cx="801292" cy="600075"/>
            </a:xfrm>
            <a:prstGeom prst="rect">
              <a:avLst/>
            </a:prstGeom>
            <a:solidFill>
              <a:srgbClr val="32C213"/>
            </a:solidFill>
            <a:ln>
              <a:solidFill>
                <a:srgbClr val="4060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5" name="Rectangle 4"/>
            <p:cNvSpPr/>
            <p:nvPr/>
          </p:nvSpPr>
          <p:spPr>
            <a:xfrm>
              <a:off x="5313760" y="2898095"/>
              <a:ext cx="771525" cy="600075"/>
            </a:xfrm>
            <a:prstGeom prst="rect">
              <a:avLst/>
            </a:prstGeom>
            <a:solidFill>
              <a:srgbClr val="32C213"/>
            </a:solidFill>
            <a:ln>
              <a:solidFill>
                <a:srgbClr val="4060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 name="Rectangle 5"/>
            <p:cNvSpPr/>
            <p:nvPr/>
          </p:nvSpPr>
          <p:spPr>
            <a:xfrm>
              <a:off x="6144815" y="2898095"/>
              <a:ext cx="771525" cy="600075"/>
            </a:xfrm>
            <a:prstGeom prst="rect">
              <a:avLst/>
            </a:prstGeom>
            <a:solidFill>
              <a:srgbClr val="32C213"/>
            </a:solidFill>
            <a:ln>
              <a:solidFill>
                <a:srgbClr val="4060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7" name="Rectangle 6"/>
            <p:cNvSpPr/>
            <p:nvPr/>
          </p:nvSpPr>
          <p:spPr>
            <a:xfrm>
              <a:off x="6978987" y="2898095"/>
              <a:ext cx="771525" cy="600075"/>
            </a:xfrm>
            <a:prstGeom prst="rect">
              <a:avLst/>
            </a:prstGeom>
            <a:solidFill>
              <a:srgbClr val="32C213"/>
            </a:solidFill>
            <a:ln>
              <a:solidFill>
                <a:srgbClr val="4060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cxnSp>
          <p:nvCxnSpPr>
            <p:cNvPr id="8" name="Straight Connector 7"/>
            <p:cNvCxnSpPr/>
            <p:nvPr/>
          </p:nvCxnSpPr>
          <p:spPr>
            <a:xfrm flipH="1">
              <a:off x="4452938" y="2896193"/>
              <a:ext cx="801293" cy="600075"/>
            </a:xfrm>
            <a:prstGeom prst="line">
              <a:avLst/>
            </a:prstGeom>
            <a:ln>
              <a:solidFill>
                <a:srgbClr val="406077"/>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5313761" y="2896193"/>
              <a:ext cx="768408" cy="601977"/>
            </a:xfrm>
            <a:prstGeom prst="line">
              <a:avLst/>
            </a:prstGeom>
            <a:ln>
              <a:solidFill>
                <a:srgbClr val="406077"/>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6144815" y="2898095"/>
              <a:ext cx="771525" cy="600075"/>
            </a:xfrm>
            <a:prstGeom prst="line">
              <a:avLst/>
            </a:prstGeom>
            <a:ln>
              <a:solidFill>
                <a:srgbClr val="406077"/>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6978986" y="2898095"/>
              <a:ext cx="771526" cy="600075"/>
            </a:xfrm>
            <a:prstGeom prst="line">
              <a:avLst/>
            </a:prstGeom>
            <a:ln>
              <a:solidFill>
                <a:srgbClr val="406077"/>
              </a:solidFill>
            </a:ln>
          </p:spPr>
          <p:style>
            <a:lnRef idx="1">
              <a:schemeClr val="dk1"/>
            </a:lnRef>
            <a:fillRef idx="0">
              <a:schemeClr val="dk1"/>
            </a:fillRef>
            <a:effectRef idx="0">
              <a:schemeClr val="dk1"/>
            </a:effectRef>
            <a:fontRef idx="minor">
              <a:schemeClr val="tx1"/>
            </a:fontRef>
          </p:style>
        </p:cxnSp>
      </p:grpSp>
      <p:sp>
        <p:nvSpPr>
          <p:cNvPr id="13" name="TextBox 12"/>
          <p:cNvSpPr txBox="1"/>
          <p:nvPr/>
        </p:nvSpPr>
        <p:spPr>
          <a:xfrm>
            <a:off x="1844367" y="2228660"/>
            <a:ext cx="2844899" cy="334259"/>
          </a:xfrm>
          <a:prstGeom prst="rect">
            <a:avLst/>
          </a:prstGeom>
          <a:noFill/>
        </p:spPr>
        <p:txBody>
          <a:bodyPr wrap="square" rtlCol="0">
            <a:spAutoFit/>
          </a:bodyPr>
          <a:lstStyle/>
          <a:p>
            <a:pPr defTabSz="685800">
              <a:lnSpc>
                <a:spcPct val="70000"/>
              </a:lnSpc>
              <a:spcBef>
                <a:spcPts val="750"/>
              </a:spcBef>
            </a:pPr>
            <a:r>
              <a:rPr lang="en-US" dirty="0"/>
              <a:t> </a:t>
            </a:r>
            <a:r>
              <a:rPr lang="en-US" sz="2200" b="1" dirty="0">
                <a:solidFill>
                  <a:srgbClr val="0F1E50"/>
                </a:solidFill>
                <a:latin typeface="Arial" charset="0"/>
                <a:ea typeface="Arial" charset="0"/>
                <a:cs typeface="Arial" charset="0"/>
              </a:rPr>
              <a:t>Pictorial </a:t>
            </a:r>
            <a:r>
              <a:rPr lang="en-US" sz="2200" b="1" dirty="0" smtClean="0">
                <a:solidFill>
                  <a:srgbClr val="0F1E50"/>
                </a:solidFill>
                <a:latin typeface="Arial" charset="0"/>
                <a:ea typeface="Arial" charset="0"/>
                <a:cs typeface="Arial" charset="0"/>
              </a:rPr>
              <a:t>model:</a:t>
            </a:r>
            <a:endParaRPr lang="en-US" sz="2200" b="1" dirty="0">
              <a:solidFill>
                <a:srgbClr val="0F1E50"/>
              </a:solidFill>
              <a:latin typeface="Arial" charset="0"/>
              <a:ea typeface="Arial" charset="0"/>
              <a:cs typeface="Arial" charset="0"/>
            </a:endParaRPr>
          </a:p>
        </p:txBody>
      </p:sp>
      <p:sp>
        <p:nvSpPr>
          <p:cNvPr id="14" name="TextBox 13"/>
          <p:cNvSpPr txBox="1"/>
          <p:nvPr/>
        </p:nvSpPr>
        <p:spPr>
          <a:xfrm>
            <a:off x="1957554" y="1095613"/>
            <a:ext cx="6475615" cy="1181862"/>
          </a:xfrm>
          <a:prstGeom prst="rect">
            <a:avLst/>
          </a:prstGeom>
          <a:noFill/>
        </p:spPr>
        <p:txBody>
          <a:bodyPr wrap="square" rtlCol="0">
            <a:spAutoFit/>
          </a:bodyPr>
          <a:lstStyle/>
          <a:p>
            <a:pPr>
              <a:lnSpc>
                <a:spcPct val="120000"/>
              </a:lnSpc>
            </a:pPr>
            <a:r>
              <a:rPr lang="en-US" sz="2200" dirty="0" smtClean="0">
                <a:solidFill>
                  <a:srgbClr val="0F1E50"/>
                </a:solidFill>
                <a:latin typeface="Arial" charset="0"/>
                <a:ea typeface="Arial" charset="0"/>
                <a:cs typeface="Arial" charset="0"/>
              </a:rPr>
              <a:t>If </a:t>
            </a:r>
            <a:r>
              <a:rPr lang="en-US" sz="2200" dirty="0">
                <a:solidFill>
                  <a:srgbClr val="0F1E50"/>
                </a:solidFill>
                <a:latin typeface="Arial" charset="0"/>
                <a:ea typeface="Arial" charset="0"/>
                <a:cs typeface="Arial" charset="0"/>
              </a:rPr>
              <a:t>I have 4 sandwiches and </a:t>
            </a:r>
            <a:r>
              <a:rPr lang="en-US" sz="2200" dirty="0" smtClean="0">
                <a:solidFill>
                  <a:srgbClr val="0F1E50"/>
                </a:solidFill>
                <a:latin typeface="Arial" charset="0"/>
                <a:ea typeface="Arial" charset="0"/>
                <a:cs typeface="Arial" charset="0"/>
              </a:rPr>
              <a:t>I </a:t>
            </a:r>
            <a:r>
              <a:rPr lang="en-US" sz="2200" dirty="0">
                <a:solidFill>
                  <a:srgbClr val="0F1E50"/>
                </a:solidFill>
                <a:latin typeface="Arial" charset="0"/>
                <a:ea typeface="Arial" charset="0"/>
                <a:cs typeface="Arial" charset="0"/>
              </a:rPr>
              <a:t>divide each up </a:t>
            </a:r>
            <a:r>
              <a:rPr lang="en-US" sz="2200" dirty="0" smtClean="0">
                <a:solidFill>
                  <a:srgbClr val="0F1E50"/>
                </a:solidFill>
                <a:latin typeface="Arial" charset="0"/>
                <a:ea typeface="Arial" charset="0"/>
                <a:cs typeface="Arial" charset="0"/>
              </a:rPr>
              <a:t/>
            </a:r>
            <a:br>
              <a:rPr lang="en-US" sz="2200" dirty="0" smtClean="0">
                <a:solidFill>
                  <a:srgbClr val="0F1E50"/>
                </a:solidFill>
                <a:latin typeface="Arial" charset="0"/>
                <a:ea typeface="Arial" charset="0"/>
                <a:cs typeface="Arial" charset="0"/>
              </a:rPr>
            </a:br>
            <a:r>
              <a:rPr lang="en-US" sz="2200" dirty="0" smtClean="0">
                <a:solidFill>
                  <a:srgbClr val="0F1E50"/>
                </a:solidFill>
                <a:latin typeface="Arial" charset="0"/>
                <a:ea typeface="Arial" charset="0"/>
                <a:cs typeface="Arial" charset="0"/>
              </a:rPr>
              <a:t>into halves </a:t>
            </a:r>
            <a:r>
              <a:rPr lang="en-US" sz="2200" dirty="0">
                <a:solidFill>
                  <a:srgbClr val="0F1E50"/>
                </a:solidFill>
                <a:latin typeface="Arial" charset="0"/>
                <a:ea typeface="Arial" charset="0"/>
                <a:cs typeface="Arial" charset="0"/>
              </a:rPr>
              <a:t>how many halves will I have ?</a:t>
            </a:r>
          </a:p>
          <a:p>
            <a:endParaRPr lang="en-US" dirty="0"/>
          </a:p>
        </p:txBody>
      </p:sp>
      <p:sp>
        <p:nvSpPr>
          <p:cNvPr id="15" name="TextBox 14"/>
          <p:cNvSpPr txBox="1"/>
          <p:nvPr/>
        </p:nvSpPr>
        <p:spPr>
          <a:xfrm>
            <a:off x="1926222" y="4097060"/>
            <a:ext cx="3297574" cy="1046440"/>
          </a:xfrm>
          <a:prstGeom prst="rect">
            <a:avLst/>
          </a:prstGeom>
          <a:noFill/>
        </p:spPr>
        <p:txBody>
          <a:bodyPr wrap="square" rtlCol="0">
            <a:spAutoFit/>
          </a:bodyPr>
          <a:lstStyle/>
          <a:p>
            <a:r>
              <a:rPr lang="en-US" sz="2200" b="1" smtClean="0">
                <a:solidFill>
                  <a:srgbClr val="0F1E50"/>
                </a:solidFill>
                <a:latin typeface="Arial" charset="0"/>
                <a:ea typeface="Arial" charset="0"/>
                <a:cs typeface="Arial" charset="0"/>
              </a:rPr>
              <a:t>Answer:  </a:t>
            </a:r>
            <a:r>
              <a:rPr lang="en-US" sz="1100" smtClean="0">
                <a:solidFill>
                  <a:srgbClr val="0F1E50"/>
                </a:solidFill>
              </a:rPr>
              <a:t>   </a:t>
            </a:r>
            <a:endParaRPr lang="en-US" sz="1100" dirty="0">
              <a:solidFill>
                <a:srgbClr val="0F1E50"/>
              </a:solidFill>
            </a:endParaRPr>
          </a:p>
          <a:p>
            <a:r>
              <a:rPr lang="en-US" sz="2200" dirty="0">
                <a:solidFill>
                  <a:srgbClr val="0F1E50"/>
                </a:solidFill>
                <a:latin typeface="Arial" charset="0"/>
                <a:ea typeface="Arial" charset="0"/>
                <a:cs typeface="Arial" charset="0"/>
              </a:rPr>
              <a:t>I will have 8 halves</a:t>
            </a:r>
            <a:r>
              <a:rPr lang="en-US" sz="2200" dirty="0">
                <a:solidFill>
                  <a:srgbClr val="406077"/>
                </a:solidFill>
                <a:latin typeface="Arial" charset="0"/>
                <a:ea typeface="Arial" charset="0"/>
                <a:cs typeface="Arial" charset="0"/>
              </a:rPr>
              <a:t>.</a:t>
            </a:r>
          </a:p>
          <a:p>
            <a:endParaRPr lang="en-US" dirty="0"/>
          </a:p>
        </p:txBody>
      </p:sp>
      <p:sp>
        <p:nvSpPr>
          <p:cNvPr id="17" name="Title 1"/>
          <p:cNvSpPr txBox="1">
            <a:spLocks/>
          </p:cNvSpPr>
          <p:nvPr/>
        </p:nvSpPr>
        <p:spPr>
          <a:xfrm>
            <a:off x="1330518" y="420367"/>
            <a:ext cx="2947555" cy="77291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0" i="0" kern="1200">
                <a:solidFill>
                  <a:srgbClr val="406077"/>
                </a:solidFill>
                <a:latin typeface="Arial" charset="0"/>
                <a:ea typeface="Arial" charset="0"/>
                <a:cs typeface="Arial" charset="0"/>
              </a:defRPr>
            </a:lvl1pPr>
          </a:lstStyle>
          <a:p>
            <a:r>
              <a:rPr lang="en-US" sz="3000" b="1" dirty="0" smtClean="0">
                <a:solidFill>
                  <a:srgbClr val="0F1E50"/>
                </a:solidFill>
              </a:rPr>
              <a:t>Example 1</a:t>
            </a:r>
            <a:endParaRPr lang="en-US" sz="3000" b="1" dirty="0">
              <a:solidFill>
                <a:srgbClr val="0F1E50"/>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2669" y="2800350"/>
            <a:ext cx="1501176" cy="1482411"/>
          </a:xfrm>
          <a:prstGeom prst="rect">
            <a:avLst/>
          </a:prstGeom>
        </p:spPr>
      </p:pic>
    </p:spTree>
    <p:extLst>
      <p:ext uri="{BB962C8B-B14F-4D97-AF65-F5344CB8AC3E}">
        <p14:creationId xmlns:p14="http://schemas.microsoft.com/office/powerpoint/2010/main" val="505376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822" y="330463"/>
            <a:ext cx="6615000" cy="945000"/>
          </a:xfrm>
        </p:spPr>
        <p:txBody>
          <a:bodyPr>
            <a:normAutofit/>
          </a:bodyPr>
          <a:lstStyle/>
          <a:p>
            <a:r>
              <a:rPr lang="en-US" sz="3000" b="1" dirty="0" smtClean="0">
                <a:solidFill>
                  <a:srgbClr val="0F1E50"/>
                </a:solidFill>
              </a:rPr>
              <a:t>Example 2</a:t>
            </a:r>
            <a:endParaRPr lang="en-US" sz="3000" b="1" dirty="0">
              <a:solidFill>
                <a:srgbClr val="0F1E50"/>
              </a:solidFill>
            </a:endParaRPr>
          </a:p>
        </p:txBody>
      </p:sp>
      <p:sp>
        <p:nvSpPr>
          <p:cNvPr id="3" name="Content Placeholder 2"/>
          <p:cNvSpPr>
            <a:spLocks noGrp="1"/>
          </p:cNvSpPr>
          <p:nvPr>
            <p:ph idx="1"/>
          </p:nvPr>
        </p:nvSpPr>
        <p:spPr>
          <a:xfrm>
            <a:off x="1915997" y="1088723"/>
            <a:ext cx="7085480" cy="854377"/>
          </a:xfrm>
        </p:spPr>
        <p:txBody>
          <a:bodyPr>
            <a:noAutofit/>
          </a:bodyPr>
          <a:lstStyle/>
          <a:p>
            <a:pPr marL="0" indent="0">
              <a:lnSpc>
                <a:spcPct val="100000"/>
              </a:lnSpc>
              <a:buNone/>
            </a:pPr>
            <a:r>
              <a:rPr lang="en-US" sz="2200" dirty="0" smtClean="0">
                <a:solidFill>
                  <a:srgbClr val="0F1E50"/>
                </a:solidFill>
              </a:rPr>
              <a:t>I </a:t>
            </a:r>
            <a:r>
              <a:rPr lang="en-US" sz="2200" dirty="0">
                <a:solidFill>
                  <a:srgbClr val="0F1E50"/>
                </a:solidFill>
              </a:rPr>
              <a:t>need 24 orange quarters for half time at a game </a:t>
            </a:r>
            <a:r>
              <a:rPr lang="en-US" sz="2200" dirty="0" smtClean="0">
                <a:solidFill>
                  <a:srgbClr val="0F1E50"/>
                </a:solidFill>
              </a:rPr>
              <a:t/>
            </a:r>
            <a:br>
              <a:rPr lang="en-US" sz="2200" dirty="0" smtClean="0">
                <a:solidFill>
                  <a:srgbClr val="0F1E50"/>
                </a:solidFill>
              </a:rPr>
            </a:br>
            <a:r>
              <a:rPr lang="en-US" sz="2200" dirty="0" smtClean="0">
                <a:solidFill>
                  <a:srgbClr val="0F1E50"/>
                </a:solidFill>
              </a:rPr>
              <a:t>of </a:t>
            </a:r>
            <a:r>
              <a:rPr lang="en-US" sz="2200" dirty="0">
                <a:solidFill>
                  <a:srgbClr val="0F1E50"/>
                </a:solidFill>
              </a:rPr>
              <a:t>netball, how many oranges will I need to buy</a:t>
            </a:r>
            <a:r>
              <a:rPr lang="en-US" sz="2200" dirty="0" smtClean="0">
                <a:solidFill>
                  <a:srgbClr val="406077"/>
                </a:solidFill>
              </a:rPr>
              <a:t>?</a:t>
            </a:r>
            <a:endParaRPr lang="en-US" sz="2200" dirty="0">
              <a:solidFill>
                <a:srgbClr val="406077"/>
              </a:solidFill>
            </a:endParaRPr>
          </a:p>
        </p:txBody>
      </p:sp>
    </p:spTree>
    <p:extLst>
      <p:ext uri="{BB962C8B-B14F-4D97-AF65-F5344CB8AC3E}">
        <p14:creationId xmlns:p14="http://schemas.microsoft.com/office/powerpoint/2010/main" val="162048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822" y="330463"/>
            <a:ext cx="6615000" cy="945000"/>
          </a:xfrm>
        </p:spPr>
        <p:txBody>
          <a:bodyPr>
            <a:normAutofit/>
          </a:bodyPr>
          <a:lstStyle/>
          <a:p>
            <a:r>
              <a:rPr lang="en-US" sz="3000" b="1" dirty="0" smtClean="0">
                <a:solidFill>
                  <a:srgbClr val="0F1E50"/>
                </a:solidFill>
              </a:rPr>
              <a:t>Example 2</a:t>
            </a:r>
            <a:endParaRPr lang="en-US" sz="3000" b="1" dirty="0">
              <a:solidFill>
                <a:srgbClr val="0F1E50"/>
              </a:solidFill>
            </a:endParaRPr>
          </a:p>
        </p:txBody>
      </p:sp>
      <p:sp>
        <p:nvSpPr>
          <p:cNvPr id="3" name="Content Placeholder 2"/>
          <p:cNvSpPr>
            <a:spLocks noGrp="1"/>
          </p:cNvSpPr>
          <p:nvPr>
            <p:ph idx="1"/>
          </p:nvPr>
        </p:nvSpPr>
        <p:spPr>
          <a:xfrm>
            <a:off x="1914893" y="1000518"/>
            <a:ext cx="7085480" cy="3766916"/>
          </a:xfrm>
        </p:spPr>
        <p:txBody>
          <a:bodyPr>
            <a:noAutofit/>
          </a:bodyPr>
          <a:lstStyle/>
          <a:p>
            <a:pPr marL="0" indent="0">
              <a:lnSpc>
                <a:spcPct val="150000"/>
              </a:lnSpc>
              <a:buNone/>
            </a:pPr>
            <a:r>
              <a:rPr lang="en-US" sz="2200" b="1" dirty="0" smtClean="0">
                <a:solidFill>
                  <a:srgbClr val="0F1E50"/>
                </a:solidFill>
              </a:rPr>
              <a:t>Pictorial model:</a:t>
            </a:r>
            <a:r>
              <a:rPr lang="en-US" sz="2000" dirty="0" smtClean="0">
                <a:solidFill>
                  <a:srgbClr val="0F1E50"/>
                </a:solidFill>
              </a:rPr>
              <a:t>	         </a:t>
            </a:r>
            <a:r>
              <a:rPr lang="en-US" sz="2200" b="1" dirty="0" smtClean="0">
                <a:solidFill>
                  <a:srgbClr val="0F1E50"/>
                </a:solidFill>
              </a:rPr>
              <a:t>Abstract algorithm:</a:t>
            </a:r>
            <a:r>
              <a:rPr lang="en-US" sz="2200" dirty="0" smtClean="0">
                <a:solidFill>
                  <a:srgbClr val="0F1E50"/>
                </a:solidFill>
              </a:rPr>
              <a:t> 							</a:t>
            </a:r>
            <a:endParaRPr lang="en-US" sz="2200" dirty="0">
              <a:solidFill>
                <a:srgbClr val="0F1E50"/>
              </a:solidFill>
            </a:endParaRPr>
          </a:p>
        </p:txBody>
      </p:sp>
      <p:grpSp>
        <p:nvGrpSpPr>
          <p:cNvPr id="33" name="Group 32"/>
          <p:cNvGrpSpPr/>
          <p:nvPr/>
        </p:nvGrpSpPr>
        <p:grpSpPr>
          <a:xfrm>
            <a:off x="2150795" y="1780832"/>
            <a:ext cx="1554542" cy="988715"/>
            <a:chOff x="6150909" y="2995263"/>
            <a:chExt cx="1679762" cy="1157655"/>
          </a:xfrm>
        </p:grpSpPr>
        <p:sp>
          <p:nvSpPr>
            <p:cNvPr id="4" name="Oval 3"/>
            <p:cNvSpPr/>
            <p:nvPr/>
          </p:nvSpPr>
          <p:spPr>
            <a:xfrm>
              <a:off x="6154271" y="3003176"/>
              <a:ext cx="497541" cy="546848"/>
            </a:xfrm>
            <a:prstGeom prst="ellipse">
              <a:avLst/>
            </a:prstGeom>
            <a:solidFill>
              <a:srgbClr val="FFC1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5" name="Oval 4"/>
            <p:cNvSpPr/>
            <p:nvPr/>
          </p:nvSpPr>
          <p:spPr>
            <a:xfrm>
              <a:off x="6743700" y="3000970"/>
              <a:ext cx="497541" cy="5468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6" name="Oval 5"/>
            <p:cNvSpPr/>
            <p:nvPr/>
          </p:nvSpPr>
          <p:spPr>
            <a:xfrm>
              <a:off x="7333130" y="3000970"/>
              <a:ext cx="497541" cy="5468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7" name="Oval 6"/>
            <p:cNvSpPr/>
            <p:nvPr/>
          </p:nvSpPr>
          <p:spPr>
            <a:xfrm>
              <a:off x="6154271" y="3592606"/>
              <a:ext cx="497541" cy="5468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8" name="Oval 7"/>
            <p:cNvSpPr/>
            <p:nvPr/>
          </p:nvSpPr>
          <p:spPr>
            <a:xfrm>
              <a:off x="6743700" y="3592606"/>
              <a:ext cx="497541" cy="5468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9" name="Oval 8"/>
            <p:cNvSpPr/>
            <p:nvPr/>
          </p:nvSpPr>
          <p:spPr>
            <a:xfrm>
              <a:off x="7333130" y="3592606"/>
              <a:ext cx="497541" cy="5468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cxnSp>
          <p:nvCxnSpPr>
            <p:cNvPr id="11" name="Straight Connector 10"/>
            <p:cNvCxnSpPr>
              <a:stCxn id="4" idx="2"/>
            </p:cNvCxnSpPr>
            <p:nvPr/>
          </p:nvCxnSpPr>
          <p:spPr>
            <a:xfrm flipV="1">
              <a:off x="6154271" y="3274395"/>
              <a:ext cx="497541" cy="2206"/>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6743700" y="3274395"/>
              <a:ext cx="497541" cy="2206"/>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7333130" y="3274395"/>
              <a:ext cx="497541" cy="2206"/>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6150909" y="3866030"/>
              <a:ext cx="497541" cy="2206"/>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6745381" y="3870547"/>
              <a:ext cx="497541" cy="220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7333130" y="3869444"/>
              <a:ext cx="497541" cy="220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a:stCxn id="4" idx="4"/>
            </p:cNvCxnSpPr>
            <p:nvPr/>
          </p:nvCxnSpPr>
          <p:spPr>
            <a:xfrm flipV="1">
              <a:off x="6403042" y="3000971"/>
              <a:ext cx="7844" cy="549053"/>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6986868" y="3000971"/>
              <a:ext cx="7844" cy="549053"/>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7575736" y="2995263"/>
              <a:ext cx="7844" cy="549053"/>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6391836" y="3597123"/>
              <a:ext cx="7844" cy="549053"/>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6977903" y="3597123"/>
              <a:ext cx="7844" cy="54905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7571814" y="3603865"/>
              <a:ext cx="7844" cy="549053"/>
            </a:xfrm>
            <a:prstGeom prst="line">
              <a:avLst/>
            </a:prstGeom>
          </p:spPr>
          <p:style>
            <a:lnRef idx="1">
              <a:schemeClr val="dk1"/>
            </a:lnRef>
            <a:fillRef idx="0">
              <a:schemeClr val="dk1"/>
            </a:fillRef>
            <a:effectRef idx="0">
              <a:schemeClr val="dk1"/>
            </a:effectRef>
            <a:fontRef idx="minor">
              <a:schemeClr val="tx1"/>
            </a:fontRef>
          </p:style>
        </p:cxnSp>
      </p:grpSp>
      <p:sp>
        <p:nvSpPr>
          <p:cNvPr id="25" name="Rectangle 24"/>
          <p:cNvSpPr/>
          <p:nvPr/>
        </p:nvSpPr>
        <p:spPr>
          <a:xfrm>
            <a:off x="1914893" y="3613273"/>
            <a:ext cx="3826809" cy="769441"/>
          </a:xfrm>
          <a:prstGeom prst="rect">
            <a:avLst/>
          </a:prstGeom>
        </p:spPr>
        <p:txBody>
          <a:bodyPr wrap="square">
            <a:spAutoFit/>
          </a:bodyPr>
          <a:lstStyle/>
          <a:p>
            <a:r>
              <a:rPr lang="en-US" sz="2200" b="1" dirty="0" smtClean="0">
                <a:solidFill>
                  <a:srgbClr val="0F1E50"/>
                </a:solidFill>
                <a:latin typeface="Arial" charset="0"/>
                <a:ea typeface="Arial" charset="0"/>
                <a:cs typeface="Arial" charset="0"/>
              </a:rPr>
              <a:t>Answer:</a:t>
            </a:r>
            <a:r>
              <a:rPr lang="en-US" sz="2200" dirty="0" smtClean="0">
                <a:solidFill>
                  <a:srgbClr val="0F1E50"/>
                </a:solidFill>
                <a:latin typeface="Arial" charset="0"/>
                <a:ea typeface="Arial" charset="0"/>
                <a:cs typeface="Arial" charset="0"/>
              </a:rPr>
              <a:t>    </a:t>
            </a:r>
            <a:br>
              <a:rPr lang="en-US" sz="2200" dirty="0" smtClean="0">
                <a:solidFill>
                  <a:srgbClr val="0F1E50"/>
                </a:solidFill>
                <a:latin typeface="Arial" charset="0"/>
                <a:ea typeface="Arial" charset="0"/>
                <a:cs typeface="Arial" charset="0"/>
              </a:rPr>
            </a:br>
            <a:r>
              <a:rPr lang="en-US" sz="2200" dirty="0" smtClean="0">
                <a:solidFill>
                  <a:srgbClr val="0F1E50"/>
                </a:solidFill>
                <a:latin typeface="Arial" charset="0"/>
                <a:ea typeface="Arial" charset="0"/>
                <a:cs typeface="Arial" charset="0"/>
              </a:rPr>
              <a:t>I </a:t>
            </a:r>
            <a:r>
              <a:rPr lang="en-US" sz="2200" dirty="0">
                <a:solidFill>
                  <a:srgbClr val="0F1E50"/>
                </a:solidFill>
                <a:latin typeface="Arial" charset="0"/>
                <a:ea typeface="Arial" charset="0"/>
                <a:cs typeface="Arial" charset="0"/>
              </a:rPr>
              <a:t>will have 6 whole </a:t>
            </a:r>
            <a:r>
              <a:rPr lang="en-US" sz="2200" dirty="0" smtClean="0">
                <a:solidFill>
                  <a:srgbClr val="0F1E50"/>
                </a:solidFill>
                <a:latin typeface="Arial" charset="0"/>
                <a:ea typeface="Arial" charset="0"/>
                <a:cs typeface="Arial" charset="0"/>
              </a:rPr>
              <a:t>oranges.</a:t>
            </a:r>
            <a:endParaRPr lang="en-US" sz="2200" dirty="0">
              <a:solidFill>
                <a:srgbClr val="0F1E50"/>
              </a:solidFill>
              <a:latin typeface="Arial" charset="0"/>
              <a:ea typeface="Arial" charset="0"/>
              <a:cs typeface="Arial"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220" y="1673770"/>
            <a:ext cx="1689100" cy="1536700"/>
          </a:xfrm>
          <a:prstGeom prst="rect">
            <a:avLst/>
          </a:prstGeom>
        </p:spPr>
      </p:pic>
    </p:spTree>
    <p:extLst>
      <p:ext uri="{BB962C8B-B14F-4D97-AF65-F5344CB8AC3E}">
        <p14:creationId xmlns:p14="http://schemas.microsoft.com/office/powerpoint/2010/main" val="966116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40751"/>
            <a:ext cx="6615000" cy="945000"/>
          </a:xfrm>
        </p:spPr>
        <p:txBody>
          <a:bodyPr>
            <a:normAutofit/>
          </a:bodyPr>
          <a:lstStyle/>
          <a:p>
            <a:r>
              <a:rPr lang="en-US" sz="3000" b="1" dirty="0">
                <a:solidFill>
                  <a:srgbClr val="0F1E50"/>
                </a:solidFill>
              </a:rPr>
              <a:t>Fractions as a </a:t>
            </a:r>
            <a:r>
              <a:rPr lang="en-US" sz="3000" b="1" dirty="0" smtClean="0">
                <a:solidFill>
                  <a:srgbClr val="0F1E50"/>
                </a:solidFill>
              </a:rPr>
              <a:t>ratio</a:t>
            </a:r>
            <a:endParaRPr lang="en-US" sz="3000" b="1" dirty="0">
              <a:solidFill>
                <a:srgbClr val="0F1E50"/>
              </a:solidFill>
            </a:endParaRPr>
          </a:p>
        </p:txBody>
      </p:sp>
      <p:sp>
        <p:nvSpPr>
          <p:cNvPr id="3" name="Content Placeholder 2"/>
          <p:cNvSpPr>
            <a:spLocks noGrp="1"/>
          </p:cNvSpPr>
          <p:nvPr>
            <p:ph idx="1"/>
          </p:nvPr>
        </p:nvSpPr>
        <p:spPr>
          <a:xfrm>
            <a:off x="1912244" y="1118158"/>
            <a:ext cx="6477376" cy="2542220"/>
          </a:xfrm>
        </p:spPr>
        <p:txBody>
          <a:bodyPr>
            <a:normAutofit/>
          </a:bodyPr>
          <a:lstStyle/>
          <a:p>
            <a:pPr marL="0" indent="0">
              <a:buNone/>
            </a:pPr>
            <a:r>
              <a:rPr lang="en-US" sz="2200" dirty="0" smtClean="0">
                <a:solidFill>
                  <a:srgbClr val="0F1E50"/>
                </a:solidFill>
              </a:rPr>
              <a:t>Using ratios </a:t>
            </a:r>
            <a:r>
              <a:rPr lang="en-US" sz="2200" dirty="0">
                <a:solidFill>
                  <a:srgbClr val="0F1E50"/>
                </a:solidFill>
              </a:rPr>
              <a:t>for comparing the size </a:t>
            </a:r>
            <a:r>
              <a:rPr lang="en-US" sz="2200" dirty="0" smtClean="0">
                <a:solidFill>
                  <a:srgbClr val="0F1E50"/>
                </a:solidFill>
              </a:rPr>
              <a:t>of two </a:t>
            </a:r>
            <a:r>
              <a:rPr lang="en-US" sz="2200" dirty="0">
                <a:solidFill>
                  <a:srgbClr val="0F1E50"/>
                </a:solidFill>
              </a:rPr>
              <a:t>sets </a:t>
            </a:r>
            <a:r>
              <a:rPr lang="en-US" sz="2200" dirty="0" smtClean="0">
                <a:solidFill>
                  <a:srgbClr val="0F1E50"/>
                </a:solidFill>
              </a:rPr>
              <a:t/>
            </a:r>
            <a:br>
              <a:rPr lang="en-US" sz="2200" dirty="0" smtClean="0">
                <a:solidFill>
                  <a:srgbClr val="0F1E50"/>
                </a:solidFill>
              </a:rPr>
            </a:br>
            <a:r>
              <a:rPr lang="en-US" sz="2200" dirty="0" smtClean="0">
                <a:solidFill>
                  <a:srgbClr val="0F1E50"/>
                </a:solidFill>
              </a:rPr>
              <a:t>or </a:t>
            </a:r>
            <a:r>
              <a:rPr lang="en-US" sz="2200" dirty="0">
                <a:solidFill>
                  <a:srgbClr val="0F1E50"/>
                </a:solidFill>
              </a:rPr>
              <a:t>comparing the size of </a:t>
            </a:r>
            <a:r>
              <a:rPr lang="en-US" sz="2200" dirty="0" smtClean="0">
                <a:solidFill>
                  <a:srgbClr val="0F1E50"/>
                </a:solidFill>
              </a:rPr>
              <a:t>two measurements</a:t>
            </a:r>
            <a:r>
              <a:rPr lang="en-US" sz="2200" dirty="0">
                <a:solidFill>
                  <a:srgbClr val="0F1E50"/>
                </a:solidFill>
              </a:rPr>
              <a:t>, fractions can be </a:t>
            </a:r>
            <a:r>
              <a:rPr lang="en-US" sz="2200" dirty="0" smtClean="0">
                <a:solidFill>
                  <a:srgbClr val="0F1E50"/>
                </a:solidFill>
              </a:rPr>
              <a:t>used as ratios. </a:t>
            </a:r>
          </a:p>
          <a:p>
            <a:pPr marL="0" indent="0">
              <a:buNone/>
            </a:pPr>
            <a:r>
              <a:rPr lang="en-US" sz="2200" dirty="0" smtClean="0">
                <a:solidFill>
                  <a:srgbClr val="0F1E50"/>
                </a:solidFill>
              </a:rPr>
              <a:t>It </a:t>
            </a:r>
            <a:r>
              <a:rPr lang="en-US" sz="2200" dirty="0">
                <a:solidFill>
                  <a:srgbClr val="0F1E50"/>
                </a:solidFill>
              </a:rPr>
              <a:t>is important to understand that a ratio is a comparison of two quantities and not a single number, </a:t>
            </a:r>
            <a:r>
              <a:rPr lang="en-US" sz="2200" dirty="0" smtClean="0">
                <a:solidFill>
                  <a:srgbClr val="0F1E50"/>
                </a:solidFill>
              </a:rPr>
              <a:t>whereas </a:t>
            </a:r>
            <a:r>
              <a:rPr lang="en-US" sz="2200" dirty="0">
                <a:solidFill>
                  <a:srgbClr val="0F1E50"/>
                </a:solidFill>
              </a:rPr>
              <a:t>a fraction represents </a:t>
            </a:r>
            <a:r>
              <a:rPr lang="en-US" sz="2200" dirty="0" smtClean="0">
                <a:solidFill>
                  <a:srgbClr val="0F1E50"/>
                </a:solidFill>
              </a:rPr>
              <a:t>a number</a:t>
            </a:r>
            <a:r>
              <a:rPr lang="en-US" sz="2200" dirty="0">
                <a:solidFill>
                  <a:srgbClr val="0F1E50"/>
                </a:solidFill>
              </a:rPr>
              <a:t>. </a:t>
            </a:r>
          </a:p>
        </p:txBody>
      </p:sp>
    </p:spTree>
    <p:extLst>
      <p:ext uri="{BB962C8B-B14F-4D97-AF65-F5344CB8AC3E}">
        <p14:creationId xmlns:p14="http://schemas.microsoft.com/office/powerpoint/2010/main" val="544127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5235" y="1113230"/>
            <a:ext cx="5990291" cy="3263504"/>
          </a:xfrm>
        </p:spPr>
        <p:txBody>
          <a:bodyPr/>
          <a:lstStyle/>
          <a:p>
            <a:pPr marL="0" indent="0">
              <a:buNone/>
            </a:pPr>
            <a:r>
              <a:rPr lang="en-US" sz="2200" i="1" dirty="0">
                <a:solidFill>
                  <a:srgbClr val="0F1E50"/>
                </a:solidFill>
              </a:rPr>
              <a:t>“Even though ratio may not be explicitly taught as a distinct mathematical concept until the middle years of schooling, it is encountered in the earlier work done with equivalent fractions. Equivalent fractions express the same ratio.” </a:t>
            </a:r>
          </a:p>
          <a:p>
            <a:pPr marL="0" indent="0">
              <a:buNone/>
            </a:pPr>
            <a:r>
              <a:rPr lang="en-US" sz="2000" b="1" dirty="0">
                <a:solidFill>
                  <a:srgbClr val="0F1E50"/>
                </a:solidFill>
              </a:rPr>
              <a:t>Top Drawer </a:t>
            </a:r>
            <a:r>
              <a:rPr lang="en-US" sz="2000" b="1" dirty="0" smtClean="0">
                <a:solidFill>
                  <a:srgbClr val="0F1E50"/>
                </a:solidFill>
              </a:rPr>
              <a:t>Teachers, AAMT</a:t>
            </a:r>
          </a:p>
          <a:p>
            <a:pPr marL="0" indent="0">
              <a:buNone/>
            </a:pPr>
            <a:endParaRPr lang="en-US" dirty="0">
              <a:solidFill>
                <a:srgbClr val="0F1E50"/>
              </a:solidFill>
            </a:endParaRPr>
          </a:p>
          <a:p>
            <a:pPr marL="0" indent="0">
              <a:buNone/>
            </a:pPr>
            <a:r>
              <a:rPr lang="en-US" sz="2000" b="1" dirty="0">
                <a:solidFill>
                  <a:srgbClr val="0F1E50"/>
                </a:solidFill>
              </a:rPr>
              <a:t>See video: </a:t>
            </a:r>
            <a:r>
              <a:rPr lang="en-US" sz="2000" b="1" dirty="0">
                <a:solidFill>
                  <a:srgbClr val="0F1E50"/>
                </a:solidFill>
                <a:hlinkClick r:id="rId2"/>
              </a:rPr>
              <a:t>Comparing </a:t>
            </a:r>
            <a:r>
              <a:rPr lang="en-US" sz="2000" b="1" dirty="0" smtClean="0">
                <a:solidFill>
                  <a:srgbClr val="0F1E50"/>
                </a:solidFill>
                <a:hlinkClick r:id="rId2"/>
              </a:rPr>
              <a:t>Ratios</a:t>
            </a:r>
            <a:endParaRPr lang="en-US" sz="2000" b="1" dirty="0">
              <a:solidFill>
                <a:srgbClr val="0F1E50"/>
              </a:solidFill>
            </a:endParaRPr>
          </a:p>
        </p:txBody>
      </p:sp>
    </p:spTree>
    <p:extLst>
      <p:ext uri="{BB962C8B-B14F-4D97-AF65-F5344CB8AC3E}">
        <p14:creationId xmlns:p14="http://schemas.microsoft.com/office/powerpoint/2010/main" val="11617419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533652"/>
            <a:ext cx="6615000" cy="945000"/>
          </a:xfrm>
        </p:spPr>
        <p:txBody>
          <a:bodyPr>
            <a:noAutofit/>
          </a:bodyPr>
          <a:lstStyle/>
          <a:p>
            <a:r>
              <a:rPr lang="en-US" sz="3000" b="1" dirty="0" smtClean="0">
                <a:solidFill>
                  <a:srgbClr val="0F1E50"/>
                </a:solidFill>
              </a:rPr>
              <a:t>Teacher activity: How many ways can you express the following?</a:t>
            </a:r>
            <a:endParaRPr lang="en-US" sz="3000" b="1" dirty="0">
              <a:solidFill>
                <a:srgbClr val="0F1E50"/>
              </a:solidFill>
            </a:endParaRPr>
          </a:p>
        </p:txBody>
      </p:sp>
      <p:sp>
        <p:nvSpPr>
          <p:cNvPr id="5" name="Isosceles Triangle 4"/>
          <p:cNvSpPr/>
          <p:nvPr/>
        </p:nvSpPr>
        <p:spPr>
          <a:xfrm>
            <a:off x="2800890" y="2358441"/>
            <a:ext cx="578322" cy="62362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Isosceles Triangle 5"/>
          <p:cNvSpPr/>
          <p:nvPr/>
        </p:nvSpPr>
        <p:spPr>
          <a:xfrm>
            <a:off x="5243897" y="3128797"/>
            <a:ext cx="578322" cy="62362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Isosceles Triangle 6"/>
          <p:cNvSpPr/>
          <p:nvPr/>
        </p:nvSpPr>
        <p:spPr>
          <a:xfrm>
            <a:off x="6258795" y="2670254"/>
            <a:ext cx="578322" cy="62362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Isosceles Triangle 7"/>
          <p:cNvSpPr/>
          <p:nvPr/>
        </p:nvSpPr>
        <p:spPr>
          <a:xfrm>
            <a:off x="2953290" y="3338564"/>
            <a:ext cx="578322" cy="62362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gular Pentagon 8"/>
          <p:cNvSpPr/>
          <p:nvPr/>
        </p:nvSpPr>
        <p:spPr>
          <a:xfrm>
            <a:off x="4257349" y="1973263"/>
            <a:ext cx="816454" cy="770356"/>
          </a:xfrm>
          <a:prstGeom prst="pent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gular Pentagon 9"/>
          <p:cNvSpPr/>
          <p:nvPr/>
        </p:nvSpPr>
        <p:spPr>
          <a:xfrm>
            <a:off x="5243897" y="2182357"/>
            <a:ext cx="816454" cy="770356"/>
          </a:xfrm>
          <a:prstGeom prst="pent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gular Pentagon 10"/>
          <p:cNvSpPr/>
          <p:nvPr/>
        </p:nvSpPr>
        <p:spPr>
          <a:xfrm>
            <a:off x="3849122" y="2982068"/>
            <a:ext cx="816454" cy="770356"/>
          </a:xfrm>
          <a:prstGeom prst="pent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246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14185"/>
            <a:ext cx="6615000" cy="945000"/>
          </a:xfrm>
        </p:spPr>
        <p:txBody>
          <a:bodyPr>
            <a:normAutofit/>
          </a:bodyPr>
          <a:lstStyle/>
          <a:p>
            <a:r>
              <a:rPr lang="en-US" sz="3000" b="1" dirty="0" smtClean="0">
                <a:solidFill>
                  <a:srgbClr val="0F1E50"/>
                </a:solidFill>
              </a:rPr>
              <a:t>Example 3</a:t>
            </a:r>
            <a:endParaRPr lang="en-US" sz="3000" b="1" dirty="0">
              <a:solidFill>
                <a:srgbClr val="0F1E50"/>
              </a:solidFill>
            </a:endParaRPr>
          </a:p>
        </p:txBody>
      </p:sp>
      <p:sp>
        <p:nvSpPr>
          <p:cNvPr id="3" name="Content Placeholder 2"/>
          <p:cNvSpPr>
            <a:spLocks noGrp="1"/>
          </p:cNvSpPr>
          <p:nvPr>
            <p:ph idx="1"/>
          </p:nvPr>
        </p:nvSpPr>
        <p:spPr>
          <a:xfrm>
            <a:off x="1903805" y="990005"/>
            <a:ext cx="7331635" cy="4375805"/>
          </a:xfrm>
        </p:spPr>
        <p:txBody>
          <a:bodyPr>
            <a:normAutofit fontScale="85000" lnSpcReduction="10000"/>
          </a:bodyPr>
          <a:lstStyle/>
          <a:p>
            <a:pPr marL="0" indent="0">
              <a:lnSpc>
                <a:spcPct val="150000"/>
              </a:lnSpc>
              <a:buNone/>
            </a:pPr>
            <a:r>
              <a:rPr lang="en-US" sz="2800" dirty="0" smtClean="0">
                <a:solidFill>
                  <a:srgbClr val="0F1E50"/>
                </a:solidFill>
              </a:rPr>
              <a:t>If    of </a:t>
            </a:r>
            <a:r>
              <a:rPr lang="en-US" sz="2800" dirty="0">
                <a:solidFill>
                  <a:srgbClr val="0F1E50"/>
                </a:solidFill>
              </a:rPr>
              <a:t>a class are boys then what is the ratio </a:t>
            </a:r>
            <a:r>
              <a:rPr lang="en-US" sz="2800" dirty="0" smtClean="0">
                <a:solidFill>
                  <a:srgbClr val="0F1E50"/>
                </a:solidFill>
              </a:rPr>
              <a:t/>
            </a:r>
            <a:br>
              <a:rPr lang="en-US" sz="2800" dirty="0" smtClean="0">
                <a:solidFill>
                  <a:srgbClr val="0F1E50"/>
                </a:solidFill>
              </a:rPr>
            </a:br>
            <a:r>
              <a:rPr lang="en-US" sz="2800" dirty="0" smtClean="0">
                <a:solidFill>
                  <a:srgbClr val="0F1E50"/>
                </a:solidFill>
              </a:rPr>
              <a:t>of </a:t>
            </a:r>
            <a:r>
              <a:rPr lang="en-US" sz="2800" dirty="0">
                <a:solidFill>
                  <a:srgbClr val="0F1E50"/>
                </a:solidFill>
              </a:rPr>
              <a:t>boys to girls</a:t>
            </a:r>
            <a:r>
              <a:rPr lang="en-US" sz="2800" dirty="0" smtClean="0">
                <a:solidFill>
                  <a:srgbClr val="0F1E50"/>
                </a:solidFill>
              </a:rPr>
              <a:t>?</a:t>
            </a:r>
          </a:p>
          <a:p>
            <a:pPr marL="0" indent="0">
              <a:lnSpc>
                <a:spcPct val="150000"/>
              </a:lnSpc>
              <a:buNone/>
            </a:pPr>
            <a:r>
              <a:rPr lang="en-US" sz="2800" b="1" dirty="0" smtClean="0">
                <a:solidFill>
                  <a:srgbClr val="0F1E50"/>
                </a:solidFill>
              </a:rPr>
              <a:t>Answer:</a:t>
            </a:r>
          </a:p>
          <a:p>
            <a:pPr marL="0" indent="0">
              <a:lnSpc>
                <a:spcPct val="150000"/>
              </a:lnSpc>
              <a:buNone/>
            </a:pPr>
            <a:r>
              <a:rPr lang="en-US" sz="2800" dirty="0" smtClean="0">
                <a:solidFill>
                  <a:srgbClr val="0F1E50"/>
                </a:solidFill>
              </a:rPr>
              <a:t>If    are </a:t>
            </a:r>
            <a:r>
              <a:rPr lang="en-US" sz="2800" dirty="0">
                <a:solidFill>
                  <a:srgbClr val="0F1E50"/>
                </a:solidFill>
              </a:rPr>
              <a:t>boys then </a:t>
            </a:r>
            <a:r>
              <a:rPr lang="en-US" sz="2800" dirty="0" smtClean="0">
                <a:solidFill>
                  <a:srgbClr val="0F1E50"/>
                </a:solidFill>
              </a:rPr>
              <a:t>   will </a:t>
            </a:r>
            <a:r>
              <a:rPr lang="en-US" sz="2800" dirty="0">
                <a:solidFill>
                  <a:srgbClr val="0F1E50"/>
                </a:solidFill>
              </a:rPr>
              <a:t>be girls which </a:t>
            </a:r>
            <a:r>
              <a:rPr lang="en-US" sz="2800" dirty="0" smtClean="0">
                <a:solidFill>
                  <a:srgbClr val="0F1E50"/>
                </a:solidFill>
              </a:rPr>
              <a:t>gives a ratio </a:t>
            </a:r>
            <a:br>
              <a:rPr lang="en-US" sz="2800" dirty="0" smtClean="0">
                <a:solidFill>
                  <a:srgbClr val="0F1E50"/>
                </a:solidFill>
              </a:rPr>
            </a:br>
            <a:r>
              <a:rPr lang="en-US" sz="2800" dirty="0" smtClean="0">
                <a:solidFill>
                  <a:srgbClr val="0F1E50"/>
                </a:solidFill>
              </a:rPr>
              <a:t>of        which </a:t>
            </a:r>
            <a:r>
              <a:rPr lang="en-US" sz="2800" dirty="0">
                <a:solidFill>
                  <a:srgbClr val="0F1E50"/>
                </a:solidFill>
              </a:rPr>
              <a:t>is </a:t>
            </a:r>
            <a:r>
              <a:rPr lang="en-US" sz="2800" dirty="0" smtClean="0">
                <a:solidFill>
                  <a:srgbClr val="0F1E50"/>
                </a:solidFill>
              </a:rPr>
              <a:t>then simplified </a:t>
            </a:r>
            <a:r>
              <a:rPr lang="en-US" sz="2800" dirty="0">
                <a:solidFill>
                  <a:srgbClr val="0F1E50"/>
                </a:solidFill>
              </a:rPr>
              <a:t>to </a:t>
            </a:r>
            <a:r>
              <a:rPr lang="en-US" sz="2800" dirty="0" smtClean="0">
                <a:solidFill>
                  <a:srgbClr val="0F1E50"/>
                </a:solidFill>
              </a:rPr>
              <a:t>2:3.  </a:t>
            </a:r>
          </a:p>
          <a:p>
            <a:pPr marL="0" indent="0">
              <a:lnSpc>
                <a:spcPct val="150000"/>
              </a:lnSpc>
              <a:buNone/>
            </a:pPr>
            <a:r>
              <a:rPr lang="en-US" sz="2800" dirty="0" smtClean="0">
                <a:solidFill>
                  <a:srgbClr val="0F1E50"/>
                </a:solidFill>
              </a:rPr>
              <a:t>The ratio of </a:t>
            </a:r>
            <a:r>
              <a:rPr lang="en-US" sz="2800" dirty="0" err="1" smtClean="0">
                <a:solidFill>
                  <a:srgbClr val="0F1E50"/>
                </a:solidFill>
              </a:rPr>
              <a:t>boys:girls</a:t>
            </a:r>
            <a:r>
              <a:rPr lang="en-US" sz="2800" dirty="0" smtClean="0">
                <a:solidFill>
                  <a:srgbClr val="0F1E50"/>
                </a:solidFill>
              </a:rPr>
              <a:t> is 2:3 and </a:t>
            </a:r>
            <a:r>
              <a:rPr lang="en-US" sz="2800" dirty="0" err="1">
                <a:solidFill>
                  <a:srgbClr val="0F1E50"/>
                </a:solidFill>
              </a:rPr>
              <a:t>b</a:t>
            </a:r>
            <a:r>
              <a:rPr lang="en-US" sz="2800" dirty="0" err="1" smtClean="0">
                <a:solidFill>
                  <a:srgbClr val="0F1E50"/>
                </a:solidFill>
              </a:rPr>
              <a:t>oys:class</a:t>
            </a:r>
            <a:r>
              <a:rPr lang="en-US" sz="2800" dirty="0" smtClean="0">
                <a:solidFill>
                  <a:srgbClr val="0F1E50"/>
                </a:solidFill>
              </a:rPr>
              <a:t> is 2:5 and </a:t>
            </a:r>
            <a:r>
              <a:rPr lang="en-US" sz="2800" dirty="0" err="1" smtClean="0">
                <a:solidFill>
                  <a:srgbClr val="0F1E50"/>
                </a:solidFill>
              </a:rPr>
              <a:t>girls:class</a:t>
            </a:r>
            <a:r>
              <a:rPr lang="en-US" sz="2800" dirty="0" smtClean="0">
                <a:solidFill>
                  <a:srgbClr val="0F1E50"/>
                </a:solidFill>
              </a:rPr>
              <a:t> is 3:5.</a:t>
            </a:r>
            <a:endParaRPr lang="en-US" sz="2800" dirty="0">
              <a:solidFill>
                <a:srgbClr val="0F1E50"/>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910" y="990006"/>
            <a:ext cx="264160" cy="56896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80" y="2717173"/>
            <a:ext cx="264160" cy="5689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6840" y="2721411"/>
            <a:ext cx="264160" cy="5689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1560" y="3286133"/>
            <a:ext cx="568960" cy="568960"/>
          </a:xfrm>
          <a:prstGeom prst="rect">
            <a:avLst/>
          </a:prstGeom>
        </p:spPr>
      </p:pic>
    </p:spTree>
    <p:extLst>
      <p:ext uri="{BB962C8B-B14F-4D97-AF65-F5344CB8AC3E}">
        <p14:creationId xmlns:p14="http://schemas.microsoft.com/office/powerpoint/2010/main" val="476458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938" y="341030"/>
            <a:ext cx="6615000" cy="945000"/>
          </a:xfrm>
        </p:spPr>
        <p:txBody>
          <a:bodyPr>
            <a:normAutofit/>
          </a:bodyPr>
          <a:lstStyle/>
          <a:p>
            <a:r>
              <a:rPr lang="en-US" sz="3000" b="1" dirty="0" smtClean="0">
                <a:solidFill>
                  <a:srgbClr val="0F1E50"/>
                </a:solidFill>
              </a:rPr>
              <a:t>Module objectives</a:t>
            </a:r>
            <a:endParaRPr lang="en-US" sz="3000" dirty="0">
              <a:solidFill>
                <a:srgbClr val="0F1E50"/>
              </a:solidFill>
            </a:endParaRPr>
          </a:p>
        </p:txBody>
      </p:sp>
      <p:sp>
        <p:nvSpPr>
          <p:cNvPr id="3" name="Content Placeholder 2"/>
          <p:cNvSpPr>
            <a:spLocks noGrp="1"/>
          </p:cNvSpPr>
          <p:nvPr>
            <p:ph idx="1"/>
          </p:nvPr>
        </p:nvSpPr>
        <p:spPr>
          <a:xfrm>
            <a:off x="1929831" y="1111885"/>
            <a:ext cx="7179879" cy="3375000"/>
          </a:xfrm>
        </p:spPr>
        <p:txBody>
          <a:bodyPr/>
          <a:lstStyle/>
          <a:p>
            <a:r>
              <a:rPr lang="en-US" sz="2200" dirty="0" smtClean="0">
                <a:solidFill>
                  <a:srgbClr val="0F1E50"/>
                </a:solidFill>
              </a:rPr>
              <a:t>To identify what it means to have ‘fraction sense’</a:t>
            </a:r>
          </a:p>
          <a:p>
            <a:r>
              <a:rPr lang="en-US" sz="2200" dirty="0" smtClean="0">
                <a:solidFill>
                  <a:srgbClr val="0F1E50"/>
                </a:solidFill>
              </a:rPr>
              <a:t>To explore the ‘big ideas’ of fractions identified </a:t>
            </a:r>
            <a:br>
              <a:rPr lang="en-US" sz="2200" dirty="0" smtClean="0">
                <a:solidFill>
                  <a:srgbClr val="0F1E50"/>
                </a:solidFill>
              </a:rPr>
            </a:br>
            <a:r>
              <a:rPr lang="en-US" sz="2200" dirty="0" smtClean="0">
                <a:solidFill>
                  <a:srgbClr val="0F1E50"/>
                </a:solidFill>
              </a:rPr>
              <a:t>in the Top Drawer Teachers Fractions drawer</a:t>
            </a:r>
          </a:p>
          <a:p>
            <a:r>
              <a:rPr lang="en-US" sz="2200" dirty="0">
                <a:solidFill>
                  <a:srgbClr val="0F1E50"/>
                </a:solidFill>
              </a:rPr>
              <a:t>To identify the </a:t>
            </a:r>
            <a:r>
              <a:rPr lang="en-US" sz="2200" dirty="0" smtClean="0">
                <a:solidFill>
                  <a:srgbClr val="0F1E50"/>
                </a:solidFill>
              </a:rPr>
              <a:t>‘big ideas’ </a:t>
            </a:r>
            <a:r>
              <a:rPr lang="en-US" sz="2200" dirty="0">
                <a:solidFill>
                  <a:srgbClr val="0F1E50"/>
                </a:solidFill>
              </a:rPr>
              <a:t>of </a:t>
            </a:r>
            <a:r>
              <a:rPr lang="en-US" sz="2200" dirty="0" smtClean="0">
                <a:solidFill>
                  <a:srgbClr val="0F1E50"/>
                </a:solidFill>
              </a:rPr>
              <a:t>fraction </a:t>
            </a:r>
            <a:r>
              <a:rPr lang="en-US" sz="2200" dirty="0">
                <a:solidFill>
                  <a:srgbClr val="0F1E50"/>
                </a:solidFill>
              </a:rPr>
              <a:t>within the </a:t>
            </a:r>
            <a:r>
              <a:rPr lang="en-US" sz="2200" dirty="0" smtClean="0">
                <a:solidFill>
                  <a:srgbClr val="0F1E50"/>
                </a:solidFill>
              </a:rPr>
              <a:t>Australian Curriculum: Mathematics.</a:t>
            </a:r>
            <a:endParaRPr lang="en-US" sz="2200" dirty="0">
              <a:solidFill>
                <a:srgbClr val="0F1E50"/>
              </a:solidFill>
            </a:endParaRPr>
          </a:p>
          <a:p>
            <a:endParaRPr lang="en-US" dirty="0"/>
          </a:p>
        </p:txBody>
      </p:sp>
    </p:spTree>
    <p:extLst>
      <p:ext uri="{BB962C8B-B14F-4D97-AF65-F5344CB8AC3E}">
        <p14:creationId xmlns:p14="http://schemas.microsoft.com/office/powerpoint/2010/main" val="9596139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27632"/>
            <a:ext cx="6615000" cy="945000"/>
          </a:xfrm>
        </p:spPr>
        <p:txBody>
          <a:bodyPr>
            <a:normAutofit/>
          </a:bodyPr>
          <a:lstStyle/>
          <a:p>
            <a:r>
              <a:rPr lang="en-US" sz="3000" b="1" dirty="0">
                <a:solidFill>
                  <a:srgbClr val="0F1E50"/>
                </a:solidFill>
              </a:rPr>
              <a:t>Examples of fractions as a ratio</a:t>
            </a:r>
          </a:p>
        </p:txBody>
      </p:sp>
      <p:pic>
        <p:nvPicPr>
          <p:cNvPr id="4" name="Content Placeholder 3" descr="/Users/rachaelwhitneysmith/Pictures/Photos Library.photoslibrary/Masters/2016/05/29/20160529-095740/IMG_1460.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686288" y="1346056"/>
            <a:ext cx="1941022" cy="2156973"/>
          </a:xfrm>
          <a:prstGeom prst="rect">
            <a:avLst/>
          </a:prstGeom>
          <a:noFill/>
          <a:ln>
            <a:noFill/>
          </a:ln>
        </p:spPr>
      </p:pic>
      <p:sp>
        <p:nvSpPr>
          <p:cNvPr id="5" name="Rectangle 4"/>
          <p:cNvSpPr/>
          <p:nvPr/>
        </p:nvSpPr>
        <p:spPr>
          <a:xfrm>
            <a:off x="2449286" y="3591141"/>
            <a:ext cx="2648493" cy="1338828"/>
          </a:xfrm>
          <a:prstGeom prst="rect">
            <a:avLst/>
          </a:prstGeom>
        </p:spPr>
        <p:txBody>
          <a:bodyPr wrap="square">
            <a:spAutoFit/>
          </a:bodyPr>
          <a:lstStyle/>
          <a:p>
            <a:pPr>
              <a:lnSpc>
                <a:spcPct val="150000"/>
              </a:lnSpc>
            </a:pPr>
            <a:r>
              <a:rPr lang="en-US" dirty="0" smtClean="0">
                <a:solidFill>
                  <a:srgbClr val="0F1E50"/>
                </a:solidFill>
                <a:latin typeface="Arial" charset="0"/>
                <a:ea typeface="Arial" charset="0"/>
                <a:cs typeface="Arial" charset="0"/>
              </a:rPr>
              <a:t>Ratio     blue to pink </a:t>
            </a:r>
            <a:br>
              <a:rPr lang="en-US" dirty="0" smtClean="0">
                <a:solidFill>
                  <a:srgbClr val="0F1E50"/>
                </a:solidFill>
                <a:latin typeface="Arial" charset="0"/>
                <a:ea typeface="Arial" charset="0"/>
                <a:cs typeface="Arial" charset="0"/>
              </a:rPr>
            </a:br>
            <a:r>
              <a:rPr lang="en-US" dirty="0" smtClean="0">
                <a:solidFill>
                  <a:srgbClr val="0F1E50"/>
                </a:solidFill>
                <a:latin typeface="Arial" charset="0"/>
                <a:ea typeface="Arial" charset="0"/>
                <a:cs typeface="Arial" charset="0"/>
              </a:rPr>
              <a:t>is 3:1 or are </a:t>
            </a:r>
            <a:r>
              <a:rPr lang="en-US" dirty="0">
                <a:solidFill>
                  <a:srgbClr val="0F1E50"/>
                </a:solidFill>
                <a:latin typeface="Arial" charset="0"/>
                <a:ea typeface="Arial" charset="0"/>
                <a:cs typeface="Arial" charset="0"/>
              </a:rPr>
              <a:t>blue and </a:t>
            </a:r>
            <a:r>
              <a:rPr lang="en-US" dirty="0" smtClean="0">
                <a:solidFill>
                  <a:srgbClr val="0F1E50"/>
                </a:solidFill>
                <a:latin typeface="Arial" charset="0"/>
                <a:ea typeface="Arial" charset="0"/>
                <a:cs typeface="Arial" charset="0"/>
              </a:rPr>
              <a:t>   are pink.</a:t>
            </a:r>
            <a:endParaRPr lang="en-US" dirty="0">
              <a:solidFill>
                <a:srgbClr val="0F1E50"/>
              </a:solidFill>
              <a:latin typeface="Arial" charset="0"/>
              <a:ea typeface="Arial" charset="0"/>
              <a:cs typeface="Arial" charset="0"/>
            </a:endParaRPr>
          </a:p>
        </p:txBody>
      </p:sp>
      <p:pic>
        <p:nvPicPr>
          <p:cNvPr id="6" name="Picture 5" descr="/Users/rachaelwhitneysmith/Pictures/Photos Library.photoslibrary/Masters/2016/05/29/20160529-095740/IMG_143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669755" y="1392318"/>
            <a:ext cx="1941023" cy="2092583"/>
          </a:xfrm>
          <a:prstGeom prst="rect">
            <a:avLst/>
          </a:prstGeom>
          <a:noFill/>
          <a:ln>
            <a:noFill/>
          </a:ln>
        </p:spPr>
      </p:pic>
      <p:sp>
        <p:nvSpPr>
          <p:cNvPr id="7" name="Rectangle 6"/>
          <p:cNvSpPr/>
          <p:nvPr/>
        </p:nvSpPr>
        <p:spPr>
          <a:xfrm>
            <a:off x="5498924" y="3591140"/>
            <a:ext cx="2787826" cy="1338828"/>
          </a:xfrm>
          <a:prstGeom prst="rect">
            <a:avLst/>
          </a:prstGeom>
        </p:spPr>
        <p:txBody>
          <a:bodyPr wrap="square">
            <a:spAutoFit/>
          </a:bodyPr>
          <a:lstStyle/>
          <a:p>
            <a:pPr>
              <a:lnSpc>
                <a:spcPct val="150000"/>
              </a:lnSpc>
            </a:pPr>
            <a:r>
              <a:rPr lang="en-US" dirty="0" smtClean="0">
                <a:solidFill>
                  <a:srgbClr val="0F1E50"/>
                </a:solidFill>
                <a:latin typeface="Arial" charset="0"/>
                <a:ea typeface="Arial" charset="0"/>
                <a:cs typeface="Arial" charset="0"/>
              </a:rPr>
              <a:t>Ratio green to blue is 3:7 or      are </a:t>
            </a:r>
            <a:r>
              <a:rPr lang="en-US" dirty="0">
                <a:solidFill>
                  <a:srgbClr val="0F1E50"/>
                </a:solidFill>
                <a:latin typeface="Arial" charset="0"/>
                <a:ea typeface="Arial" charset="0"/>
                <a:cs typeface="Arial" charset="0"/>
              </a:rPr>
              <a:t>green or 30% are </a:t>
            </a:r>
            <a:r>
              <a:rPr lang="en-US" dirty="0" smtClean="0">
                <a:solidFill>
                  <a:srgbClr val="0F1E50"/>
                </a:solidFill>
                <a:latin typeface="Arial" charset="0"/>
                <a:ea typeface="Arial" charset="0"/>
                <a:cs typeface="Arial" charset="0"/>
              </a:rPr>
              <a:t>green.</a:t>
            </a:r>
            <a:endParaRPr lang="en-US" dirty="0">
              <a:solidFill>
                <a:srgbClr val="0F1E50"/>
              </a:solidFill>
              <a:latin typeface="Arial" charset="0"/>
              <a:ea typeface="Arial" charset="0"/>
              <a:cs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877" y="3531174"/>
            <a:ext cx="274320" cy="5689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8126" y="3531174"/>
            <a:ext cx="274320" cy="56896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3103" y="3945511"/>
            <a:ext cx="375920" cy="568960"/>
          </a:xfrm>
          <a:prstGeom prst="rect">
            <a:avLst/>
          </a:prstGeom>
        </p:spPr>
      </p:pic>
    </p:spTree>
    <p:extLst>
      <p:ext uri="{BB962C8B-B14F-4D97-AF65-F5344CB8AC3E}">
        <p14:creationId xmlns:p14="http://schemas.microsoft.com/office/powerpoint/2010/main" val="11821253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45381"/>
            <a:ext cx="6615000" cy="945000"/>
          </a:xfrm>
        </p:spPr>
        <p:txBody>
          <a:bodyPr>
            <a:normAutofit/>
          </a:bodyPr>
          <a:lstStyle/>
          <a:p>
            <a:r>
              <a:rPr lang="en-US" sz="3000" b="1" dirty="0" smtClean="0">
                <a:solidFill>
                  <a:srgbClr val="0F1E50"/>
                </a:solidFill>
              </a:rPr>
              <a:t>Teacher activity</a:t>
            </a:r>
            <a:endParaRPr lang="en-US" sz="3000" b="1" dirty="0">
              <a:solidFill>
                <a:srgbClr val="0F1E50"/>
              </a:solidFill>
            </a:endParaRPr>
          </a:p>
        </p:txBody>
      </p:sp>
      <p:pic>
        <p:nvPicPr>
          <p:cNvPr id="4" name="Picture 3" descr="/Users/rachaelwhitneysmith/Pictures/Photos Library.photoslibrary/Masters/2016/06/04/20160604-064355/IMG_155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6683" y="1203325"/>
            <a:ext cx="1634044" cy="1236670"/>
          </a:xfrm>
          <a:prstGeom prst="rect">
            <a:avLst/>
          </a:prstGeom>
          <a:noFill/>
          <a:ln>
            <a:noFill/>
          </a:ln>
        </p:spPr>
      </p:pic>
      <p:pic>
        <p:nvPicPr>
          <p:cNvPr id="5" name="Picture 4" descr="/Users/rachaelwhitneysmith/Pictures/Photos Library.photoslibrary/Masters/2016/06/04/20160604-064355/IMG_155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5753" y="1203325"/>
            <a:ext cx="1634044" cy="1236670"/>
          </a:xfrm>
          <a:prstGeom prst="rect">
            <a:avLst/>
          </a:prstGeom>
          <a:noFill/>
          <a:ln>
            <a:noFill/>
          </a:ln>
        </p:spPr>
      </p:pic>
      <p:pic>
        <p:nvPicPr>
          <p:cNvPr id="6" name="Picture 5" descr="/Users/rachaelwhitneysmith/Pictures/Photos Library.photoslibrary/Masters/2016/06/04/20160604-064355/IMG_156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6683" y="2590997"/>
            <a:ext cx="1634044" cy="1237398"/>
          </a:xfrm>
          <a:prstGeom prst="rect">
            <a:avLst/>
          </a:prstGeom>
          <a:noFill/>
          <a:ln>
            <a:noFill/>
          </a:ln>
        </p:spPr>
      </p:pic>
      <p:pic>
        <p:nvPicPr>
          <p:cNvPr id="7" name="Picture 6" descr="/Users/rachaelwhitneysmith/Pictures/Photos Library.photoslibrary/Masters/2016/06/04/20160604-064355/IMG_1560.JPG"/>
          <p:cNvPicPr/>
          <p:nvPr/>
        </p:nvPicPr>
        <p:blipFill rotWithShape="1">
          <a:blip r:embed="rId5" cstate="print">
            <a:extLst>
              <a:ext uri="{28A0092B-C50C-407E-A947-70E740481C1C}">
                <a14:useLocalDpi xmlns:a14="http://schemas.microsoft.com/office/drawing/2010/main" val="0"/>
              </a:ext>
            </a:extLst>
          </a:blip>
          <a:srcRect l="593" r="-593"/>
          <a:stretch/>
        </p:blipFill>
        <p:spPr bwMode="auto">
          <a:xfrm>
            <a:off x="6905753" y="2590997"/>
            <a:ext cx="1642868" cy="1236670"/>
          </a:xfrm>
          <a:prstGeom prst="rect">
            <a:avLst/>
          </a:prstGeom>
          <a:noFill/>
          <a:ln>
            <a:noFill/>
          </a:ln>
        </p:spPr>
      </p:pic>
      <p:sp>
        <p:nvSpPr>
          <p:cNvPr id="10" name="TextBox 9"/>
          <p:cNvSpPr txBox="1"/>
          <p:nvPr/>
        </p:nvSpPr>
        <p:spPr>
          <a:xfrm>
            <a:off x="1946873" y="1114818"/>
            <a:ext cx="2694127" cy="2462213"/>
          </a:xfrm>
          <a:prstGeom prst="rect">
            <a:avLst/>
          </a:prstGeom>
          <a:noFill/>
        </p:spPr>
        <p:txBody>
          <a:bodyPr wrap="square" rtlCol="0">
            <a:spAutoFit/>
          </a:bodyPr>
          <a:lstStyle/>
          <a:p>
            <a:r>
              <a:rPr lang="en-US" sz="2200" dirty="0" smtClean="0">
                <a:solidFill>
                  <a:srgbClr val="0F1E50"/>
                </a:solidFill>
                <a:latin typeface="Arial" charset="0"/>
                <a:ea typeface="Arial" charset="0"/>
                <a:cs typeface="Arial" charset="0"/>
              </a:rPr>
              <a:t>What fractions are represented by these 4 pictures?</a:t>
            </a:r>
          </a:p>
          <a:p>
            <a:endParaRPr lang="en-US" sz="2200" dirty="0">
              <a:solidFill>
                <a:srgbClr val="0F1E50"/>
              </a:solidFill>
              <a:latin typeface="Arial" charset="0"/>
              <a:ea typeface="Arial" charset="0"/>
              <a:cs typeface="Arial" charset="0"/>
            </a:endParaRPr>
          </a:p>
          <a:p>
            <a:r>
              <a:rPr lang="en-US" sz="2200" dirty="0" smtClean="0">
                <a:solidFill>
                  <a:srgbClr val="0F1E50"/>
                </a:solidFill>
                <a:latin typeface="Arial" charset="0"/>
                <a:ea typeface="Arial" charset="0"/>
                <a:cs typeface="Arial" charset="0"/>
              </a:rPr>
              <a:t>What ratios are represented by these four pictures?</a:t>
            </a:r>
            <a:endParaRPr lang="en-US" sz="2200" dirty="0">
              <a:solidFill>
                <a:srgbClr val="0F1E50"/>
              </a:solidFill>
              <a:latin typeface="Arial" charset="0"/>
              <a:ea typeface="Arial" charset="0"/>
              <a:cs typeface="Arial" charset="0"/>
            </a:endParaRPr>
          </a:p>
        </p:txBody>
      </p:sp>
    </p:spTree>
    <p:extLst>
      <p:ext uri="{BB962C8B-B14F-4D97-AF65-F5344CB8AC3E}">
        <p14:creationId xmlns:p14="http://schemas.microsoft.com/office/powerpoint/2010/main" val="20218138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264" y="305636"/>
            <a:ext cx="7652845" cy="1404068"/>
          </a:xfrm>
        </p:spPr>
        <p:txBody>
          <a:bodyPr>
            <a:noAutofit/>
          </a:bodyPr>
          <a:lstStyle/>
          <a:p>
            <a:r>
              <a:rPr lang="en-US" sz="3200" b="1" dirty="0">
                <a:solidFill>
                  <a:srgbClr val="0F1E50"/>
                </a:solidFill>
              </a:rPr>
              <a:t>Topic </a:t>
            </a:r>
            <a:r>
              <a:rPr lang="en-US" sz="3200" b="1" dirty="0" smtClean="0">
                <a:solidFill>
                  <a:srgbClr val="0F1E50"/>
                </a:solidFill>
              </a:rPr>
              <a:t>3: </a:t>
            </a:r>
            <a:r>
              <a:rPr lang="en-US" sz="3200" b="1" dirty="0">
                <a:solidFill>
                  <a:srgbClr val="0F1E50"/>
                </a:solidFill>
              </a:rPr>
              <a:t>Big </a:t>
            </a:r>
            <a:r>
              <a:rPr lang="en-US" sz="3200" b="1" dirty="0" smtClean="0">
                <a:solidFill>
                  <a:srgbClr val="0F1E50"/>
                </a:solidFill>
              </a:rPr>
              <a:t>ideas in the </a:t>
            </a:r>
            <a:r>
              <a:rPr lang="en-US" sz="3200" b="1" i="1" dirty="0" smtClean="0">
                <a:solidFill>
                  <a:srgbClr val="0F1E50"/>
                </a:solidFill>
              </a:rPr>
              <a:t>Australian Curriculum: Mathematics</a:t>
            </a:r>
            <a:endParaRPr lang="en-US" sz="3200" b="1" i="1" dirty="0">
              <a:solidFill>
                <a:srgbClr val="0F1E50"/>
              </a:solidFill>
            </a:endParaRPr>
          </a:p>
        </p:txBody>
      </p:sp>
      <p:sp>
        <p:nvSpPr>
          <p:cNvPr id="4" name="TextBox 3"/>
          <p:cNvSpPr txBox="1"/>
          <p:nvPr/>
        </p:nvSpPr>
        <p:spPr>
          <a:xfrm>
            <a:off x="1903805" y="1709704"/>
            <a:ext cx="6935294" cy="1600438"/>
          </a:xfrm>
          <a:prstGeom prst="rect">
            <a:avLst/>
          </a:prstGeom>
          <a:noFill/>
        </p:spPr>
        <p:txBody>
          <a:bodyPr wrap="square" rtlCol="0">
            <a:spAutoFit/>
          </a:bodyPr>
          <a:lstStyle/>
          <a:p>
            <a:r>
              <a:rPr lang="en-US" sz="2200" i="1" dirty="0">
                <a:solidFill>
                  <a:srgbClr val="0F1E50"/>
                </a:solidFill>
                <a:latin typeface="Arial" charset="0"/>
                <a:ea typeface="Arial" charset="0"/>
                <a:cs typeface="Arial" charset="0"/>
              </a:rPr>
              <a:t>“Students, need to understand that fractions </a:t>
            </a:r>
            <a:r>
              <a:rPr lang="en-US" sz="2200" i="1" dirty="0" smtClean="0">
                <a:solidFill>
                  <a:srgbClr val="0F1E50"/>
                </a:solidFill>
                <a:latin typeface="Arial" charset="0"/>
                <a:ea typeface="Arial" charset="0"/>
                <a:cs typeface="Arial" charset="0"/>
              </a:rPr>
              <a:t/>
            </a:r>
            <a:br>
              <a:rPr lang="en-US" sz="2200" i="1" dirty="0" smtClean="0">
                <a:solidFill>
                  <a:srgbClr val="0F1E50"/>
                </a:solidFill>
                <a:latin typeface="Arial" charset="0"/>
                <a:ea typeface="Arial" charset="0"/>
                <a:cs typeface="Arial" charset="0"/>
              </a:rPr>
            </a:br>
            <a:r>
              <a:rPr lang="en-US" sz="2200" i="1" dirty="0" smtClean="0">
                <a:solidFill>
                  <a:srgbClr val="0F1E50"/>
                </a:solidFill>
                <a:latin typeface="Arial" charset="0"/>
                <a:ea typeface="Arial" charset="0"/>
                <a:cs typeface="Arial" charset="0"/>
              </a:rPr>
              <a:t>are </a:t>
            </a:r>
            <a:r>
              <a:rPr lang="en-US" sz="2200" i="1" dirty="0">
                <a:solidFill>
                  <a:srgbClr val="0F1E50"/>
                </a:solidFill>
                <a:latin typeface="Arial" charset="0"/>
                <a:ea typeface="Arial" charset="0"/>
                <a:cs typeface="Arial" charset="0"/>
              </a:rPr>
              <a:t>numbers with magnitudes.” </a:t>
            </a:r>
          </a:p>
          <a:p>
            <a:endParaRPr lang="en-US" b="1" dirty="0" smtClean="0">
              <a:solidFill>
                <a:srgbClr val="0F1E50"/>
              </a:solidFill>
              <a:latin typeface="Arial" charset="0"/>
              <a:ea typeface="Arial" charset="0"/>
              <a:cs typeface="Arial" charset="0"/>
            </a:endParaRPr>
          </a:p>
          <a:p>
            <a:r>
              <a:rPr lang="en-US" b="1" dirty="0" smtClean="0">
                <a:solidFill>
                  <a:srgbClr val="0F1E50"/>
                </a:solidFill>
                <a:latin typeface="Arial" charset="0"/>
                <a:ea typeface="Arial" charset="0"/>
                <a:cs typeface="Arial" charset="0"/>
              </a:rPr>
              <a:t>Lisa </a:t>
            </a:r>
            <a:r>
              <a:rPr lang="en-US" b="1" dirty="0">
                <a:solidFill>
                  <a:srgbClr val="0F1E50"/>
                </a:solidFill>
                <a:latin typeface="Arial" charset="0"/>
                <a:ea typeface="Arial" charset="0"/>
                <a:cs typeface="Arial" charset="0"/>
              </a:rPr>
              <a:t>Fazio &amp; Robert </a:t>
            </a:r>
            <a:r>
              <a:rPr lang="en-US" b="1" dirty="0" err="1">
                <a:solidFill>
                  <a:srgbClr val="0F1E50"/>
                </a:solidFill>
                <a:latin typeface="Arial" charset="0"/>
                <a:ea typeface="Arial" charset="0"/>
                <a:cs typeface="Arial" charset="0"/>
              </a:rPr>
              <a:t>Siegler</a:t>
            </a:r>
            <a:r>
              <a:rPr lang="en-US" dirty="0">
                <a:solidFill>
                  <a:srgbClr val="0F1E50"/>
                </a:solidFill>
                <a:latin typeface="Arial" charset="0"/>
                <a:ea typeface="Arial" charset="0"/>
                <a:cs typeface="Arial" charset="0"/>
              </a:rPr>
              <a:t> </a:t>
            </a:r>
            <a:r>
              <a:rPr lang="en-US" dirty="0" smtClean="0">
                <a:solidFill>
                  <a:srgbClr val="0F1E50"/>
                </a:solidFill>
                <a:latin typeface="Arial" charset="0"/>
                <a:ea typeface="Arial" charset="0"/>
                <a:cs typeface="Arial" charset="0"/>
              </a:rPr>
              <a:t/>
            </a:r>
            <a:br>
              <a:rPr lang="en-US" dirty="0" smtClean="0">
                <a:solidFill>
                  <a:srgbClr val="0F1E50"/>
                </a:solidFill>
                <a:latin typeface="Arial" charset="0"/>
                <a:ea typeface="Arial" charset="0"/>
                <a:cs typeface="Arial" charset="0"/>
              </a:rPr>
            </a:br>
            <a:r>
              <a:rPr lang="en-US" i="1" dirty="0" smtClean="0">
                <a:solidFill>
                  <a:srgbClr val="0F1E50"/>
                </a:solidFill>
                <a:latin typeface="Arial" charset="0"/>
                <a:ea typeface="Arial" charset="0"/>
                <a:cs typeface="Arial" charset="0"/>
              </a:rPr>
              <a:t>Teaching </a:t>
            </a:r>
            <a:r>
              <a:rPr lang="en-US" i="1" dirty="0">
                <a:solidFill>
                  <a:srgbClr val="0F1E50"/>
                </a:solidFill>
                <a:latin typeface="Arial" charset="0"/>
                <a:ea typeface="Arial" charset="0"/>
                <a:cs typeface="Arial" charset="0"/>
              </a:rPr>
              <a:t>Fractions</a:t>
            </a:r>
            <a:r>
              <a:rPr lang="en-US" dirty="0">
                <a:solidFill>
                  <a:srgbClr val="0F1E50"/>
                </a:solidFill>
                <a:latin typeface="Arial" charset="0"/>
                <a:ea typeface="Arial" charset="0"/>
                <a:cs typeface="Arial" charset="0"/>
              </a:rPr>
              <a:t>, 2011</a:t>
            </a:r>
          </a:p>
        </p:txBody>
      </p:sp>
    </p:spTree>
    <p:extLst>
      <p:ext uri="{BB962C8B-B14F-4D97-AF65-F5344CB8AC3E}">
        <p14:creationId xmlns:p14="http://schemas.microsoft.com/office/powerpoint/2010/main" val="9919161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605" y="330752"/>
            <a:ext cx="7931523" cy="945000"/>
          </a:xfrm>
        </p:spPr>
        <p:txBody>
          <a:bodyPr>
            <a:normAutofit/>
          </a:bodyPr>
          <a:lstStyle/>
          <a:p>
            <a:r>
              <a:rPr lang="en-US" sz="3000" b="1" i="1" dirty="0">
                <a:solidFill>
                  <a:srgbClr val="0F1E50"/>
                </a:solidFill>
              </a:rPr>
              <a:t>Australian </a:t>
            </a:r>
            <a:r>
              <a:rPr lang="en-US" sz="3000" b="1" i="1" dirty="0" smtClean="0">
                <a:solidFill>
                  <a:srgbClr val="0F1E50"/>
                </a:solidFill>
              </a:rPr>
              <a:t>Curriculum: Mathematics</a:t>
            </a:r>
            <a:endParaRPr lang="en-US" sz="3000" b="1" i="1" dirty="0">
              <a:solidFill>
                <a:srgbClr val="0F1E50"/>
              </a:solidFill>
            </a:endParaRPr>
          </a:p>
        </p:txBody>
      </p:sp>
      <p:sp>
        <p:nvSpPr>
          <p:cNvPr id="5" name="TextBox 4"/>
          <p:cNvSpPr txBox="1"/>
          <p:nvPr/>
        </p:nvSpPr>
        <p:spPr>
          <a:xfrm>
            <a:off x="1970368" y="4415101"/>
            <a:ext cx="5233740" cy="523220"/>
          </a:xfrm>
          <a:prstGeom prst="rect">
            <a:avLst/>
          </a:prstGeom>
          <a:noFill/>
          <a:ln>
            <a:noFill/>
          </a:ln>
        </p:spPr>
        <p:txBody>
          <a:bodyPr wrap="square" rtlCol="0">
            <a:spAutoFit/>
          </a:bodyPr>
          <a:lstStyle/>
          <a:p>
            <a:r>
              <a:rPr lang="en-US" sz="1400" b="1" dirty="0">
                <a:solidFill>
                  <a:srgbClr val="0F1E50"/>
                </a:solidFill>
                <a:latin typeface="Arial" charset="0"/>
                <a:ea typeface="Arial" charset="0"/>
                <a:cs typeface="Arial" charset="0"/>
              </a:rPr>
              <a:t>Note: </a:t>
            </a:r>
            <a:r>
              <a:rPr lang="en-US" sz="1400" dirty="0">
                <a:solidFill>
                  <a:srgbClr val="0F1E50"/>
                </a:solidFill>
                <a:latin typeface="Arial" charset="0"/>
                <a:ea typeface="Arial" charset="0"/>
                <a:cs typeface="Arial" charset="0"/>
              </a:rPr>
              <a:t>Fractions &amp; Decimals are a sub-strand until year 7 when the fractions content moves into the sub-strand Real </a:t>
            </a:r>
            <a:r>
              <a:rPr lang="en-US" sz="1400" dirty="0" smtClean="0">
                <a:solidFill>
                  <a:srgbClr val="0F1E50"/>
                </a:solidFill>
                <a:latin typeface="Arial" charset="0"/>
                <a:ea typeface="Arial" charset="0"/>
                <a:cs typeface="Arial" charset="0"/>
              </a:rPr>
              <a:t>Numbers.</a:t>
            </a:r>
            <a:endParaRPr lang="en-US" sz="1400" dirty="0">
              <a:solidFill>
                <a:srgbClr val="0F1E50"/>
              </a:solidFill>
              <a:latin typeface="Arial" charset="0"/>
              <a:ea typeface="Arial" charset="0"/>
              <a:cs typeface="Arial" charset="0"/>
            </a:endParaRPr>
          </a:p>
        </p:txBody>
      </p:sp>
      <p:pic>
        <p:nvPicPr>
          <p:cNvPr id="6" name="Picture 5"/>
          <p:cNvPicPr>
            <a:picLocks noChangeAspect="1"/>
          </p:cNvPicPr>
          <p:nvPr/>
        </p:nvPicPr>
        <p:blipFill>
          <a:blip r:embed="rId2"/>
          <a:stretch>
            <a:fillRect/>
          </a:stretch>
        </p:blipFill>
        <p:spPr>
          <a:xfrm>
            <a:off x="7311684" y="4314857"/>
            <a:ext cx="1528032" cy="556229"/>
          </a:xfrm>
          <a:prstGeom prst="rect">
            <a:avLst/>
          </a:prstGeom>
        </p:spPr>
      </p:pic>
      <p:sp>
        <p:nvSpPr>
          <p:cNvPr id="3" name="TextBox 2"/>
          <p:cNvSpPr txBox="1"/>
          <p:nvPr/>
        </p:nvSpPr>
        <p:spPr>
          <a:xfrm>
            <a:off x="1956921" y="1082302"/>
            <a:ext cx="6313021" cy="769441"/>
          </a:xfrm>
          <a:prstGeom prst="rect">
            <a:avLst/>
          </a:prstGeom>
          <a:noFill/>
        </p:spPr>
        <p:txBody>
          <a:bodyPr wrap="square" rtlCol="0">
            <a:spAutoFit/>
          </a:bodyPr>
          <a:lstStyle/>
          <a:p>
            <a:r>
              <a:rPr lang="en-US" sz="2200" b="1" dirty="0">
                <a:solidFill>
                  <a:srgbClr val="0F1E50"/>
                </a:solidFill>
                <a:latin typeface="Arial" charset="0"/>
                <a:ea typeface="Arial" charset="0"/>
                <a:cs typeface="Arial" charset="0"/>
              </a:rPr>
              <a:t>Content strands and sub-strands in the Australian Curriculum: Mathematics (F–10</a:t>
            </a:r>
            <a:r>
              <a:rPr lang="en-US" sz="2200" b="1" dirty="0">
                <a:solidFill>
                  <a:srgbClr val="406077"/>
                </a:solidFill>
                <a:latin typeface="Arial" charset="0"/>
                <a:ea typeface="Arial" charset="0"/>
                <a:cs typeface="Arial" charset="0"/>
              </a:rPr>
              <a:t>)</a:t>
            </a:r>
          </a:p>
        </p:txBody>
      </p:sp>
      <p:sp>
        <p:nvSpPr>
          <p:cNvPr id="7" name="TextBox 6"/>
          <p:cNvSpPr txBox="1"/>
          <p:nvPr/>
        </p:nvSpPr>
        <p:spPr>
          <a:xfrm>
            <a:off x="1956921" y="1935362"/>
            <a:ext cx="5761691" cy="1754326"/>
          </a:xfrm>
          <a:prstGeom prst="rect">
            <a:avLst/>
          </a:prstGeom>
          <a:noFill/>
        </p:spPr>
        <p:txBody>
          <a:bodyPr wrap="square" rtlCol="0">
            <a:spAutoFit/>
          </a:bodyPr>
          <a:lstStyle/>
          <a:p>
            <a:r>
              <a:rPr lang="en-US" b="1" dirty="0" smtClean="0">
                <a:solidFill>
                  <a:srgbClr val="0F1E50"/>
                </a:solidFill>
                <a:latin typeface="Arial" charset="0"/>
                <a:ea typeface="Arial" charset="0"/>
                <a:cs typeface="Arial" charset="0"/>
              </a:rPr>
              <a:t>Number and algebra</a:t>
            </a:r>
          </a:p>
          <a:p>
            <a:r>
              <a:rPr lang="en-US" dirty="0">
                <a:solidFill>
                  <a:srgbClr val="0F1E50"/>
                </a:solidFill>
                <a:latin typeface="Arial" charset="0"/>
                <a:ea typeface="Arial" charset="0"/>
                <a:cs typeface="Arial" charset="0"/>
              </a:rPr>
              <a:t>Number and place value (F–8</a:t>
            </a:r>
            <a:r>
              <a:rPr lang="en-US" dirty="0" smtClean="0">
                <a:solidFill>
                  <a:srgbClr val="0F1E50"/>
                </a:solidFill>
                <a:latin typeface="Arial" charset="0"/>
                <a:ea typeface="Arial" charset="0"/>
                <a:cs typeface="Arial" charset="0"/>
              </a:rPr>
              <a:t>)</a:t>
            </a:r>
          </a:p>
          <a:p>
            <a:r>
              <a:rPr lang="en-US" dirty="0">
                <a:solidFill>
                  <a:srgbClr val="0F1E50"/>
                </a:solidFill>
                <a:latin typeface="Arial" charset="0"/>
                <a:ea typeface="Arial" charset="0"/>
                <a:cs typeface="Arial" charset="0"/>
              </a:rPr>
              <a:t>Fractions and decimals (1–6</a:t>
            </a:r>
            <a:r>
              <a:rPr lang="en-US" dirty="0" smtClean="0">
                <a:solidFill>
                  <a:srgbClr val="0F1E50"/>
                </a:solidFill>
                <a:latin typeface="Arial" charset="0"/>
                <a:ea typeface="Arial" charset="0"/>
                <a:cs typeface="Arial" charset="0"/>
              </a:rPr>
              <a:t>)</a:t>
            </a:r>
          </a:p>
          <a:p>
            <a:r>
              <a:rPr lang="en-US" dirty="0">
                <a:solidFill>
                  <a:srgbClr val="0F1E50"/>
                </a:solidFill>
                <a:latin typeface="Arial" charset="0"/>
                <a:ea typeface="Arial" charset="0"/>
                <a:cs typeface="Arial" charset="0"/>
              </a:rPr>
              <a:t>Real numbers (7–10</a:t>
            </a:r>
            <a:r>
              <a:rPr lang="en-US" dirty="0" smtClean="0">
                <a:solidFill>
                  <a:srgbClr val="0F1E50"/>
                </a:solidFill>
                <a:latin typeface="Arial" charset="0"/>
                <a:ea typeface="Arial" charset="0"/>
                <a:cs typeface="Arial" charset="0"/>
              </a:rPr>
              <a:t>)</a:t>
            </a:r>
          </a:p>
          <a:p>
            <a:r>
              <a:rPr lang="en-US" dirty="0">
                <a:solidFill>
                  <a:srgbClr val="0F1E50"/>
                </a:solidFill>
                <a:latin typeface="Arial" charset="0"/>
                <a:ea typeface="Arial" charset="0"/>
                <a:cs typeface="Arial" charset="0"/>
              </a:rPr>
              <a:t>Money and financial </a:t>
            </a:r>
            <a:r>
              <a:rPr lang="en-US" dirty="0" smtClean="0">
                <a:solidFill>
                  <a:srgbClr val="0F1E50"/>
                </a:solidFill>
                <a:latin typeface="Arial" charset="0"/>
                <a:ea typeface="Arial" charset="0"/>
                <a:cs typeface="Arial" charset="0"/>
              </a:rPr>
              <a:t>mathematics (1-10)</a:t>
            </a:r>
          </a:p>
          <a:p>
            <a:r>
              <a:rPr lang="en-US" dirty="0">
                <a:solidFill>
                  <a:srgbClr val="0F1E50"/>
                </a:solidFill>
                <a:latin typeface="Arial" charset="0"/>
                <a:ea typeface="Arial" charset="0"/>
                <a:cs typeface="Arial" charset="0"/>
              </a:rPr>
              <a:t>Patterns and algebra (F–10)</a:t>
            </a:r>
            <a:endParaRPr lang="en-US" b="1" dirty="0">
              <a:solidFill>
                <a:srgbClr val="0F1E50"/>
              </a:solidFill>
              <a:latin typeface="Arial" charset="0"/>
              <a:ea typeface="Arial" charset="0"/>
              <a:cs typeface="Arial" charset="0"/>
            </a:endParaRPr>
          </a:p>
        </p:txBody>
      </p:sp>
    </p:spTree>
    <p:extLst>
      <p:ext uri="{BB962C8B-B14F-4D97-AF65-F5344CB8AC3E}">
        <p14:creationId xmlns:p14="http://schemas.microsoft.com/office/powerpoint/2010/main" val="843791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311684" y="4314857"/>
            <a:ext cx="1528032" cy="556229"/>
          </a:xfrm>
          <a:prstGeom prst="rect">
            <a:avLst/>
          </a:prstGeom>
        </p:spPr>
      </p:pic>
      <p:sp>
        <p:nvSpPr>
          <p:cNvPr id="3" name="TextBox 2"/>
          <p:cNvSpPr txBox="1"/>
          <p:nvPr/>
        </p:nvSpPr>
        <p:spPr>
          <a:xfrm>
            <a:off x="1956921" y="1082302"/>
            <a:ext cx="6313021" cy="769441"/>
          </a:xfrm>
          <a:prstGeom prst="rect">
            <a:avLst/>
          </a:prstGeom>
          <a:noFill/>
        </p:spPr>
        <p:txBody>
          <a:bodyPr wrap="square" rtlCol="0">
            <a:spAutoFit/>
          </a:bodyPr>
          <a:lstStyle/>
          <a:p>
            <a:r>
              <a:rPr lang="en-US" sz="2200" b="1" dirty="0">
                <a:solidFill>
                  <a:srgbClr val="0F1E50"/>
                </a:solidFill>
                <a:latin typeface="Arial" charset="0"/>
                <a:ea typeface="Arial" charset="0"/>
                <a:cs typeface="Arial" charset="0"/>
              </a:rPr>
              <a:t>Content strands and sub-strands in the Australian Curriculum: Mathematics (F–10)</a:t>
            </a:r>
          </a:p>
        </p:txBody>
      </p:sp>
      <p:sp>
        <p:nvSpPr>
          <p:cNvPr id="7" name="TextBox 6"/>
          <p:cNvSpPr txBox="1"/>
          <p:nvPr/>
        </p:nvSpPr>
        <p:spPr>
          <a:xfrm>
            <a:off x="1956921" y="1935362"/>
            <a:ext cx="5761691" cy="2308324"/>
          </a:xfrm>
          <a:prstGeom prst="rect">
            <a:avLst/>
          </a:prstGeom>
          <a:noFill/>
        </p:spPr>
        <p:txBody>
          <a:bodyPr wrap="square" rtlCol="0">
            <a:spAutoFit/>
          </a:bodyPr>
          <a:lstStyle/>
          <a:p>
            <a:r>
              <a:rPr lang="en-US" b="1" dirty="0" smtClean="0">
                <a:solidFill>
                  <a:srgbClr val="0F1E50"/>
                </a:solidFill>
                <a:latin typeface="Arial" charset="0"/>
                <a:ea typeface="Arial" charset="0"/>
                <a:cs typeface="Arial" charset="0"/>
              </a:rPr>
              <a:t>Measurement and geometry</a:t>
            </a:r>
          </a:p>
          <a:p>
            <a:r>
              <a:rPr lang="en-US" dirty="0">
                <a:solidFill>
                  <a:srgbClr val="0F1E50"/>
                </a:solidFill>
                <a:latin typeface="Arial" charset="0"/>
                <a:ea typeface="Arial" charset="0"/>
                <a:cs typeface="Arial" charset="0"/>
              </a:rPr>
              <a:t>Using units of measurement (F–10) </a:t>
            </a:r>
            <a:r>
              <a:rPr lang="en-US" dirty="0" smtClean="0">
                <a:solidFill>
                  <a:srgbClr val="0F1E50"/>
                </a:solidFill>
                <a:latin typeface="Arial" charset="0"/>
                <a:ea typeface="Arial" charset="0"/>
                <a:cs typeface="Arial" charset="0"/>
              </a:rPr>
              <a:t/>
            </a:r>
            <a:br>
              <a:rPr lang="en-US" dirty="0" smtClean="0">
                <a:solidFill>
                  <a:srgbClr val="0F1E50"/>
                </a:solidFill>
                <a:latin typeface="Arial" charset="0"/>
                <a:ea typeface="Arial" charset="0"/>
                <a:cs typeface="Arial" charset="0"/>
              </a:rPr>
            </a:br>
            <a:r>
              <a:rPr lang="en-US" dirty="0" smtClean="0">
                <a:solidFill>
                  <a:srgbClr val="0F1E50"/>
                </a:solidFill>
                <a:latin typeface="Arial" charset="0"/>
                <a:ea typeface="Arial" charset="0"/>
                <a:cs typeface="Arial" charset="0"/>
              </a:rPr>
              <a:t>Shape </a:t>
            </a:r>
            <a:r>
              <a:rPr lang="en-US" dirty="0">
                <a:solidFill>
                  <a:srgbClr val="0F1E50"/>
                </a:solidFill>
                <a:latin typeface="Arial" charset="0"/>
                <a:ea typeface="Arial" charset="0"/>
                <a:cs typeface="Arial" charset="0"/>
              </a:rPr>
              <a:t>(F–7) </a:t>
            </a:r>
            <a:endParaRPr lang="en-US" dirty="0" smtClean="0">
              <a:solidFill>
                <a:srgbClr val="0F1E50"/>
              </a:solidFill>
              <a:latin typeface="Arial" charset="0"/>
              <a:ea typeface="Arial" charset="0"/>
              <a:cs typeface="Arial" charset="0"/>
            </a:endParaRPr>
          </a:p>
          <a:p>
            <a:r>
              <a:rPr lang="en-US" dirty="0">
                <a:solidFill>
                  <a:srgbClr val="0F1E50"/>
                </a:solidFill>
                <a:latin typeface="Arial" charset="0"/>
                <a:ea typeface="Arial" charset="0"/>
                <a:cs typeface="Arial" charset="0"/>
              </a:rPr>
              <a:t>Geometric reasoning (3–10</a:t>
            </a:r>
            <a:r>
              <a:rPr lang="en-US" dirty="0" smtClean="0">
                <a:solidFill>
                  <a:srgbClr val="0F1E50"/>
                </a:solidFill>
                <a:latin typeface="Arial" charset="0"/>
                <a:ea typeface="Arial" charset="0"/>
                <a:cs typeface="Arial" charset="0"/>
              </a:rPr>
              <a:t>)</a:t>
            </a:r>
          </a:p>
          <a:p>
            <a:r>
              <a:rPr lang="en-US" dirty="0">
                <a:solidFill>
                  <a:srgbClr val="0F1E50"/>
                </a:solidFill>
                <a:latin typeface="Arial" charset="0"/>
                <a:ea typeface="Arial" charset="0"/>
                <a:cs typeface="Arial" charset="0"/>
              </a:rPr>
              <a:t>Location and transformation (</a:t>
            </a:r>
            <a:r>
              <a:rPr lang="en-US" dirty="0" smtClean="0">
                <a:solidFill>
                  <a:srgbClr val="0F1E50"/>
                </a:solidFill>
                <a:latin typeface="Arial" charset="0"/>
                <a:ea typeface="Arial" charset="0"/>
                <a:cs typeface="Arial" charset="0"/>
              </a:rPr>
              <a:t>F–7)</a:t>
            </a:r>
          </a:p>
          <a:p>
            <a:r>
              <a:rPr lang="en-US" dirty="0">
                <a:solidFill>
                  <a:srgbClr val="0F1E50"/>
                </a:solidFill>
                <a:latin typeface="Arial" charset="0"/>
                <a:ea typeface="Arial" charset="0"/>
                <a:cs typeface="Arial" charset="0"/>
              </a:rPr>
              <a:t>Pythagoras and trigonometry (9–10</a:t>
            </a:r>
            <a:r>
              <a:rPr lang="en-US" dirty="0" smtClean="0">
                <a:solidFill>
                  <a:srgbClr val="0F1E50"/>
                </a:solidFill>
                <a:latin typeface="Arial" charset="0"/>
                <a:ea typeface="Arial" charset="0"/>
                <a:cs typeface="Arial" charset="0"/>
              </a:rPr>
              <a:t>)</a:t>
            </a:r>
          </a:p>
          <a:p>
            <a:r>
              <a:rPr lang="en-US" dirty="0">
                <a:solidFill>
                  <a:srgbClr val="0F1E50"/>
                </a:solidFill>
                <a:latin typeface="Arial" charset="0"/>
                <a:ea typeface="Arial" charset="0"/>
                <a:cs typeface="Arial" charset="0"/>
              </a:rPr>
              <a:t>Linear and non-linear relationships (7–10)</a:t>
            </a:r>
            <a:r>
              <a:rPr lang="en-US" dirty="0" smtClean="0">
                <a:solidFill>
                  <a:srgbClr val="0F1E50"/>
                </a:solidFill>
                <a:latin typeface="Arial" charset="0"/>
                <a:ea typeface="Arial" charset="0"/>
                <a:cs typeface="Arial" charset="0"/>
              </a:rPr>
              <a:t> </a:t>
            </a:r>
            <a:r>
              <a:rPr lang="en-US" dirty="0" smtClean="0">
                <a:solidFill>
                  <a:srgbClr val="406077"/>
                </a:solidFill>
                <a:latin typeface="Arial" charset="0"/>
                <a:ea typeface="Arial" charset="0"/>
                <a:cs typeface="Arial" charset="0"/>
              </a:rPr>
              <a:t/>
            </a:r>
            <a:br>
              <a:rPr lang="en-US" dirty="0" smtClean="0">
                <a:solidFill>
                  <a:srgbClr val="406077"/>
                </a:solidFill>
                <a:latin typeface="Arial" charset="0"/>
                <a:ea typeface="Arial" charset="0"/>
                <a:cs typeface="Arial" charset="0"/>
              </a:rPr>
            </a:br>
            <a:endParaRPr lang="en-US" b="1" dirty="0">
              <a:solidFill>
                <a:srgbClr val="406077"/>
              </a:solidFill>
              <a:latin typeface="Arial" charset="0"/>
              <a:ea typeface="Arial" charset="0"/>
              <a:cs typeface="Arial" charset="0"/>
            </a:endParaRPr>
          </a:p>
        </p:txBody>
      </p:sp>
      <p:sp>
        <p:nvSpPr>
          <p:cNvPr id="8" name="Title 1"/>
          <p:cNvSpPr>
            <a:spLocks noGrp="1"/>
          </p:cNvSpPr>
          <p:nvPr>
            <p:ph type="title"/>
          </p:nvPr>
        </p:nvSpPr>
        <p:spPr>
          <a:xfrm>
            <a:off x="1306605" y="330752"/>
            <a:ext cx="7931523" cy="945000"/>
          </a:xfrm>
        </p:spPr>
        <p:txBody>
          <a:bodyPr>
            <a:normAutofit/>
          </a:bodyPr>
          <a:lstStyle/>
          <a:p>
            <a:r>
              <a:rPr lang="en-US" sz="3000" b="1" i="1" dirty="0">
                <a:solidFill>
                  <a:srgbClr val="0F1E50"/>
                </a:solidFill>
              </a:rPr>
              <a:t>Australian </a:t>
            </a:r>
            <a:r>
              <a:rPr lang="en-US" sz="3000" b="1" i="1" dirty="0" smtClean="0">
                <a:solidFill>
                  <a:srgbClr val="0F1E50"/>
                </a:solidFill>
              </a:rPr>
              <a:t>Curriculum: Mathematics</a:t>
            </a:r>
            <a:endParaRPr lang="en-US" sz="3000" b="1" i="1" dirty="0">
              <a:solidFill>
                <a:srgbClr val="0F1E50"/>
              </a:solidFill>
            </a:endParaRPr>
          </a:p>
        </p:txBody>
      </p:sp>
    </p:spTree>
    <p:extLst>
      <p:ext uri="{BB962C8B-B14F-4D97-AF65-F5344CB8AC3E}">
        <p14:creationId xmlns:p14="http://schemas.microsoft.com/office/powerpoint/2010/main" val="19139281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311684" y="4314857"/>
            <a:ext cx="1528032" cy="556229"/>
          </a:xfrm>
          <a:prstGeom prst="rect">
            <a:avLst/>
          </a:prstGeom>
        </p:spPr>
      </p:pic>
      <p:sp>
        <p:nvSpPr>
          <p:cNvPr id="3" name="TextBox 2"/>
          <p:cNvSpPr txBox="1"/>
          <p:nvPr/>
        </p:nvSpPr>
        <p:spPr>
          <a:xfrm>
            <a:off x="1956921" y="1082302"/>
            <a:ext cx="6313021" cy="769441"/>
          </a:xfrm>
          <a:prstGeom prst="rect">
            <a:avLst/>
          </a:prstGeom>
          <a:noFill/>
        </p:spPr>
        <p:txBody>
          <a:bodyPr wrap="square" rtlCol="0">
            <a:spAutoFit/>
          </a:bodyPr>
          <a:lstStyle/>
          <a:p>
            <a:r>
              <a:rPr lang="en-US" sz="2200" b="1" dirty="0">
                <a:solidFill>
                  <a:srgbClr val="0F1E50"/>
                </a:solidFill>
                <a:latin typeface="Arial" charset="0"/>
                <a:ea typeface="Arial" charset="0"/>
                <a:cs typeface="Arial" charset="0"/>
              </a:rPr>
              <a:t>Content strands and sub-strands in the Australian Curriculum: Mathematics (F–10</a:t>
            </a:r>
            <a:r>
              <a:rPr lang="en-US" sz="2200" b="1" dirty="0">
                <a:solidFill>
                  <a:srgbClr val="406077"/>
                </a:solidFill>
                <a:latin typeface="Arial" charset="0"/>
                <a:ea typeface="Arial" charset="0"/>
                <a:cs typeface="Arial" charset="0"/>
              </a:rPr>
              <a:t>)</a:t>
            </a:r>
          </a:p>
        </p:txBody>
      </p:sp>
      <p:sp>
        <p:nvSpPr>
          <p:cNvPr id="7" name="TextBox 6"/>
          <p:cNvSpPr txBox="1"/>
          <p:nvPr/>
        </p:nvSpPr>
        <p:spPr>
          <a:xfrm>
            <a:off x="1956921" y="1935362"/>
            <a:ext cx="5761691" cy="1200329"/>
          </a:xfrm>
          <a:prstGeom prst="rect">
            <a:avLst/>
          </a:prstGeom>
          <a:noFill/>
        </p:spPr>
        <p:txBody>
          <a:bodyPr wrap="square" rtlCol="0">
            <a:spAutoFit/>
          </a:bodyPr>
          <a:lstStyle/>
          <a:p>
            <a:r>
              <a:rPr lang="en-US" b="1" dirty="0" smtClean="0">
                <a:solidFill>
                  <a:srgbClr val="0F1E50"/>
                </a:solidFill>
                <a:latin typeface="Arial" charset="0"/>
                <a:ea typeface="Arial" charset="0"/>
                <a:cs typeface="Arial" charset="0"/>
              </a:rPr>
              <a:t>Statistics and probability</a:t>
            </a:r>
          </a:p>
          <a:p>
            <a:r>
              <a:rPr lang="en-US" dirty="0">
                <a:solidFill>
                  <a:srgbClr val="0F1E50"/>
                </a:solidFill>
                <a:latin typeface="Arial" charset="0"/>
                <a:ea typeface="Arial" charset="0"/>
                <a:cs typeface="Arial" charset="0"/>
              </a:rPr>
              <a:t>Chance (1–10) </a:t>
            </a:r>
            <a:r>
              <a:rPr lang="en-US" dirty="0" smtClean="0">
                <a:solidFill>
                  <a:srgbClr val="0F1E50"/>
                </a:solidFill>
                <a:latin typeface="Arial" charset="0"/>
                <a:ea typeface="Arial" charset="0"/>
                <a:cs typeface="Arial" charset="0"/>
              </a:rPr>
              <a:t/>
            </a:r>
            <a:br>
              <a:rPr lang="en-US" dirty="0" smtClean="0">
                <a:solidFill>
                  <a:srgbClr val="0F1E50"/>
                </a:solidFill>
                <a:latin typeface="Arial" charset="0"/>
                <a:ea typeface="Arial" charset="0"/>
                <a:cs typeface="Arial" charset="0"/>
              </a:rPr>
            </a:br>
            <a:r>
              <a:rPr lang="en-US" dirty="0" smtClean="0">
                <a:solidFill>
                  <a:srgbClr val="0F1E50"/>
                </a:solidFill>
                <a:latin typeface="Arial" charset="0"/>
                <a:ea typeface="Arial" charset="0"/>
                <a:cs typeface="Arial" charset="0"/>
              </a:rPr>
              <a:t>Data </a:t>
            </a:r>
            <a:r>
              <a:rPr lang="en-US" dirty="0">
                <a:solidFill>
                  <a:srgbClr val="0F1E50"/>
                </a:solidFill>
                <a:latin typeface="Arial" charset="0"/>
                <a:ea typeface="Arial" charset="0"/>
                <a:cs typeface="Arial" charset="0"/>
              </a:rPr>
              <a:t>representation and </a:t>
            </a:r>
            <a:r>
              <a:rPr lang="en-US" dirty="0" smtClean="0">
                <a:solidFill>
                  <a:srgbClr val="0F1E50"/>
                </a:solidFill>
                <a:latin typeface="Arial" charset="0"/>
                <a:ea typeface="Arial" charset="0"/>
                <a:cs typeface="Arial" charset="0"/>
              </a:rPr>
              <a:t>interpretation </a:t>
            </a:r>
            <a:r>
              <a:rPr lang="en-US" dirty="0">
                <a:solidFill>
                  <a:srgbClr val="0F1E50"/>
                </a:solidFill>
                <a:latin typeface="Arial" charset="0"/>
                <a:ea typeface="Arial" charset="0"/>
                <a:cs typeface="Arial" charset="0"/>
              </a:rPr>
              <a:t>(F-10)</a:t>
            </a:r>
          </a:p>
          <a:p>
            <a:r>
              <a:rPr lang="en-US" dirty="0" smtClean="0">
                <a:solidFill>
                  <a:srgbClr val="406077"/>
                </a:solidFill>
                <a:latin typeface="Arial" charset="0"/>
                <a:ea typeface="Arial" charset="0"/>
                <a:cs typeface="Arial" charset="0"/>
              </a:rPr>
              <a:t> </a:t>
            </a:r>
            <a:endParaRPr lang="en-US" b="1" dirty="0">
              <a:solidFill>
                <a:srgbClr val="406077"/>
              </a:solidFill>
              <a:latin typeface="Arial" charset="0"/>
              <a:ea typeface="Arial" charset="0"/>
              <a:cs typeface="Arial" charset="0"/>
            </a:endParaRPr>
          </a:p>
        </p:txBody>
      </p:sp>
      <p:sp>
        <p:nvSpPr>
          <p:cNvPr id="8" name="Title 1"/>
          <p:cNvSpPr>
            <a:spLocks noGrp="1"/>
          </p:cNvSpPr>
          <p:nvPr>
            <p:ph type="title"/>
          </p:nvPr>
        </p:nvSpPr>
        <p:spPr>
          <a:xfrm>
            <a:off x="1306605" y="330752"/>
            <a:ext cx="7931523" cy="945000"/>
          </a:xfrm>
        </p:spPr>
        <p:txBody>
          <a:bodyPr>
            <a:normAutofit/>
          </a:bodyPr>
          <a:lstStyle/>
          <a:p>
            <a:r>
              <a:rPr lang="en-US" sz="3000" b="1" i="1" dirty="0">
                <a:solidFill>
                  <a:srgbClr val="0F1E50"/>
                </a:solidFill>
              </a:rPr>
              <a:t>Australian </a:t>
            </a:r>
            <a:r>
              <a:rPr lang="en-US" sz="3000" b="1" i="1" dirty="0" smtClean="0">
                <a:solidFill>
                  <a:srgbClr val="0F1E50"/>
                </a:solidFill>
              </a:rPr>
              <a:t>Curriculum: Mathematics</a:t>
            </a:r>
            <a:endParaRPr lang="en-US" sz="3000" b="1" i="1" dirty="0">
              <a:solidFill>
                <a:srgbClr val="0F1E50"/>
              </a:solidFill>
            </a:endParaRPr>
          </a:p>
        </p:txBody>
      </p:sp>
    </p:spTree>
    <p:extLst>
      <p:ext uri="{BB962C8B-B14F-4D97-AF65-F5344CB8AC3E}">
        <p14:creationId xmlns:p14="http://schemas.microsoft.com/office/powerpoint/2010/main" val="629960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27633"/>
            <a:ext cx="6615000" cy="945000"/>
          </a:xfrm>
        </p:spPr>
        <p:txBody>
          <a:bodyPr>
            <a:normAutofit/>
          </a:bodyPr>
          <a:lstStyle/>
          <a:p>
            <a:r>
              <a:rPr lang="en-US" sz="3000" b="1" dirty="0">
                <a:solidFill>
                  <a:srgbClr val="0F1E50"/>
                </a:solidFill>
              </a:rPr>
              <a:t>Big </a:t>
            </a:r>
            <a:r>
              <a:rPr lang="en-US" sz="3000" b="1" dirty="0" smtClean="0">
                <a:solidFill>
                  <a:srgbClr val="0F1E50"/>
                </a:solidFill>
              </a:rPr>
              <a:t>ideas </a:t>
            </a:r>
            <a:r>
              <a:rPr lang="en-US" sz="3000" b="1" dirty="0">
                <a:solidFill>
                  <a:srgbClr val="0F1E50"/>
                </a:solidFill>
              </a:rPr>
              <a:t>behind fractions in AC</a:t>
            </a:r>
          </a:p>
        </p:txBody>
      </p:sp>
      <p:sp>
        <p:nvSpPr>
          <p:cNvPr id="3" name="Content Placeholder 2"/>
          <p:cNvSpPr>
            <a:spLocks noGrp="1"/>
          </p:cNvSpPr>
          <p:nvPr>
            <p:ph idx="1"/>
          </p:nvPr>
        </p:nvSpPr>
        <p:spPr>
          <a:xfrm>
            <a:off x="1928682" y="1087007"/>
            <a:ext cx="6689538" cy="3263504"/>
          </a:xfrm>
        </p:spPr>
        <p:txBody>
          <a:bodyPr>
            <a:normAutofit/>
          </a:bodyPr>
          <a:lstStyle/>
          <a:p>
            <a:pPr marL="0" indent="0">
              <a:lnSpc>
                <a:spcPct val="100000"/>
              </a:lnSpc>
              <a:buNone/>
            </a:pPr>
            <a:r>
              <a:rPr lang="en-US" sz="2200" dirty="0">
                <a:solidFill>
                  <a:srgbClr val="0F1E50"/>
                </a:solidFill>
              </a:rPr>
              <a:t>All five of the fraction sub-constructs are included </a:t>
            </a:r>
            <a:r>
              <a:rPr lang="en-US" sz="2200" dirty="0" smtClean="0">
                <a:solidFill>
                  <a:srgbClr val="0F1E50"/>
                </a:solidFill>
              </a:rPr>
              <a:t/>
            </a:r>
            <a:br>
              <a:rPr lang="en-US" sz="2200" dirty="0" smtClean="0">
                <a:solidFill>
                  <a:srgbClr val="0F1E50"/>
                </a:solidFill>
              </a:rPr>
            </a:br>
            <a:r>
              <a:rPr lang="en-US" sz="2200" dirty="0" smtClean="0">
                <a:solidFill>
                  <a:srgbClr val="0F1E50"/>
                </a:solidFill>
              </a:rPr>
              <a:t>in </a:t>
            </a:r>
            <a:r>
              <a:rPr lang="en-US" sz="2200" dirty="0">
                <a:solidFill>
                  <a:srgbClr val="0F1E50"/>
                </a:solidFill>
              </a:rPr>
              <a:t>the </a:t>
            </a:r>
            <a:r>
              <a:rPr lang="en-US" sz="2200" i="1" dirty="0">
                <a:solidFill>
                  <a:srgbClr val="0F1E50"/>
                </a:solidFill>
              </a:rPr>
              <a:t>Australian Curriculum: Mathematics</a:t>
            </a:r>
            <a:r>
              <a:rPr lang="en-US" sz="2200" dirty="0">
                <a:solidFill>
                  <a:srgbClr val="0F1E50"/>
                </a:solidFill>
              </a:rPr>
              <a:t> (AC</a:t>
            </a:r>
            <a:r>
              <a:rPr lang="en-US" sz="2200" dirty="0" smtClean="0">
                <a:solidFill>
                  <a:srgbClr val="0F1E50"/>
                </a:solidFill>
              </a:rPr>
              <a:t>).</a:t>
            </a:r>
            <a:endParaRPr lang="en-US" sz="2200" dirty="0">
              <a:solidFill>
                <a:srgbClr val="0F1E50"/>
              </a:solidFill>
            </a:endParaRPr>
          </a:p>
          <a:p>
            <a:pPr marL="0" indent="0">
              <a:lnSpc>
                <a:spcPct val="100000"/>
              </a:lnSpc>
              <a:buNone/>
            </a:pPr>
            <a:r>
              <a:rPr lang="en-US" sz="2200" dirty="0" smtClean="0">
                <a:solidFill>
                  <a:srgbClr val="0F1E50"/>
                </a:solidFill>
              </a:rPr>
              <a:t>Years 1 and </a:t>
            </a:r>
            <a:r>
              <a:rPr lang="en-US" sz="2200" dirty="0">
                <a:solidFill>
                  <a:srgbClr val="0F1E50"/>
                </a:solidFill>
              </a:rPr>
              <a:t>2 </a:t>
            </a:r>
            <a:r>
              <a:rPr lang="en-US" sz="2200" dirty="0" smtClean="0">
                <a:solidFill>
                  <a:srgbClr val="0F1E50"/>
                </a:solidFill>
              </a:rPr>
              <a:t>focus </a:t>
            </a:r>
            <a:r>
              <a:rPr lang="en-US" sz="2200" dirty="0">
                <a:solidFill>
                  <a:srgbClr val="0F1E50"/>
                </a:solidFill>
              </a:rPr>
              <a:t>on the </a:t>
            </a:r>
            <a:r>
              <a:rPr lang="en-US" sz="2200" b="1" dirty="0">
                <a:solidFill>
                  <a:srgbClr val="0F1E50"/>
                </a:solidFill>
              </a:rPr>
              <a:t>part-whole construct</a:t>
            </a:r>
            <a:r>
              <a:rPr lang="en-US" sz="2200" dirty="0">
                <a:solidFill>
                  <a:srgbClr val="0F1E50"/>
                </a:solidFill>
              </a:rPr>
              <a:t>, dividing shapes up into equal parts and grouping objects into equal parts. Recognizing the uses of unit fractions</a:t>
            </a:r>
            <a:r>
              <a:rPr lang="en-US" sz="2200" dirty="0" smtClean="0">
                <a:solidFill>
                  <a:srgbClr val="0F1E50"/>
                </a:solidFill>
              </a:rPr>
              <a:t>.</a:t>
            </a:r>
            <a:endParaRPr lang="en-US" sz="2200" dirty="0">
              <a:solidFill>
                <a:srgbClr val="0F1E50"/>
              </a:solidFill>
            </a:endParaRPr>
          </a:p>
        </p:txBody>
      </p:sp>
    </p:spTree>
    <p:extLst>
      <p:ext uri="{BB962C8B-B14F-4D97-AF65-F5344CB8AC3E}">
        <p14:creationId xmlns:p14="http://schemas.microsoft.com/office/powerpoint/2010/main" val="17699756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4685" y="1103630"/>
            <a:ext cx="6151656" cy="3375000"/>
          </a:xfrm>
        </p:spPr>
        <p:txBody>
          <a:bodyPr/>
          <a:lstStyle/>
          <a:p>
            <a:pPr marL="0" indent="0">
              <a:lnSpc>
                <a:spcPct val="100000"/>
              </a:lnSpc>
              <a:buNone/>
            </a:pPr>
            <a:r>
              <a:rPr lang="en-US" sz="2200" dirty="0">
                <a:solidFill>
                  <a:srgbClr val="0F1E50"/>
                </a:solidFill>
              </a:rPr>
              <a:t>In year 3, students begin to model fractions </a:t>
            </a:r>
            <a:r>
              <a:rPr lang="en-US" sz="2200" dirty="0" smtClean="0">
                <a:solidFill>
                  <a:srgbClr val="0F1E50"/>
                </a:solidFill>
              </a:rPr>
              <a:t/>
            </a:r>
            <a:br>
              <a:rPr lang="en-US" sz="2200" dirty="0" smtClean="0">
                <a:solidFill>
                  <a:srgbClr val="0F1E50"/>
                </a:solidFill>
              </a:rPr>
            </a:br>
            <a:r>
              <a:rPr lang="en-US" sz="2200" dirty="0" smtClean="0">
                <a:solidFill>
                  <a:srgbClr val="0F1E50"/>
                </a:solidFill>
              </a:rPr>
              <a:t>and </a:t>
            </a:r>
            <a:r>
              <a:rPr lang="en-US" sz="2200" b="1" dirty="0">
                <a:solidFill>
                  <a:srgbClr val="0F1E50"/>
                </a:solidFill>
              </a:rPr>
              <a:t>measure </a:t>
            </a:r>
            <a:r>
              <a:rPr lang="en-US" sz="2200" dirty="0">
                <a:solidFill>
                  <a:srgbClr val="0F1E50"/>
                </a:solidFill>
              </a:rPr>
              <a:t>with them to complete the whole. This continues </a:t>
            </a:r>
            <a:r>
              <a:rPr lang="en-US" sz="2200" dirty="0" smtClean="0">
                <a:solidFill>
                  <a:srgbClr val="0F1E50"/>
                </a:solidFill>
              </a:rPr>
              <a:t>into </a:t>
            </a:r>
            <a:r>
              <a:rPr lang="en-US" sz="2200" dirty="0">
                <a:solidFill>
                  <a:srgbClr val="0F1E50"/>
                </a:solidFill>
              </a:rPr>
              <a:t>year 4 with locating fractions on </a:t>
            </a:r>
            <a:r>
              <a:rPr lang="en-US" sz="2200" dirty="0" smtClean="0">
                <a:solidFill>
                  <a:srgbClr val="0F1E50"/>
                </a:solidFill>
              </a:rPr>
              <a:t>a </a:t>
            </a:r>
            <a:r>
              <a:rPr lang="en-US" sz="2200" dirty="0">
                <a:solidFill>
                  <a:srgbClr val="0F1E50"/>
                </a:solidFill>
              </a:rPr>
              <a:t>number line.</a:t>
            </a:r>
          </a:p>
          <a:p>
            <a:endParaRPr lang="en-US" dirty="0"/>
          </a:p>
        </p:txBody>
      </p:sp>
      <p:sp>
        <p:nvSpPr>
          <p:cNvPr id="2" name="Rectangle 1"/>
          <p:cNvSpPr/>
          <p:nvPr/>
        </p:nvSpPr>
        <p:spPr>
          <a:xfrm>
            <a:off x="1267401" y="503002"/>
            <a:ext cx="6095130" cy="553998"/>
          </a:xfrm>
          <a:prstGeom prst="rect">
            <a:avLst/>
          </a:prstGeom>
        </p:spPr>
        <p:txBody>
          <a:bodyPr wrap="none">
            <a:spAutoFit/>
          </a:bodyPr>
          <a:lstStyle/>
          <a:p>
            <a:r>
              <a:rPr lang="en-US" sz="3000" b="1" dirty="0">
                <a:solidFill>
                  <a:srgbClr val="0F1E50"/>
                </a:solidFill>
                <a:latin typeface="Arial" charset="0"/>
                <a:ea typeface="Arial" charset="0"/>
                <a:cs typeface="Arial" charset="0"/>
              </a:rPr>
              <a:t>Big </a:t>
            </a:r>
            <a:r>
              <a:rPr lang="en-US" sz="3000" b="1" dirty="0" smtClean="0">
                <a:solidFill>
                  <a:srgbClr val="0F1E50"/>
                </a:solidFill>
                <a:latin typeface="Arial" charset="0"/>
                <a:ea typeface="Arial" charset="0"/>
                <a:cs typeface="Arial" charset="0"/>
              </a:rPr>
              <a:t>ideas </a:t>
            </a:r>
            <a:r>
              <a:rPr lang="en-US" sz="3000" b="1" dirty="0">
                <a:solidFill>
                  <a:srgbClr val="0F1E50"/>
                </a:solidFill>
                <a:latin typeface="Arial" charset="0"/>
                <a:ea typeface="Arial" charset="0"/>
                <a:cs typeface="Arial" charset="0"/>
              </a:rPr>
              <a:t>behind fractions in AC</a:t>
            </a:r>
            <a:endParaRPr lang="en-US" sz="3000" dirty="0">
              <a:solidFill>
                <a:srgbClr val="0F1E50"/>
              </a:solidFill>
              <a:latin typeface="Arial" charset="0"/>
              <a:ea typeface="Arial" charset="0"/>
              <a:cs typeface="Arial" charset="0"/>
            </a:endParaRPr>
          </a:p>
        </p:txBody>
      </p:sp>
    </p:spTree>
    <p:extLst>
      <p:ext uri="{BB962C8B-B14F-4D97-AF65-F5344CB8AC3E}">
        <p14:creationId xmlns:p14="http://schemas.microsoft.com/office/powerpoint/2010/main" val="21211207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232" y="1079860"/>
            <a:ext cx="6615000" cy="3375000"/>
          </a:xfrm>
        </p:spPr>
        <p:txBody>
          <a:bodyPr>
            <a:normAutofit/>
          </a:bodyPr>
          <a:lstStyle/>
          <a:p>
            <a:pPr marL="0" indent="0">
              <a:lnSpc>
                <a:spcPct val="100000"/>
              </a:lnSpc>
              <a:buNone/>
            </a:pPr>
            <a:r>
              <a:rPr lang="en-US" sz="2200" dirty="0" smtClean="0">
                <a:solidFill>
                  <a:srgbClr val="0F1E50"/>
                </a:solidFill>
              </a:rPr>
              <a:t>In Year </a:t>
            </a:r>
            <a:r>
              <a:rPr lang="en-US" sz="2200" dirty="0">
                <a:solidFill>
                  <a:srgbClr val="0F1E50"/>
                </a:solidFill>
              </a:rPr>
              <a:t>5 they begin to use fractions as an </a:t>
            </a:r>
            <a:r>
              <a:rPr lang="en-US" sz="2200" b="1" dirty="0" smtClean="0">
                <a:solidFill>
                  <a:srgbClr val="0F1E50"/>
                </a:solidFill>
              </a:rPr>
              <a:t>operator, </a:t>
            </a:r>
            <a:r>
              <a:rPr lang="en-US" sz="2200" dirty="0">
                <a:solidFill>
                  <a:srgbClr val="0F1E50"/>
                </a:solidFill>
              </a:rPr>
              <a:t>then in </a:t>
            </a:r>
            <a:r>
              <a:rPr lang="en-US" sz="2200" dirty="0" smtClean="0">
                <a:solidFill>
                  <a:srgbClr val="0F1E50"/>
                </a:solidFill>
              </a:rPr>
              <a:t>Year </a:t>
            </a:r>
            <a:r>
              <a:rPr lang="en-US" sz="2200" dirty="0">
                <a:solidFill>
                  <a:srgbClr val="0F1E50"/>
                </a:solidFill>
              </a:rPr>
              <a:t>6 they progress to finding fractions of </a:t>
            </a:r>
            <a:r>
              <a:rPr lang="en-US" sz="2200" dirty="0" smtClean="0">
                <a:solidFill>
                  <a:srgbClr val="0F1E50"/>
                </a:solidFill>
              </a:rPr>
              <a:t>quantities and the </a:t>
            </a:r>
            <a:r>
              <a:rPr lang="en-US" sz="2200" dirty="0">
                <a:solidFill>
                  <a:srgbClr val="0F1E50"/>
                </a:solidFill>
              </a:rPr>
              <a:t>concept of fractions </a:t>
            </a:r>
            <a:r>
              <a:rPr lang="en-US" sz="2200" dirty="0" smtClean="0">
                <a:solidFill>
                  <a:srgbClr val="0F1E50"/>
                </a:solidFill>
              </a:rPr>
              <a:t>being used to express </a:t>
            </a:r>
            <a:r>
              <a:rPr lang="en-US" sz="2200" dirty="0">
                <a:solidFill>
                  <a:srgbClr val="0F1E50"/>
                </a:solidFill>
              </a:rPr>
              <a:t>a </a:t>
            </a:r>
            <a:r>
              <a:rPr lang="en-US" sz="2200" b="1" dirty="0">
                <a:solidFill>
                  <a:srgbClr val="0F1E50"/>
                </a:solidFill>
              </a:rPr>
              <a:t>quotient or division</a:t>
            </a:r>
            <a:r>
              <a:rPr lang="en-US" sz="2200" dirty="0">
                <a:solidFill>
                  <a:srgbClr val="0F1E50"/>
                </a:solidFill>
              </a:rPr>
              <a:t>. </a:t>
            </a:r>
            <a:r>
              <a:rPr lang="en-US" sz="2200" dirty="0" smtClean="0">
                <a:solidFill>
                  <a:srgbClr val="0F1E50"/>
                </a:solidFill>
              </a:rPr>
              <a:t/>
            </a:r>
            <a:br>
              <a:rPr lang="en-US" sz="2200" dirty="0" smtClean="0">
                <a:solidFill>
                  <a:srgbClr val="0F1E50"/>
                </a:solidFill>
              </a:rPr>
            </a:br>
            <a:r>
              <a:rPr lang="en-US" sz="2200" dirty="0" smtClean="0">
                <a:solidFill>
                  <a:srgbClr val="0F1E50"/>
                </a:solidFill>
              </a:rPr>
              <a:t/>
            </a:r>
            <a:br>
              <a:rPr lang="en-US" sz="2200" dirty="0" smtClean="0">
                <a:solidFill>
                  <a:srgbClr val="0F1E50"/>
                </a:solidFill>
              </a:rPr>
            </a:br>
            <a:r>
              <a:rPr lang="en-US" sz="2200" dirty="0" smtClean="0">
                <a:solidFill>
                  <a:srgbClr val="0F1E50"/>
                </a:solidFill>
              </a:rPr>
              <a:t>In </a:t>
            </a:r>
            <a:r>
              <a:rPr lang="en-US" sz="2200" dirty="0">
                <a:solidFill>
                  <a:srgbClr val="0F1E50"/>
                </a:solidFill>
              </a:rPr>
              <a:t>Y</a:t>
            </a:r>
            <a:r>
              <a:rPr lang="en-US" sz="2200" dirty="0" smtClean="0">
                <a:solidFill>
                  <a:srgbClr val="0F1E50"/>
                </a:solidFill>
              </a:rPr>
              <a:t>ear </a:t>
            </a:r>
            <a:r>
              <a:rPr lang="en-US" sz="2200" dirty="0">
                <a:solidFill>
                  <a:srgbClr val="0F1E50"/>
                </a:solidFill>
              </a:rPr>
              <a:t>7 </a:t>
            </a:r>
            <a:r>
              <a:rPr lang="en-US" sz="2200" dirty="0" smtClean="0">
                <a:solidFill>
                  <a:srgbClr val="0F1E50"/>
                </a:solidFill>
              </a:rPr>
              <a:t>they continue using fractions as percentages, converting from one form to another as </a:t>
            </a:r>
            <a:r>
              <a:rPr lang="en-US" sz="2200" dirty="0">
                <a:solidFill>
                  <a:srgbClr val="0F1E50"/>
                </a:solidFill>
              </a:rPr>
              <a:t>well as using fractions as </a:t>
            </a:r>
            <a:r>
              <a:rPr lang="en-US" sz="2200" b="1" dirty="0">
                <a:solidFill>
                  <a:srgbClr val="0F1E50"/>
                </a:solidFill>
              </a:rPr>
              <a:t>operators</a:t>
            </a:r>
            <a:r>
              <a:rPr lang="en-US" sz="2200" dirty="0">
                <a:solidFill>
                  <a:srgbClr val="0F1E50"/>
                </a:solidFill>
              </a:rPr>
              <a:t> with multiplication and </a:t>
            </a:r>
            <a:r>
              <a:rPr lang="en-US" sz="2200" dirty="0" smtClean="0">
                <a:solidFill>
                  <a:srgbClr val="0F1E50"/>
                </a:solidFill>
              </a:rPr>
              <a:t>division</a:t>
            </a:r>
            <a:r>
              <a:rPr lang="en-US" sz="2200" dirty="0">
                <a:solidFill>
                  <a:srgbClr val="406077"/>
                </a:solidFill>
              </a:rPr>
              <a:t>.</a:t>
            </a:r>
          </a:p>
        </p:txBody>
      </p:sp>
      <p:sp>
        <p:nvSpPr>
          <p:cNvPr id="4" name="Rectangle 3"/>
          <p:cNvSpPr/>
          <p:nvPr/>
        </p:nvSpPr>
        <p:spPr>
          <a:xfrm>
            <a:off x="1267401" y="525862"/>
            <a:ext cx="6095130" cy="553998"/>
          </a:xfrm>
          <a:prstGeom prst="rect">
            <a:avLst/>
          </a:prstGeom>
        </p:spPr>
        <p:txBody>
          <a:bodyPr wrap="none">
            <a:spAutoFit/>
          </a:bodyPr>
          <a:lstStyle/>
          <a:p>
            <a:r>
              <a:rPr lang="en-US" sz="3000" b="1" dirty="0">
                <a:solidFill>
                  <a:srgbClr val="0F1E50"/>
                </a:solidFill>
                <a:latin typeface="Arial" charset="0"/>
                <a:ea typeface="Arial" charset="0"/>
                <a:cs typeface="Arial" charset="0"/>
              </a:rPr>
              <a:t>Big </a:t>
            </a:r>
            <a:r>
              <a:rPr lang="en-US" sz="3000" b="1" dirty="0" smtClean="0">
                <a:solidFill>
                  <a:srgbClr val="0F1E50"/>
                </a:solidFill>
                <a:latin typeface="Arial" charset="0"/>
                <a:ea typeface="Arial" charset="0"/>
                <a:cs typeface="Arial" charset="0"/>
              </a:rPr>
              <a:t>ideas </a:t>
            </a:r>
            <a:r>
              <a:rPr lang="en-US" sz="3000" b="1" dirty="0">
                <a:solidFill>
                  <a:srgbClr val="0F1E50"/>
                </a:solidFill>
                <a:latin typeface="Arial" charset="0"/>
                <a:ea typeface="Arial" charset="0"/>
                <a:cs typeface="Arial" charset="0"/>
              </a:rPr>
              <a:t>behind fractions in AC</a:t>
            </a:r>
            <a:endParaRPr lang="en-US" sz="3000" dirty="0">
              <a:solidFill>
                <a:srgbClr val="0F1E50"/>
              </a:solidFill>
              <a:latin typeface="Arial" charset="0"/>
              <a:ea typeface="Arial" charset="0"/>
              <a:cs typeface="Arial" charset="0"/>
            </a:endParaRPr>
          </a:p>
        </p:txBody>
      </p:sp>
    </p:spTree>
    <p:extLst>
      <p:ext uri="{BB962C8B-B14F-4D97-AF65-F5344CB8AC3E}">
        <p14:creationId xmlns:p14="http://schemas.microsoft.com/office/powerpoint/2010/main" val="12528686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1825" y="1669477"/>
            <a:ext cx="6581961" cy="3375000"/>
          </a:xfrm>
        </p:spPr>
        <p:txBody>
          <a:bodyPr/>
          <a:lstStyle/>
          <a:p>
            <a:pPr marL="0" indent="0">
              <a:lnSpc>
                <a:spcPct val="100000"/>
              </a:lnSpc>
              <a:buNone/>
            </a:pPr>
            <a:r>
              <a:rPr lang="en-US" sz="2200" b="1" dirty="0">
                <a:solidFill>
                  <a:srgbClr val="0F1E50"/>
                </a:solidFill>
              </a:rPr>
              <a:t>Ratios </a:t>
            </a:r>
            <a:r>
              <a:rPr lang="en-US" sz="2200" dirty="0">
                <a:solidFill>
                  <a:srgbClr val="0F1E50"/>
                </a:solidFill>
              </a:rPr>
              <a:t>and rates as a further fraction sub-construct are </a:t>
            </a:r>
            <a:r>
              <a:rPr lang="en-US" sz="2200" dirty="0" smtClean="0">
                <a:solidFill>
                  <a:srgbClr val="0F1E50"/>
                </a:solidFill>
              </a:rPr>
              <a:t>consolidated </a:t>
            </a:r>
            <a:r>
              <a:rPr lang="en-US" sz="2200" dirty="0">
                <a:solidFill>
                  <a:srgbClr val="0F1E50"/>
                </a:solidFill>
              </a:rPr>
              <a:t>in </a:t>
            </a:r>
            <a:r>
              <a:rPr lang="en-US" sz="2200" dirty="0" smtClean="0">
                <a:solidFill>
                  <a:srgbClr val="0F1E50"/>
                </a:solidFill>
              </a:rPr>
              <a:t>Year </a:t>
            </a:r>
            <a:r>
              <a:rPr lang="en-US" sz="2200" dirty="0">
                <a:solidFill>
                  <a:srgbClr val="0F1E50"/>
                </a:solidFill>
              </a:rPr>
              <a:t>8 along with the concepts of irrational numbers.</a:t>
            </a:r>
          </a:p>
          <a:p>
            <a:endParaRPr lang="en-US" dirty="0"/>
          </a:p>
        </p:txBody>
      </p:sp>
      <p:sp>
        <p:nvSpPr>
          <p:cNvPr id="4" name="Rectangle 3"/>
          <p:cNvSpPr/>
          <p:nvPr/>
        </p:nvSpPr>
        <p:spPr>
          <a:xfrm>
            <a:off x="1267401" y="525862"/>
            <a:ext cx="6095130" cy="553998"/>
          </a:xfrm>
          <a:prstGeom prst="rect">
            <a:avLst/>
          </a:prstGeom>
        </p:spPr>
        <p:txBody>
          <a:bodyPr wrap="none">
            <a:spAutoFit/>
          </a:bodyPr>
          <a:lstStyle/>
          <a:p>
            <a:r>
              <a:rPr lang="en-US" sz="3000" b="1" dirty="0">
                <a:solidFill>
                  <a:srgbClr val="0F1E50"/>
                </a:solidFill>
                <a:latin typeface="Arial" charset="0"/>
                <a:ea typeface="Arial" charset="0"/>
                <a:cs typeface="Arial" charset="0"/>
              </a:rPr>
              <a:t>Big </a:t>
            </a:r>
            <a:r>
              <a:rPr lang="en-US" sz="3000" b="1" dirty="0" smtClean="0">
                <a:solidFill>
                  <a:srgbClr val="0F1E50"/>
                </a:solidFill>
                <a:latin typeface="Arial" charset="0"/>
                <a:ea typeface="Arial" charset="0"/>
                <a:cs typeface="Arial" charset="0"/>
              </a:rPr>
              <a:t>ideas </a:t>
            </a:r>
            <a:r>
              <a:rPr lang="en-US" sz="3000" b="1" dirty="0">
                <a:solidFill>
                  <a:srgbClr val="0F1E50"/>
                </a:solidFill>
                <a:latin typeface="Arial" charset="0"/>
                <a:ea typeface="Arial" charset="0"/>
                <a:cs typeface="Arial" charset="0"/>
              </a:rPr>
              <a:t>behind fractions in AC</a:t>
            </a:r>
            <a:endParaRPr lang="en-US" sz="3000" dirty="0">
              <a:solidFill>
                <a:srgbClr val="0F1E50"/>
              </a:solidFill>
              <a:latin typeface="Arial" charset="0"/>
              <a:ea typeface="Arial" charset="0"/>
              <a:cs typeface="Arial" charset="0"/>
            </a:endParaRPr>
          </a:p>
        </p:txBody>
      </p:sp>
    </p:spTree>
    <p:extLst>
      <p:ext uri="{BB962C8B-B14F-4D97-AF65-F5344CB8AC3E}">
        <p14:creationId xmlns:p14="http://schemas.microsoft.com/office/powerpoint/2010/main" val="1063222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630" y="319564"/>
            <a:ext cx="6615000" cy="945000"/>
          </a:xfrm>
        </p:spPr>
        <p:txBody>
          <a:bodyPr>
            <a:normAutofit/>
          </a:bodyPr>
          <a:lstStyle/>
          <a:p>
            <a:r>
              <a:rPr lang="en-US" sz="3000" b="1" dirty="0">
                <a:solidFill>
                  <a:srgbClr val="0F1E50"/>
                </a:solidFill>
              </a:rPr>
              <a:t>Topic 1: Fraction </a:t>
            </a:r>
            <a:r>
              <a:rPr lang="en-US" sz="3000" b="1" dirty="0" smtClean="0">
                <a:solidFill>
                  <a:srgbClr val="0F1E50"/>
                </a:solidFill>
              </a:rPr>
              <a:t>sense</a:t>
            </a:r>
            <a:endParaRPr lang="en-US" sz="3000" dirty="0">
              <a:solidFill>
                <a:srgbClr val="0F1E50"/>
              </a:solidFill>
            </a:endParaRPr>
          </a:p>
        </p:txBody>
      </p:sp>
      <p:sp>
        <p:nvSpPr>
          <p:cNvPr id="3" name="Content Placeholder 2"/>
          <p:cNvSpPr>
            <a:spLocks noGrp="1"/>
          </p:cNvSpPr>
          <p:nvPr>
            <p:ph idx="1"/>
          </p:nvPr>
        </p:nvSpPr>
        <p:spPr>
          <a:xfrm>
            <a:off x="1913255" y="1111885"/>
            <a:ext cx="6615000" cy="3375000"/>
          </a:xfrm>
        </p:spPr>
        <p:txBody>
          <a:bodyPr/>
          <a:lstStyle/>
          <a:p>
            <a:r>
              <a:rPr lang="en-US" sz="2200" dirty="0" smtClean="0">
                <a:solidFill>
                  <a:srgbClr val="0F1E50"/>
                </a:solidFill>
              </a:rPr>
              <a:t>What is a fraction?</a:t>
            </a:r>
          </a:p>
          <a:p>
            <a:r>
              <a:rPr lang="en-US" sz="2200" dirty="0" smtClean="0">
                <a:solidFill>
                  <a:srgbClr val="0F1E50"/>
                </a:solidFill>
              </a:rPr>
              <a:t>Why </a:t>
            </a:r>
            <a:r>
              <a:rPr lang="en-US" sz="2200" dirty="0">
                <a:solidFill>
                  <a:srgbClr val="0F1E50"/>
                </a:solidFill>
              </a:rPr>
              <a:t>are fractions important?</a:t>
            </a:r>
          </a:p>
          <a:p>
            <a:r>
              <a:rPr lang="en-US" sz="2200" dirty="0" smtClean="0">
                <a:solidFill>
                  <a:srgbClr val="0F1E50"/>
                </a:solidFill>
              </a:rPr>
              <a:t>What should students in your classroom know about fractions?</a:t>
            </a:r>
          </a:p>
          <a:p>
            <a:endParaRPr lang="en-US" dirty="0"/>
          </a:p>
        </p:txBody>
      </p:sp>
    </p:spTree>
    <p:extLst>
      <p:ext uri="{BB962C8B-B14F-4D97-AF65-F5344CB8AC3E}">
        <p14:creationId xmlns:p14="http://schemas.microsoft.com/office/powerpoint/2010/main" val="27411298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053" y="327632"/>
            <a:ext cx="7404100" cy="945000"/>
          </a:xfrm>
        </p:spPr>
        <p:txBody>
          <a:bodyPr>
            <a:normAutofit/>
          </a:bodyPr>
          <a:lstStyle/>
          <a:p>
            <a:r>
              <a:rPr lang="en-US" sz="3000" b="1" i="1" dirty="0">
                <a:solidFill>
                  <a:srgbClr val="0F1E50"/>
                </a:solidFill>
              </a:rPr>
              <a:t>Australian Curriculum </a:t>
            </a:r>
            <a:r>
              <a:rPr lang="en-US" sz="3000" b="1" dirty="0" smtClean="0">
                <a:solidFill>
                  <a:srgbClr val="0F1E50"/>
                </a:solidFill>
              </a:rPr>
              <a:t>definitions</a:t>
            </a:r>
            <a:endParaRPr lang="en-US" sz="3000" b="1" dirty="0">
              <a:solidFill>
                <a:srgbClr val="0F1E50"/>
              </a:solidFill>
            </a:endParaRPr>
          </a:p>
        </p:txBody>
      </p:sp>
      <p:sp>
        <p:nvSpPr>
          <p:cNvPr id="3" name="Content Placeholder 2"/>
          <p:cNvSpPr>
            <a:spLocks noGrp="1"/>
          </p:cNvSpPr>
          <p:nvPr>
            <p:ph idx="1"/>
          </p:nvPr>
        </p:nvSpPr>
        <p:spPr>
          <a:xfrm>
            <a:off x="1958812" y="1189878"/>
            <a:ext cx="7299861" cy="3953622"/>
          </a:xfrm>
        </p:spPr>
        <p:txBody>
          <a:bodyPr>
            <a:normAutofit fontScale="92500" lnSpcReduction="20000"/>
          </a:bodyPr>
          <a:lstStyle/>
          <a:p>
            <a:pPr marL="0" indent="0">
              <a:buNone/>
            </a:pPr>
            <a:r>
              <a:rPr lang="en-US" sz="2200" dirty="0" smtClean="0">
                <a:solidFill>
                  <a:srgbClr val="0F1E50"/>
                </a:solidFill>
                <a:hlinkClick r:id="rId2"/>
              </a:rPr>
              <a:t>Fraction</a:t>
            </a:r>
            <a:endParaRPr lang="en-US" sz="2200" dirty="0" smtClean="0">
              <a:solidFill>
                <a:srgbClr val="0F1E50"/>
              </a:solidFill>
            </a:endParaRPr>
          </a:p>
          <a:p>
            <a:pPr marL="0" indent="0">
              <a:buNone/>
            </a:pPr>
            <a:r>
              <a:rPr lang="en-US" sz="2200" dirty="0" smtClean="0">
                <a:solidFill>
                  <a:srgbClr val="0F1E50"/>
                </a:solidFill>
                <a:hlinkClick r:id="rId3"/>
              </a:rPr>
              <a:t>Denominator</a:t>
            </a:r>
            <a:endParaRPr lang="en-US" sz="2200" dirty="0">
              <a:solidFill>
                <a:srgbClr val="0F1E50"/>
              </a:solidFill>
            </a:endParaRPr>
          </a:p>
          <a:p>
            <a:pPr marL="0" indent="0">
              <a:buNone/>
            </a:pPr>
            <a:r>
              <a:rPr lang="en-US" sz="2200" dirty="0" smtClean="0">
                <a:solidFill>
                  <a:srgbClr val="0F1E50"/>
                </a:solidFill>
                <a:hlinkClick r:id="rId4"/>
              </a:rPr>
              <a:t>Numerator</a:t>
            </a:r>
            <a:endParaRPr lang="en-US" sz="2200" dirty="0" smtClean="0">
              <a:solidFill>
                <a:srgbClr val="0F1E50"/>
              </a:solidFill>
            </a:endParaRPr>
          </a:p>
          <a:p>
            <a:pPr marL="0" indent="0">
              <a:buNone/>
            </a:pPr>
            <a:r>
              <a:rPr lang="en-US" sz="2200" dirty="0">
                <a:solidFill>
                  <a:srgbClr val="0F1E50"/>
                </a:solidFill>
                <a:hlinkClick r:id="rId5"/>
              </a:rPr>
              <a:t>Equivalent fractions</a:t>
            </a:r>
            <a:endParaRPr lang="en-US" sz="2200" dirty="0">
              <a:solidFill>
                <a:srgbClr val="0F1E50"/>
              </a:solidFill>
            </a:endParaRPr>
          </a:p>
          <a:p>
            <a:pPr marL="0" indent="0">
              <a:buNone/>
            </a:pPr>
            <a:r>
              <a:rPr lang="en-US" sz="2200" dirty="0">
                <a:solidFill>
                  <a:srgbClr val="0F1E50"/>
                </a:solidFill>
                <a:hlinkClick r:id="rId6"/>
              </a:rPr>
              <a:t>Related </a:t>
            </a:r>
            <a:r>
              <a:rPr lang="en-US" sz="2200" dirty="0" smtClean="0">
                <a:solidFill>
                  <a:srgbClr val="0F1E50"/>
                </a:solidFill>
                <a:hlinkClick r:id="rId6"/>
              </a:rPr>
              <a:t>denominators</a:t>
            </a:r>
            <a:endParaRPr lang="en-US" sz="2200" dirty="0" smtClean="0">
              <a:solidFill>
                <a:srgbClr val="0F1E50"/>
              </a:solidFill>
            </a:endParaRPr>
          </a:p>
          <a:p>
            <a:pPr marL="0" indent="0">
              <a:buNone/>
            </a:pPr>
            <a:r>
              <a:rPr lang="en-US" sz="2200" dirty="0">
                <a:solidFill>
                  <a:srgbClr val="0F1E50"/>
                </a:solidFill>
                <a:hlinkClick r:id="rId6"/>
              </a:rPr>
              <a:t>Ratio</a:t>
            </a:r>
            <a:endParaRPr lang="en-US" sz="2200" dirty="0">
              <a:solidFill>
                <a:srgbClr val="0F1E50"/>
              </a:solidFill>
            </a:endParaRPr>
          </a:p>
          <a:p>
            <a:pPr marL="0" indent="0">
              <a:buNone/>
            </a:pPr>
            <a:r>
              <a:rPr lang="en-US" sz="2200" dirty="0">
                <a:solidFill>
                  <a:srgbClr val="0F1E50"/>
                </a:solidFill>
                <a:hlinkClick r:id="rId7"/>
              </a:rPr>
              <a:t>Algebraic </a:t>
            </a:r>
            <a:r>
              <a:rPr lang="en-US" sz="2200" dirty="0" smtClean="0">
                <a:solidFill>
                  <a:srgbClr val="0F1E50"/>
                </a:solidFill>
                <a:hlinkClick r:id="rId7"/>
              </a:rPr>
              <a:t>fraction</a:t>
            </a:r>
            <a:endParaRPr lang="en-US" sz="2200" dirty="0" smtClean="0">
              <a:solidFill>
                <a:srgbClr val="0F1E50"/>
              </a:solidFill>
            </a:endParaRPr>
          </a:p>
          <a:p>
            <a:pPr marL="0" indent="0">
              <a:buNone/>
            </a:pPr>
            <a:r>
              <a:rPr lang="en-US" sz="2200" dirty="0">
                <a:solidFill>
                  <a:srgbClr val="0F1E50"/>
                </a:solidFill>
                <a:hlinkClick r:id="rId8"/>
              </a:rPr>
              <a:t>Irrational number</a:t>
            </a:r>
            <a:endParaRPr lang="en-US" sz="2200" dirty="0">
              <a:solidFill>
                <a:srgbClr val="0F1E50"/>
              </a:solidFill>
            </a:endParaRPr>
          </a:p>
          <a:p>
            <a:pPr marL="0" indent="0">
              <a:buNone/>
            </a:pPr>
            <a:r>
              <a:rPr lang="en-US" sz="2200" dirty="0">
                <a:solidFill>
                  <a:srgbClr val="0F1E50"/>
                </a:solidFill>
                <a:hlinkClick r:id="rId6"/>
              </a:rPr>
              <a:t>Real Number</a:t>
            </a:r>
            <a:endParaRPr lang="en-US" sz="2200" dirty="0">
              <a:solidFill>
                <a:srgbClr val="0F1E50"/>
              </a:solidFill>
            </a:endParaRPr>
          </a:p>
          <a:p>
            <a:pPr marL="0" indent="0">
              <a:lnSpc>
                <a:spcPct val="110000"/>
              </a:lnSpc>
              <a:buNone/>
            </a:pPr>
            <a:endParaRPr lang="en-US" sz="2000" b="1" dirty="0">
              <a:solidFill>
                <a:srgbClr val="0F1E50"/>
              </a:solidFill>
            </a:endParaRPr>
          </a:p>
          <a:p>
            <a:pPr marL="0" indent="0">
              <a:lnSpc>
                <a:spcPct val="120000"/>
              </a:lnSpc>
              <a:buNone/>
            </a:pPr>
            <a:r>
              <a:rPr lang="en-US" sz="1600" b="1" dirty="0" smtClean="0">
                <a:solidFill>
                  <a:srgbClr val="0F1E50"/>
                </a:solidFill>
              </a:rPr>
              <a:t>Note</a:t>
            </a:r>
            <a:r>
              <a:rPr lang="en-US" sz="1600" b="1" dirty="0">
                <a:solidFill>
                  <a:srgbClr val="0F1E50"/>
                </a:solidFill>
              </a:rPr>
              <a:t>: </a:t>
            </a:r>
            <a:r>
              <a:rPr lang="en-US" sz="1600" dirty="0" smtClean="0">
                <a:solidFill>
                  <a:srgbClr val="0F1E50"/>
                </a:solidFill>
              </a:rPr>
              <a:t>Rational </a:t>
            </a:r>
            <a:r>
              <a:rPr lang="en-US" sz="1600" dirty="0">
                <a:solidFill>
                  <a:srgbClr val="0F1E50"/>
                </a:solidFill>
              </a:rPr>
              <a:t>numbers in the AC </a:t>
            </a:r>
            <a:r>
              <a:rPr lang="en-US" sz="1600" dirty="0" smtClean="0">
                <a:solidFill>
                  <a:srgbClr val="0F1E50"/>
                </a:solidFill>
              </a:rPr>
              <a:t/>
            </a:r>
            <a:br>
              <a:rPr lang="en-US" sz="1600" dirty="0" smtClean="0">
                <a:solidFill>
                  <a:srgbClr val="0F1E50"/>
                </a:solidFill>
              </a:rPr>
            </a:br>
            <a:r>
              <a:rPr lang="en-US" sz="1600" dirty="0" smtClean="0">
                <a:solidFill>
                  <a:srgbClr val="0F1E50"/>
                </a:solidFill>
              </a:rPr>
              <a:t>are </a:t>
            </a:r>
            <a:r>
              <a:rPr lang="en-US" sz="1600" dirty="0">
                <a:solidFill>
                  <a:srgbClr val="0F1E50"/>
                </a:solidFill>
              </a:rPr>
              <a:t>defined </a:t>
            </a:r>
            <a:r>
              <a:rPr lang="en-US" sz="1600" dirty="0" smtClean="0">
                <a:solidFill>
                  <a:srgbClr val="0F1E50"/>
                </a:solidFill>
              </a:rPr>
              <a:t>under </a:t>
            </a:r>
            <a:r>
              <a:rPr lang="en-US" sz="1600" dirty="0">
                <a:solidFill>
                  <a:srgbClr val="0F1E50"/>
                </a:solidFill>
              </a:rPr>
              <a:t>Real </a:t>
            </a:r>
            <a:r>
              <a:rPr lang="en-US" sz="1600" dirty="0" smtClean="0">
                <a:solidFill>
                  <a:srgbClr val="0F1E50"/>
                </a:solidFill>
              </a:rPr>
              <a:t>Numbers</a:t>
            </a:r>
            <a:r>
              <a:rPr lang="en-US" sz="1600" dirty="0" smtClean="0">
                <a:solidFill>
                  <a:srgbClr val="406077"/>
                </a:solidFill>
              </a:rPr>
              <a:t>. </a:t>
            </a:r>
            <a:endParaRPr lang="en-US" sz="1600" dirty="0">
              <a:solidFill>
                <a:srgbClr val="406077"/>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b="1" dirty="0">
              <a:latin typeface="+mj-lt"/>
            </a:endParaRPr>
          </a:p>
        </p:txBody>
      </p:sp>
      <p:pic>
        <p:nvPicPr>
          <p:cNvPr id="5" name="Picture 4"/>
          <p:cNvPicPr>
            <a:picLocks noChangeAspect="1"/>
          </p:cNvPicPr>
          <p:nvPr/>
        </p:nvPicPr>
        <p:blipFill>
          <a:blip r:embed="rId9"/>
          <a:stretch>
            <a:fillRect/>
          </a:stretch>
        </p:blipFill>
        <p:spPr>
          <a:xfrm>
            <a:off x="7216223" y="4414225"/>
            <a:ext cx="1655394" cy="602591"/>
          </a:xfrm>
          <a:prstGeom prst="rect">
            <a:avLst/>
          </a:prstGeom>
        </p:spPr>
      </p:pic>
    </p:spTree>
    <p:extLst>
      <p:ext uri="{BB962C8B-B14F-4D97-AF65-F5344CB8AC3E}">
        <p14:creationId xmlns:p14="http://schemas.microsoft.com/office/powerpoint/2010/main" val="9237209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27632"/>
            <a:ext cx="6615000" cy="945000"/>
          </a:xfrm>
        </p:spPr>
        <p:txBody>
          <a:bodyPr>
            <a:normAutofit/>
          </a:bodyPr>
          <a:lstStyle/>
          <a:p>
            <a:r>
              <a:rPr lang="en-US" sz="3000" b="1" dirty="0" smtClean="0">
                <a:solidFill>
                  <a:srgbClr val="0F1E50"/>
                </a:solidFill>
              </a:rPr>
              <a:t>Rational </a:t>
            </a:r>
            <a:r>
              <a:rPr lang="en-US" sz="3000" b="1" dirty="0">
                <a:solidFill>
                  <a:srgbClr val="0F1E50"/>
                </a:solidFill>
              </a:rPr>
              <a:t>vs </a:t>
            </a:r>
            <a:r>
              <a:rPr lang="en-US" sz="3000" b="1" dirty="0" smtClean="0">
                <a:solidFill>
                  <a:srgbClr val="0F1E50"/>
                </a:solidFill>
              </a:rPr>
              <a:t>Irrational </a:t>
            </a:r>
            <a:r>
              <a:rPr lang="en-US" sz="3000" b="1" dirty="0">
                <a:solidFill>
                  <a:srgbClr val="0F1E50"/>
                </a:solidFill>
              </a:rPr>
              <a:t>numbers</a:t>
            </a:r>
          </a:p>
        </p:txBody>
      </p:sp>
      <p:sp>
        <p:nvSpPr>
          <p:cNvPr id="3" name="Content Placeholder 2"/>
          <p:cNvSpPr>
            <a:spLocks noGrp="1"/>
          </p:cNvSpPr>
          <p:nvPr>
            <p:ph idx="1"/>
          </p:nvPr>
        </p:nvSpPr>
        <p:spPr>
          <a:xfrm>
            <a:off x="1928087" y="1058410"/>
            <a:ext cx="6945032" cy="3940175"/>
          </a:xfrm>
        </p:spPr>
        <p:txBody>
          <a:bodyPr>
            <a:normAutofit/>
          </a:bodyPr>
          <a:lstStyle/>
          <a:p>
            <a:pPr marL="0" indent="0">
              <a:lnSpc>
                <a:spcPct val="120000"/>
              </a:lnSpc>
              <a:buNone/>
            </a:pPr>
            <a:r>
              <a:rPr lang="en-US" sz="2200" b="1" dirty="0" smtClean="0">
                <a:solidFill>
                  <a:srgbClr val="0F1E50"/>
                </a:solidFill>
              </a:rPr>
              <a:t>Rational numbers </a:t>
            </a:r>
            <a:r>
              <a:rPr lang="en-US" sz="2200" dirty="0">
                <a:solidFill>
                  <a:srgbClr val="0F1E50"/>
                </a:solidFill>
              </a:rPr>
              <a:t>can be </a:t>
            </a:r>
            <a:r>
              <a:rPr lang="en-US" sz="2200" dirty="0" smtClean="0">
                <a:solidFill>
                  <a:srgbClr val="0F1E50"/>
                </a:solidFill>
              </a:rPr>
              <a:t>written </a:t>
            </a:r>
            <a:r>
              <a:rPr lang="en-US" sz="2200" dirty="0">
                <a:solidFill>
                  <a:srgbClr val="0F1E50"/>
                </a:solidFill>
              </a:rPr>
              <a:t>as a </a:t>
            </a:r>
            <a:r>
              <a:rPr lang="en-US" sz="2200" dirty="0" smtClean="0">
                <a:solidFill>
                  <a:srgbClr val="0F1E50"/>
                </a:solidFill>
              </a:rPr>
              <a:t>‘simple’ </a:t>
            </a:r>
            <a:r>
              <a:rPr lang="en-US" sz="2200" dirty="0">
                <a:solidFill>
                  <a:srgbClr val="0F1E50"/>
                </a:solidFill>
              </a:rPr>
              <a:t>fraction </a:t>
            </a:r>
            <a:r>
              <a:rPr lang="en-US" sz="2200" dirty="0" smtClean="0">
                <a:solidFill>
                  <a:srgbClr val="0F1E50"/>
                </a:solidFill>
              </a:rPr>
              <a:t>i.e., they </a:t>
            </a:r>
            <a:r>
              <a:rPr lang="en-US" sz="2200" dirty="0">
                <a:solidFill>
                  <a:srgbClr val="0F1E50"/>
                </a:solidFill>
              </a:rPr>
              <a:t>can be written as a quotient of </a:t>
            </a:r>
            <a:r>
              <a:rPr lang="en-US" sz="2200" dirty="0" smtClean="0">
                <a:solidFill>
                  <a:srgbClr val="0F1E50"/>
                </a:solidFill>
              </a:rPr>
              <a:t/>
            </a:r>
            <a:br>
              <a:rPr lang="en-US" sz="2200" dirty="0" smtClean="0">
                <a:solidFill>
                  <a:srgbClr val="0F1E50"/>
                </a:solidFill>
              </a:rPr>
            </a:br>
            <a:r>
              <a:rPr lang="en-US" sz="2200" dirty="0" smtClean="0">
                <a:solidFill>
                  <a:srgbClr val="0F1E50"/>
                </a:solidFill>
              </a:rPr>
              <a:t>two </a:t>
            </a:r>
            <a:r>
              <a:rPr lang="en-US" sz="2200" dirty="0">
                <a:solidFill>
                  <a:srgbClr val="0F1E50"/>
                </a:solidFill>
              </a:rPr>
              <a:t>integers </a:t>
            </a:r>
            <a:r>
              <a:rPr lang="en-US" sz="2200" dirty="0" smtClean="0">
                <a:solidFill>
                  <a:srgbClr val="0F1E50"/>
                </a:solidFill>
              </a:rPr>
              <a:t>where </a:t>
            </a:r>
            <a:r>
              <a:rPr lang="en-US" sz="2200" dirty="0">
                <a:solidFill>
                  <a:srgbClr val="0F1E50"/>
                </a:solidFill>
              </a:rPr>
              <a:t>the denominator is </a:t>
            </a:r>
            <a:r>
              <a:rPr lang="en-US" sz="2200" b="1" dirty="0">
                <a:solidFill>
                  <a:srgbClr val="0F1E50"/>
                </a:solidFill>
              </a:rPr>
              <a:t>not </a:t>
            </a:r>
            <a:r>
              <a:rPr lang="en-US" sz="2200" dirty="0">
                <a:solidFill>
                  <a:srgbClr val="0F1E50"/>
                </a:solidFill>
              </a:rPr>
              <a:t>zero.</a:t>
            </a:r>
          </a:p>
          <a:p>
            <a:pPr marL="0" indent="0">
              <a:lnSpc>
                <a:spcPct val="120000"/>
              </a:lnSpc>
              <a:buNone/>
            </a:pPr>
            <a:r>
              <a:rPr lang="en-US" sz="2200" b="1" dirty="0" smtClean="0">
                <a:solidFill>
                  <a:srgbClr val="0F1E50"/>
                </a:solidFill>
              </a:rPr>
              <a:t>Examples: </a:t>
            </a:r>
          </a:p>
          <a:p>
            <a:pPr marL="0" indent="0">
              <a:buNone/>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592" y="2333476"/>
            <a:ext cx="596900" cy="711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9727" y="2351588"/>
            <a:ext cx="342900" cy="7112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3050" y="2396571"/>
            <a:ext cx="1054100" cy="7112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3127" y="3520386"/>
            <a:ext cx="1079500" cy="7112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3050" y="3519778"/>
            <a:ext cx="1612900" cy="7112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5988" y="3519778"/>
            <a:ext cx="419100" cy="711200"/>
          </a:xfrm>
          <a:prstGeom prst="rect">
            <a:avLst/>
          </a:prstGeom>
        </p:spPr>
      </p:pic>
    </p:spTree>
    <p:extLst>
      <p:ext uri="{BB962C8B-B14F-4D97-AF65-F5344CB8AC3E}">
        <p14:creationId xmlns:p14="http://schemas.microsoft.com/office/powerpoint/2010/main" val="6833058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27632"/>
            <a:ext cx="6615000" cy="945000"/>
          </a:xfrm>
        </p:spPr>
        <p:txBody>
          <a:bodyPr>
            <a:normAutofit/>
          </a:bodyPr>
          <a:lstStyle/>
          <a:p>
            <a:r>
              <a:rPr lang="en-US" sz="3000" b="1" dirty="0" smtClean="0">
                <a:solidFill>
                  <a:srgbClr val="0F1E50"/>
                </a:solidFill>
              </a:rPr>
              <a:t>Rational </a:t>
            </a:r>
            <a:r>
              <a:rPr lang="en-US" sz="3000" b="1" dirty="0">
                <a:solidFill>
                  <a:srgbClr val="0F1E50"/>
                </a:solidFill>
              </a:rPr>
              <a:t>vs </a:t>
            </a:r>
            <a:r>
              <a:rPr lang="en-US" sz="3000" b="1" dirty="0" smtClean="0">
                <a:solidFill>
                  <a:srgbClr val="0F1E50"/>
                </a:solidFill>
              </a:rPr>
              <a:t>Irrational </a:t>
            </a:r>
            <a:r>
              <a:rPr lang="en-US" sz="3000" b="1" dirty="0">
                <a:solidFill>
                  <a:srgbClr val="0F1E50"/>
                </a:solidFill>
              </a:rPr>
              <a:t>numbers</a:t>
            </a:r>
          </a:p>
        </p:txBody>
      </p:sp>
      <p:sp>
        <p:nvSpPr>
          <p:cNvPr id="3" name="Content Placeholder 2"/>
          <p:cNvSpPr>
            <a:spLocks noGrp="1"/>
          </p:cNvSpPr>
          <p:nvPr>
            <p:ph idx="1"/>
          </p:nvPr>
        </p:nvSpPr>
        <p:spPr>
          <a:xfrm>
            <a:off x="1924648" y="1127217"/>
            <a:ext cx="6797115" cy="3677957"/>
          </a:xfrm>
        </p:spPr>
        <p:txBody>
          <a:bodyPr>
            <a:normAutofit fontScale="92500"/>
          </a:bodyPr>
          <a:lstStyle/>
          <a:p>
            <a:pPr marL="0" indent="0">
              <a:lnSpc>
                <a:spcPct val="120000"/>
              </a:lnSpc>
              <a:buNone/>
            </a:pPr>
            <a:r>
              <a:rPr lang="en-US" b="1" dirty="0" smtClean="0">
                <a:solidFill>
                  <a:srgbClr val="0F1E50"/>
                </a:solidFill>
              </a:rPr>
              <a:t>Irrational numbers </a:t>
            </a:r>
            <a:r>
              <a:rPr lang="en-US" dirty="0" smtClean="0">
                <a:solidFill>
                  <a:srgbClr val="0F1E50"/>
                </a:solidFill>
              </a:rPr>
              <a:t>cannot </a:t>
            </a:r>
            <a:r>
              <a:rPr lang="en-US" dirty="0">
                <a:solidFill>
                  <a:srgbClr val="0F1E50"/>
                </a:solidFill>
              </a:rPr>
              <a:t>be expressed as a quotient of two integers </a:t>
            </a:r>
            <a:r>
              <a:rPr lang="en-US" dirty="0" smtClean="0">
                <a:solidFill>
                  <a:srgbClr val="0F1E50"/>
                </a:solidFill>
              </a:rPr>
              <a:t>i.e., </a:t>
            </a:r>
            <a:r>
              <a:rPr lang="en-US" dirty="0">
                <a:solidFill>
                  <a:srgbClr val="0F1E50"/>
                </a:solidFill>
              </a:rPr>
              <a:t>any real number that </a:t>
            </a:r>
            <a:r>
              <a:rPr lang="en-US" dirty="0" smtClean="0">
                <a:solidFill>
                  <a:srgbClr val="0F1E50"/>
                </a:solidFill>
              </a:rPr>
              <a:t/>
            </a:r>
            <a:br>
              <a:rPr lang="en-US" dirty="0" smtClean="0">
                <a:solidFill>
                  <a:srgbClr val="0F1E50"/>
                </a:solidFill>
              </a:rPr>
            </a:br>
            <a:r>
              <a:rPr lang="en-US" dirty="0" smtClean="0">
                <a:solidFill>
                  <a:srgbClr val="0F1E50"/>
                </a:solidFill>
              </a:rPr>
              <a:t>is </a:t>
            </a:r>
            <a:r>
              <a:rPr lang="en-US" dirty="0">
                <a:solidFill>
                  <a:srgbClr val="0F1E50"/>
                </a:solidFill>
              </a:rPr>
              <a:t>not rational. </a:t>
            </a:r>
          </a:p>
          <a:p>
            <a:pPr marL="0" indent="0">
              <a:lnSpc>
                <a:spcPct val="120000"/>
              </a:lnSpc>
              <a:buNone/>
            </a:pPr>
            <a:r>
              <a:rPr lang="en-US" b="1" dirty="0" smtClean="0">
                <a:solidFill>
                  <a:srgbClr val="0F1E50"/>
                </a:solidFill>
              </a:rPr>
              <a:t>Examples: </a:t>
            </a:r>
            <a:endParaRPr lang="en-US" dirty="0">
              <a:solidFill>
                <a:srgbClr val="0F1E50"/>
              </a:solidFill>
            </a:endParaRPr>
          </a:p>
          <a:p>
            <a:pPr marL="0" indent="0">
              <a:lnSpc>
                <a:spcPct val="120000"/>
              </a:lnSpc>
              <a:buNone/>
            </a:pPr>
            <a:r>
              <a:rPr lang="en-US" dirty="0">
                <a:solidFill>
                  <a:srgbClr val="0F1E50"/>
                </a:solidFill>
              </a:rPr>
              <a:t>So the set of all </a:t>
            </a:r>
            <a:r>
              <a:rPr lang="en-US" b="1" dirty="0">
                <a:solidFill>
                  <a:srgbClr val="0F1E50"/>
                </a:solidFill>
              </a:rPr>
              <a:t>Rational numbers </a:t>
            </a:r>
            <a:r>
              <a:rPr lang="en-US" dirty="0">
                <a:solidFill>
                  <a:srgbClr val="0F1E50"/>
                </a:solidFill>
              </a:rPr>
              <a:t>added to the set </a:t>
            </a:r>
            <a:r>
              <a:rPr lang="en-US" dirty="0" smtClean="0">
                <a:solidFill>
                  <a:srgbClr val="0F1E50"/>
                </a:solidFill>
              </a:rPr>
              <a:t/>
            </a:r>
            <a:br>
              <a:rPr lang="en-US" dirty="0" smtClean="0">
                <a:solidFill>
                  <a:srgbClr val="0F1E50"/>
                </a:solidFill>
              </a:rPr>
            </a:br>
            <a:r>
              <a:rPr lang="en-US" dirty="0" smtClean="0">
                <a:solidFill>
                  <a:srgbClr val="0F1E50"/>
                </a:solidFill>
              </a:rPr>
              <a:t>of </a:t>
            </a:r>
            <a:r>
              <a:rPr lang="en-US" dirty="0">
                <a:solidFill>
                  <a:srgbClr val="0F1E50"/>
                </a:solidFill>
              </a:rPr>
              <a:t>all </a:t>
            </a:r>
            <a:r>
              <a:rPr lang="en-US" b="1" dirty="0">
                <a:solidFill>
                  <a:srgbClr val="0F1E50"/>
                </a:solidFill>
              </a:rPr>
              <a:t>Irrational numbers </a:t>
            </a:r>
            <a:r>
              <a:rPr lang="en-US" dirty="0">
                <a:solidFill>
                  <a:srgbClr val="0F1E50"/>
                </a:solidFill>
              </a:rPr>
              <a:t>will give you the set of all </a:t>
            </a:r>
            <a:r>
              <a:rPr lang="en-US" dirty="0" smtClean="0">
                <a:solidFill>
                  <a:srgbClr val="0F1E50"/>
                </a:solidFill>
              </a:rPr>
              <a:t/>
            </a:r>
            <a:br>
              <a:rPr lang="en-US" dirty="0" smtClean="0">
                <a:solidFill>
                  <a:srgbClr val="0F1E50"/>
                </a:solidFill>
              </a:rPr>
            </a:br>
            <a:r>
              <a:rPr lang="en-US" b="1" dirty="0" smtClean="0">
                <a:solidFill>
                  <a:srgbClr val="0F1E50"/>
                </a:solidFill>
              </a:rPr>
              <a:t>Real numbers</a:t>
            </a:r>
            <a:r>
              <a:rPr lang="en-US" dirty="0" smtClean="0">
                <a:solidFill>
                  <a:srgbClr val="0F1E50"/>
                </a:solidFill>
              </a:rPr>
              <a:t>.</a:t>
            </a:r>
            <a:endParaRPr lang="en-US" dirty="0">
              <a:solidFill>
                <a:srgbClr val="0F1E50"/>
              </a:solidFill>
            </a:endParaRP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481" y="2270990"/>
            <a:ext cx="1789545" cy="680027"/>
          </a:xfrm>
          <a:prstGeom prst="rect">
            <a:avLst/>
          </a:prstGeom>
        </p:spPr>
      </p:pic>
    </p:spTree>
    <p:extLst>
      <p:ext uri="{BB962C8B-B14F-4D97-AF65-F5344CB8AC3E}">
        <p14:creationId xmlns:p14="http://schemas.microsoft.com/office/powerpoint/2010/main" val="17047197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3282"/>
            <a:ext cx="7886700" cy="994172"/>
          </a:xfrm>
        </p:spPr>
        <p:txBody>
          <a:bodyPr>
            <a:normAutofit/>
          </a:bodyPr>
          <a:lstStyle/>
          <a:p>
            <a:r>
              <a:rPr lang="en-US" sz="3000" b="1" dirty="0">
                <a:solidFill>
                  <a:srgbClr val="0F1E50"/>
                </a:solidFill>
              </a:rPr>
              <a:t>Number </a:t>
            </a:r>
            <a:r>
              <a:rPr lang="en-US" sz="3000" b="1" dirty="0" smtClean="0">
                <a:solidFill>
                  <a:srgbClr val="0F1E50"/>
                </a:solidFill>
              </a:rPr>
              <a:t>sets</a:t>
            </a:r>
            <a:endParaRPr lang="en-US" sz="3000" b="1" dirty="0">
              <a:solidFill>
                <a:srgbClr val="0F1E5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8295912"/>
              </p:ext>
            </p:extLst>
          </p:nvPr>
        </p:nvGraphicFramePr>
        <p:xfrm>
          <a:off x="1353934" y="1081922"/>
          <a:ext cx="7453889" cy="3909730"/>
        </p:xfrm>
        <a:graphic>
          <a:graphicData uri="http://schemas.openxmlformats.org/drawingml/2006/table">
            <a:tbl>
              <a:tblPr firstRow="1" bandRow="1">
                <a:tableStyleId>{93296810-A885-4BE3-A3E7-6D5BEEA58F35}</a:tableStyleId>
              </a:tblPr>
              <a:tblGrid>
                <a:gridCol w="1651647">
                  <a:extLst>
                    <a:ext uri="{9D8B030D-6E8A-4147-A177-3AD203B41FA5}">
                      <a16:colId xmlns:mc="http://schemas.openxmlformats.org/markup-compatibility/2006" xmlns:a14="http://schemas.microsoft.com/office/drawing/2010/main" xmlns="" xmlns:a16="http://schemas.microsoft.com/office/drawing/2014/main" val="20000"/>
                    </a:ext>
                  </a:extLst>
                </a:gridCol>
                <a:gridCol w="1041984">
                  <a:extLst>
                    <a:ext uri="{9D8B030D-6E8A-4147-A177-3AD203B41FA5}">
                      <a16:colId xmlns:mc="http://schemas.openxmlformats.org/markup-compatibility/2006" xmlns:a14="http://schemas.microsoft.com/office/drawing/2010/main" xmlns="" xmlns:a16="http://schemas.microsoft.com/office/drawing/2014/main" val="20001"/>
                    </a:ext>
                  </a:extLst>
                </a:gridCol>
                <a:gridCol w="2528047">
                  <a:extLst>
                    <a:ext uri="{9D8B030D-6E8A-4147-A177-3AD203B41FA5}">
                      <a16:colId xmlns:mc="http://schemas.openxmlformats.org/markup-compatibility/2006" xmlns:a14="http://schemas.microsoft.com/office/drawing/2010/main" xmlns="" xmlns:a16="http://schemas.microsoft.com/office/drawing/2014/main" val="20002"/>
                    </a:ext>
                  </a:extLst>
                </a:gridCol>
                <a:gridCol w="2232211">
                  <a:extLst>
                    <a:ext uri="{9D8B030D-6E8A-4147-A177-3AD203B41FA5}">
                      <a16:colId xmlns:mc="http://schemas.openxmlformats.org/markup-compatibility/2006" xmlns:a14="http://schemas.microsoft.com/office/drawing/2010/main" xmlns="" xmlns:a16="http://schemas.microsoft.com/office/drawing/2014/main" val="20003"/>
                    </a:ext>
                  </a:extLst>
                </a:gridCol>
              </a:tblGrid>
              <a:tr h="396109">
                <a:tc>
                  <a:txBody>
                    <a:bodyPr/>
                    <a:lstStyle/>
                    <a:p>
                      <a:r>
                        <a:rPr lang="en-US" sz="2000" dirty="0"/>
                        <a:t>Name</a:t>
                      </a:r>
                      <a:endParaRPr lang="en-US" sz="2000" b="1" i="0" dirty="0">
                        <a:latin typeface="Arial" charset="0"/>
                        <a:ea typeface="Arial" charset="0"/>
                        <a:cs typeface="Arial" charset="0"/>
                      </a:endParaRPr>
                    </a:p>
                  </a:txBody>
                  <a:tcPr>
                    <a:lnL w="31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solidFill>
                  </a:tcPr>
                </a:tc>
                <a:tc>
                  <a:txBody>
                    <a:bodyPr/>
                    <a:lstStyle/>
                    <a:p>
                      <a:r>
                        <a:rPr lang="en-US" sz="2000" dirty="0"/>
                        <a:t>Symbol</a:t>
                      </a:r>
                      <a:endParaRPr lang="en-US" sz="2000" b="1" i="0" dirty="0">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solidFill>
                  </a:tcPr>
                </a:tc>
                <a:tc>
                  <a:txBody>
                    <a:bodyPr/>
                    <a:lstStyle/>
                    <a:p>
                      <a:r>
                        <a:rPr lang="en-US" sz="2000" dirty="0"/>
                        <a:t>Set</a:t>
                      </a:r>
                      <a:endParaRPr lang="en-US" sz="2000" b="1" i="0" dirty="0">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solidFill>
                  </a:tcPr>
                </a:tc>
                <a:tc>
                  <a:txBody>
                    <a:bodyPr/>
                    <a:lstStyle/>
                    <a:p>
                      <a:r>
                        <a:rPr lang="en-US" sz="2000" dirty="0"/>
                        <a:t>Examples</a:t>
                      </a:r>
                      <a:endParaRPr lang="en-US" sz="2000" b="1" i="0" dirty="0">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12700" cmpd="sng">
                      <a:noFill/>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solidFill>
                  </a:tcPr>
                </a:tc>
                <a:extLst>
                  <a:ext uri="{0D108BD9-81ED-4DB2-BD59-A6C34878D82A}">
                    <a16:rowId xmlns:mc="http://schemas.openxmlformats.org/markup-compatibility/2006" xmlns:a14="http://schemas.microsoft.com/office/drawing/2010/main" xmlns="" xmlns:a16="http://schemas.microsoft.com/office/drawing/2014/main" val="10000"/>
                  </a:ext>
                </a:extLst>
              </a:tr>
              <a:tr h="351349">
                <a:tc>
                  <a:txBody>
                    <a:bodyPr/>
                    <a:lstStyle/>
                    <a:p>
                      <a:r>
                        <a:rPr lang="en-US" sz="1400" dirty="0">
                          <a:solidFill>
                            <a:srgbClr val="0F1E50"/>
                          </a:solidFill>
                          <a:latin typeface="Arial" charset="0"/>
                          <a:ea typeface="Arial" charset="0"/>
                          <a:cs typeface="Arial" charset="0"/>
                        </a:rPr>
                        <a:t>Natural</a:t>
                      </a:r>
                      <a:r>
                        <a:rPr lang="en-US" sz="1400" baseline="0" dirty="0">
                          <a:solidFill>
                            <a:srgbClr val="0F1E50"/>
                          </a:solidFill>
                          <a:latin typeface="Arial" charset="0"/>
                          <a:ea typeface="Arial" charset="0"/>
                          <a:cs typeface="Arial" charset="0"/>
                        </a:rPr>
                        <a:t> (</a:t>
                      </a:r>
                      <a:r>
                        <a:rPr lang="en-US" sz="1400" dirty="0">
                          <a:solidFill>
                            <a:srgbClr val="0F1E50"/>
                          </a:solidFill>
                          <a:latin typeface="Arial" charset="0"/>
                          <a:ea typeface="Arial" charset="0"/>
                          <a:cs typeface="Arial" charset="0"/>
                        </a:rPr>
                        <a:t>Counting)</a:t>
                      </a:r>
                    </a:p>
                  </a:txBody>
                  <a:tcP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tc>
                  <a:txBody>
                    <a:bodyPr/>
                    <a:lstStyle/>
                    <a:p>
                      <a:pPr algn="ctr"/>
                      <a:r>
                        <a:rPr lang="en-US" sz="1400" dirty="0" smtClean="0">
                          <a:solidFill>
                            <a:srgbClr val="0F1E50"/>
                          </a:solidFill>
                          <a:latin typeface="Arial" charset="0"/>
                          <a:ea typeface="Arial" charset="0"/>
                          <a:cs typeface="Arial" charset="0"/>
                        </a:rPr>
                        <a:t>N</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tc>
                  <a:txBody>
                    <a:bodyPr/>
                    <a:lstStyle/>
                    <a:p>
                      <a:r>
                        <a:rPr lang="en-US" sz="1400" dirty="0">
                          <a:solidFill>
                            <a:srgbClr val="0F1E50"/>
                          </a:solidFill>
                          <a:latin typeface="Arial" charset="0"/>
                          <a:ea typeface="Arial" charset="0"/>
                          <a:cs typeface="Arial" charset="0"/>
                        </a:rPr>
                        <a:t>{1,2,3,4,5,6,7,8,9,10</a:t>
                      </a:r>
                      <a:r>
                        <a:rPr lang="is-IS" sz="1400" dirty="0">
                          <a:solidFill>
                            <a:srgbClr val="0F1E50"/>
                          </a:solidFill>
                          <a:latin typeface="Arial" charset="0"/>
                          <a:ea typeface="Arial" charset="0"/>
                          <a:cs typeface="Arial" charset="0"/>
                        </a:rPr>
                        <a:t>….}</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tc>
                  <a:txBody>
                    <a:bodyPr/>
                    <a:lstStyle/>
                    <a:p>
                      <a:r>
                        <a:rPr lang="en-US" sz="1400" dirty="0">
                          <a:solidFill>
                            <a:srgbClr val="0F1E50"/>
                          </a:solidFill>
                          <a:latin typeface="Arial" charset="0"/>
                          <a:ea typeface="Arial" charset="0"/>
                          <a:cs typeface="Arial" charset="0"/>
                        </a:rPr>
                        <a:t>3, </a:t>
                      </a:r>
                      <a:r>
                        <a:rPr lang="en-US" sz="1400" dirty="0" smtClean="0">
                          <a:solidFill>
                            <a:srgbClr val="0F1E50"/>
                          </a:solidFill>
                          <a:latin typeface="Arial" charset="0"/>
                          <a:ea typeface="Arial" charset="0"/>
                          <a:cs typeface="Arial" charset="0"/>
                        </a:rPr>
                        <a:t>8,</a:t>
                      </a:r>
                      <a:r>
                        <a:rPr lang="en-US" sz="1400" baseline="0" dirty="0" smtClean="0">
                          <a:solidFill>
                            <a:srgbClr val="0F1E50"/>
                          </a:solidFill>
                          <a:latin typeface="Arial" charset="0"/>
                          <a:ea typeface="Arial" charset="0"/>
                          <a:cs typeface="Arial" charset="0"/>
                        </a:rPr>
                        <a:t> </a:t>
                      </a:r>
                      <a:r>
                        <a:rPr lang="en-US" sz="1400" dirty="0" smtClean="0">
                          <a:solidFill>
                            <a:srgbClr val="0F1E50"/>
                          </a:solidFill>
                          <a:latin typeface="Arial" charset="0"/>
                          <a:ea typeface="Arial" charset="0"/>
                          <a:cs typeface="Arial" charset="0"/>
                        </a:rPr>
                        <a:t>125</a:t>
                      </a:r>
                      <a:r>
                        <a:rPr lang="en-US" sz="1400" dirty="0">
                          <a:solidFill>
                            <a:srgbClr val="0F1E50"/>
                          </a:solidFill>
                          <a:latin typeface="Arial" charset="0"/>
                          <a:ea typeface="Arial" charset="0"/>
                          <a:cs typeface="Arial" charset="0"/>
                        </a:rPr>
                        <a:t>, </a:t>
                      </a:r>
                      <a:r>
                        <a:rPr lang="en-US" sz="1400" dirty="0" smtClean="0">
                          <a:solidFill>
                            <a:srgbClr val="0F1E50"/>
                          </a:solidFill>
                          <a:latin typeface="Arial" charset="0"/>
                          <a:ea typeface="Arial" charset="0"/>
                          <a:cs typeface="Arial" charset="0"/>
                        </a:rPr>
                        <a:t>1052 </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extLst>
                  <a:ext uri="{0D108BD9-81ED-4DB2-BD59-A6C34878D82A}">
                    <a16:rowId xmlns:mc="http://schemas.openxmlformats.org/markup-compatibility/2006" xmlns:a14="http://schemas.microsoft.com/office/drawing/2010/main" xmlns="" xmlns:a16="http://schemas.microsoft.com/office/drawing/2014/main" val="10001"/>
                  </a:ext>
                </a:extLst>
              </a:tr>
              <a:tr h="351349">
                <a:tc>
                  <a:txBody>
                    <a:bodyPr/>
                    <a:lstStyle/>
                    <a:p>
                      <a:r>
                        <a:rPr lang="en-US" sz="1400" dirty="0">
                          <a:solidFill>
                            <a:srgbClr val="0F1E50"/>
                          </a:solidFill>
                          <a:latin typeface="Arial" charset="0"/>
                          <a:ea typeface="Arial" charset="0"/>
                          <a:cs typeface="Arial" charset="0"/>
                        </a:rPr>
                        <a:t>Whole</a:t>
                      </a:r>
                    </a:p>
                  </a:txBody>
                  <a:tcP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smtClean="0">
                          <a:solidFill>
                            <a:srgbClr val="0F1E50"/>
                          </a:solidFill>
                          <a:latin typeface="Arial" charset="0"/>
                          <a:ea typeface="Arial" charset="0"/>
                          <a:cs typeface="Arial" charset="0"/>
                        </a:rPr>
                        <a:t>N or W</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rgbClr val="0F1E50"/>
                          </a:solidFill>
                          <a:latin typeface="Arial" charset="0"/>
                          <a:ea typeface="Arial" charset="0"/>
                          <a:cs typeface="Arial" charset="0"/>
                        </a:rPr>
                        <a:t>{0,1,2,3,4,5,6,7.8.9.10</a:t>
                      </a:r>
                      <a:r>
                        <a:rPr lang="is-IS" sz="1400" dirty="0">
                          <a:solidFill>
                            <a:srgbClr val="0F1E50"/>
                          </a:solidFill>
                          <a:latin typeface="Arial" charset="0"/>
                          <a:ea typeface="Arial" charset="0"/>
                          <a:cs typeface="Arial" charset="0"/>
                        </a:rPr>
                        <a:t>…..}</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rgbClr val="0F1E50"/>
                          </a:solidFill>
                          <a:latin typeface="Arial" charset="0"/>
                          <a:ea typeface="Arial" charset="0"/>
                          <a:cs typeface="Arial" charset="0"/>
                        </a:rPr>
                        <a:t>0, </a:t>
                      </a:r>
                      <a:r>
                        <a:rPr lang="en-US" sz="1400" dirty="0" smtClean="0">
                          <a:solidFill>
                            <a:srgbClr val="0F1E50"/>
                          </a:solidFill>
                          <a:latin typeface="Arial" charset="0"/>
                          <a:ea typeface="Arial" charset="0"/>
                          <a:cs typeface="Arial" charset="0"/>
                        </a:rPr>
                        <a:t>12, 32,1026</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mc="http://schemas.openxmlformats.org/markup-compatibility/2006" xmlns:a14="http://schemas.microsoft.com/office/drawing/2010/main" xmlns="" xmlns:a16="http://schemas.microsoft.com/office/drawing/2014/main" val="10002"/>
                  </a:ext>
                </a:extLst>
              </a:tr>
              <a:tr h="351349">
                <a:tc>
                  <a:txBody>
                    <a:bodyPr/>
                    <a:lstStyle/>
                    <a:p>
                      <a:r>
                        <a:rPr lang="en-US" sz="1400" dirty="0">
                          <a:solidFill>
                            <a:srgbClr val="0F1E50"/>
                          </a:solidFill>
                          <a:latin typeface="Arial" charset="0"/>
                          <a:ea typeface="Arial" charset="0"/>
                          <a:cs typeface="Arial" charset="0"/>
                        </a:rPr>
                        <a:t>Integers</a:t>
                      </a:r>
                    </a:p>
                  </a:txBody>
                  <a:tcP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tc>
                  <a:txBody>
                    <a:bodyPr/>
                    <a:lstStyle/>
                    <a:p>
                      <a:pPr algn="ctr"/>
                      <a:r>
                        <a:rPr lang="en-US" sz="1400" dirty="0" smtClean="0">
                          <a:solidFill>
                            <a:srgbClr val="0F1E50"/>
                          </a:solidFill>
                          <a:latin typeface="Arial" charset="0"/>
                          <a:ea typeface="Arial" charset="0"/>
                          <a:cs typeface="Arial" charset="0"/>
                        </a:rPr>
                        <a:t>Z</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tc>
                  <a:txBody>
                    <a:bodyPr/>
                    <a:lstStyle/>
                    <a:p>
                      <a:r>
                        <a:rPr lang="en-US" sz="1400" dirty="0">
                          <a:solidFill>
                            <a:srgbClr val="0F1E50"/>
                          </a:solidFill>
                          <a:latin typeface="Arial" charset="0"/>
                          <a:ea typeface="Arial" charset="0"/>
                          <a:cs typeface="Arial" charset="0"/>
                        </a:rPr>
                        <a:t>{</a:t>
                      </a:r>
                      <a:r>
                        <a:rPr lang="is-IS" sz="1400" dirty="0" smtClean="0">
                          <a:solidFill>
                            <a:srgbClr val="0F1E50"/>
                          </a:solidFill>
                          <a:latin typeface="Arial" charset="0"/>
                          <a:ea typeface="Arial" charset="0"/>
                          <a:cs typeface="Arial" charset="0"/>
                        </a:rPr>
                        <a:t>...–4,–3,–2,–1,0,1,2,3,4</a:t>
                      </a:r>
                      <a:r>
                        <a:rPr lang="is-IS" sz="1400" baseline="0" dirty="0">
                          <a:solidFill>
                            <a:srgbClr val="0F1E50"/>
                          </a:solidFill>
                          <a:latin typeface="Arial" charset="0"/>
                          <a:ea typeface="Arial" charset="0"/>
                          <a:cs typeface="Arial" charset="0"/>
                        </a:rPr>
                        <a:t>...}</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tc>
                  <a:txBody>
                    <a:bodyPr/>
                    <a:lstStyle/>
                    <a:p>
                      <a:r>
                        <a:rPr lang="en-US" sz="1400" dirty="0" smtClean="0">
                          <a:solidFill>
                            <a:srgbClr val="0F1E50"/>
                          </a:solidFill>
                          <a:latin typeface="Arial" charset="0"/>
                          <a:ea typeface="Arial" charset="0"/>
                          <a:cs typeface="Arial" charset="0"/>
                        </a:rPr>
                        <a:t>–25</a:t>
                      </a:r>
                      <a:r>
                        <a:rPr lang="en-US" sz="1400" dirty="0">
                          <a:solidFill>
                            <a:srgbClr val="0F1E50"/>
                          </a:solidFill>
                          <a:latin typeface="Arial" charset="0"/>
                          <a:ea typeface="Arial" charset="0"/>
                          <a:cs typeface="Arial" charset="0"/>
                        </a:rPr>
                        <a:t>,</a:t>
                      </a:r>
                      <a:r>
                        <a:rPr lang="en-US" sz="1400" baseline="0" dirty="0">
                          <a:solidFill>
                            <a:srgbClr val="0F1E50"/>
                          </a:solidFill>
                          <a:latin typeface="Arial" charset="0"/>
                          <a:ea typeface="Arial" charset="0"/>
                          <a:cs typeface="Arial" charset="0"/>
                        </a:rPr>
                        <a:t> </a:t>
                      </a:r>
                      <a:r>
                        <a:rPr lang="en-US" sz="1400" baseline="0" dirty="0" smtClean="0">
                          <a:solidFill>
                            <a:srgbClr val="0F1E50"/>
                          </a:solidFill>
                          <a:latin typeface="Arial" charset="0"/>
                          <a:ea typeface="Arial" charset="0"/>
                          <a:cs typeface="Arial" charset="0"/>
                        </a:rPr>
                        <a:t>83</a:t>
                      </a:r>
                      <a:r>
                        <a:rPr lang="en-US" sz="1400" baseline="0" dirty="0">
                          <a:solidFill>
                            <a:srgbClr val="0F1E50"/>
                          </a:solidFill>
                          <a:latin typeface="Arial" charset="0"/>
                          <a:ea typeface="Arial" charset="0"/>
                          <a:cs typeface="Arial" charset="0"/>
                        </a:rPr>
                        <a:t>, </a:t>
                      </a:r>
                      <a:r>
                        <a:rPr lang="en-US" sz="1400" baseline="0" dirty="0" smtClean="0">
                          <a:solidFill>
                            <a:srgbClr val="0F1E50"/>
                          </a:solidFill>
                          <a:latin typeface="Arial" charset="0"/>
                          <a:ea typeface="Arial" charset="0"/>
                          <a:cs typeface="Arial" charset="0"/>
                        </a:rPr>
                        <a:t>–129</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extLst>
                  <a:ext uri="{0D108BD9-81ED-4DB2-BD59-A6C34878D82A}">
                    <a16:rowId xmlns:mc="http://schemas.openxmlformats.org/markup-compatibility/2006" xmlns:a14="http://schemas.microsoft.com/office/drawing/2010/main" xmlns="" xmlns:a16="http://schemas.microsoft.com/office/drawing/2014/main" val="10003"/>
                  </a:ext>
                </a:extLst>
              </a:tr>
              <a:tr h="351349">
                <a:tc>
                  <a:txBody>
                    <a:bodyPr/>
                    <a:lstStyle/>
                    <a:p>
                      <a:r>
                        <a:rPr lang="en-US" sz="1400" dirty="0">
                          <a:solidFill>
                            <a:srgbClr val="0F1E50"/>
                          </a:solidFill>
                          <a:latin typeface="Arial" charset="0"/>
                          <a:ea typeface="Arial" charset="0"/>
                          <a:cs typeface="Arial" charset="0"/>
                        </a:rPr>
                        <a:t>Positive Integers</a:t>
                      </a:r>
                    </a:p>
                  </a:txBody>
                  <a:tcP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F1E50"/>
                          </a:solidFill>
                          <a:latin typeface="Arial" charset="0"/>
                          <a:ea typeface="Arial" charset="0"/>
                          <a:cs typeface="Arial" charset="0"/>
                        </a:rPr>
                        <a:t>+Z</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rgbClr val="0F1E50"/>
                          </a:solidFill>
                          <a:latin typeface="Arial" charset="0"/>
                          <a:ea typeface="Arial" charset="0"/>
                          <a:cs typeface="Arial" charset="0"/>
                        </a:rPr>
                        <a:t>{1,2,3,4,5,6,7,8,9,10</a:t>
                      </a:r>
                      <a:r>
                        <a:rPr lang="is-IS" sz="1400" dirty="0">
                          <a:solidFill>
                            <a:srgbClr val="0F1E50"/>
                          </a:solidFill>
                          <a:latin typeface="Arial" charset="0"/>
                          <a:ea typeface="Arial" charset="0"/>
                          <a:cs typeface="Arial" charset="0"/>
                        </a:rPr>
                        <a:t>….}</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olidFill>
                            <a:srgbClr val="0F1E50"/>
                          </a:solidFill>
                          <a:latin typeface="Arial" charset="0"/>
                          <a:ea typeface="Arial" charset="0"/>
                          <a:cs typeface="Arial" charset="0"/>
                        </a:rPr>
                        <a:t>34,</a:t>
                      </a:r>
                      <a:r>
                        <a:rPr lang="en-US" sz="1400" baseline="0" dirty="0">
                          <a:solidFill>
                            <a:srgbClr val="0F1E50"/>
                          </a:solidFill>
                          <a:latin typeface="Arial" charset="0"/>
                          <a:ea typeface="Arial" charset="0"/>
                          <a:cs typeface="Arial" charset="0"/>
                        </a:rPr>
                        <a:t> </a:t>
                      </a:r>
                      <a:r>
                        <a:rPr lang="en-US" sz="1400" baseline="0" dirty="0" smtClean="0">
                          <a:solidFill>
                            <a:srgbClr val="0F1E50"/>
                          </a:solidFill>
                          <a:latin typeface="Arial" charset="0"/>
                          <a:ea typeface="Arial" charset="0"/>
                          <a:cs typeface="Arial" charset="0"/>
                        </a:rPr>
                        <a:t>102569</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mc="http://schemas.openxmlformats.org/markup-compatibility/2006" xmlns:a14="http://schemas.microsoft.com/office/drawing/2010/main" xmlns="" xmlns:a16="http://schemas.microsoft.com/office/drawing/2014/main" val="10004"/>
                  </a:ext>
                </a:extLst>
              </a:tr>
              <a:tr h="351349">
                <a:tc>
                  <a:txBody>
                    <a:bodyPr/>
                    <a:lstStyle/>
                    <a:p>
                      <a:r>
                        <a:rPr lang="en-US" sz="1400" dirty="0">
                          <a:solidFill>
                            <a:srgbClr val="0F1E50"/>
                          </a:solidFill>
                          <a:latin typeface="Arial" charset="0"/>
                          <a:ea typeface="Arial" charset="0"/>
                          <a:cs typeface="Arial" charset="0"/>
                        </a:rPr>
                        <a:t>Negative Integers</a:t>
                      </a:r>
                    </a:p>
                  </a:txBody>
                  <a:tcP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F1E50"/>
                          </a:solidFill>
                          <a:latin typeface="Arial" charset="0"/>
                          <a:ea typeface="Arial" charset="0"/>
                          <a:cs typeface="Arial" charset="0"/>
                        </a:rPr>
                        <a:t>-Z</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tc>
                  <a:txBody>
                    <a:bodyPr/>
                    <a:lstStyle/>
                    <a:p>
                      <a:r>
                        <a:rPr lang="en-US" sz="1400" dirty="0">
                          <a:solidFill>
                            <a:srgbClr val="0F1E50"/>
                          </a:solidFill>
                          <a:latin typeface="Arial" charset="0"/>
                          <a:ea typeface="Arial" charset="0"/>
                          <a:cs typeface="Arial" charset="0"/>
                        </a:rPr>
                        <a:t>{</a:t>
                      </a:r>
                      <a:r>
                        <a:rPr lang="is-IS" sz="1400" dirty="0" smtClean="0">
                          <a:solidFill>
                            <a:srgbClr val="0F1E50"/>
                          </a:solidFill>
                          <a:latin typeface="Arial" charset="0"/>
                          <a:ea typeface="Arial" charset="0"/>
                          <a:cs typeface="Arial" charset="0"/>
                        </a:rPr>
                        <a:t>...–8,–7,–6,–5,–4,–3,–2,–1</a:t>
                      </a:r>
                      <a:r>
                        <a:rPr lang="is-IS" sz="1400" dirty="0">
                          <a:solidFill>
                            <a:srgbClr val="0F1E50"/>
                          </a:solidFill>
                          <a:latin typeface="Arial" charset="0"/>
                          <a:ea typeface="Arial" charset="0"/>
                          <a:cs typeface="Arial" charset="0"/>
                        </a:rPr>
                        <a:t>}</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tc>
                  <a:txBody>
                    <a:bodyPr/>
                    <a:lstStyle/>
                    <a:p>
                      <a:r>
                        <a:rPr lang="en-US" sz="1400" dirty="0" smtClean="0">
                          <a:solidFill>
                            <a:srgbClr val="0F1E50"/>
                          </a:solidFill>
                          <a:latin typeface="Arial" charset="0"/>
                          <a:ea typeface="Arial" charset="0"/>
                          <a:cs typeface="Arial" charset="0"/>
                        </a:rPr>
                        <a:t>–3, –20567</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extLst>
                  <a:ext uri="{0D108BD9-81ED-4DB2-BD59-A6C34878D82A}">
                    <a16:rowId xmlns:mc="http://schemas.openxmlformats.org/markup-compatibility/2006" xmlns:a14="http://schemas.microsoft.com/office/drawing/2010/main" xmlns="" xmlns:a16="http://schemas.microsoft.com/office/drawing/2014/main" val="10005"/>
                  </a:ext>
                </a:extLst>
              </a:tr>
              <a:tr h="351349">
                <a:tc>
                  <a:txBody>
                    <a:bodyPr/>
                    <a:lstStyle/>
                    <a:p>
                      <a:r>
                        <a:rPr lang="en-US" sz="1400" dirty="0">
                          <a:solidFill>
                            <a:srgbClr val="0F1E50"/>
                          </a:solidFill>
                          <a:latin typeface="Arial" charset="0"/>
                          <a:ea typeface="Arial" charset="0"/>
                          <a:cs typeface="Arial" charset="0"/>
                        </a:rPr>
                        <a:t>Rational</a:t>
                      </a:r>
                    </a:p>
                  </a:txBody>
                  <a:tcP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rgbClr val="0F1E50"/>
                          </a:solidFill>
                          <a:latin typeface="Arial" charset="0"/>
                          <a:ea typeface="Arial" charset="0"/>
                          <a:cs typeface="Arial" charset="0"/>
                        </a:rPr>
                        <a:t>Q</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rgbClr val="0F1E50"/>
                          </a:solidFill>
                          <a:latin typeface="Arial" charset="0"/>
                          <a:ea typeface="Arial" charset="0"/>
                          <a:cs typeface="Arial" charset="0"/>
                        </a:rPr>
                        <a:t>{</a:t>
                      </a:r>
                      <a:r>
                        <a:rPr lang="is-IS" sz="1400" dirty="0" smtClean="0">
                          <a:solidFill>
                            <a:srgbClr val="0F1E50"/>
                          </a:solidFill>
                          <a:latin typeface="Arial" charset="0"/>
                          <a:ea typeface="Arial" charset="0"/>
                          <a:cs typeface="Arial" charset="0"/>
                        </a:rPr>
                        <a:t>…–8.5,</a:t>
                      </a:r>
                      <a:r>
                        <a:rPr lang="is-IS" sz="1400" baseline="0" dirty="0" smtClean="0">
                          <a:solidFill>
                            <a:srgbClr val="0F1E50"/>
                          </a:solidFill>
                          <a:latin typeface="Arial" charset="0"/>
                          <a:ea typeface="Arial" charset="0"/>
                          <a:cs typeface="Arial" charset="0"/>
                        </a:rPr>
                        <a:t>..–10</a:t>
                      </a:r>
                      <a:r>
                        <a:rPr lang="is-IS" sz="1400" baseline="0" dirty="0">
                          <a:solidFill>
                            <a:srgbClr val="0F1E50"/>
                          </a:solidFill>
                          <a:latin typeface="Arial" charset="0"/>
                          <a:ea typeface="Arial" charset="0"/>
                          <a:cs typeface="Arial" charset="0"/>
                        </a:rPr>
                        <a:t>%,..0,.</a:t>
                      </a:r>
                      <a:r>
                        <a:rPr lang="en-US" sz="1400" dirty="0">
                          <a:solidFill>
                            <a:srgbClr val="0F1E50"/>
                          </a:solidFill>
                          <a:latin typeface="Arial" charset="0"/>
                          <a:ea typeface="Arial" charset="0"/>
                          <a:cs typeface="Arial" charset="0"/>
                        </a:rPr>
                        <a:t> , ..99,..}</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mc="http://schemas.openxmlformats.org/markup-compatibility/2006" xmlns:a14="http://schemas.microsoft.com/office/drawing/2010/main" xmlns="" xmlns:a16="http://schemas.microsoft.com/office/drawing/2014/main" val="10006"/>
                  </a:ext>
                </a:extLst>
              </a:tr>
              <a:tr h="351349">
                <a:tc>
                  <a:txBody>
                    <a:bodyPr/>
                    <a:lstStyle/>
                    <a:p>
                      <a:r>
                        <a:rPr lang="en-US" sz="1400" dirty="0">
                          <a:solidFill>
                            <a:srgbClr val="0F1E50"/>
                          </a:solidFill>
                          <a:latin typeface="Arial" charset="0"/>
                          <a:ea typeface="Arial" charset="0"/>
                          <a:cs typeface="Arial" charset="0"/>
                        </a:rPr>
                        <a:t>Irrational</a:t>
                      </a:r>
                    </a:p>
                  </a:txBody>
                  <a:tcP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tc>
                  <a:txBody>
                    <a:bodyPr/>
                    <a:lstStyle/>
                    <a:p>
                      <a:pPr algn="ctr"/>
                      <a:r>
                        <a:rPr lang="en-US" sz="1400" dirty="0">
                          <a:solidFill>
                            <a:srgbClr val="0F1E50"/>
                          </a:solidFill>
                          <a:latin typeface="Arial" charset="0"/>
                          <a:ea typeface="Arial" charset="0"/>
                          <a:cs typeface="Arial" charset="0"/>
                        </a:rPr>
                        <a:t> </a:t>
                      </a:r>
                      <a:r>
                        <a:rPr lang="en-US" sz="1400" dirty="0" smtClean="0">
                          <a:solidFill>
                            <a:srgbClr val="0F1E50"/>
                          </a:solidFill>
                          <a:latin typeface="Arial" charset="0"/>
                          <a:ea typeface="Arial" charset="0"/>
                          <a:cs typeface="Arial" charset="0"/>
                        </a:rPr>
                        <a:t>I</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tc>
                  <a:txBody>
                    <a:bodyPr/>
                    <a:lstStyle/>
                    <a:p>
                      <a:r>
                        <a:rPr lang="en-US" sz="1400" dirty="0">
                          <a:solidFill>
                            <a:srgbClr val="0F1E50"/>
                          </a:solidFill>
                          <a:latin typeface="Arial" charset="0"/>
                          <a:ea typeface="Arial" charset="0"/>
                          <a:cs typeface="Arial" charset="0"/>
                        </a:rPr>
                        <a:t>{</a:t>
                      </a:r>
                      <a:r>
                        <a:rPr lang="is-IS" sz="1400" dirty="0">
                          <a:solidFill>
                            <a:srgbClr val="0F1E50"/>
                          </a:solidFill>
                          <a:latin typeface="Arial" charset="0"/>
                          <a:ea typeface="Arial" charset="0"/>
                          <a:cs typeface="Arial" charset="0"/>
                        </a:rPr>
                        <a:t>…0.1214734,</a:t>
                      </a:r>
                      <a:r>
                        <a:rPr lang="is-IS" sz="1400" baseline="0" dirty="0">
                          <a:solidFill>
                            <a:srgbClr val="0F1E50"/>
                          </a:solidFill>
                          <a:latin typeface="Arial" charset="0"/>
                          <a:ea typeface="Arial" charset="0"/>
                          <a:cs typeface="Arial" charset="0"/>
                        </a:rPr>
                        <a:t> </a:t>
                      </a:r>
                      <a:r>
                        <a:rPr lang="is-IS" sz="1400" i="1" baseline="0" dirty="0">
                          <a:solidFill>
                            <a:srgbClr val="0F1E50"/>
                          </a:solidFill>
                          <a:latin typeface="Arial" charset="0"/>
                          <a:ea typeface="Arial" charset="0"/>
                          <a:cs typeface="Arial" charset="0"/>
                        </a:rPr>
                        <a:t>e</a:t>
                      </a:r>
                      <a:r>
                        <a:rPr lang="is-IS" sz="1400" baseline="0" dirty="0">
                          <a:solidFill>
                            <a:srgbClr val="0F1E50"/>
                          </a:solidFill>
                          <a:latin typeface="Arial" charset="0"/>
                          <a:ea typeface="Arial" charset="0"/>
                          <a:cs typeface="Arial" charset="0"/>
                        </a:rPr>
                        <a:t> , </a:t>
                      </a:r>
                      <a:r>
                        <a:rPr lang="en-US" sz="1400" dirty="0">
                          <a:solidFill>
                            <a:srgbClr val="0F1E50"/>
                          </a:solidFill>
                          <a:latin typeface="Arial" charset="0"/>
                          <a:ea typeface="Arial" charset="0"/>
                          <a:cs typeface="Arial" charset="0"/>
                        </a:rPr>
                        <a:t> ,</a:t>
                      </a:r>
                      <a:r>
                        <a:rPr lang="is-IS" sz="1400" dirty="0">
                          <a:solidFill>
                            <a:srgbClr val="0F1E50"/>
                          </a:solidFill>
                          <a:latin typeface="Arial" charset="0"/>
                          <a:ea typeface="Arial" charset="0"/>
                          <a:cs typeface="Arial" charset="0"/>
                        </a:rPr>
                        <a:t>….}</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tc>
                  <a:txBody>
                    <a:bodyPr/>
                    <a:lstStyle/>
                    <a:p>
                      <a:r>
                        <a:rPr lang="en-US" sz="1400" dirty="0" smtClean="0">
                          <a:solidFill>
                            <a:srgbClr val="0F1E50"/>
                          </a:solidFill>
                          <a:latin typeface="Arial" charset="0"/>
                          <a:ea typeface="Arial" charset="0"/>
                          <a:cs typeface="Arial" charset="0"/>
                        </a:rPr>
                        <a:t> </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extLst>
                  <a:ext uri="{0D108BD9-81ED-4DB2-BD59-A6C34878D82A}">
                    <a16:rowId xmlns:mc="http://schemas.openxmlformats.org/markup-compatibility/2006" xmlns:a14="http://schemas.microsoft.com/office/drawing/2010/main" xmlns="" xmlns:a16="http://schemas.microsoft.com/office/drawing/2014/main" val="10007"/>
                  </a:ext>
                </a:extLst>
              </a:tr>
              <a:tr h="351349">
                <a:tc>
                  <a:txBody>
                    <a:bodyPr/>
                    <a:lstStyle/>
                    <a:p>
                      <a:r>
                        <a:rPr lang="en-US" sz="1400" dirty="0">
                          <a:solidFill>
                            <a:srgbClr val="0F1E50"/>
                          </a:solidFill>
                          <a:latin typeface="Arial" charset="0"/>
                          <a:ea typeface="Arial" charset="0"/>
                          <a:cs typeface="Arial" charset="0"/>
                        </a:rPr>
                        <a:t>Real</a:t>
                      </a:r>
                    </a:p>
                  </a:txBody>
                  <a:tcP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rgbClr val="0F1E50"/>
                          </a:solidFill>
                          <a:latin typeface="Arial" charset="0"/>
                          <a:ea typeface="Arial" charset="0"/>
                          <a:cs typeface="Arial" charset="0"/>
                        </a:rPr>
                        <a:t>R</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rgbClr val="0F1E50"/>
                          </a:solidFill>
                          <a:latin typeface="Arial" charset="0"/>
                          <a:ea typeface="Arial" charset="0"/>
                          <a:cs typeface="Arial" charset="0"/>
                        </a:rPr>
                        <a:t>{</a:t>
                      </a:r>
                      <a:r>
                        <a:rPr lang="is-IS" sz="1400" dirty="0" smtClean="0">
                          <a:solidFill>
                            <a:srgbClr val="0F1E50"/>
                          </a:solidFill>
                          <a:latin typeface="Arial" charset="0"/>
                          <a:ea typeface="Arial" charset="0"/>
                          <a:cs typeface="Arial" charset="0"/>
                        </a:rPr>
                        <a:t>…–10234</a:t>
                      </a:r>
                      <a:r>
                        <a:rPr lang="is-IS" sz="1400" dirty="0">
                          <a:solidFill>
                            <a:srgbClr val="0F1E50"/>
                          </a:solidFill>
                          <a:latin typeface="Arial" charset="0"/>
                          <a:ea typeface="Arial" charset="0"/>
                          <a:cs typeface="Arial" charset="0"/>
                        </a:rPr>
                        <a:t>, </a:t>
                      </a:r>
                      <a:r>
                        <a:rPr lang="is-IS" sz="1400" dirty="0" smtClean="0">
                          <a:solidFill>
                            <a:srgbClr val="0F1E50"/>
                          </a:solidFill>
                          <a:latin typeface="Arial" charset="0"/>
                          <a:ea typeface="Arial" charset="0"/>
                          <a:cs typeface="Arial" charset="0"/>
                        </a:rPr>
                        <a:t>..–0.05,..</a:t>
                      </a:r>
                      <a:r>
                        <a:rPr lang="en-US" sz="1400" dirty="0" smtClean="0">
                          <a:solidFill>
                            <a:srgbClr val="0F1E50"/>
                          </a:solidFill>
                          <a:latin typeface="Arial" charset="0"/>
                          <a:ea typeface="Arial" charset="0"/>
                          <a:cs typeface="Arial" charset="0"/>
                        </a:rPr>
                        <a:t>, </a:t>
                      </a:r>
                      <a:r>
                        <a:rPr lang="en-US" sz="1400" dirty="0">
                          <a:solidFill>
                            <a:srgbClr val="0F1E50"/>
                          </a:solidFill>
                          <a:latin typeface="Arial" charset="0"/>
                          <a:ea typeface="Arial" charset="0"/>
                          <a:cs typeface="Arial" charset="0"/>
                        </a:rPr>
                        <a:t>18%</a:t>
                      </a:r>
                      <a:r>
                        <a:rPr lang="is-IS" sz="1400" dirty="0">
                          <a:solidFill>
                            <a:srgbClr val="0F1E50"/>
                          </a:solidFill>
                          <a:latin typeface="Arial" charset="0"/>
                          <a:ea typeface="Arial" charset="0"/>
                          <a:cs typeface="Arial" charset="0"/>
                        </a:rPr>
                        <a:t>…}</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rgbClr val="0F1E50"/>
                          </a:solidFill>
                          <a:latin typeface="Arial" charset="0"/>
                          <a:ea typeface="Arial" charset="0"/>
                          <a:cs typeface="Arial" charset="0"/>
                        </a:rPr>
                        <a:t>-</a:t>
                      </a:r>
                      <a:r>
                        <a:rPr lang="en-US" sz="1400" dirty="0" smtClean="0">
                          <a:solidFill>
                            <a:srgbClr val="0F1E50"/>
                          </a:solidFill>
                          <a:latin typeface="Arial" charset="0"/>
                          <a:ea typeface="Arial" charset="0"/>
                          <a:cs typeface="Arial" charset="0"/>
                        </a:rPr>
                        <a:t>2, 25</a:t>
                      </a:r>
                      <a:r>
                        <a:rPr lang="en-US" sz="1400" dirty="0">
                          <a:solidFill>
                            <a:srgbClr val="0F1E50"/>
                          </a:solidFill>
                          <a:latin typeface="Arial" charset="0"/>
                          <a:ea typeface="Arial" charset="0"/>
                          <a:cs typeface="Arial" charset="0"/>
                        </a:rPr>
                        <a:t>%, </a:t>
                      </a:r>
                      <a:r>
                        <a:rPr lang="en-US" sz="1400" dirty="0" smtClean="0">
                          <a:solidFill>
                            <a:srgbClr val="0F1E50"/>
                          </a:solidFill>
                          <a:latin typeface="Arial" charset="0"/>
                          <a:ea typeface="Arial" charset="0"/>
                          <a:cs typeface="Arial" charset="0"/>
                        </a:rPr>
                        <a:t>0.032</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mc="http://schemas.openxmlformats.org/markup-compatibility/2006" xmlns:a14="http://schemas.microsoft.com/office/drawing/2010/main" xmlns="" xmlns:a16="http://schemas.microsoft.com/office/drawing/2014/main" val="10008"/>
                  </a:ext>
                </a:extLst>
              </a:tr>
              <a:tr h="351349">
                <a:tc>
                  <a:txBody>
                    <a:bodyPr/>
                    <a:lstStyle/>
                    <a:p>
                      <a:r>
                        <a:rPr lang="en-US" sz="1400" dirty="0">
                          <a:solidFill>
                            <a:srgbClr val="0F1E50"/>
                          </a:solidFill>
                          <a:latin typeface="Arial" charset="0"/>
                          <a:ea typeface="Arial" charset="0"/>
                          <a:cs typeface="Arial" charset="0"/>
                        </a:rPr>
                        <a:t>Imaginary </a:t>
                      </a:r>
                    </a:p>
                  </a:txBody>
                  <a:tcP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tc>
                  <a:txBody>
                    <a:bodyPr/>
                    <a:lstStyle/>
                    <a:p>
                      <a:pPr algn="ctr"/>
                      <a:r>
                        <a:rPr lang="en-US" sz="1400" dirty="0" err="1" smtClean="0">
                          <a:solidFill>
                            <a:srgbClr val="0F1E50"/>
                          </a:solidFill>
                          <a:latin typeface="Arial" charset="0"/>
                          <a:ea typeface="Arial" charset="0"/>
                          <a:cs typeface="Arial" charset="0"/>
                        </a:rPr>
                        <a:t>i</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tc>
                  <a:txBody>
                    <a:bodyPr/>
                    <a:lstStyle/>
                    <a:p>
                      <a:r>
                        <a:rPr lang="en-US" sz="1400" dirty="0">
                          <a:solidFill>
                            <a:srgbClr val="0F1E50"/>
                          </a:solidFill>
                          <a:latin typeface="Arial" charset="0"/>
                          <a:ea typeface="Arial" charset="0"/>
                          <a:cs typeface="Arial" charset="0"/>
                        </a:rPr>
                        <a:t>{ </a:t>
                      </a:r>
                      <a:r>
                        <a:rPr lang="en-US" sz="1400" i="1" dirty="0" err="1" smtClean="0">
                          <a:solidFill>
                            <a:srgbClr val="0F1E50"/>
                          </a:solidFill>
                          <a:latin typeface="Arial" charset="0"/>
                          <a:ea typeface="Arial" charset="0"/>
                          <a:cs typeface="Arial" charset="0"/>
                        </a:rPr>
                        <a:t>i</a:t>
                      </a:r>
                      <a:r>
                        <a:rPr lang="en-US" sz="1400" dirty="0" smtClean="0">
                          <a:solidFill>
                            <a:srgbClr val="0F1E50"/>
                          </a:solidFill>
                          <a:latin typeface="Arial" charset="0"/>
                          <a:ea typeface="Arial" charset="0"/>
                          <a:cs typeface="Arial" charset="0"/>
                        </a:rPr>
                        <a:t>  </a:t>
                      </a:r>
                      <a:r>
                        <a:rPr lang="en-US" sz="1400" dirty="0">
                          <a:solidFill>
                            <a:srgbClr val="0F1E50"/>
                          </a:solidFill>
                          <a:latin typeface="Arial" charset="0"/>
                          <a:ea typeface="Arial" charset="0"/>
                          <a:cs typeface="Arial" charset="0"/>
                        </a:rPr>
                        <a:t>, </a:t>
                      </a:r>
                      <a:r>
                        <a:rPr lang="en-US" sz="1400" baseline="0" dirty="0" smtClean="0">
                          <a:solidFill>
                            <a:srgbClr val="0F1E50"/>
                          </a:solidFill>
                          <a:latin typeface="Arial" charset="0"/>
                          <a:ea typeface="Arial" charset="0"/>
                          <a:cs typeface="Arial" charset="0"/>
                        </a:rPr>
                        <a:t> 2</a:t>
                      </a:r>
                      <a:r>
                        <a:rPr lang="en-US" sz="1400" i="1" baseline="0" dirty="0" smtClean="0">
                          <a:solidFill>
                            <a:srgbClr val="0F1E50"/>
                          </a:solidFill>
                          <a:latin typeface="Arial" charset="0"/>
                          <a:ea typeface="Arial" charset="0"/>
                          <a:cs typeface="Arial" charset="0"/>
                        </a:rPr>
                        <a:t>i</a:t>
                      </a:r>
                      <a:r>
                        <a:rPr lang="en-US" sz="1400" baseline="0" dirty="0" smtClean="0">
                          <a:solidFill>
                            <a:srgbClr val="0F1E50"/>
                          </a:solidFill>
                          <a:latin typeface="Arial" charset="0"/>
                          <a:ea typeface="Arial" charset="0"/>
                          <a:cs typeface="Arial" charset="0"/>
                        </a:rPr>
                        <a:t> </a:t>
                      </a:r>
                      <a:r>
                        <a:rPr lang="en-US" sz="1400" dirty="0" smtClean="0">
                          <a:solidFill>
                            <a:srgbClr val="0F1E50"/>
                          </a:solidFill>
                          <a:latin typeface="Arial" charset="0"/>
                          <a:ea typeface="Arial" charset="0"/>
                          <a:cs typeface="Arial" charset="0"/>
                        </a:rPr>
                        <a:t> </a:t>
                      </a:r>
                      <a:r>
                        <a:rPr lang="en-US" sz="1400" dirty="0">
                          <a:solidFill>
                            <a:srgbClr val="0F1E50"/>
                          </a:solidFill>
                          <a:latin typeface="Arial" charset="0"/>
                          <a:ea typeface="Arial" charset="0"/>
                          <a:cs typeface="Arial" charset="0"/>
                        </a:rPr>
                        <a: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tc>
                  <a:txBody>
                    <a:bodyPr/>
                    <a:lstStyle/>
                    <a:p>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C213">
                        <a:alpha val="20000"/>
                      </a:srgbClr>
                    </a:solidFill>
                  </a:tcPr>
                </a:tc>
                <a:extLst>
                  <a:ext uri="{0D108BD9-81ED-4DB2-BD59-A6C34878D82A}">
                    <a16:rowId xmlns:mc="http://schemas.openxmlformats.org/markup-compatibility/2006" xmlns:a14="http://schemas.microsoft.com/office/drawing/2010/main" xmlns="" xmlns:a16="http://schemas.microsoft.com/office/drawing/2014/main" val="10009"/>
                  </a:ext>
                </a:extLst>
              </a:tr>
              <a:tr h="351349">
                <a:tc>
                  <a:txBody>
                    <a:bodyPr/>
                    <a:lstStyle/>
                    <a:p>
                      <a:r>
                        <a:rPr lang="en-US" sz="1400" dirty="0">
                          <a:solidFill>
                            <a:srgbClr val="0F1E50"/>
                          </a:solidFill>
                          <a:latin typeface="Arial" charset="0"/>
                          <a:ea typeface="Arial" charset="0"/>
                          <a:cs typeface="Arial" charset="0"/>
                        </a:rPr>
                        <a:t>Complex</a:t>
                      </a:r>
                    </a:p>
                  </a:txBody>
                  <a:tcPr>
                    <a:lnL w="12700" cmpd="sng">
                      <a:noFill/>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rgbClr val="0F1E50"/>
                          </a:solidFill>
                          <a:latin typeface="Arial" charset="0"/>
                          <a:ea typeface="Arial" charset="0"/>
                          <a:cs typeface="Arial" charset="0"/>
                        </a:rPr>
                        <a:t>C</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400" dirty="0">
                          <a:solidFill>
                            <a:srgbClr val="0F1E50"/>
                          </a:solidFill>
                          <a:latin typeface="Arial" charset="0"/>
                          <a:ea typeface="Arial" charset="0"/>
                          <a:cs typeface="Arial" charset="0"/>
                        </a:rPr>
                        <a:t>{</a:t>
                      </a:r>
                      <a:r>
                        <a:rPr lang="en-US" sz="1400" baseline="0" dirty="0">
                          <a:solidFill>
                            <a:srgbClr val="0F1E50"/>
                          </a:solidFill>
                          <a:latin typeface="Arial" charset="0"/>
                          <a:ea typeface="Arial" charset="0"/>
                          <a:cs typeface="Arial" charset="0"/>
                        </a:rPr>
                        <a:t> </a:t>
                      </a:r>
                      <a:r>
                        <a:rPr lang="en-US" sz="1400" i="1" baseline="0" dirty="0" smtClean="0">
                          <a:solidFill>
                            <a:srgbClr val="0F1E50"/>
                          </a:solidFill>
                          <a:latin typeface="Arial" charset="0"/>
                          <a:ea typeface="Arial" charset="0"/>
                          <a:cs typeface="Arial" charset="0"/>
                        </a:rPr>
                        <a:t>a</a:t>
                      </a:r>
                      <a:r>
                        <a:rPr lang="en-US" sz="1400" baseline="0" dirty="0" smtClean="0">
                          <a:solidFill>
                            <a:srgbClr val="0F1E50"/>
                          </a:solidFill>
                          <a:latin typeface="Arial" charset="0"/>
                          <a:ea typeface="Arial" charset="0"/>
                          <a:cs typeface="Arial" charset="0"/>
                        </a:rPr>
                        <a:t> + </a:t>
                      </a:r>
                      <a:r>
                        <a:rPr lang="en-US" sz="1400" i="1" baseline="0" dirty="0" smtClean="0">
                          <a:solidFill>
                            <a:srgbClr val="0F1E50"/>
                          </a:solidFill>
                          <a:latin typeface="Arial" charset="0"/>
                          <a:ea typeface="Arial" charset="0"/>
                          <a:cs typeface="Arial" charset="0"/>
                        </a:rPr>
                        <a:t>bi</a:t>
                      </a:r>
                      <a:r>
                        <a:rPr lang="en-US" sz="1400" baseline="0" dirty="0" smtClean="0">
                          <a:solidFill>
                            <a:srgbClr val="0F1E50"/>
                          </a:solidFill>
                          <a:latin typeface="Arial" charset="0"/>
                          <a:ea typeface="Arial" charset="0"/>
                          <a:cs typeface="Arial" charset="0"/>
                        </a:rPr>
                        <a:t> </a:t>
                      </a:r>
                      <a:r>
                        <a:rPr lang="en-US" sz="1400" baseline="0" dirty="0">
                          <a:solidFill>
                            <a:srgbClr val="0F1E50"/>
                          </a:solidFill>
                          <a:latin typeface="Arial" charset="0"/>
                          <a:ea typeface="Arial" charset="0"/>
                          <a:cs typeface="Arial" charset="0"/>
                        </a:rPr>
                        <a:t>, </a:t>
                      </a:r>
                      <a:r>
                        <a:rPr lang="is-IS" sz="1400" baseline="0" dirty="0">
                          <a:solidFill>
                            <a:srgbClr val="0F1E50"/>
                          </a:solidFill>
                          <a:latin typeface="Arial" charset="0"/>
                          <a:ea typeface="Arial" charset="0"/>
                          <a:cs typeface="Arial" charset="0"/>
                        </a:rPr>
                        <a:t>…}</a:t>
                      </a:r>
                      <a:endParaRPr lang="en-US" sz="1400"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1400" dirty="0" smtClean="0">
                          <a:solidFill>
                            <a:srgbClr val="0F1E50"/>
                          </a:solidFill>
                          <a:latin typeface="Arial" charset="0"/>
                          <a:ea typeface="Arial" charset="0"/>
                          <a:cs typeface="Arial" charset="0"/>
                        </a:rPr>
                        <a:t>–6</a:t>
                      </a:r>
                      <a:r>
                        <a:rPr lang="en-US" sz="1400" i="1" dirty="0" smtClean="0">
                          <a:solidFill>
                            <a:srgbClr val="0F1E50"/>
                          </a:solidFill>
                          <a:latin typeface="Arial" charset="0"/>
                          <a:ea typeface="Arial" charset="0"/>
                          <a:cs typeface="Arial" charset="0"/>
                        </a:rPr>
                        <a:t>i</a:t>
                      </a:r>
                      <a:r>
                        <a:rPr lang="en-US" sz="1400" dirty="0" smtClean="0">
                          <a:solidFill>
                            <a:srgbClr val="0F1E50"/>
                          </a:solidFill>
                          <a:latin typeface="Arial" charset="0"/>
                          <a:ea typeface="Arial" charset="0"/>
                          <a:cs typeface="Arial" charset="0"/>
                        </a:rPr>
                        <a:t>, 4 + 25</a:t>
                      </a:r>
                      <a:r>
                        <a:rPr lang="en-US" sz="1400" i="1" dirty="0" smtClean="0">
                          <a:solidFill>
                            <a:srgbClr val="0F1E50"/>
                          </a:solidFill>
                          <a:latin typeface="Arial" charset="0"/>
                          <a:ea typeface="Arial" charset="0"/>
                          <a:cs typeface="Arial" charset="0"/>
                        </a:rPr>
                        <a:t>i</a:t>
                      </a:r>
                      <a:endParaRPr lang="en-US" sz="1400" i="1" dirty="0">
                        <a:solidFill>
                          <a:srgbClr val="0F1E50"/>
                        </a:solidFill>
                        <a:latin typeface="Arial" charset="0"/>
                        <a:ea typeface="Arial" charset="0"/>
                        <a:cs typeface="Arial" charset="0"/>
                      </a:endParaRPr>
                    </a:p>
                  </a:txBody>
                  <a:tcPr>
                    <a:lnL w="3175" cap="flat" cmpd="sng" algn="ctr">
                      <a:solidFill>
                        <a:schemeClr val="bg1"/>
                      </a:solid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mc="http://schemas.openxmlformats.org/markup-compatibility/2006" xmlns:a14="http://schemas.microsoft.com/office/drawing/2010/main" xmlns="" xmlns:a16="http://schemas.microsoft.com/office/drawing/2014/main" val="10010"/>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7380" y="3245206"/>
            <a:ext cx="1473200" cy="304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202" y="3601376"/>
            <a:ext cx="787400" cy="2921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202" y="4302864"/>
            <a:ext cx="546100" cy="279400"/>
          </a:xfrm>
          <a:prstGeom prst="rect">
            <a:avLst/>
          </a:prstGeom>
        </p:spPr>
      </p:pic>
    </p:spTree>
    <p:extLst>
      <p:ext uri="{BB962C8B-B14F-4D97-AF65-F5344CB8AC3E}">
        <p14:creationId xmlns:p14="http://schemas.microsoft.com/office/powerpoint/2010/main" val="16459069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712" y="327632"/>
            <a:ext cx="6615000" cy="945000"/>
          </a:xfrm>
        </p:spPr>
        <p:txBody>
          <a:bodyPr>
            <a:normAutofit/>
          </a:bodyPr>
          <a:lstStyle/>
          <a:p>
            <a:r>
              <a:rPr lang="en-US" sz="3000" b="1" dirty="0">
                <a:solidFill>
                  <a:srgbClr val="0F1E50"/>
                </a:solidFill>
              </a:rPr>
              <a:t>Number </a:t>
            </a:r>
            <a:r>
              <a:rPr lang="en-US" sz="3000" b="1" dirty="0" smtClean="0">
                <a:solidFill>
                  <a:srgbClr val="0F1E50"/>
                </a:solidFill>
              </a:rPr>
              <a:t>lines</a:t>
            </a:r>
            <a:endParaRPr lang="en-US" sz="3000" b="1" dirty="0">
              <a:solidFill>
                <a:srgbClr val="0F1E50"/>
              </a:solidFill>
            </a:endParaRPr>
          </a:p>
        </p:txBody>
      </p:sp>
      <mc:AlternateContent xmlns:mc="http://schemas.openxmlformats.org/markup-compatibility/2006" xmlns:a14="http://schemas.microsoft.com/office/drawing/2010/main">
        <mc:Choice Requires="a14">
          <p:sp>
            <p:nvSpPr>
              <p:cNvPr id="8" name="TextBox 7"/>
              <p:cNvSpPr txBox="1"/>
              <p:nvPr/>
            </p:nvSpPr>
            <p:spPr>
              <a:xfrm>
                <a:off x="6807890" y="2794925"/>
                <a:ext cx="2004961" cy="1161857"/>
              </a:xfrm>
              <a:prstGeom prst="rect">
                <a:avLst/>
              </a:prstGeom>
              <a:noFill/>
            </p:spPr>
            <p:txBody>
              <a:bodyPr wrap="square" rtlCol="0">
                <a:spAutoFit/>
              </a:bodyPr>
              <a:lstStyle/>
              <a:p>
                <a:r>
                  <a:rPr lang="en-US" sz="1400" b="1" dirty="0" smtClean="0">
                    <a:solidFill>
                      <a:srgbClr val="0F1E50"/>
                    </a:solidFill>
                    <a:latin typeface="Arial" charset="0"/>
                    <a:ea typeface="Arial" charset="0"/>
                    <a:cs typeface="Arial" charset="0"/>
                  </a:rPr>
                  <a:t>Whole numbers</a:t>
                </a:r>
                <a:endParaRPr lang="en-US" sz="1400" b="1" dirty="0">
                  <a:solidFill>
                    <a:srgbClr val="0F1E50"/>
                  </a:solidFill>
                  <a:latin typeface="Arial" charset="0"/>
                  <a:ea typeface="Arial" charset="0"/>
                  <a:cs typeface="Arial" charset="0"/>
                </a:endParaRPr>
              </a:p>
              <a:p>
                <a:r>
                  <a:rPr lang="en-US" sz="1400" dirty="0">
                    <a:solidFill>
                      <a:srgbClr val="0F1E50"/>
                    </a:solidFill>
                    <a:latin typeface="Arial" charset="0"/>
                    <a:ea typeface="Arial" charset="0"/>
                    <a:cs typeface="Arial" charset="0"/>
                  </a:rPr>
                  <a:t>Still discrete however the concept of zero being a value is introduced and </a:t>
                </a:r>
                <a14:m>
                  <m:oMath xmlns:m="http://schemas.openxmlformats.org/officeDocument/2006/math">
                    <m:r>
                      <a:rPr lang="en-US" sz="1400">
                        <a:solidFill>
                          <a:srgbClr val="0F1E50"/>
                        </a:solidFill>
                        <a:latin typeface="Cambria Math" charset="0"/>
                        <a:ea typeface="Arial" charset="0"/>
                        <a:cs typeface="Arial" charset="0"/>
                      </a:rPr>
                      <m:t>∞</m:t>
                    </m:r>
                  </m:oMath>
                </a14:m>
                <a:endParaRPr lang="en-US" sz="1400" dirty="0">
                  <a:solidFill>
                    <a:srgbClr val="0F1E50"/>
                  </a:solidFill>
                  <a:latin typeface="Arial" charset="0"/>
                  <a:ea typeface="Arial" charset="0"/>
                  <a:cs typeface="Arial"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07890" y="2794925"/>
                <a:ext cx="2004961" cy="1161857"/>
              </a:xfrm>
              <a:prstGeom prst="rect">
                <a:avLst/>
              </a:prstGeom>
              <a:blipFill rotWithShape="0">
                <a:blip r:embed="rId2"/>
                <a:stretch>
                  <a:fillRect l="-912" t="-524" b="-5236"/>
                </a:stretch>
              </a:blipFill>
            </p:spPr>
            <p:txBody>
              <a:bodyPr/>
              <a:lstStyle/>
              <a:p>
                <a:r>
                  <a:rPr lang="en-US">
                    <a:noFill/>
                  </a:rPr>
                  <a:t> </a:t>
                </a:r>
              </a:p>
            </p:txBody>
          </p:sp>
        </mc:Fallback>
      </mc:AlternateContent>
      <p:sp>
        <p:nvSpPr>
          <p:cNvPr id="11" name="TextBox 10"/>
          <p:cNvSpPr txBox="1"/>
          <p:nvPr/>
        </p:nvSpPr>
        <p:spPr>
          <a:xfrm>
            <a:off x="6815456" y="1105775"/>
            <a:ext cx="2446460" cy="1384995"/>
          </a:xfrm>
          <a:prstGeom prst="rect">
            <a:avLst/>
          </a:prstGeom>
          <a:noFill/>
        </p:spPr>
        <p:txBody>
          <a:bodyPr wrap="square" rtlCol="0">
            <a:spAutoFit/>
          </a:bodyPr>
          <a:lstStyle/>
          <a:p>
            <a:r>
              <a:rPr lang="en-US" sz="1400" b="1" dirty="0">
                <a:solidFill>
                  <a:srgbClr val="0F1E50"/>
                </a:solidFill>
                <a:latin typeface="Arial" charset="0"/>
                <a:ea typeface="Arial" charset="0"/>
                <a:cs typeface="Arial" charset="0"/>
              </a:rPr>
              <a:t>Natural </a:t>
            </a:r>
            <a:r>
              <a:rPr lang="en-US" sz="1400" b="1" dirty="0" smtClean="0">
                <a:solidFill>
                  <a:srgbClr val="0F1E50"/>
                </a:solidFill>
                <a:latin typeface="Arial" charset="0"/>
                <a:ea typeface="Arial" charset="0"/>
                <a:cs typeface="Arial" charset="0"/>
              </a:rPr>
              <a:t>numbers </a:t>
            </a:r>
            <a:r>
              <a:rPr lang="en-US" sz="1400" dirty="0">
                <a:solidFill>
                  <a:srgbClr val="0F1E50"/>
                </a:solidFill>
                <a:latin typeface="Arial" charset="0"/>
                <a:ea typeface="Arial" charset="0"/>
                <a:cs typeface="Arial" charset="0"/>
              </a:rPr>
              <a:t>Sometimes referred to </a:t>
            </a:r>
            <a:r>
              <a:rPr lang="en-US" sz="1400" dirty="0" smtClean="0">
                <a:solidFill>
                  <a:srgbClr val="0F1E50"/>
                </a:solidFill>
                <a:latin typeface="Arial" charset="0"/>
                <a:ea typeface="Arial" charset="0"/>
                <a:cs typeface="Arial" charset="0"/>
              </a:rPr>
              <a:t/>
            </a:r>
            <a:br>
              <a:rPr lang="en-US" sz="1400" dirty="0" smtClean="0">
                <a:solidFill>
                  <a:srgbClr val="0F1E50"/>
                </a:solidFill>
                <a:latin typeface="Arial" charset="0"/>
                <a:ea typeface="Arial" charset="0"/>
                <a:cs typeface="Arial" charset="0"/>
              </a:rPr>
            </a:br>
            <a:r>
              <a:rPr lang="en-US" sz="1400" dirty="0" smtClean="0">
                <a:solidFill>
                  <a:srgbClr val="0F1E50"/>
                </a:solidFill>
                <a:latin typeface="Arial" charset="0"/>
                <a:ea typeface="Arial" charset="0"/>
                <a:cs typeface="Arial" charset="0"/>
              </a:rPr>
              <a:t>as </a:t>
            </a:r>
            <a:r>
              <a:rPr lang="en-US" sz="1400" dirty="0">
                <a:solidFill>
                  <a:srgbClr val="0F1E50"/>
                </a:solidFill>
                <a:latin typeface="Arial" charset="0"/>
                <a:ea typeface="Arial" charset="0"/>
                <a:cs typeface="Arial" charset="0"/>
              </a:rPr>
              <a:t>counting </a:t>
            </a:r>
            <a:r>
              <a:rPr lang="en-US" sz="1400" dirty="0" smtClean="0">
                <a:solidFill>
                  <a:srgbClr val="0F1E50"/>
                </a:solidFill>
                <a:latin typeface="Arial" charset="0"/>
                <a:ea typeface="Arial" charset="0"/>
                <a:cs typeface="Arial" charset="0"/>
              </a:rPr>
              <a:t>numbers. Concrete</a:t>
            </a:r>
            <a:r>
              <a:rPr lang="en-US" sz="1400" dirty="0">
                <a:solidFill>
                  <a:srgbClr val="0F1E50"/>
                </a:solidFill>
                <a:latin typeface="Arial" charset="0"/>
                <a:ea typeface="Arial" charset="0"/>
                <a:cs typeface="Arial" charset="0"/>
              </a:rPr>
              <a:t>, discrete </a:t>
            </a:r>
            <a:r>
              <a:rPr lang="en-US" sz="1400" dirty="0" smtClean="0">
                <a:solidFill>
                  <a:srgbClr val="0F1E50"/>
                </a:solidFill>
                <a:latin typeface="Arial" charset="0"/>
                <a:ea typeface="Arial" charset="0"/>
                <a:cs typeface="Arial" charset="0"/>
              </a:rPr>
              <a:t/>
            </a:r>
            <a:br>
              <a:rPr lang="en-US" sz="1400" dirty="0" smtClean="0">
                <a:solidFill>
                  <a:srgbClr val="0F1E50"/>
                </a:solidFill>
                <a:latin typeface="Arial" charset="0"/>
                <a:ea typeface="Arial" charset="0"/>
                <a:cs typeface="Arial" charset="0"/>
              </a:rPr>
            </a:br>
            <a:r>
              <a:rPr lang="en-US" sz="1400" dirty="0" smtClean="0">
                <a:solidFill>
                  <a:srgbClr val="0F1E50"/>
                </a:solidFill>
                <a:latin typeface="Arial" charset="0"/>
                <a:ea typeface="Arial" charset="0"/>
                <a:cs typeface="Arial" charset="0"/>
              </a:rPr>
              <a:t>numbers </a:t>
            </a:r>
            <a:r>
              <a:rPr lang="en-US" sz="1400" dirty="0">
                <a:solidFill>
                  <a:srgbClr val="0F1E50"/>
                </a:solidFill>
                <a:latin typeface="Arial" charset="0"/>
                <a:ea typeface="Arial" charset="0"/>
                <a:cs typeface="Arial" charset="0"/>
              </a:rPr>
              <a:t>represented </a:t>
            </a:r>
            <a:r>
              <a:rPr lang="en-US" sz="1400" dirty="0" smtClean="0">
                <a:solidFill>
                  <a:srgbClr val="0F1E50"/>
                </a:solidFill>
                <a:latin typeface="Arial" charset="0"/>
                <a:ea typeface="Arial" charset="0"/>
                <a:cs typeface="Arial" charset="0"/>
              </a:rPr>
              <a:t>by</a:t>
            </a:r>
            <a:br>
              <a:rPr lang="en-US" sz="1400" dirty="0" smtClean="0">
                <a:solidFill>
                  <a:srgbClr val="0F1E50"/>
                </a:solidFill>
                <a:latin typeface="Arial" charset="0"/>
                <a:ea typeface="Arial" charset="0"/>
                <a:cs typeface="Arial" charset="0"/>
              </a:rPr>
            </a:br>
            <a:r>
              <a:rPr lang="en-US" sz="1400" dirty="0" smtClean="0">
                <a:solidFill>
                  <a:srgbClr val="0F1E50"/>
                </a:solidFill>
                <a:latin typeface="Arial" charset="0"/>
                <a:ea typeface="Arial" charset="0"/>
                <a:cs typeface="Arial" charset="0"/>
              </a:rPr>
              <a:t>a </a:t>
            </a:r>
            <a:r>
              <a:rPr lang="en-US" sz="1400" dirty="0">
                <a:solidFill>
                  <a:srgbClr val="0F1E50"/>
                </a:solidFill>
                <a:latin typeface="Arial" charset="0"/>
                <a:ea typeface="Arial" charset="0"/>
                <a:cs typeface="Arial" charset="0"/>
              </a:rPr>
              <a:t>dot on the number </a:t>
            </a:r>
            <a:r>
              <a:rPr lang="en-US" sz="1400" dirty="0" smtClean="0">
                <a:solidFill>
                  <a:srgbClr val="0F1E50"/>
                </a:solidFill>
                <a:latin typeface="Arial" charset="0"/>
                <a:ea typeface="Arial" charset="0"/>
                <a:cs typeface="Arial" charset="0"/>
              </a:rPr>
              <a:t>line. </a:t>
            </a:r>
            <a:endParaRPr lang="en-US" sz="1400" dirty="0">
              <a:solidFill>
                <a:srgbClr val="0F1E50"/>
              </a:solidFill>
              <a:latin typeface="Arial" charset="0"/>
              <a:ea typeface="Arial" charset="0"/>
              <a:cs typeface="Arial" charset="0"/>
            </a:endParaRPr>
          </a:p>
        </p:txBody>
      </p:sp>
      <p:grpSp>
        <p:nvGrpSpPr>
          <p:cNvPr id="12" name="Group 11"/>
          <p:cNvGrpSpPr/>
          <p:nvPr/>
        </p:nvGrpSpPr>
        <p:grpSpPr>
          <a:xfrm>
            <a:off x="1408285" y="1741734"/>
            <a:ext cx="4892040" cy="279136"/>
            <a:chOff x="1664208" y="2141990"/>
            <a:chExt cx="4892040" cy="279136"/>
          </a:xfrm>
        </p:grpSpPr>
        <p:cxnSp>
          <p:nvCxnSpPr>
            <p:cNvPr id="5" name="Straight Arrow Connector 4"/>
            <p:cNvCxnSpPr/>
            <p:nvPr/>
          </p:nvCxnSpPr>
          <p:spPr>
            <a:xfrm>
              <a:off x="1664208" y="2282018"/>
              <a:ext cx="4892040" cy="9144"/>
            </a:xfrm>
            <a:prstGeom prst="straightConnector1">
              <a:avLst/>
            </a:prstGeom>
            <a:ln w="12700">
              <a:solidFill>
                <a:srgbClr val="40607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73352" y="214199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78653" y="214199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883954" y="214199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489255" y="214199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094556" y="214199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699857" y="214199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305158" y="214199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910460" y="214199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1976937" y="1815421"/>
            <a:ext cx="92971" cy="132816"/>
          </a:xfrm>
          <a:prstGeom prst="ellipse">
            <a:avLst/>
          </a:prstGeom>
          <a:solidFill>
            <a:srgbClr val="32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p:cNvSpPr/>
          <p:nvPr/>
        </p:nvSpPr>
        <p:spPr>
          <a:xfrm>
            <a:off x="3189355" y="1815421"/>
            <a:ext cx="92971" cy="132816"/>
          </a:xfrm>
          <a:prstGeom prst="ellipse">
            <a:avLst/>
          </a:prstGeom>
          <a:solidFill>
            <a:srgbClr val="32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p:cNvSpPr/>
          <p:nvPr/>
        </p:nvSpPr>
        <p:spPr>
          <a:xfrm>
            <a:off x="3795564" y="1815421"/>
            <a:ext cx="92971" cy="132816"/>
          </a:xfrm>
          <a:prstGeom prst="ellipse">
            <a:avLst/>
          </a:prstGeom>
          <a:solidFill>
            <a:srgbClr val="32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p:cNvSpPr/>
          <p:nvPr/>
        </p:nvSpPr>
        <p:spPr>
          <a:xfrm>
            <a:off x="4401773" y="1815421"/>
            <a:ext cx="92971" cy="132816"/>
          </a:xfrm>
          <a:prstGeom prst="ellipse">
            <a:avLst/>
          </a:prstGeom>
          <a:solidFill>
            <a:srgbClr val="32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p:cNvSpPr/>
          <p:nvPr/>
        </p:nvSpPr>
        <p:spPr>
          <a:xfrm>
            <a:off x="5007982" y="1815421"/>
            <a:ext cx="92971" cy="132816"/>
          </a:xfrm>
          <a:prstGeom prst="ellipse">
            <a:avLst/>
          </a:prstGeom>
          <a:solidFill>
            <a:srgbClr val="32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p:cNvSpPr/>
          <p:nvPr/>
        </p:nvSpPr>
        <p:spPr>
          <a:xfrm>
            <a:off x="5606933" y="1815421"/>
            <a:ext cx="92971" cy="132816"/>
          </a:xfrm>
          <a:prstGeom prst="ellipse">
            <a:avLst/>
          </a:prstGeom>
          <a:solidFill>
            <a:srgbClr val="32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p:cNvSpPr txBox="1"/>
          <p:nvPr/>
        </p:nvSpPr>
        <p:spPr>
          <a:xfrm>
            <a:off x="1287633" y="2006112"/>
            <a:ext cx="4871758" cy="261610"/>
          </a:xfrm>
          <a:prstGeom prst="rect">
            <a:avLst/>
          </a:prstGeom>
          <a:noFill/>
        </p:spPr>
        <p:txBody>
          <a:bodyPr wrap="square" rtlCol="0">
            <a:spAutoFit/>
          </a:bodyPr>
          <a:lstStyle/>
          <a:p>
            <a:r>
              <a:rPr lang="en-US" sz="1100" dirty="0" smtClean="0">
                <a:solidFill>
                  <a:srgbClr val="0F1E50"/>
                </a:solidFill>
                <a:latin typeface="Arial" charset="0"/>
                <a:ea typeface="Arial" charset="0"/>
                <a:cs typeface="Arial" charset="0"/>
              </a:rPr>
              <a:t>0	    1              2              </a:t>
            </a:r>
            <a:r>
              <a:rPr lang="en-US" sz="1100" dirty="0">
                <a:solidFill>
                  <a:srgbClr val="0F1E50"/>
                </a:solidFill>
                <a:latin typeface="Arial" charset="0"/>
                <a:ea typeface="Arial" charset="0"/>
                <a:cs typeface="Arial" charset="0"/>
              </a:rPr>
              <a:t>3             </a:t>
            </a:r>
            <a:r>
              <a:rPr lang="en-US" sz="1100" dirty="0" smtClean="0">
                <a:solidFill>
                  <a:srgbClr val="0F1E50"/>
                </a:solidFill>
                <a:latin typeface="Arial" charset="0"/>
                <a:ea typeface="Arial" charset="0"/>
                <a:cs typeface="Arial" charset="0"/>
              </a:rPr>
              <a:t>4              5              6              7     </a:t>
            </a:r>
            <a:endParaRPr lang="en-US" sz="1100" dirty="0">
              <a:solidFill>
                <a:srgbClr val="0F1E50"/>
              </a:solidFill>
              <a:latin typeface="Arial" charset="0"/>
              <a:ea typeface="Arial" charset="0"/>
              <a:cs typeface="Arial" charset="0"/>
            </a:endParaRPr>
          </a:p>
        </p:txBody>
      </p:sp>
      <p:sp>
        <p:nvSpPr>
          <p:cNvPr id="43" name="Oval 42"/>
          <p:cNvSpPr/>
          <p:nvPr/>
        </p:nvSpPr>
        <p:spPr>
          <a:xfrm>
            <a:off x="2583146" y="1815421"/>
            <a:ext cx="92971" cy="132816"/>
          </a:xfrm>
          <a:prstGeom prst="ellipse">
            <a:avLst/>
          </a:prstGeom>
          <a:solidFill>
            <a:srgbClr val="32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1281096" y="1094811"/>
            <a:ext cx="3115945" cy="369332"/>
          </a:xfrm>
          <a:prstGeom prst="rect">
            <a:avLst/>
          </a:prstGeom>
          <a:noFill/>
        </p:spPr>
        <p:txBody>
          <a:bodyPr wrap="square" rtlCol="0">
            <a:spAutoFit/>
          </a:bodyPr>
          <a:lstStyle/>
          <a:p>
            <a:r>
              <a:rPr lang="en-US" b="1" dirty="0">
                <a:solidFill>
                  <a:srgbClr val="0F1E50"/>
                </a:solidFill>
                <a:latin typeface="Arial" charset="0"/>
                <a:ea typeface="Arial" charset="0"/>
                <a:cs typeface="Arial" charset="0"/>
              </a:rPr>
              <a:t>Foundation – Year 1</a:t>
            </a:r>
          </a:p>
        </p:txBody>
      </p:sp>
      <p:sp>
        <p:nvSpPr>
          <p:cNvPr id="7" name="TextBox 6"/>
          <p:cNvSpPr txBox="1"/>
          <p:nvPr/>
        </p:nvSpPr>
        <p:spPr>
          <a:xfrm>
            <a:off x="1279712" y="2794925"/>
            <a:ext cx="1917326" cy="369332"/>
          </a:xfrm>
          <a:prstGeom prst="rect">
            <a:avLst/>
          </a:prstGeom>
          <a:noFill/>
        </p:spPr>
        <p:txBody>
          <a:bodyPr wrap="square" rtlCol="0">
            <a:spAutoFit/>
          </a:bodyPr>
          <a:lstStyle/>
          <a:p>
            <a:r>
              <a:rPr lang="en-US" b="1" dirty="0">
                <a:solidFill>
                  <a:srgbClr val="0F1E50"/>
                </a:solidFill>
                <a:latin typeface="Arial" charset="0"/>
                <a:ea typeface="Arial" charset="0"/>
                <a:cs typeface="Arial" charset="0"/>
              </a:rPr>
              <a:t>Year 1 – Year 5</a:t>
            </a:r>
          </a:p>
        </p:txBody>
      </p:sp>
      <p:grpSp>
        <p:nvGrpSpPr>
          <p:cNvPr id="61" name="Group 60"/>
          <p:cNvGrpSpPr/>
          <p:nvPr/>
        </p:nvGrpSpPr>
        <p:grpSpPr>
          <a:xfrm>
            <a:off x="1409870" y="3419158"/>
            <a:ext cx="4892040" cy="279136"/>
            <a:chOff x="1664208" y="2141990"/>
            <a:chExt cx="4892040" cy="279136"/>
          </a:xfrm>
        </p:grpSpPr>
        <p:cxnSp>
          <p:nvCxnSpPr>
            <p:cNvPr id="70" name="Straight Arrow Connector 69"/>
            <p:cNvCxnSpPr/>
            <p:nvPr/>
          </p:nvCxnSpPr>
          <p:spPr>
            <a:xfrm>
              <a:off x="1664208" y="2282018"/>
              <a:ext cx="4892040" cy="9144"/>
            </a:xfrm>
            <a:prstGeom prst="straightConnector1">
              <a:avLst/>
            </a:prstGeom>
            <a:ln w="12700">
              <a:solidFill>
                <a:srgbClr val="406077"/>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673352" y="214199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78653" y="214199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883954" y="214199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89255" y="214199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094556" y="214199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699857" y="214199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305158" y="214199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910460" y="214199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1289218" y="3683536"/>
            <a:ext cx="4871758" cy="261610"/>
          </a:xfrm>
          <a:prstGeom prst="rect">
            <a:avLst/>
          </a:prstGeom>
          <a:noFill/>
        </p:spPr>
        <p:txBody>
          <a:bodyPr wrap="square" rtlCol="0">
            <a:spAutoFit/>
          </a:bodyPr>
          <a:lstStyle/>
          <a:p>
            <a:r>
              <a:rPr lang="en-US" sz="1100" dirty="0" smtClean="0">
                <a:solidFill>
                  <a:srgbClr val="0F1E50"/>
                </a:solidFill>
                <a:latin typeface="Arial" charset="0"/>
                <a:ea typeface="Arial" charset="0"/>
                <a:cs typeface="Arial" charset="0"/>
              </a:rPr>
              <a:t>0	    1              2              </a:t>
            </a:r>
            <a:r>
              <a:rPr lang="en-US" sz="1100" dirty="0">
                <a:solidFill>
                  <a:srgbClr val="0F1E50"/>
                </a:solidFill>
                <a:latin typeface="Arial" charset="0"/>
                <a:ea typeface="Arial" charset="0"/>
                <a:cs typeface="Arial" charset="0"/>
              </a:rPr>
              <a:t>3             </a:t>
            </a:r>
            <a:r>
              <a:rPr lang="en-US" sz="1100" dirty="0" smtClean="0">
                <a:solidFill>
                  <a:srgbClr val="0F1E50"/>
                </a:solidFill>
                <a:latin typeface="Arial" charset="0"/>
                <a:ea typeface="Arial" charset="0"/>
                <a:cs typeface="Arial" charset="0"/>
              </a:rPr>
              <a:t>4              5              6              7     </a:t>
            </a:r>
            <a:endParaRPr lang="en-US" sz="1100" dirty="0">
              <a:solidFill>
                <a:srgbClr val="0F1E50"/>
              </a:solidFill>
              <a:latin typeface="Arial" charset="0"/>
              <a:ea typeface="Arial" charset="0"/>
              <a:cs typeface="Arial" charset="0"/>
            </a:endParaRPr>
          </a:p>
        </p:txBody>
      </p:sp>
      <p:grpSp>
        <p:nvGrpSpPr>
          <p:cNvPr id="3" name="Group 2"/>
          <p:cNvGrpSpPr/>
          <p:nvPr/>
        </p:nvGrpSpPr>
        <p:grpSpPr>
          <a:xfrm>
            <a:off x="1978522" y="3492845"/>
            <a:ext cx="3722967" cy="132816"/>
            <a:chOff x="1978522" y="3492845"/>
            <a:chExt cx="3722967" cy="132816"/>
          </a:xfrm>
        </p:grpSpPr>
        <p:sp>
          <p:nvSpPr>
            <p:cNvPr id="62" name="Oval 61"/>
            <p:cNvSpPr/>
            <p:nvPr/>
          </p:nvSpPr>
          <p:spPr>
            <a:xfrm>
              <a:off x="1978522" y="3492845"/>
              <a:ext cx="92971" cy="132816"/>
            </a:xfrm>
            <a:prstGeom prst="ellipse">
              <a:avLst/>
            </a:prstGeom>
            <a:solidFill>
              <a:srgbClr val="32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p:cNvSpPr/>
            <p:nvPr/>
          </p:nvSpPr>
          <p:spPr>
            <a:xfrm>
              <a:off x="3190940" y="3492845"/>
              <a:ext cx="92971" cy="132816"/>
            </a:xfrm>
            <a:prstGeom prst="ellipse">
              <a:avLst/>
            </a:prstGeom>
            <a:solidFill>
              <a:srgbClr val="32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p:cNvSpPr/>
            <p:nvPr/>
          </p:nvSpPr>
          <p:spPr>
            <a:xfrm>
              <a:off x="3797149" y="3492845"/>
              <a:ext cx="92971" cy="132816"/>
            </a:xfrm>
            <a:prstGeom prst="ellipse">
              <a:avLst/>
            </a:prstGeom>
            <a:solidFill>
              <a:srgbClr val="32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p:cNvSpPr/>
            <p:nvPr/>
          </p:nvSpPr>
          <p:spPr>
            <a:xfrm>
              <a:off x="4403358" y="3492845"/>
              <a:ext cx="92971" cy="132816"/>
            </a:xfrm>
            <a:prstGeom prst="ellipse">
              <a:avLst/>
            </a:prstGeom>
            <a:solidFill>
              <a:srgbClr val="32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Oval 65"/>
            <p:cNvSpPr/>
            <p:nvPr/>
          </p:nvSpPr>
          <p:spPr>
            <a:xfrm>
              <a:off x="5009567" y="3492845"/>
              <a:ext cx="92971" cy="132816"/>
            </a:xfrm>
            <a:prstGeom prst="ellipse">
              <a:avLst/>
            </a:prstGeom>
            <a:solidFill>
              <a:srgbClr val="32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Oval 66"/>
            <p:cNvSpPr/>
            <p:nvPr/>
          </p:nvSpPr>
          <p:spPr>
            <a:xfrm>
              <a:off x="5608518" y="3492845"/>
              <a:ext cx="92971" cy="132816"/>
            </a:xfrm>
            <a:prstGeom prst="ellipse">
              <a:avLst/>
            </a:prstGeom>
            <a:solidFill>
              <a:srgbClr val="32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Oval 68"/>
            <p:cNvSpPr/>
            <p:nvPr/>
          </p:nvSpPr>
          <p:spPr>
            <a:xfrm>
              <a:off x="2584731" y="3492845"/>
              <a:ext cx="92971" cy="132816"/>
            </a:xfrm>
            <a:prstGeom prst="ellipse">
              <a:avLst/>
            </a:prstGeom>
            <a:solidFill>
              <a:srgbClr val="32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5" name="Oval 44"/>
          <p:cNvSpPr/>
          <p:nvPr/>
        </p:nvSpPr>
        <p:spPr>
          <a:xfrm>
            <a:off x="1377408" y="3489678"/>
            <a:ext cx="92971" cy="132816"/>
          </a:xfrm>
          <a:prstGeom prst="ellipse">
            <a:avLst/>
          </a:prstGeom>
          <a:solidFill>
            <a:srgbClr val="32C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36404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7282" y="1126366"/>
            <a:ext cx="1940361" cy="1600438"/>
          </a:xfrm>
          <a:prstGeom prst="rect">
            <a:avLst/>
          </a:prstGeom>
        </p:spPr>
        <p:txBody>
          <a:bodyPr wrap="square">
            <a:spAutoFit/>
          </a:bodyPr>
          <a:lstStyle/>
          <a:p>
            <a:r>
              <a:rPr lang="en-US" sz="1400" b="1" dirty="0" smtClean="0">
                <a:solidFill>
                  <a:srgbClr val="0F1E50"/>
                </a:solidFill>
                <a:latin typeface="Arial" charset="0"/>
                <a:ea typeface="Arial" charset="0"/>
                <a:cs typeface="Arial" charset="0"/>
              </a:rPr>
              <a:t>Integers</a:t>
            </a:r>
          </a:p>
          <a:p>
            <a:r>
              <a:rPr lang="en-US" sz="1400" dirty="0" smtClean="0">
                <a:solidFill>
                  <a:srgbClr val="0F1E50"/>
                </a:solidFill>
                <a:latin typeface="Arial" charset="0"/>
                <a:ea typeface="Arial" charset="0"/>
                <a:cs typeface="Arial" charset="0"/>
              </a:rPr>
              <a:t>Are </a:t>
            </a:r>
            <a:r>
              <a:rPr lang="en-US" sz="1400" dirty="0">
                <a:solidFill>
                  <a:srgbClr val="0F1E50"/>
                </a:solidFill>
                <a:latin typeface="Arial" charset="0"/>
                <a:ea typeface="Arial" charset="0"/>
                <a:cs typeface="Arial" charset="0"/>
              </a:rPr>
              <a:t>whole </a:t>
            </a:r>
            <a:r>
              <a:rPr lang="en-US" sz="1400" dirty="0" smtClean="0">
                <a:solidFill>
                  <a:srgbClr val="0F1E50"/>
                </a:solidFill>
                <a:latin typeface="Arial" charset="0"/>
                <a:ea typeface="Arial" charset="0"/>
                <a:cs typeface="Arial" charset="0"/>
              </a:rPr>
              <a:t>numbers </a:t>
            </a:r>
          </a:p>
          <a:p>
            <a:r>
              <a:rPr lang="en-US" sz="1400" dirty="0" smtClean="0">
                <a:solidFill>
                  <a:srgbClr val="0F1E50"/>
                </a:solidFill>
                <a:latin typeface="Arial" charset="0"/>
                <a:ea typeface="Arial" charset="0"/>
                <a:cs typeface="Arial" charset="0"/>
              </a:rPr>
              <a:t>that </a:t>
            </a:r>
            <a:r>
              <a:rPr lang="en-US" sz="1400" dirty="0">
                <a:solidFill>
                  <a:srgbClr val="0F1E50"/>
                </a:solidFill>
                <a:latin typeface="Arial" charset="0"/>
                <a:ea typeface="Arial" charset="0"/>
                <a:cs typeface="Arial" charset="0"/>
              </a:rPr>
              <a:t>can be either</a:t>
            </a:r>
          </a:p>
          <a:p>
            <a:r>
              <a:rPr lang="en-US" sz="1400" dirty="0" smtClean="0">
                <a:solidFill>
                  <a:srgbClr val="0F1E50"/>
                </a:solidFill>
                <a:latin typeface="Arial" charset="0"/>
                <a:ea typeface="Arial" charset="0"/>
                <a:cs typeface="Arial" charset="0"/>
              </a:rPr>
              <a:t>positive </a:t>
            </a:r>
            <a:r>
              <a:rPr lang="en-US" sz="1400" dirty="0">
                <a:solidFill>
                  <a:srgbClr val="0F1E50"/>
                </a:solidFill>
                <a:latin typeface="Arial" charset="0"/>
                <a:ea typeface="Arial" charset="0"/>
                <a:cs typeface="Arial" charset="0"/>
              </a:rPr>
              <a:t>or negative with the </a:t>
            </a:r>
            <a:r>
              <a:rPr lang="en-US" sz="1400" dirty="0" smtClean="0">
                <a:solidFill>
                  <a:srgbClr val="0F1E50"/>
                </a:solidFill>
                <a:latin typeface="Arial" charset="0"/>
                <a:ea typeface="Arial" charset="0"/>
                <a:cs typeface="Arial" charset="0"/>
              </a:rPr>
              <a:t>number </a:t>
            </a:r>
            <a:r>
              <a:rPr lang="en-US" sz="1400" dirty="0">
                <a:solidFill>
                  <a:srgbClr val="0F1E50"/>
                </a:solidFill>
                <a:latin typeface="Arial" charset="0"/>
                <a:ea typeface="Arial" charset="0"/>
                <a:cs typeface="Arial" charset="0"/>
              </a:rPr>
              <a:t>line extending </a:t>
            </a:r>
            <a:r>
              <a:rPr lang="en-US" sz="1400" dirty="0" smtClean="0">
                <a:solidFill>
                  <a:srgbClr val="0F1E50"/>
                </a:solidFill>
                <a:latin typeface="Arial" charset="0"/>
                <a:ea typeface="Arial" charset="0"/>
                <a:cs typeface="Arial" charset="0"/>
              </a:rPr>
              <a:t>Infinitely </a:t>
            </a:r>
            <a:br>
              <a:rPr lang="en-US" sz="1400" dirty="0" smtClean="0">
                <a:solidFill>
                  <a:srgbClr val="0F1E50"/>
                </a:solidFill>
                <a:latin typeface="Arial" charset="0"/>
                <a:ea typeface="Arial" charset="0"/>
                <a:cs typeface="Arial" charset="0"/>
              </a:rPr>
            </a:br>
            <a:r>
              <a:rPr lang="en-US" sz="1400" dirty="0" smtClean="0">
                <a:solidFill>
                  <a:srgbClr val="0F1E50"/>
                </a:solidFill>
                <a:latin typeface="Arial" charset="0"/>
                <a:ea typeface="Arial" charset="0"/>
                <a:cs typeface="Arial" charset="0"/>
              </a:rPr>
              <a:t>in </a:t>
            </a:r>
            <a:r>
              <a:rPr lang="en-US" sz="1400" dirty="0">
                <a:solidFill>
                  <a:srgbClr val="0F1E50"/>
                </a:solidFill>
                <a:latin typeface="Arial" charset="0"/>
                <a:ea typeface="Arial" charset="0"/>
                <a:cs typeface="Arial" charset="0"/>
              </a:rPr>
              <a:t>each </a:t>
            </a:r>
            <a:r>
              <a:rPr lang="en-US" sz="1400" dirty="0" smtClean="0">
                <a:solidFill>
                  <a:srgbClr val="0F1E50"/>
                </a:solidFill>
                <a:latin typeface="Arial" charset="0"/>
                <a:ea typeface="Arial" charset="0"/>
                <a:cs typeface="Arial" charset="0"/>
              </a:rPr>
              <a:t>direction.</a:t>
            </a:r>
            <a:endParaRPr lang="en-US" sz="1400" dirty="0">
              <a:solidFill>
                <a:srgbClr val="0F1E50"/>
              </a:solidFill>
              <a:latin typeface="Arial" charset="0"/>
              <a:ea typeface="Arial" charset="0"/>
              <a:cs typeface="Arial" charset="0"/>
            </a:endParaRPr>
          </a:p>
        </p:txBody>
      </p:sp>
      <p:sp>
        <p:nvSpPr>
          <p:cNvPr id="7" name="Rectangle 6"/>
          <p:cNvSpPr/>
          <p:nvPr/>
        </p:nvSpPr>
        <p:spPr>
          <a:xfrm>
            <a:off x="6908732" y="2915878"/>
            <a:ext cx="1790474" cy="1169551"/>
          </a:xfrm>
          <a:prstGeom prst="rect">
            <a:avLst/>
          </a:prstGeom>
        </p:spPr>
        <p:txBody>
          <a:bodyPr wrap="square">
            <a:spAutoFit/>
          </a:bodyPr>
          <a:lstStyle/>
          <a:p>
            <a:r>
              <a:rPr lang="en-US" sz="1400" b="1" dirty="0">
                <a:solidFill>
                  <a:srgbClr val="0F1E50"/>
                </a:solidFill>
                <a:latin typeface="Arial" charset="0"/>
                <a:ea typeface="Arial" charset="0"/>
                <a:cs typeface="Arial" charset="0"/>
              </a:rPr>
              <a:t>Rational </a:t>
            </a:r>
            <a:r>
              <a:rPr lang="en-US" sz="1400" b="1" dirty="0" smtClean="0">
                <a:solidFill>
                  <a:srgbClr val="0F1E50"/>
                </a:solidFill>
                <a:latin typeface="Arial" charset="0"/>
                <a:ea typeface="Arial" charset="0"/>
                <a:cs typeface="Arial" charset="0"/>
              </a:rPr>
              <a:t>numbers </a:t>
            </a:r>
            <a:r>
              <a:rPr lang="en-US" sz="1400" dirty="0">
                <a:solidFill>
                  <a:srgbClr val="0F1E50"/>
                </a:solidFill>
                <a:latin typeface="Arial" charset="0"/>
                <a:ea typeface="Arial" charset="0"/>
                <a:cs typeface="Arial" charset="0"/>
              </a:rPr>
              <a:t>between </a:t>
            </a:r>
            <a:r>
              <a:rPr lang="en-US" sz="1400" dirty="0" smtClean="0">
                <a:solidFill>
                  <a:srgbClr val="0F1E50"/>
                </a:solidFill>
                <a:latin typeface="Arial" charset="0"/>
                <a:ea typeface="Arial" charset="0"/>
                <a:cs typeface="Arial" charset="0"/>
              </a:rPr>
              <a:t>each </a:t>
            </a:r>
            <a:r>
              <a:rPr lang="en-US" sz="1400" dirty="0">
                <a:solidFill>
                  <a:srgbClr val="0F1E50"/>
                </a:solidFill>
                <a:latin typeface="Arial" charset="0"/>
                <a:ea typeface="Arial" charset="0"/>
                <a:cs typeface="Arial" charset="0"/>
              </a:rPr>
              <a:t>integer there are </a:t>
            </a:r>
            <a:r>
              <a:rPr lang="en-US" sz="1400" dirty="0" smtClean="0">
                <a:solidFill>
                  <a:srgbClr val="0F1E50"/>
                </a:solidFill>
                <a:latin typeface="Arial" charset="0"/>
                <a:ea typeface="Arial" charset="0"/>
                <a:cs typeface="Arial" charset="0"/>
              </a:rPr>
              <a:t/>
            </a:r>
            <a:br>
              <a:rPr lang="en-US" sz="1400" dirty="0" smtClean="0">
                <a:solidFill>
                  <a:srgbClr val="0F1E50"/>
                </a:solidFill>
                <a:latin typeface="Arial" charset="0"/>
                <a:ea typeface="Arial" charset="0"/>
                <a:cs typeface="Arial" charset="0"/>
              </a:rPr>
            </a:br>
            <a:r>
              <a:rPr lang="en-US" sz="1400" dirty="0" smtClean="0">
                <a:solidFill>
                  <a:srgbClr val="0F1E50"/>
                </a:solidFill>
                <a:latin typeface="Arial" charset="0"/>
                <a:ea typeface="Arial" charset="0"/>
                <a:cs typeface="Arial" charset="0"/>
              </a:rPr>
              <a:t>an</a:t>
            </a:r>
            <a:r>
              <a:rPr lang="en-US" sz="1400" dirty="0">
                <a:solidFill>
                  <a:srgbClr val="0F1E50"/>
                </a:solidFill>
                <a:latin typeface="Arial" charset="0"/>
                <a:ea typeface="Arial" charset="0"/>
                <a:cs typeface="Arial" charset="0"/>
              </a:rPr>
              <a:t> </a:t>
            </a:r>
            <a:r>
              <a:rPr lang="en-US" sz="1400" dirty="0" smtClean="0">
                <a:solidFill>
                  <a:srgbClr val="0F1E50"/>
                </a:solidFill>
                <a:latin typeface="Arial" charset="0"/>
                <a:ea typeface="Arial" charset="0"/>
                <a:cs typeface="Arial" charset="0"/>
              </a:rPr>
              <a:t>infinite </a:t>
            </a:r>
            <a:r>
              <a:rPr lang="en-US" sz="1400" dirty="0">
                <a:solidFill>
                  <a:srgbClr val="0F1E50"/>
                </a:solidFill>
                <a:latin typeface="Arial" charset="0"/>
                <a:ea typeface="Arial" charset="0"/>
                <a:cs typeface="Arial" charset="0"/>
              </a:rPr>
              <a:t>number </a:t>
            </a:r>
            <a:r>
              <a:rPr lang="en-US" sz="1400" dirty="0" smtClean="0">
                <a:solidFill>
                  <a:srgbClr val="0F1E50"/>
                </a:solidFill>
                <a:latin typeface="Arial" charset="0"/>
                <a:ea typeface="Arial" charset="0"/>
                <a:cs typeface="Arial" charset="0"/>
              </a:rPr>
              <a:t/>
            </a:r>
            <a:br>
              <a:rPr lang="en-US" sz="1400" dirty="0" smtClean="0">
                <a:solidFill>
                  <a:srgbClr val="0F1E50"/>
                </a:solidFill>
                <a:latin typeface="Arial" charset="0"/>
                <a:ea typeface="Arial" charset="0"/>
                <a:cs typeface="Arial" charset="0"/>
              </a:rPr>
            </a:br>
            <a:r>
              <a:rPr lang="en-US" sz="1400" dirty="0" smtClean="0">
                <a:solidFill>
                  <a:srgbClr val="0F1E50"/>
                </a:solidFill>
                <a:latin typeface="Arial" charset="0"/>
                <a:ea typeface="Arial" charset="0"/>
                <a:cs typeface="Arial" charset="0"/>
              </a:rPr>
              <a:t>of fractions. </a:t>
            </a:r>
            <a:endParaRPr lang="en-US" sz="1400" dirty="0">
              <a:solidFill>
                <a:srgbClr val="0F1E50"/>
              </a:solidFill>
              <a:latin typeface="Arial" charset="0"/>
              <a:ea typeface="Arial" charset="0"/>
              <a:cs typeface="Arial" charset="0"/>
            </a:endParaRPr>
          </a:p>
        </p:txBody>
      </p:sp>
      <p:grpSp>
        <p:nvGrpSpPr>
          <p:cNvPr id="29" name="Group 28"/>
          <p:cNvGrpSpPr/>
          <p:nvPr/>
        </p:nvGrpSpPr>
        <p:grpSpPr>
          <a:xfrm>
            <a:off x="1429367" y="1698435"/>
            <a:ext cx="4924044" cy="674815"/>
            <a:chOff x="1738031" y="1718166"/>
            <a:chExt cx="4924044" cy="674815"/>
          </a:xfrm>
        </p:grpSpPr>
        <p:cxnSp>
          <p:nvCxnSpPr>
            <p:cNvPr id="4" name="Straight Arrow Connector 3"/>
            <p:cNvCxnSpPr/>
            <p:nvPr/>
          </p:nvCxnSpPr>
          <p:spPr>
            <a:xfrm>
              <a:off x="1738031" y="1856666"/>
              <a:ext cx="4924044" cy="0"/>
            </a:xfrm>
            <a:prstGeom prst="straightConnector1">
              <a:avLst/>
            </a:prstGeom>
            <a:ln w="12700">
              <a:solidFill>
                <a:srgbClr val="406077"/>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374308" y="1718166"/>
              <a:ext cx="3736766" cy="276999"/>
              <a:chOff x="2374308" y="1718166"/>
              <a:chExt cx="3736766" cy="276999"/>
            </a:xfrm>
          </p:grpSpPr>
          <p:cxnSp>
            <p:nvCxnSpPr>
              <p:cNvPr id="9" name="Straight Connector 8"/>
              <p:cNvCxnSpPr/>
              <p:nvPr/>
            </p:nvCxnSpPr>
            <p:spPr>
              <a:xfrm>
                <a:off x="2374308" y="1718166"/>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85705" y="1718166"/>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97102" y="1718166"/>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08499" y="1718166"/>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19896" y="1718166"/>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31293" y="1718166"/>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242690" y="1718166"/>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54087" y="1718166"/>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65484" y="1718166"/>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76881" y="1718166"/>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88278" y="1718166"/>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99675" y="1718166"/>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11074" y="1718166"/>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2214925" y="2085204"/>
              <a:ext cx="4395866" cy="307777"/>
            </a:xfrm>
            <a:prstGeom prst="rect">
              <a:avLst/>
            </a:prstGeom>
            <a:noFill/>
          </p:spPr>
          <p:txBody>
            <a:bodyPr wrap="square" rtlCol="0">
              <a:spAutoFit/>
            </a:bodyPr>
            <a:lstStyle/>
            <a:p>
              <a:r>
                <a:rPr lang="en-US" sz="1400" dirty="0">
                  <a:solidFill>
                    <a:srgbClr val="0F1E50"/>
                  </a:solidFill>
                  <a:latin typeface="Arial" charset="0"/>
                  <a:ea typeface="Arial" charset="0"/>
                  <a:cs typeface="Arial" charset="0"/>
                </a:rPr>
                <a:t>-4   </a:t>
              </a:r>
              <a:r>
                <a:rPr lang="en-US" sz="1400" dirty="0" smtClean="0">
                  <a:solidFill>
                    <a:srgbClr val="0F1E50"/>
                  </a:solidFill>
                  <a:latin typeface="Arial" charset="0"/>
                  <a:ea typeface="Arial" charset="0"/>
                  <a:cs typeface="Arial" charset="0"/>
                </a:rPr>
                <a:t>-</a:t>
              </a:r>
              <a:r>
                <a:rPr lang="en-US" sz="1400" dirty="0">
                  <a:solidFill>
                    <a:srgbClr val="0F1E50"/>
                  </a:solidFill>
                  <a:latin typeface="Arial" charset="0"/>
                  <a:ea typeface="Arial" charset="0"/>
                  <a:cs typeface="Arial" charset="0"/>
                </a:rPr>
                <a:t>3   </a:t>
              </a:r>
              <a:r>
                <a:rPr lang="en-US" sz="1400" dirty="0" smtClean="0">
                  <a:solidFill>
                    <a:srgbClr val="0F1E50"/>
                  </a:solidFill>
                  <a:latin typeface="Arial" charset="0"/>
                  <a:ea typeface="Arial" charset="0"/>
                  <a:cs typeface="Arial" charset="0"/>
                </a:rPr>
                <a:t>-</a:t>
              </a:r>
              <a:r>
                <a:rPr lang="en-US" sz="1400" dirty="0">
                  <a:solidFill>
                    <a:srgbClr val="0F1E50"/>
                  </a:solidFill>
                  <a:latin typeface="Arial" charset="0"/>
                  <a:ea typeface="Arial" charset="0"/>
                  <a:cs typeface="Arial" charset="0"/>
                </a:rPr>
                <a:t>2   </a:t>
              </a:r>
              <a:r>
                <a:rPr lang="en-US" sz="1400" dirty="0" smtClean="0">
                  <a:solidFill>
                    <a:srgbClr val="0F1E50"/>
                  </a:solidFill>
                  <a:latin typeface="Arial" charset="0"/>
                  <a:ea typeface="Arial" charset="0"/>
                  <a:cs typeface="Arial" charset="0"/>
                </a:rPr>
                <a:t>-</a:t>
              </a:r>
              <a:r>
                <a:rPr lang="en-US" sz="1400" dirty="0">
                  <a:solidFill>
                    <a:srgbClr val="0F1E50"/>
                  </a:solidFill>
                  <a:latin typeface="Arial" charset="0"/>
                  <a:ea typeface="Arial" charset="0"/>
                  <a:cs typeface="Arial" charset="0"/>
                </a:rPr>
                <a:t>1    </a:t>
              </a:r>
              <a:r>
                <a:rPr lang="en-US" sz="1400" dirty="0" smtClean="0">
                  <a:solidFill>
                    <a:srgbClr val="0F1E50"/>
                  </a:solidFill>
                  <a:latin typeface="Arial" charset="0"/>
                  <a:ea typeface="Arial" charset="0"/>
                  <a:cs typeface="Arial" charset="0"/>
                </a:rPr>
                <a:t>0    1     </a:t>
              </a:r>
              <a:r>
                <a:rPr lang="en-US" sz="1400" dirty="0">
                  <a:solidFill>
                    <a:srgbClr val="0F1E50"/>
                  </a:solidFill>
                  <a:latin typeface="Arial" charset="0"/>
                  <a:ea typeface="Arial" charset="0"/>
                  <a:cs typeface="Arial" charset="0"/>
                </a:rPr>
                <a:t>2    </a:t>
              </a:r>
              <a:r>
                <a:rPr lang="en-US" sz="1400" dirty="0" smtClean="0">
                  <a:solidFill>
                    <a:srgbClr val="0F1E50"/>
                  </a:solidFill>
                  <a:latin typeface="Arial" charset="0"/>
                  <a:ea typeface="Arial" charset="0"/>
                  <a:cs typeface="Arial" charset="0"/>
                </a:rPr>
                <a:t>3     4    5    6    7     </a:t>
              </a:r>
              <a:r>
                <a:rPr lang="en-US" sz="1400" dirty="0">
                  <a:solidFill>
                    <a:srgbClr val="0F1E50"/>
                  </a:solidFill>
                  <a:latin typeface="Arial" charset="0"/>
                  <a:ea typeface="Arial" charset="0"/>
                  <a:cs typeface="Arial" charset="0"/>
                </a:rPr>
                <a:t>8</a:t>
              </a:r>
            </a:p>
          </p:txBody>
        </p:sp>
      </p:grpSp>
      <p:cxnSp>
        <p:nvCxnSpPr>
          <p:cNvPr id="6" name="Straight Arrow Connector 5"/>
          <p:cNvCxnSpPr/>
          <p:nvPr/>
        </p:nvCxnSpPr>
        <p:spPr>
          <a:xfrm flipV="1">
            <a:off x="1403224" y="3162750"/>
            <a:ext cx="4924044" cy="9525"/>
          </a:xfrm>
          <a:prstGeom prst="straightConnector1">
            <a:avLst/>
          </a:prstGeom>
          <a:ln w="12700">
            <a:solidFill>
              <a:srgbClr val="406077"/>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041000" y="3021596"/>
            <a:ext cx="3742721" cy="279136"/>
            <a:chOff x="2352947" y="3126640"/>
            <a:chExt cx="3742721" cy="279136"/>
          </a:xfrm>
        </p:grpSpPr>
        <p:cxnSp>
          <p:nvCxnSpPr>
            <p:cNvPr id="22" name="Straight Connector 21"/>
            <p:cNvCxnSpPr/>
            <p:nvPr/>
          </p:nvCxnSpPr>
          <p:spPr>
            <a:xfrm>
              <a:off x="2352947" y="3126640"/>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22295" y="3126640"/>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91643" y="3126640"/>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6317" y="3126640"/>
              <a:ext cx="0" cy="276999"/>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887621" y="312664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956969" y="312664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60991" y="312664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095668" y="3126640"/>
              <a:ext cx="0" cy="279136"/>
            </a:xfrm>
            <a:prstGeom prst="line">
              <a:avLst/>
            </a:prstGeom>
            <a:ln w="12700">
              <a:solidFill>
                <a:srgbClr val="406077"/>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2985980" y="3350130"/>
            <a:ext cx="311397" cy="309347"/>
          </a:xfrm>
          <a:prstGeom prst="rect">
            <a:avLst/>
          </a:prstGeom>
          <a:noFill/>
        </p:spPr>
        <p:txBody>
          <a:bodyPr wrap="square" rtlCol="0">
            <a:spAutoFit/>
          </a:bodyPr>
          <a:lstStyle/>
          <a:p>
            <a:r>
              <a:rPr lang="en-US" sz="1400" smtClean="0">
                <a:solidFill>
                  <a:srgbClr val="0F1E50"/>
                </a:solidFill>
                <a:latin typeface="Arial" charset="0"/>
                <a:ea typeface="Arial" charset="0"/>
                <a:cs typeface="Arial" charset="0"/>
              </a:rPr>
              <a:t>0</a:t>
            </a:r>
            <a:endParaRPr lang="en-US" sz="1400" dirty="0">
              <a:solidFill>
                <a:srgbClr val="406077"/>
              </a:solidFill>
              <a:latin typeface="Arial" charset="0"/>
              <a:ea typeface="Arial" charset="0"/>
              <a:cs typeface="Arial" charset="0"/>
            </a:endParaRPr>
          </a:p>
        </p:txBody>
      </p:sp>
      <p:sp>
        <p:nvSpPr>
          <p:cNvPr id="3" name="TextBox 2"/>
          <p:cNvSpPr txBox="1"/>
          <p:nvPr/>
        </p:nvSpPr>
        <p:spPr>
          <a:xfrm>
            <a:off x="1306269" y="1109375"/>
            <a:ext cx="1203006" cy="369332"/>
          </a:xfrm>
          <a:prstGeom prst="rect">
            <a:avLst/>
          </a:prstGeom>
          <a:noFill/>
        </p:spPr>
        <p:txBody>
          <a:bodyPr wrap="square" rtlCol="0">
            <a:spAutoFit/>
          </a:bodyPr>
          <a:lstStyle/>
          <a:p>
            <a:r>
              <a:rPr lang="en-US" b="1" dirty="0">
                <a:solidFill>
                  <a:srgbClr val="0F1E50"/>
                </a:solidFill>
                <a:latin typeface="Arial" charset="0"/>
                <a:ea typeface="Arial" charset="0"/>
                <a:cs typeface="Arial" charset="0"/>
              </a:rPr>
              <a:t>Year 6  +</a:t>
            </a:r>
          </a:p>
        </p:txBody>
      </p:sp>
      <p:sp>
        <p:nvSpPr>
          <p:cNvPr id="8" name="TextBox 7"/>
          <p:cNvSpPr txBox="1"/>
          <p:nvPr/>
        </p:nvSpPr>
        <p:spPr>
          <a:xfrm>
            <a:off x="1403224" y="4485909"/>
            <a:ext cx="6929041" cy="276999"/>
          </a:xfrm>
          <a:prstGeom prst="rect">
            <a:avLst/>
          </a:prstGeom>
          <a:noFill/>
        </p:spPr>
        <p:txBody>
          <a:bodyPr wrap="square" rtlCol="0">
            <a:spAutoFit/>
          </a:bodyPr>
          <a:lstStyle/>
          <a:p>
            <a:r>
              <a:rPr lang="en-US" sz="1200" dirty="0" smtClean="0">
                <a:solidFill>
                  <a:srgbClr val="0F1E50"/>
                </a:solidFill>
                <a:latin typeface="Arial" charset="0"/>
                <a:ea typeface="Arial" charset="0"/>
                <a:cs typeface="Arial" charset="0"/>
              </a:rPr>
              <a:t>Year </a:t>
            </a:r>
            <a:r>
              <a:rPr lang="en-US" sz="1200" dirty="0">
                <a:solidFill>
                  <a:srgbClr val="0F1E50"/>
                </a:solidFill>
                <a:latin typeface="Arial" charset="0"/>
                <a:ea typeface="Arial" charset="0"/>
                <a:cs typeface="Arial" charset="0"/>
              </a:rPr>
              <a:t>4 to represent fractions greater than zero </a:t>
            </a:r>
            <a:r>
              <a:rPr lang="en-US" sz="1200" dirty="0" smtClean="0">
                <a:solidFill>
                  <a:srgbClr val="0F1E50"/>
                </a:solidFill>
                <a:latin typeface="Arial" charset="0"/>
                <a:ea typeface="Arial" charset="0"/>
                <a:cs typeface="Arial" charset="0"/>
              </a:rPr>
              <a:t>and Year </a:t>
            </a:r>
            <a:r>
              <a:rPr lang="en-US" sz="1200" dirty="0">
                <a:solidFill>
                  <a:srgbClr val="0F1E50"/>
                </a:solidFill>
                <a:latin typeface="Arial" charset="0"/>
                <a:ea typeface="Arial" charset="0"/>
                <a:cs typeface="Arial" charset="0"/>
              </a:rPr>
              <a:t>6 + using directed </a:t>
            </a:r>
            <a:r>
              <a:rPr lang="en-US" sz="1200" dirty="0" smtClean="0">
                <a:solidFill>
                  <a:srgbClr val="0F1E50"/>
                </a:solidFill>
                <a:latin typeface="Arial" charset="0"/>
                <a:ea typeface="Arial" charset="0"/>
                <a:cs typeface="Arial" charset="0"/>
              </a:rPr>
              <a:t>numbers. </a:t>
            </a:r>
            <a:endParaRPr lang="en-US" sz="1200" dirty="0">
              <a:solidFill>
                <a:srgbClr val="0F1E50"/>
              </a:solidFill>
              <a:latin typeface="Arial" charset="0"/>
              <a:ea typeface="Arial" charset="0"/>
              <a:cs typeface="Arial" charset="0"/>
            </a:endParaRPr>
          </a:p>
        </p:txBody>
      </p:sp>
      <p:sp>
        <p:nvSpPr>
          <p:cNvPr id="33" name="Title 1"/>
          <p:cNvSpPr>
            <a:spLocks noGrp="1"/>
          </p:cNvSpPr>
          <p:nvPr>
            <p:ph type="title"/>
          </p:nvPr>
        </p:nvSpPr>
        <p:spPr>
          <a:xfrm>
            <a:off x="1279712" y="327632"/>
            <a:ext cx="6615000" cy="945000"/>
          </a:xfrm>
        </p:spPr>
        <p:txBody>
          <a:bodyPr>
            <a:normAutofit/>
          </a:bodyPr>
          <a:lstStyle/>
          <a:p>
            <a:r>
              <a:rPr lang="en-US" sz="3000" b="1" dirty="0">
                <a:solidFill>
                  <a:srgbClr val="0F1E50"/>
                </a:solidFill>
              </a:rPr>
              <a:t>Number </a:t>
            </a:r>
            <a:r>
              <a:rPr lang="en-US" sz="3000" b="1" dirty="0" smtClean="0">
                <a:solidFill>
                  <a:srgbClr val="0F1E50"/>
                </a:solidFill>
              </a:rPr>
              <a:t>lines </a:t>
            </a:r>
            <a:r>
              <a:rPr lang="en-US" sz="1800" b="1" dirty="0" smtClean="0">
                <a:solidFill>
                  <a:srgbClr val="0F1E50"/>
                </a:solidFill>
              </a:rPr>
              <a:t>(cont.)</a:t>
            </a:r>
            <a:endParaRPr lang="en-US" sz="1800" b="1" dirty="0">
              <a:solidFill>
                <a:srgbClr val="0F1E50"/>
              </a:solidFill>
            </a:endParaRPr>
          </a:p>
        </p:txBody>
      </p:sp>
      <p:sp>
        <p:nvSpPr>
          <p:cNvPr id="36" name="TextBox 35"/>
          <p:cNvSpPr txBox="1"/>
          <p:nvPr/>
        </p:nvSpPr>
        <p:spPr>
          <a:xfrm>
            <a:off x="5111204" y="3350130"/>
            <a:ext cx="311397" cy="315471"/>
          </a:xfrm>
          <a:prstGeom prst="rect">
            <a:avLst/>
          </a:prstGeom>
          <a:noFill/>
        </p:spPr>
        <p:txBody>
          <a:bodyPr wrap="square" rtlCol="0">
            <a:spAutoFit/>
          </a:bodyPr>
          <a:lstStyle/>
          <a:p>
            <a:r>
              <a:rPr lang="en-US" sz="1450" dirty="0" smtClean="0">
                <a:solidFill>
                  <a:srgbClr val="0F1E50"/>
                </a:solidFill>
                <a:latin typeface="Arial" charset="0"/>
                <a:ea typeface="Arial" charset="0"/>
                <a:cs typeface="Arial" charset="0"/>
              </a:rPr>
              <a:t>1</a:t>
            </a:r>
            <a:endParaRPr lang="en-US" sz="1450" dirty="0">
              <a:solidFill>
                <a:srgbClr val="406077"/>
              </a:solidFill>
              <a:latin typeface="Arial" charset="0"/>
              <a:ea typeface="Arial" charset="0"/>
              <a:cs typeface="Arial" charset="0"/>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196" y="3314616"/>
            <a:ext cx="258611" cy="406389"/>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134" y="3314616"/>
            <a:ext cx="258611" cy="406389"/>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2931" y="3314616"/>
            <a:ext cx="184722" cy="406388"/>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6564" y="3314616"/>
            <a:ext cx="166250" cy="406389"/>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1725" y="3314616"/>
            <a:ext cx="184722" cy="406388"/>
          </a:xfrm>
          <a:prstGeom prst="rect">
            <a:avLst/>
          </a:prstGeom>
        </p:spPr>
      </p:pic>
      <p:pic>
        <p:nvPicPr>
          <p:cNvPr id="48" name="Picture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5534" y="3314616"/>
            <a:ext cx="258611" cy="406389"/>
          </a:xfrm>
          <a:prstGeom prst="rect">
            <a:avLst/>
          </a:prstGeom>
        </p:spPr>
      </p:pic>
    </p:spTree>
    <p:extLst>
      <p:ext uri="{BB962C8B-B14F-4D97-AF65-F5344CB8AC3E}">
        <p14:creationId xmlns:p14="http://schemas.microsoft.com/office/powerpoint/2010/main" val="5102692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350" y="351057"/>
            <a:ext cx="6615000" cy="945000"/>
          </a:xfrm>
        </p:spPr>
        <p:txBody>
          <a:bodyPr>
            <a:normAutofit/>
          </a:bodyPr>
          <a:lstStyle/>
          <a:p>
            <a:r>
              <a:rPr lang="en-US" sz="3000" b="1" dirty="0">
                <a:solidFill>
                  <a:srgbClr val="0F1E50"/>
                </a:solidFill>
              </a:rPr>
              <a:t>Research </a:t>
            </a:r>
            <a:r>
              <a:rPr lang="en-US" sz="3000" b="1" dirty="0" smtClean="0">
                <a:solidFill>
                  <a:srgbClr val="0F1E50"/>
                </a:solidFill>
              </a:rPr>
              <a:t>suggests</a:t>
            </a:r>
            <a:r>
              <a:rPr lang="is-IS" sz="3000" b="1" dirty="0" smtClean="0">
                <a:solidFill>
                  <a:srgbClr val="0F1E50"/>
                </a:solidFill>
              </a:rPr>
              <a:t>…</a:t>
            </a:r>
            <a:r>
              <a:rPr lang="en-US" sz="3000" b="1" dirty="0" smtClean="0">
                <a:solidFill>
                  <a:srgbClr val="0F1E50"/>
                </a:solidFill>
              </a:rPr>
              <a:t> </a:t>
            </a:r>
            <a:endParaRPr lang="en-US" sz="3000" b="1" dirty="0">
              <a:solidFill>
                <a:srgbClr val="0F1E50"/>
              </a:solidFill>
            </a:endParaRPr>
          </a:p>
        </p:txBody>
      </p:sp>
      <p:sp>
        <p:nvSpPr>
          <p:cNvPr id="3" name="Content Placeholder 2"/>
          <p:cNvSpPr>
            <a:spLocks noGrp="1"/>
          </p:cNvSpPr>
          <p:nvPr>
            <p:ph idx="1"/>
          </p:nvPr>
        </p:nvSpPr>
        <p:spPr>
          <a:xfrm>
            <a:off x="1913255" y="1139212"/>
            <a:ext cx="6510655" cy="3263504"/>
          </a:xfrm>
        </p:spPr>
        <p:txBody>
          <a:bodyPr>
            <a:normAutofit/>
          </a:bodyPr>
          <a:lstStyle/>
          <a:p>
            <a:pPr>
              <a:lnSpc>
                <a:spcPct val="100000"/>
              </a:lnSpc>
            </a:pPr>
            <a:r>
              <a:rPr lang="en-US" sz="2200" dirty="0">
                <a:solidFill>
                  <a:srgbClr val="0F1E50"/>
                </a:solidFill>
              </a:rPr>
              <a:t>It is generally agreed </a:t>
            </a:r>
            <a:r>
              <a:rPr lang="en-US" sz="2200" dirty="0" smtClean="0">
                <a:solidFill>
                  <a:srgbClr val="0F1E50"/>
                </a:solidFill>
              </a:rPr>
              <a:t>upon, by researchers, that </a:t>
            </a:r>
            <a:r>
              <a:rPr lang="en-US" sz="2200" dirty="0">
                <a:solidFill>
                  <a:srgbClr val="0F1E50"/>
                </a:solidFill>
              </a:rPr>
              <a:t>students need to be exposed to fractions in a range of mathematical and real world contexts.  </a:t>
            </a:r>
          </a:p>
          <a:p>
            <a:pPr>
              <a:lnSpc>
                <a:spcPct val="100000"/>
              </a:lnSpc>
            </a:pPr>
            <a:r>
              <a:rPr lang="en-US" sz="2200" dirty="0">
                <a:solidFill>
                  <a:srgbClr val="0F1E50"/>
                </a:solidFill>
              </a:rPr>
              <a:t>Although there are many models for representing fractions, the linear model is very important in building the concept that a fraction is a number and the concepts behind number density and number sets</a:t>
            </a:r>
            <a:r>
              <a:rPr lang="en-US" sz="2200" dirty="0">
                <a:solidFill>
                  <a:srgbClr val="406077"/>
                </a:solidFill>
              </a:rPr>
              <a:t>.</a:t>
            </a:r>
          </a:p>
        </p:txBody>
      </p:sp>
    </p:spTree>
    <p:extLst>
      <p:ext uri="{BB962C8B-B14F-4D97-AF65-F5344CB8AC3E}">
        <p14:creationId xmlns:p14="http://schemas.microsoft.com/office/powerpoint/2010/main" val="13581675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6114" y="1162072"/>
            <a:ext cx="6979285" cy="4072868"/>
          </a:xfrm>
        </p:spPr>
        <p:txBody>
          <a:bodyPr>
            <a:normAutofit fontScale="92500"/>
          </a:bodyPr>
          <a:lstStyle/>
          <a:p>
            <a:pPr>
              <a:lnSpc>
                <a:spcPct val="100000"/>
              </a:lnSpc>
            </a:pPr>
            <a:r>
              <a:rPr lang="en-US" dirty="0">
                <a:solidFill>
                  <a:srgbClr val="0F1E50"/>
                </a:solidFill>
              </a:rPr>
              <a:t>In order for students to develop a comprehensive understanding of proportional reasoning, algebra </a:t>
            </a:r>
            <a:r>
              <a:rPr lang="en-US" dirty="0" smtClean="0">
                <a:solidFill>
                  <a:srgbClr val="0F1E50"/>
                </a:solidFill>
              </a:rPr>
              <a:t/>
            </a:r>
            <a:br>
              <a:rPr lang="en-US" dirty="0" smtClean="0">
                <a:solidFill>
                  <a:srgbClr val="0F1E50"/>
                </a:solidFill>
              </a:rPr>
            </a:br>
            <a:r>
              <a:rPr lang="en-US" dirty="0" smtClean="0">
                <a:solidFill>
                  <a:srgbClr val="0F1E50"/>
                </a:solidFill>
              </a:rPr>
              <a:t>and </a:t>
            </a:r>
            <a:r>
              <a:rPr lang="en-US" dirty="0">
                <a:solidFill>
                  <a:srgbClr val="0F1E50"/>
                </a:solidFill>
              </a:rPr>
              <a:t>probability they need to have grasped and  understood the five sub-constructs of fractions </a:t>
            </a:r>
            <a:r>
              <a:rPr lang="en-US" dirty="0" smtClean="0">
                <a:solidFill>
                  <a:srgbClr val="0F1E50"/>
                </a:solidFill>
              </a:rPr>
              <a:t/>
            </a:r>
            <a:br>
              <a:rPr lang="en-US" dirty="0" smtClean="0">
                <a:solidFill>
                  <a:srgbClr val="0F1E50"/>
                </a:solidFill>
              </a:rPr>
            </a:br>
            <a:r>
              <a:rPr lang="en-US" dirty="0" smtClean="0">
                <a:solidFill>
                  <a:srgbClr val="0F1E50"/>
                </a:solidFill>
              </a:rPr>
              <a:t>and </a:t>
            </a:r>
            <a:r>
              <a:rPr lang="en-US" dirty="0">
                <a:solidFill>
                  <a:srgbClr val="0F1E50"/>
                </a:solidFill>
              </a:rPr>
              <a:t>their application.</a:t>
            </a:r>
          </a:p>
          <a:p>
            <a:pPr>
              <a:lnSpc>
                <a:spcPct val="100000"/>
              </a:lnSpc>
            </a:pPr>
            <a:r>
              <a:rPr lang="en-US" dirty="0">
                <a:solidFill>
                  <a:srgbClr val="0F1E50"/>
                </a:solidFill>
              </a:rPr>
              <a:t>In order for students to progress in the secondary and senior curriculums and reach the standard required by the </a:t>
            </a:r>
            <a:r>
              <a:rPr lang="en-US" dirty="0" smtClean="0">
                <a:solidFill>
                  <a:srgbClr val="0F1E50"/>
                </a:solidFill>
              </a:rPr>
              <a:t>Australian Curriculum, </a:t>
            </a:r>
            <a:r>
              <a:rPr lang="en-US" dirty="0">
                <a:solidFill>
                  <a:srgbClr val="0F1E50"/>
                </a:solidFill>
              </a:rPr>
              <a:t>teachers need to identify any misconceptions surrounding fractions early on rather than attempting to fix them later.</a:t>
            </a:r>
          </a:p>
          <a:p>
            <a:endParaRPr lang="en-US" dirty="0"/>
          </a:p>
        </p:txBody>
      </p:sp>
      <p:sp>
        <p:nvSpPr>
          <p:cNvPr id="4" name="Title 1"/>
          <p:cNvSpPr txBox="1">
            <a:spLocks/>
          </p:cNvSpPr>
          <p:nvPr/>
        </p:nvSpPr>
        <p:spPr>
          <a:xfrm>
            <a:off x="1276350" y="351057"/>
            <a:ext cx="6615000" cy="945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0" i="0" kern="1200">
                <a:solidFill>
                  <a:srgbClr val="406077"/>
                </a:solidFill>
                <a:latin typeface="Arial" charset="0"/>
                <a:ea typeface="Arial" charset="0"/>
                <a:cs typeface="Arial" charset="0"/>
              </a:defRPr>
            </a:lvl1pPr>
          </a:lstStyle>
          <a:p>
            <a:r>
              <a:rPr lang="en-US" sz="3000" b="1" dirty="0" smtClean="0">
                <a:solidFill>
                  <a:srgbClr val="0F1E50"/>
                </a:solidFill>
              </a:rPr>
              <a:t>Research</a:t>
            </a:r>
            <a:r>
              <a:rPr lang="en-US" sz="3200" b="1" dirty="0" smtClean="0">
                <a:solidFill>
                  <a:srgbClr val="0F1E50"/>
                </a:solidFill>
              </a:rPr>
              <a:t> </a:t>
            </a:r>
            <a:r>
              <a:rPr lang="en-US" sz="1800" b="1" dirty="0" smtClean="0">
                <a:solidFill>
                  <a:srgbClr val="0F1E50"/>
                </a:solidFill>
              </a:rPr>
              <a:t>(cont.) </a:t>
            </a:r>
            <a:endParaRPr lang="en-US" sz="1800" b="1" dirty="0">
              <a:solidFill>
                <a:srgbClr val="0F1E50"/>
              </a:solidFill>
            </a:endParaRPr>
          </a:p>
        </p:txBody>
      </p:sp>
    </p:spTree>
    <p:extLst>
      <p:ext uri="{BB962C8B-B14F-4D97-AF65-F5344CB8AC3E}">
        <p14:creationId xmlns:p14="http://schemas.microsoft.com/office/powerpoint/2010/main" val="11190011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640" y="342424"/>
            <a:ext cx="6615000" cy="945000"/>
          </a:xfrm>
        </p:spPr>
        <p:txBody>
          <a:bodyPr>
            <a:normAutofit/>
          </a:bodyPr>
          <a:lstStyle/>
          <a:p>
            <a:r>
              <a:rPr lang="en-US" sz="3000" b="1" dirty="0" smtClean="0">
                <a:solidFill>
                  <a:srgbClr val="0F1E50"/>
                </a:solidFill>
              </a:rPr>
              <a:t>Reflection</a:t>
            </a:r>
            <a:endParaRPr lang="en-US" sz="3000" b="1" dirty="0">
              <a:solidFill>
                <a:srgbClr val="0F1E50"/>
              </a:solidFill>
            </a:endParaRPr>
          </a:p>
        </p:txBody>
      </p:sp>
      <p:sp>
        <p:nvSpPr>
          <p:cNvPr id="3" name="Content Placeholder 2"/>
          <p:cNvSpPr>
            <a:spLocks noGrp="1"/>
          </p:cNvSpPr>
          <p:nvPr>
            <p:ph idx="1"/>
          </p:nvPr>
        </p:nvSpPr>
        <p:spPr>
          <a:xfrm>
            <a:off x="1916430" y="1203325"/>
            <a:ext cx="6198870" cy="3375000"/>
          </a:xfrm>
        </p:spPr>
        <p:txBody>
          <a:bodyPr>
            <a:normAutofit/>
          </a:bodyPr>
          <a:lstStyle/>
          <a:p>
            <a:r>
              <a:rPr lang="en-US" sz="2200" dirty="0" smtClean="0">
                <a:solidFill>
                  <a:srgbClr val="0F1E50"/>
                </a:solidFill>
              </a:rPr>
              <a:t>What have I learnt?</a:t>
            </a:r>
          </a:p>
          <a:p>
            <a:r>
              <a:rPr lang="en-US" sz="2200" dirty="0" smtClean="0">
                <a:solidFill>
                  <a:srgbClr val="0F1E50"/>
                </a:solidFill>
              </a:rPr>
              <a:t>What will I do with this knowledge?</a:t>
            </a:r>
          </a:p>
          <a:p>
            <a:r>
              <a:rPr lang="en-US" sz="2200" dirty="0" smtClean="0">
                <a:solidFill>
                  <a:srgbClr val="0F1E50"/>
                </a:solidFill>
              </a:rPr>
              <a:t>Is there anything I will do differently having attended this professional learning workshop?</a:t>
            </a:r>
            <a:endParaRPr lang="en-US" sz="2200" dirty="0">
              <a:solidFill>
                <a:srgbClr val="0F1E50"/>
              </a:solidFill>
            </a:endParaRPr>
          </a:p>
        </p:txBody>
      </p:sp>
    </p:spTree>
    <p:extLst>
      <p:ext uri="{BB962C8B-B14F-4D97-AF65-F5344CB8AC3E}">
        <p14:creationId xmlns:p14="http://schemas.microsoft.com/office/powerpoint/2010/main" val="16407589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070" y="365284"/>
            <a:ext cx="7547610" cy="945000"/>
          </a:xfrm>
        </p:spPr>
        <p:txBody>
          <a:bodyPr>
            <a:normAutofit fontScale="90000"/>
          </a:bodyPr>
          <a:lstStyle/>
          <a:p>
            <a:r>
              <a:rPr lang="en-US" b="1" dirty="0" smtClean="0"/>
              <a:t/>
            </a:r>
            <a:br>
              <a:rPr lang="en-US" b="1" dirty="0" smtClean="0"/>
            </a:br>
            <a:r>
              <a:rPr lang="en-US" sz="2900" b="1" dirty="0" smtClean="0">
                <a:solidFill>
                  <a:srgbClr val="0F1E50"/>
                </a:solidFill>
              </a:rPr>
              <a:t>Acknowledgements for Top Drawer Fractions</a:t>
            </a:r>
            <a:r>
              <a:rPr lang="en-US" b="1" dirty="0"/>
              <a:t/>
            </a:r>
            <a:br>
              <a:rPr lang="en-US" b="1" dirty="0"/>
            </a:br>
            <a:endParaRPr lang="en-US" b="1" dirty="0"/>
          </a:p>
        </p:txBody>
      </p:sp>
      <p:sp>
        <p:nvSpPr>
          <p:cNvPr id="3" name="Content Placeholder 2"/>
          <p:cNvSpPr>
            <a:spLocks noGrp="1"/>
          </p:cNvSpPr>
          <p:nvPr>
            <p:ph idx="1"/>
          </p:nvPr>
        </p:nvSpPr>
        <p:spPr>
          <a:xfrm>
            <a:off x="1927860" y="1203325"/>
            <a:ext cx="5935980" cy="3375000"/>
          </a:xfrm>
        </p:spPr>
        <p:txBody>
          <a:bodyPr>
            <a:normAutofit/>
          </a:bodyPr>
          <a:lstStyle/>
          <a:p>
            <a:pPr marL="0" indent="0">
              <a:lnSpc>
                <a:spcPct val="100000"/>
              </a:lnSpc>
              <a:buNone/>
            </a:pPr>
            <a:r>
              <a:rPr lang="en-US" sz="1800" dirty="0" smtClean="0">
                <a:solidFill>
                  <a:srgbClr val="0F1E50"/>
                </a:solidFill>
              </a:rPr>
              <a:t>The </a:t>
            </a:r>
            <a:r>
              <a:rPr lang="en-US" sz="1800" dirty="0">
                <a:solidFill>
                  <a:srgbClr val="0F1E50"/>
                </a:solidFill>
              </a:rPr>
              <a:t>Fractions </a:t>
            </a:r>
            <a:r>
              <a:rPr lang="en-US" sz="1800" dirty="0" smtClean="0">
                <a:solidFill>
                  <a:srgbClr val="0F1E50"/>
                </a:solidFill>
              </a:rPr>
              <a:t>Drawer </a:t>
            </a:r>
            <a:r>
              <a:rPr lang="en-US" sz="1800" dirty="0">
                <a:solidFill>
                  <a:srgbClr val="0F1E50"/>
                </a:solidFill>
              </a:rPr>
              <a:t>was designed and written by </a:t>
            </a:r>
            <a:r>
              <a:rPr lang="en-US" sz="1800" dirty="0" smtClean="0">
                <a:solidFill>
                  <a:srgbClr val="0F1E50"/>
                </a:solidFill>
              </a:rPr>
              <a:t/>
            </a:r>
            <a:br>
              <a:rPr lang="en-US" sz="1800" dirty="0" smtClean="0">
                <a:solidFill>
                  <a:srgbClr val="0F1E50"/>
                </a:solidFill>
              </a:rPr>
            </a:br>
            <a:r>
              <a:rPr lang="en-US" sz="1800" b="1" dirty="0" err="1" smtClean="0">
                <a:solidFill>
                  <a:srgbClr val="0F1E50"/>
                </a:solidFill>
              </a:rPr>
              <a:t>Dr</a:t>
            </a:r>
            <a:r>
              <a:rPr lang="en-US" sz="1800" b="1" dirty="0" smtClean="0">
                <a:solidFill>
                  <a:srgbClr val="0F1E50"/>
                </a:solidFill>
              </a:rPr>
              <a:t> </a:t>
            </a:r>
            <a:r>
              <a:rPr lang="en-US" sz="1800" b="1" dirty="0">
                <a:solidFill>
                  <a:srgbClr val="0F1E50"/>
                </a:solidFill>
              </a:rPr>
              <a:t>Jennifer Way</a:t>
            </a:r>
            <a:r>
              <a:rPr lang="en-US" sz="1800" dirty="0">
                <a:solidFill>
                  <a:srgbClr val="0F1E50"/>
                </a:solidFill>
              </a:rPr>
              <a:t> and reflects a long history of research and development in effective use of technologies in mathematics education. </a:t>
            </a:r>
            <a:endParaRPr lang="en-US" sz="1800" dirty="0" smtClean="0">
              <a:solidFill>
                <a:srgbClr val="0F1E50"/>
              </a:solidFill>
            </a:endParaRPr>
          </a:p>
          <a:p>
            <a:pPr marL="0" indent="0">
              <a:lnSpc>
                <a:spcPct val="100000"/>
              </a:lnSpc>
              <a:buNone/>
            </a:pPr>
            <a:r>
              <a:rPr lang="en-US" sz="1800" dirty="0" smtClean="0">
                <a:solidFill>
                  <a:srgbClr val="0F1E50"/>
                </a:solidFill>
              </a:rPr>
              <a:t>The </a:t>
            </a:r>
            <a:r>
              <a:rPr lang="en-US" sz="1800" dirty="0">
                <a:solidFill>
                  <a:srgbClr val="0F1E50"/>
                </a:solidFill>
              </a:rPr>
              <a:t>content of the drawer is supported by the extensive research into the learning of fractions carried out by several groups of researchers across Australia, some </a:t>
            </a:r>
            <a:r>
              <a:rPr lang="en-US" sz="1800" dirty="0" smtClean="0">
                <a:solidFill>
                  <a:srgbClr val="0F1E50"/>
                </a:solidFill>
              </a:rPr>
              <a:t/>
            </a:r>
            <a:br>
              <a:rPr lang="en-US" sz="1800" dirty="0" smtClean="0">
                <a:solidFill>
                  <a:srgbClr val="0F1E50"/>
                </a:solidFill>
              </a:rPr>
            </a:br>
            <a:r>
              <a:rPr lang="en-US" sz="1800" dirty="0" smtClean="0">
                <a:solidFill>
                  <a:srgbClr val="0F1E50"/>
                </a:solidFill>
              </a:rPr>
              <a:t>of </a:t>
            </a:r>
            <a:r>
              <a:rPr lang="en-US" sz="1800" dirty="0">
                <a:solidFill>
                  <a:srgbClr val="0F1E50"/>
                </a:solidFill>
              </a:rPr>
              <a:t>which was published in a book edited by </a:t>
            </a:r>
            <a:r>
              <a:rPr lang="en-US" sz="1800" dirty="0" err="1">
                <a:solidFill>
                  <a:srgbClr val="0F1E50"/>
                </a:solidFill>
              </a:rPr>
              <a:t>Dr</a:t>
            </a:r>
            <a:r>
              <a:rPr lang="en-US" sz="1800" dirty="0">
                <a:solidFill>
                  <a:srgbClr val="0F1E50"/>
                </a:solidFill>
              </a:rPr>
              <a:t> Jennifer Way and A/Prof. Janette </a:t>
            </a:r>
            <a:r>
              <a:rPr lang="en-US" sz="1800" dirty="0" smtClean="0">
                <a:solidFill>
                  <a:srgbClr val="0F1E50"/>
                </a:solidFill>
              </a:rPr>
              <a:t>Bob is </a:t>
            </a:r>
            <a:r>
              <a:rPr lang="en-US" sz="1800" dirty="0">
                <a:solidFill>
                  <a:srgbClr val="0F1E50"/>
                </a:solidFill>
              </a:rPr>
              <a:t>from The University of Sydney, titled </a:t>
            </a:r>
            <a:r>
              <a:rPr lang="en-US" sz="1800" b="1" i="1" u="sng" dirty="0">
                <a:solidFill>
                  <a:srgbClr val="0F1E50"/>
                </a:solidFill>
                <a:hlinkClick r:id="rId2"/>
              </a:rPr>
              <a:t>Fractions: Teaching for Understanding (2011, AAMT).</a:t>
            </a:r>
            <a:endParaRPr lang="en-US" sz="1800" b="1" dirty="0">
              <a:solidFill>
                <a:srgbClr val="0F1E50"/>
              </a:solidFill>
            </a:endParaRPr>
          </a:p>
        </p:txBody>
      </p:sp>
    </p:spTree>
    <p:extLst>
      <p:ext uri="{BB962C8B-B14F-4D97-AF65-F5344CB8AC3E}">
        <p14:creationId xmlns:p14="http://schemas.microsoft.com/office/powerpoint/2010/main" val="1187293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42424"/>
            <a:ext cx="6615000" cy="945000"/>
          </a:xfrm>
        </p:spPr>
        <p:txBody>
          <a:bodyPr>
            <a:normAutofit/>
          </a:bodyPr>
          <a:lstStyle/>
          <a:p>
            <a:r>
              <a:rPr lang="en-US" sz="3000" b="1" dirty="0" smtClean="0">
                <a:solidFill>
                  <a:srgbClr val="0F1E50"/>
                </a:solidFill>
              </a:rPr>
              <a:t>What </a:t>
            </a:r>
            <a:r>
              <a:rPr lang="en-US" sz="3000" b="1" dirty="0">
                <a:solidFill>
                  <a:srgbClr val="0F1E50"/>
                </a:solidFill>
              </a:rPr>
              <a:t>is a fraction?</a:t>
            </a:r>
          </a:p>
        </p:txBody>
      </p:sp>
      <p:sp>
        <p:nvSpPr>
          <p:cNvPr id="3" name="Content Placeholder 2"/>
          <p:cNvSpPr>
            <a:spLocks noGrp="1"/>
          </p:cNvSpPr>
          <p:nvPr>
            <p:ph idx="1"/>
          </p:nvPr>
        </p:nvSpPr>
        <p:spPr>
          <a:xfrm>
            <a:off x="1921080" y="1120576"/>
            <a:ext cx="6125640" cy="4182944"/>
          </a:xfrm>
        </p:spPr>
        <p:txBody>
          <a:bodyPr>
            <a:normAutofit/>
          </a:bodyPr>
          <a:lstStyle/>
          <a:p>
            <a:r>
              <a:rPr lang="en-US" sz="2200" dirty="0">
                <a:solidFill>
                  <a:srgbClr val="0F1E50"/>
                </a:solidFill>
              </a:rPr>
              <a:t>A fraction is an expression of a mathematical relationship between two or more numbers.</a:t>
            </a:r>
          </a:p>
          <a:p>
            <a:r>
              <a:rPr lang="en-US" sz="2200" dirty="0">
                <a:solidFill>
                  <a:srgbClr val="0F1E50"/>
                </a:solidFill>
              </a:rPr>
              <a:t>A fraction can be used in multiple ways such as </a:t>
            </a:r>
            <a:r>
              <a:rPr lang="en-US" sz="2200" dirty="0" smtClean="0">
                <a:solidFill>
                  <a:srgbClr val="0F1E50"/>
                </a:solidFill>
              </a:rPr>
              <a:t>a part of a whole, a ratio and as a division.</a:t>
            </a:r>
            <a:endParaRPr lang="en-US" sz="2200" dirty="0">
              <a:solidFill>
                <a:srgbClr val="0F1E50"/>
              </a:solidFill>
            </a:endParaRPr>
          </a:p>
          <a:p>
            <a:r>
              <a:rPr lang="en-US" sz="2200" dirty="0">
                <a:solidFill>
                  <a:srgbClr val="0F1E50"/>
                </a:solidFill>
              </a:rPr>
              <a:t>A fraction can be represented in multiple ways such as lengths, areas, volumes and as discrete </a:t>
            </a:r>
            <a:r>
              <a:rPr lang="en-US" sz="2200" dirty="0" smtClean="0">
                <a:solidFill>
                  <a:srgbClr val="0F1E50"/>
                </a:solidFill>
              </a:rPr>
              <a:t>objects or numbers.</a:t>
            </a:r>
            <a:endParaRPr lang="en-US" sz="2200" dirty="0">
              <a:solidFill>
                <a:srgbClr val="0F1E50"/>
              </a:solidFill>
            </a:endParaRPr>
          </a:p>
          <a:p>
            <a:r>
              <a:rPr lang="en-US" sz="2200" dirty="0">
                <a:solidFill>
                  <a:srgbClr val="0F1E50"/>
                </a:solidFill>
              </a:rPr>
              <a:t>Students need a conceptual understanding </a:t>
            </a:r>
            <a:r>
              <a:rPr lang="en-US" sz="2200" dirty="0" smtClean="0">
                <a:solidFill>
                  <a:srgbClr val="0F1E50"/>
                </a:solidFill>
              </a:rPr>
              <a:t/>
            </a:r>
            <a:br>
              <a:rPr lang="en-US" sz="2200" dirty="0" smtClean="0">
                <a:solidFill>
                  <a:srgbClr val="0F1E50"/>
                </a:solidFill>
              </a:rPr>
            </a:br>
            <a:r>
              <a:rPr lang="en-US" sz="2200" dirty="0" smtClean="0">
                <a:solidFill>
                  <a:srgbClr val="0F1E50"/>
                </a:solidFill>
              </a:rPr>
              <a:t>of </a:t>
            </a:r>
            <a:r>
              <a:rPr lang="en-US" sz="2200" dirty="0">
                <a:solidFill>
                  <a:srgbClr val="0F1E50"/>
                </a:solidFill>
              </a:rPr>
              <a:t>fractions </a:t>
            </a:r>
            <a:r>
              <a:rPr lang="en-US" sz="2200" dirty="0" smtClean="0">
                <a:solidFill>
                  <a:srgbClr val="0F1E50"/>
                </a:solidFill>
              </a:rPr>
              <a:t>to support the development of </a:t>
            </a:r>
            <a:r>
              <a:rPr lang="en-US" sz="2200" dirty="0">
                <a:solidFill>
                  <a:srgbClr val="0F1E50"/>
                </a:solidFill>
              </a:rPr>
              <a:t>procedural </a:t>
            </a:r>
            <a:r>
              <a:rPr lang="en-US" sz="2200" dirty="0" smtClean="0">
                <a:solidFill>
                  <a:srgbClr val="0F1E50"/>
                </a:solidFill>
              </a:rPr>
              <a:t>fluency and learning in other </a:t>
            </a:r>
            <a:br>
              <a:rPr lang="en-US" sz="2200" dirty="0" smtClean="0">
                <a:solidFill>
                  <a:srgbClr val="0F1E50"/>
                </a:solidFill>
              </a:rPr>
            </a:br>
            <a:r>
              <a:rPr lang="en-US" sz="2200" dirty="0" smtClean="0">
                <a:solidFill>
                  <a:srgbClr val="0F1E50"/>
                </a:solidFill>
              </a:rPr>
              <a:t>areas of mathematics.</a:t>
            </a:r>
          </a:p>
          <a:p>
            <a:endParaRPr lang="en-US" sz="1800" dirty="0"/>
          </a:p>
        </p:txBody>
      </p:sp>
    </p:spTree>
    <p:extLst>
      <p:ext uri="{BB962C8B-B14F-4D97-AF65-F5344CB8AC3E}">
        <p14:creationId xmlns:p14="http://schemas.microsoft.com/office/powerpoint/2010/main" val="4240713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374" y="331581"/>
            <a:ext cx="6615000" cy="945000"/>
          </a:xfrm>
        </p:spPr>
        <p:txBody>
          <a:bodyPr>
            <a:normAutofit/>
          </a:bodyPr>
          <a:lstStyle/>
          <a:p>
            <a:r>
              <a:rPr lang="en-US" sz="3000" b="1" dirty="0">
                <a:solidFill>
                  <a:srgbClr val="0F1E50"/>
                </a:solidFill>
              </a:rPr>
              <a:t>Fraction </a:t>
            </a:r>
            <a:r>
              <a:rPr lang="en-US" sz="3000" b="1" dirty="0" smtClean="0">
                <a:solidFill>
                  <a:srgbClr val="0F1E50"/>
                </a:solidFill>
              </a:rPr>
              <a:t>notation</a:t>
            </a:r>
            <a:endParaRPr lang="en-US" sz="3000" b="1" dirty="0">
              <a:solidFill>
                <a:srgbClr val="0F1E50"/>
              </a:solidFill>
            </a:endParaRPr>
          </a:p>
        </p:txBody>
      </p:sp>
      <p:sp>
        <p:nvSpPr>
          <p:cNvPr id="5" name="TextBox 4"/>
          <p:cNvSpPr txBox="1"/>
          <p:nvPr/>
        </p:nvSpPr>
        <p:spPr>
          <a:xfrm>
            <a:off x="6869158" y="1852894"/>
            <a:ext cx="2183581" cy="1077218"/>
          </a:xfrm>
          <a:prstGeom prst="rect">
            <a:avLst/>
          </a:prstGeom>
          <a:noFill/>
        </p:spPr>
        <p:txBody>
          <a:bodyPr wrap="square" rtlCol="0">
            <a:spAutoFit/>
          </a:bodyPr>
          <a:lstStyle/>
          <a:p>
            <a:r>
              <a:rPr lang="en-US" sz="1600" dirty="0">
                <a:solidFill>
                  <a:srgbClr val="0F1E50"/>
                </a:solidFill>
                <a:latin typeface="Arial" charset="0"/>
                <a:ea typeface="Arial" charset="0"/>
                <a:cs typeface="Arial" charset="0"/>
              </a:rPr>
              <a:t>Does the line separating the numbers have </a:t>
            </a:r>
            <a:r>
              <a:rPr lang="en-US" sz="1600" dirty="0" smtClean="0">
                <a:solidFill>
                  <a:srgbClr val="0F1E50"/>
                </a:solidFill>
                <a:latin typeface="Arial" charset="0"/>
                <a:ea typeface="Arial" charset="0"/>
                <a:cs typeface="Arial" charset="0"/>
              </a:rPr>
              <a:t/>
            </a:r>
            <a:br>
              <a:rPr lang="en-US" sz="1600" dirty="0" smtClean="0">
                <a:solidFill>
                  <a:srgbClr val="0F1E50"/>
                </a:solidFill>
                <a:latin typeface="Arial" charset="0"/>
                <a:ea typeface="Arial" charset="0"/>
                <a:cs typeface="Arial" charset="0"/>
              </a:rPr>
            </a:br>
            <a:r>
              <a:rPr lang="en-US" sz="1600" dirty="0" smtClean="0">
                <a:solidFill>
                  <a:srgbClr val="0F1E50"/>
                </a:solidFill>
                <a:latin typeface="Arial" charset="0"/>
                <a:ea typeface="Arial" charset="0"/>
                <a:cs typeface="Arial" charset="0"/>
              </a:rPr>
              <a:t>a </a:t>
            </a:r>
            <a:r>
              <a:rPr lang="en-US" sz="1600" dirty="0">
                <a:solidFill>
                  <a:srgbClr val="0F1E50"/>
                </a:solidFill>
                <a:latin typeface="Arial" charset="0"/>
                <a:ea typeface="Arial" charset="0"/>
                <a:cs typeface="Arial" charset="0"/>
              </a:rPr>
              <a:t>name?</a:t>
            </a:r>
          </a:p>
        </p:txBody>
      </p:sp>
      <p:cxnSp>
        <p:nvCxnSpPr>
          <p:cNvPr id="7" name="Straight Arrow Connector 6"/>
          <p:cNvCxnSpPr/>
          <p:nvPr/>
        </p:nvCxnSpPr>
        <p:spPr>
          <a:xfrm flipH="1" flipV="1">
            <a:off x="5685347" y="2328584"/>
            <a:ext cx="982608" cy="4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40553" y="1436778"/>
            <a:ext cx="1892147" cy="830997"/>
          </a:xfrm>
          <a:prstGeom prst="rect">
            <a:avLst/>
          </a:prstGeom>
          <a:noFill/>
        </p:spPr>
        <p:txBody>
          <a:bodyPr wrap="square" rtlCol="0">
            <a:spAutoFit/>
          </a:bodyPr>
          <a:lstStyle/>
          <a:p>
            <a:r>
              <a:rPr lang="en-US" sz="1600" dirty="0" smtClean="0">
                <a:solidFill>
                  <a:srgbClr val="0F1E50"/>
                </a:solidFill>
                <a:latin typeface="Arial" charset="0"/>
                <a:ea typeface="Arial" charset="0"/>
                <a:cs typeface="Arial" charset="0"/>
              </a:rPr>
              <a:t>What name is given to the the top number?</a:t>
            </a:r>
            <a:endParaRPr lang="en-US" sz="1600" dirty="0">
              <a:solidFill>
                <a:srgbClr val="0F1E50"/>
              </a:solidFill>
              <a:latin typeface="Arial" charset="0"/>
              <a:ea typeface="Arial" charset="0"/>
              <a:cs typeface="Arial" charset="0"/>
            </a:endParaRPr>
          </a:p>
        </p:txBody>
      </p:sp>
      <p:sp>
        <p:nvSpPr>
          <p:cNvPr id="9" name="TextBox 8"/>
          <p:cNvSpPr txBox="1"/>
          <p:nvPr/>
        </p:nvSpPr>
        <p:spPr>
          <a:xfrm>
            <a:off x="1940553" y="2391503"/>
            <a:ext cx="1677318" cy="830997"/>
          </a:xfrm>
          <a:prstGeom prst="rect">
            <a:avLst/>
          </a:prstGeom>
          <a:noFill/>
        </p:spPr>
        <p:txBody>
          <a:bodyPr wrap="square" rtlCol="0">
            <a:spAutoFit/>
          </a:bodyPr>
          <a:lstStyle/>
          <a:p>
            <a:r>
              <a:rPr lang="en-US" sz="1600" dirty="0">
                <a:solidFill>
                  <a:srgbClr val="0F1E50"/>
                </a:solidFill>
                <a:latin typeface="Arial" charset="0"/>
                <a:ea typeface="Arial" charset="0"/>
                <a:cs typeface="Arial" charset="0"/>
              </a:rPr>
              <a:t>What name is given to the bottom number?</a:t>
            </a:r>
          </a:p>
        </p:txBody>
      </p:sp>
      <p:cxnSp>
        <p:nvCxnSpPr>
          <p:cNvPr id="11" name="Straight Arrow Connector 10"/>
          <p:cNvCxnSpPr/>
          <p:nvPr/>
        </p:nvCxnSpPr>
        <p:spPr>
          <a:xfrm flipV="1">
            <a:off x="3617871" y="1852277"/>
            <a:ext cx="952003" cy="5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608689" y="2779964"/>
            <a:ext cx="9611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341280" y="2228850"/>
            <a:ext cx="65" cy="207749"/>
          </a:xfrm>
          <a:prstGeom prst="rect">
            <a:avLst/>
          </a:prstGeom>
          <a:noFill/>
        </p:spPr>
        <p:txBody>
          <a:bodyPr wrap="none" lIns="0" tIns="0" rIns="0" bIns="0" rtlCol="0">
            <a:spAutoFit/>
          </a:bodyPr>
          <a:lstStyle/>
          <a:p>
            <a:endParaRPr lang="en-US" sz="1350"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144" y="1489146"/>
            <a:ext cx="762000" cy="1524000"/>
          </a:xfrm>
          <a:prstGeom prst="rect">
            <a:avLst/>
          </a:prstGeom>
        </p:spPr>
      </p:pic>
    </p:spTree>
    <p:extLst>
      <p:ext uri="{BB962C8B-B14F-4D97-AF65-F5344CB8AC3E}">
        <p14:creationId xmlns:p14="http://schemas.microsoft.com/office/powerpoint/2010/main" val="1793131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15912" y="1910592"/>
            <a:ext cx="2528371" cy="1077218"/>
          </a:xfrm>
          <a:prstGeom prst="rect">
            <a:avLst/>
          </a:prstGeom>
          <a:noFill/>
        </p:spPr>
        <p:txBody>
          <a:bodyPr wrap="square" rtlCol="0">
            <a:spAutoFit/>
          </a:bodyPr>
          <a:lstStyle/>
          <a:p>
            <a:r>
              <a:rPr lang="en-US" sz="1600" b="1" dirty="0" smtClean="0">
                <a:solidFill>
                  <a:srgbClr val="0F1E50"/>
                </a:solidFill>
                <a:latin typeface="Arial" charset="0"/>
                <a:ea typeface="Arial" charset="0"/>
                <a:cs typeface="Arial" charset="0"/>
              </a:rPr>
              <a:t>Vinculum: </a:t>
            </a:r>
            <a:br>
              <a:rPr lang="en-US" sz="1600" b="1" dirty="0" smtClean="0">
                <a:solidFill>
                  <a:srgbClr val="0F1E50"/>
                </a:solidFill>
                <a:latin typeface="Arial" charset="0"/>
                <a:ea typeface="Arial" charset="0"/>
                <a:cs typeface="Arial" charset="0"/>
              </a:rPr>
            </a:br>
            <a:r>
              <a:rPr lang="en-US" sz="1600" dirty="0">
                <a:solidFill>
                  <a:srgbClr val="0F1E50"/>
                </a:solidFill>
                <a:latin typeface="Arial" charset="0"/>
                <a:ea typeface="Arial" charset="0"/>
                <a:cs typeface="Arial" charset="0"/>
              </a:rPr>
              <a:t>T</a:t>
            </a:r>
            <a:r>
              <a:rPr lang="en-US" sz="1600" dirty="0" smtClean="0">
                <a:solidFill>
                  <a:srgbClr val="0F1E50"/>
                </a:solidFill>
                <a:latin typeface="Arial" charset="0"/>
                <a:ea typeface="Arial" charset="0"/>
                <a:cs typeface="Arial" charset="0"/>
              </a:rPr>
              <a:t>he </a:t>
            </a:r>
            <a:r>
              <a:rPr lang="en-US" sz="1600" dirty="0">
                <a:solidFill>
                  <a:srgbClr val="0F1E50"/>
                </a:solidFill>
                <a:latin typeface="Arial" charset="0"/>
                <a:ea typeface="Arial" charset="0"/>
                <a:cs typeface="Arial" charset="0"/>
              </a:rPr>
              <a:t>horizontal line used to separate the numerator from the denominator. </a:t>
            </a:r>
          </a:p>
        </p:txBody>
      </p:sp>
      <p:cxnSp>
        <p:nvCxnSpPr>
          <p:cNvPr id="7" name="Straight Arrow Connector 6"/>
          <p:cNvCxnSpPr/>
          <p:nvPr/>
        </p:nvCxnSpPr>
        <p:spPr>
          <a:xfrm flipH="1">
            <a:off x="5663435" y="2332724"/>
            <a:ext cx="5664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26344" y="1374354"/>
            <a:ext cx="1892147" cy="830997"/>
          </a:xfrm>
          <a:prstGeom prst="rect">
            <a:avLst/>
          </a:prstGeom>
          <a:noFill/>
        </p:spPr>
        <p:txBody>
          <a:bodyPr wrap="square" rtlCol="0">
            <a:spAutoFit/>
          </a:bodyPr>
          <a:lstStyle/>
          <a:p>
            <a:r>
              <a:rPr lang="en-US" sz="1600" b="1" dirty="0">
                <a:solidFill>
                  <a:srgbClr val="0F1E50"/>
                </a:solidFill>
                <a:latin typeface="Arial" charset="0"/>
                <a:ea typeface="Arial" charset="0"/>
                <a:cs typeface="Arial" charset="0"/>
              </a:rPr>
              <a:t>Numerator: </a:t>
            </a:r>
            <a:r>
              <a:rPr lang="en-US" sz="1600" dirty="0" smtClean="0">
                <a:solidFill>
                  <a:srgbClr val="0F1E50"/>
                </a:solidFill>
                <a:latin typeface="Arial" charset="0"/>
                <a:ea typeface="Arial" charset="0"/>
                <a:cs typeface="Arial" charset="0"/>
              </a:rPr>
              <a:t/>
            </a:r>
            <a:br>
              <a:rPr lang="en-US" sz="1600" dirty="0" smtClean="0">
                <a:solidFill>
                  <a:srgbClr val="0F1E50"/>
                </a:solidFill>
                <a:latin typeface="Arial" charset="0"/>
                <a:ea typeface="Arial" charset="0"/>
                <a:cs typeface="Arial" charset="0"/>
              </a:rPr>
            </a:br>
            <a:r>
              <a:rPr lang="en-US" sz="1600" dirty="0" smtClean="0">
                <a:solidFill>
                  <a:srgbClr val="0F1E50"/>
                </a:solidFill>
                <a:latin typeface="Arial" charset="0"/>
                <a:ea typeface="Arial" charset="0"/>
                <a:cs typeface="Arial" charset="0"/>
              </a:rPr>
              <a:t>It </a:t>
            </a:r>
            <a:r>
              <a:rPr lang="en-US" sz="1600" dirty="0">
                <a:solidFill>
                  <a:srgbClr val="0F1E50"/>
                </a:solidFill>
                <a:latin typeface="Arial" charset="0"/>
                <a:ea typeface="Arial" charset="0"/>
                <a:cs typeface="Arial" charset="0"/>
              </a:rPr>
              <a:t>represents the number of parts</a:t>
            </a:r>
          </a:p>
        </p:txBody>
      </p:sp>
      <p:sp>
        <p:nvSpPr>
          <p:cNvPr id="9" name="TextBox 8"/>
          <p:cNvSpPr txBox="1"/>
          <p:nvPr/>
        </p:nvSpPr>
        <p:spPr>
          <a:xfrm>
            <a:off x="1939467" y="2352612"/>
            <a:ext cx="1950909" cy="1323439"/>
          </a:xfrm>
          <a:prstGeom prst="rect">
            <a:avLst/>
          </a:prstGeom>
          <a:noFill/>
        </p:spPr>
        <p:txBody>
          <a:bodyPr wrap="square" rtlCol="0">
            <a:spAutoFit/>
          </a:bodyPr>
          <a:lstStyle/>
          <a:p>
            <a:r>
              <a:rPr lang="en-US" sz="1600" b="1" dirty="0">
                <a:solidFill>
                  <a:srgbClr val="0F1E50"/>
                </a:solidFill>
                <a:latin typeface="Arial" charset="0"/>
                <a:ea typeface="Arial" charset="0"/>
                <a:cs typeface="Arial" charset="0"/>
              </a:rPr>
              <a:t>Denominator: </a:t>
            </a:r>
            <a:r>
              <a:rPr lang="en-US" sz="1600" dirty="0" smtClean="0">
                <a:solidFill>
                  <a:srgbClr val="0F1E50"/>
                </a:solidFill>
                <a:latin typeface="Arial" charset="0"/>
                <a:ea typeface="Arial" charset="0"/>
                <a:cs typeface="Arial" charset="0"/>
              </a:rPr>
              <a:t/>
            </a:r>
            <a:br>
              <a:rPr lang="en-US" sz="1600" dirty="0" smtClean="0">
                <a:solidFill>
                  <a:srgbClr val="0F1E50"/>
                </a:solidFill>
                <a:latin typeface="Arial" charset="0"/>
                <a:ea typeface="Arial" charset="0"/>
                <a:cs typeface="Arial" charset="0"/>
              </a:rPr>
            </a:br>
            <a:r>
              <a:rPr lang="en-US" sz="1600" dirty="0" smtClean="0">
                <a:solidFill>
                  <a:srgbClr val="0F1E50"/>
                </a:solidFill>
                <a:latin typeface="Arial" charset="0"/>
                <a:ea typeface="Arial" charset="0"/>
                <a:cs typeface="Arial" charset="0"/>
              </a:rPr>
              <a:t>It </a:t>
            </a:r>
            <a:r>
              <a:rPr lang="en-US" sz="1600" dirty="0">
                <a:solidFill>
                  <a:srgbClr val="0F1E50"/>
                </a:solidFill>
                <a:latin typeface="Arial" charset="0"/>
                <a:ea typeface="Arial" charset="0"/>
                <a:cs typeface="Arial" charset="0"/>
              </a:rPr>
              <a:t>represents the number of equal parts the whole has been divided into</a:t>
            </a:r>
          </a:p>
        </p:txBody>
      </p:sp>
      <p:cxnSp>
        <p:nvCxnSpPr>
          <p:cNvPr id="11" name="Straight Arrow Connector 10"/>
          <p:cNvCxnSpPr/>
          <p:nvPr/>
        </p:nvCxnSpPr>
        <p:spPr>
          <a:xfrm flipV="1">
            <a:off x="3605777" y="1797982"/>
            <a:ext cx="937417" cy="5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27884" y="2228850"/>
            <a:ext cx="65" cy="207749"/>
          </a:xfrm>
          <a:prstGeom prst="rect">
            <a:avLst/>
          </a:prstGeom>
          <a:noFill/>
        </p:spPr>
        <p:txBody>
          <a:bodyPr wrap="none" lIns="0" tIns="0" rIns="0" bIns="0" rtlCol="0">
            <a:spAutoFit/>
          </a:bodyPr>
          <a:lstStyle/>
          <a:p>
            <a:endParaRPr lang="en-US" sz="1350" dirty="0"/>
          </a:p>
        </p:txBody>
      </p:sp>
      <p:sp>
        <p:nvSpPr>
          <p:cNvPr id="6" name="TextBox 5"/>
          <p:cNvSpPr txBox="1"/>
          <p:nvPr/>
        </p:nvSpPr>
        <p:spPr>
          <a:xfrm>
            <a:off x="4457971" y="4430597"/>
            <a:ext cx="5694781" cy="400110"/>
          </a:xfrm>
          <a:prstGeom prst="rect">
            <a:avLst/>
          </a:prstGeom>
          <a:noFill/>
        </p:spPr>
        <p:txBody>
          <a:bodyPr wrap="square" rtlCol="0">
            <a:spAutoFit/>
          </a:bodyPr>
          <a:lstStyle/>
          <a:p>
            <a:pPr marL="342900" indent="-342900">
              <a:buFont typeface="Arial" charset="0"/>
              <a:buChar char="•"/>
            </a:pPr>
            <a:r>
              <a:rPr lang="en-US" sz="2000" b="1" dirty="0" smtClean="0">
                <a:solidFill>
                  <a:srgbClr val="0F1E50"/>
                </a:solidFill>
                <a:latin typeface="Arial" charset="0"/>
                <a:ea typeface="Arial" charset="0"/>
                <a:cs typeface="Arial" charset="0"/>
              </a:rPr>
              <a:t>Why are the names important?</a:t>
            </a:r>
            <a:endParaRPr lang="en-US" sz="2000" b="1" dirty="0">
              <a:solidFill>
                <a:srgbClr val="0F1E50"/>
              </a:solidFill>
              <a:latin typeface="Arial" charset="0"/>
              <a:ea typeface="Arial" charset="0"/>
              <a:cs typeface="Arial"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144" y="1489146"/>
            <a:ext cx="762000" cy="1524000"/>
          </a:xfrm>
          <a:prstGeom prst="rect">
            <a:avLst/>
          </a:prstGeom>
        </p:spPr>
      </p:pic>
      <p:cxnSp>
        <p:nvCxnSpPr>
          <p:cNvPr id="18" name="Straight Arrow Connector 17"/>
          <p:cNvCxnSpPr/>
          <p:nvPr/>
        </p:nvCxnSpPr>
        <p:spPr>
          <a:xfrm flipV="1">
            <a:off x="3605777" y="2771395"/>
            <a:ext cx="937417" cy="5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1262374" y="331581"/>
            <a:ext cx="6615000" cy="945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0" i="0" kern="1200">
                <a:solidFill>
                  <a:srgbClr val="406077"/>
                </a:solidFill>
                <a:latin typeface="Arial" charset="0"/>
                <a:ea typeface="Arial" charset="0"/>
                <a:cs typeface="Arial" charset="0"/>
              </a:defRPr>
            </a:lvl1pPr>
          </a:lstStyle>
          <a:p>
            <a:r>
              <a:rPr lang="en-US" sz="3000" b="1" smtClean="0">
                <a:solidFill>
                  <a:srgbClr val="0F1E50"/>
                </a:solidFill>
              </a:rPr>
              <a:t>Fraction notation</a:t>
            </a:r>
            <a:endParaRPr lang="en-US" sz="3000" b="1" dirty="0">
              <a:solidFill>
                <a:srgbClr val="0F1E50"/>
              </a:solidFill>
            </a:endParaRPr>
          </a:p>
        </p:txBody>
      </p:sp>
    </p:spTree>
    <p:extLst>
      <p:ext uri="{BB962C8B-B14F-4D97-AF65-F5344CB8AC3E}">
        <p14:creationId xmlns:p14="http://schemas.microsoft.com/office/powerpoint/2010/main" val="1425289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490" y="339891"/>
            <a:ext cx="6615000" cy="945000"/>
          </a:xfrm>
        </p:spPr>
        <p:txBody>
          <a:bodyPr>
            <a:normAutofit/>
          </a:bodyPr>
          <a:lstStyle/>
          <a:p>
            <a:r>
              <a:rPr lang="en-US" sz="3000" b="1" dirty="0">
                <a:solidFill>
                  <a:srgbClr val="0F1E50"/>
                </a:solidFill>
              </a:rPr>
              <a:t>Types of </a:t>
            </a:r>
            <a:r>
              <a:rPr lang="en-US" sz="3000" b="1" dirty="0" smtClean="0">
                <a:solidFill>
                  <a:srgbClr val="0F1E50"/>
                </a:solidFill>
              </a:rPr>
              <a:t>fractions</a:t>
            </a:r>
            <a:endParaRPr lang="en-US" sz="3000" b="1" dirty="0">
              <a:solidFill>
                <a:srgbClr val="0F1E50"/>
              </a:solidFill>
            </a:endParaRPr>
          </a:p>
        </p:txBody>
      </p:sp>
      <p:sp>
        <p:nvSpPr>
          <p:cNvPr id="3" name="Content Placeholder 2"/>
          <p:cNvSpPr>
            <a:spLocks noGrp="1"/>
          </p:cNvSpPr>
          <p:nvPr>
            <p:ph idx="1"/>
          </p:nvPr>
        </p:nvSpPr>
        <p:spPr>
          <a:xfrm>
            <a:off x="1562100" y="1102011"/>
            <a:ext cx="7313766" cy="3476224"/>
          </a:xfrm>
        </p:spPr>
        <p:txBody>
          <a:bodyPr>
            <a:normAutofit/>
          </a:bodyPr>
          <a:lstStyle/>
          <a:p>
            <a:pPr lvl="1"/>
            <a:r>
              <a:rPr lang="en-US" sz="2200" b="1" dirty="0" smtClean="0">
                <a:solidFill>
                  <a:srgbClr val="0F1E50"/>
                </a:solidFill>
              </a:rPr>
              <a:t>A proper fraction is</a:t>
            </a:r>
            <a:r>
              <a:rPr lang="is-IS" dirty="0" smtClean="0"/>
              <a:t>…....................................</a:t>
            </a:r>
            <a:r>
              <a:rPr lang="en-US" dirty="0"/>
              <a:t/>
            </a:r>
            <a:br>
              <a:rPr lang="en-US" dirty="0"/>
            </a:br>
            <a:r>
              <a:rPr lang="en-US" sz="2000" dirty="0" smtClean="0">
                <a:solidFill>
                  <a:srgbClr val="0F1E50"/>
                </a:solidFill>
              </a:rPr>
              <a:t>Some examples: </a:t>
            </a:r>
            <a:br>
              <a:rPr lang="en-US" sz="2000" dirty="0" smtClean="0">
                <a:solidFill>
                  <a:srgbClr val="0F1E50"/>
                </a:solidFill>
              </a:rPr>
            </a:br>
            <a:r>
              <a:rPr lang="en-US" sz="2000" dirty="0" smtClean="0">
                <a:solidFill>
                  <a:srgbClr val="0F1E50"/>
                </a:solidFill>
              </a:rPr>
              <a:t/>
            </a:r>
            <a:br>
              <a:rPr lang="en-US" sz="2000" dirty="0" smtClean="0">
                <a:solidFill>
                  <a:srgbClr val="0F1E50"/>
                </a:solidFill>
              </a:rPr>
            </a:br>
            <a:endParaRPr lang="en-US" sz="2000" dirty="0" smtClean="0">
              <a:solidFill>
                <a:srgbClr val="0F1E50"/>
              </a:solidFill>
            </a:endParaRPr>
          </a:p>
          <a:p>
            <a:pPr lvl="1">
              <a:spcAft>
                <a:spcPts val="1200"/>
              </a:spcAft>
            </a:pPr>
            <a:r>
              <a:rPr lang="en-US" sz="2200" b="1" dirty="0" smtClean="0">
                <a:solidFill>
                  <a:srgbClr val="0F1E50"/>
                </a:solidFill>
              </a:rPr>
              <a:t>An </a:t>
            </a:r>
            <a:r>
              <a:rPr lang="en-US" sz="2200" b="1" dirty="0">
                <a:solidFill>
                  <a:srgbClr val="0F1E50"/>
                </a:solidFill>
              </a:rPr>
              <a:t>improper fraction is</a:t>
            </a:r>
            <a:r>
              <a:rPr lang="is-IS" sz="2200" b="1" dirty="0" smtClean="0">
                <a:solidFill>
                  <a:srgbClr val="0F1E50"/>
                </a:solidFill>
              </a:rPr>
              <a:t>….............................</a:t>
            </a:r>
            <a:r>
              <a:rPr lang="en-US" sz="2200" b="1" dirty="0">
                <a:solidFill>
                  <a:srgbClr val="0F1E50"/>
                </a:solidFill>
              </a:rPr>
              <a:t/>
            </a:r>
            <a:br>
              <a:rPr lang="en-US" sz="2200" b="1" dirty="0">
                <a:solidFill>
                  <a:srgbClr val="0F1E50"/>
                </a:solidFill>
              </a:rPr>
            </a:br>
            <a:r>
              <a:rPr lang="en-US" sz="2000" dirty="0" smtClean="0">
                <a:solidFill>
                  <a:srgbClr val="0F1E50"/>
                </a:solidFill>
              </a:rPr>
              <a:t>Some </a:t>
            </a:r>
            <a:r>
              <a:rPr lang="en-US" sz="2000" dirty="0">
                <a:solidFill>
                  <a:srgbClr val="0F1E50"/>
                </a:solidFill>
              </a:rPr>
              <a:t>examples: </a:t>
            </a:r>
            <a:r>
              <a:rPr lang="en-US" sz="2000" dirty="0" smtClean="0">
                <a:solidFill>
                  <a:srgbClr val="0F1E50"/>
                </a:solidFill>
              </a:rPr>
              <a:t/>
            </a:r>
            <a:br>
              <a:rPr lang="en-US" sz="2000" dirty="0" smtClean="0">
                <a:solidFill>
                  <a:srgbClr val="0F1E50"/>
                </a:solidFill>
              </a:rPr>
            </a:br>
            <a:r>
              <a:rPr lang="en-US" dirty="0" smtClean="0">
                <a:solidFill>
                  <a:schemeClr val="accent1">
                    <a:lumMod val="75000"/>
                  </a:schemeClr>
                </a:solidFill>
              </a:rPr>
              <a:t>  </a:t>
            </a:r>
          </a:p>
          <a:p>
            <a:pPr lvl="1"/>
            <a:r>
              <a:rPr lang="en-US" sz="2200" b="1" dirty="0">
                <a:solidFill>
                  <a:srgbClr val="0F1E50"/>
                </a:solidFill>
              </a:rPr>
              <a:t>A mixed fraction is</a:t>
            </a:r>
            <a:r>
              <a:rPr lang="is-IS" sz="2200" b="1" dirty="0" smtClean="0">
                <a:solidFill>
                  <a:srgbClr val="0F1E50"/>
                </a:solidFill>
              </a:rPr>
              <a:t>….......................................</a:t>
            </a:r>
            <a:r>
              <a:rPr lang="en-US" sz="2200" b="1" dirty="0">
                <a:solidFill>
                  <a:srgbClr val="0F1E50"/>
                </a:solidFill>
              </a:rPr>
              <a:t/>
            </a:r>
            <a:br>
              <a:rPr lang="en-US" sz="2200" b="1" dirty="0">
                <a:solidFill>
                  <a:srgbClr val="0F1E50"/>
                </a:solidFill>
              </a:rPr>
            </a:br>
            <a:r>
              <a:rPr lang="en-US" sz="2000" dirty="0" smtClean="0">
                <a:solidFill>
                  <a:srgbClr val="0F1E50"/>
                </a:solidFill>
              </a:rPr>
              <a:t>Some </a:t>
            </a:r>
            <a:r>
              <a:rPr lang="en-US" sz="2000" dirty="0">
                <a:solidFill>
                  <a:srgbClr val="0F1E50"/>
                </a:solidFill>
              </a:rPr>
              <a:t>examples:</a:t>
            </a:r>
          </a:p>
        </p:txBody>
      </p:sp>
    </p:spTree>
    <p:extLst>
      <p:ext uri="{BB962C8B-B14F-4D97-AF65-F5344CB8AC3E}">
        <p14:creationId xmlns:p14="http://schemas.microsoft.com/office/powerpoint/2010/main" val="693834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imens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0E66B630-02C8-6240-9E9C-3A1289DBE54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B89A2B07-E34D-A94A-A128-B3F449E79B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dimensions_blank</Template>
  <TotalTime>1914</TotalTime>
  <Words>1906</Words>
  <Application>Microsoft Macintosh PowerPoint</Application>
  <PresentationFormat>On-screen Show (16:9)</PresentationFormat>
  <Paragraphs>340</Paragraphs>
  <Slides>59</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59</vt:i4>
      </vt:variant>
    </vt:vector>
  </HeadingPairs>
  <TitlesOfParts>
    <vt:vector size="65" baseType="lpstr">
      <vt:lpstr>Calibri</vt:lpstr>
      <vt:lpstr>Calibri Light</vt:lpstr>
      <vt:lpstr>Cambria Math</vt:lpstr>
      <vt:lpstr>Arial</vt:lpstr>
      <vt:lpstr>dimensions</vt:lpstr>
      <vt:lpstr>1_Office Theme</vt:lpstr>
      <vt:lpstr>Opening the Top Drawer to Fractions</vt:lpstr>
      <vt:lpstr>AITSL Professional Standards for Teachers</vt:lpstr>
      <vt:lpstr>…Continued</vt:lpstr>
      <vt:lpstr>Module objectives</vt:lpstr>
      <vt:lpstr>Topic 1: Fraction sense</vt:lpstr>
      <vt:lpstr>What is a fraction?</vt:lpstr>
      <vt:lpstr>Fraction notation</vt:lpstr>
      <vt:lpstr>PowerPoint Presentation</vt:lpstr>
      <vt:lpstr>Types of fractions</vt:lpstr>
      <vt:lpstr>Types of fractions</vt:lpstr>
      <vt:lpstr>Types of fractions</vt:lpstr>
      <vt:lpstr>Types of fractions</vt:lpstr>
      <vt:lpstr>Teacher activity</vt:lpstr>
      <vt:lpstr>Topic 2: Big ideas in the fraction drawer</vt:lpstr>
      <vt:lpstr>Fraction sub-constructs: Kieren (1980)</vt:lpstr>
      <vt:lpstr>Part – whole comparisons</vt:lpstr>
      <vt:lpstr>What do part-whole comparisons look like?</vt:lpstr>
      <vt:lpstr>PowerPoint Presentation</vt:lpstr>
      <vt:lpstr>Examples of fractions as  part-whole comparisons</vt:lpstr>
      <vt:lpstr>Teacher activity</vt:lpstr>
      <vt:lpstr>Examples</vt:lpstr>
      <vt:lpstr>Fractions as a measure</vt:lpstr>
      <vt:lpstr>PowerPoint Presentation</vt:lpstr>
      <vt:lpstr>Examples of fractions as a measure</vt:lpstr>
      <vt:lpstr>Teacher activity</vt:lpstr>
      <vt:lpstr>Quotient or division</vt:lpstr>
      <vt:lpstr>PowerPoint Presentation</vt:lpstr>
      <vt:lpstr>Example of fractions  as a quotient or division</vt:lpstr>
      <vt:lpstr>Fractions as an operator</vt:lpstr>
      <vt:lpstr>(…continued)</vt:lpstr>
      <vt:lpstr>PowerPoint Presentation</vt:lpstr>
      <vt:lpstr>Example 1</vt:lpstr>
      <vt:lpstr>PowerPoint Presentation</vt:lpstr>
      <vt:lpstr>Example 2</vt:lpstr>
      <vt:lpstr>Example 2</vt:lpstr>
      <vt:lpstr>Fractions as a ratio</vt:lpstr>
      <vt:lpstr>PowerPoint Presentation</vt:lpstr>
      <vt:lpstr>Teacher activity: How many ways can you express the following?</vt:lpstr>
      <vt:lpstr>Example 3</vt:lpstr>
      <vt:lpstr>Examples of fractions as a ratio</vt:lpstr>
      <vt:lpstr>Teacher activity</vt:lpstr>
      <vt:lpstr>Topic 3: Big ideas in the Australian Curriculum: Mathematics</vt:lpstr>
      <vt:lpstr>Australian Curriculum: Mathematics</vt:lpstr>
      <vt:lpstr>Australian Curriculum: Mathematics</vt:lpstr>
      <vt:lpstr>Australian Curriculum: Mathematics</vt:lpstr>
      <vt:lpstr>Big ideas behind fractions in AC</vt:lpstr>
      <vt:lpstr>PowerPoint Presentation</vt:lpstr>
      <vt:lpstr>PowerPoint Presentation</vt:lpstr>
      <vt:lpstr>PowerPoint Presentation</vt:lpstr>
      <vt:lpstr>Australian Curriculum definitions</vt:lpstr>
      <vt:lpstr>Rational vs Irrational numbers</vt:lpstr>
      <vt:lpstr>Rational vs Irrational numbers</vt:lpstr>
      <vt:lpstr>Number sets</vt:lpstr>
      <vt:lpstr>Number lines</vt:lpstr>
      <vt:lpstr>Number lines (cont.)</vt:lpstr>
      <vt:lpstr>Research suggests… </vt:lpstr>
      <vt:lpstr>PowerPoint Presentation</vt:lpstr>
      <vt:lpstr>Reflection</vt:lpstr>
      <vt:lpstr> Acknowledgements for Top Drawer Fractions </vt:lpstr>
    </vt:vector>
  </TitlesOfParts>
  <Company>University of Tasmania</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Spohn</dc:creator>
  <cp:lastModifiedBy>Toby Spencer</cp:lastModifiedBy>
  <cp:revision>147</cp:revision>
  <cp:lastPrinted>2017-03-20T22:54:42Z</cp:lastPrinted>
  <dcterms:created xsi:type="dcterms:W3CDTF">2016-09-07T00:22:54Z</dcterms:created>
  <dcterms:modified xsi:type="dcterms:W3CDTF">2017-09-29T06:38:40Z</dcterms:modified>
</cp:coreProperties>
</file>