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41"/>
  </p:notesMasterIdLst>
  <p:handoutMasterIdLst>
    <p:handoutMasterId r:id="rId42"/>
  </p:handoutMasterIdLst>
  <p:sldIdLst>
    <p:sldId id="258" r:id="rId3"/>
    <p:sldId id="295" r:id="rId4"/>
    <p:sldId id="296" r:id="rId5"/>
    <p:sldId id="297" r:id="rId6"/>
    <p:sldId id="259" r:id="rId7"/>
    <p:sldId id="260" r:id="rId8"/>
    <p:sldId id="276" r:id="rId9"/>
    <p:sldId id="277" r:id="rId10"/>
    <p:sldId id="291" r:id="rId11"/>
    <p:sldId id="262" r:id="rId12"/>
    <p:sldId id="278" r:id="rId13"/>
    <p:sldId id="264" r:id="rId14"/>
    <p:sldId id="265" r:id="rId15"/>
    <p:sldId id="301" r:id="rId16"/>
    <p:sldId id="266" r:id="rId17"/>
    <p:sldId id="285" r:id="rId18"/>
    <p:sldId id="267" r:id="rId19"/>
    <p:sldId id="302" r:id="rId20"/>
    <p:sldId id="287" r:id="rId21"/>
    <p:sldId id="268" r:id="rId22"/>
    <p:sldId id="286" r:id="rId23"/>
    <p:sldId id="299" r:id="rId24"/>
    <p:sldId id="298" r:id="rId25"/>
    <p:sldId id="269" r:id="rId26"/>
    <p:sldId id="270" r:id="rId27"/>
    <p:sldId id="271" r:id="rId28"/>
    <p:sldId id="292" r:id="rId29"/>
    <p:sldId id="272" r:id="rId30"/>
    <p:sldId id="273" r:id="rId31"/>
    <p:sldId id="288" r:id="rId32"/>
    <p:sldId id="274" r:id="rId33"/>
    <p:sldId id="303" r:id="rId34"/>
    <p:sldId id="275" r:id="rId35"/>
    <p:sldId id="289" r:id="rId36"/>
    <p:sldId id="279" r:id="rId37"/>
    <p:sldId id="280" r:id="rId38"/>
    <p:sldId id="293" r:id="rId39"/>
    <p:sldId id="300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13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50"/>
    <a:srgbClr val="406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8" autoAdjust="0"/>
    <p:restoredTop sz="94708" autoAdjust="0"/>
  </p:normalViewPr>
  <p:slideViewPr>
    <p:cSldViewPr snapToGrid="0" snapToObjects="1">
      <p:cViewPr varScale="1">
        <p:scale>
          <a:sx n="112" d="100"/>
          <a:sy n="112" d="100"/>
        </p:scale>
        <p:origin x="904" y="176"/>
      </p:cViewPr>
      <p:guideLst>
        <p:guide orient="horz" pos="894"/>
        <p:guide pos="1315"/>
      </p:guideLst>
    </p:cSldViewPr>
  </p:slideViewPr>
  <p:outlineViewPr>
    <p:cViewPr>
      <p:scale>
        <a:sx n="33" d="100"/>
        <a:sy n="33" d="100"/>
      </p:scale>
      <p:origin x="0" y="5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0B7B4-0C1C-1E47-A1C9-79B2CE654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5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3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6875" y="2463404"/>
            <a:ext cx="7477125" cy="2303859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0" y="4767263"/>
            <a:ext cx="6858000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050257" y="2339579"/>
            <a:ext cx="7093744" cy="123825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0257" y="2019301"/>
            <a:ext cx="7093744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Misunderstanding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mt.edu.au/Library/TDT-Readings/Fractions/tdt_F_gould1.pdf" TargetMode="Externa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Good-teaching/Fraction-sense/Visualisation/Fraction-whee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Good-teaching/Fraction-sense/Fractions-as-numbers/Sequencing-and-counting" TargetMode="External"/><Relationship Id="rId3" Type="http://schemas.openxmlformats.org/officeDocument/2006/relationships/hyperlink" Target="http://topdrawer.aamt.edu.au/Fractions/Good-teaching/Dividing/Sharing-as-division/Dividing-pancake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Fractions/Misunderstandings/Different-wholes/Cut-and-fin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Sorting%20fractions%20cards%20slide%20presentation%20This%20slide%20presentation%20demonstrated%20the%20student%20activity%20Sorting%20Fraction%20Cards.%20tdt_F_sortingfractionscards_slides.pps%2022.35%20MB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ion.vic.gov.au/Documents/school/teachers/teachingresources/discipline/maths/assessment/partitioning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drawer.aamt.edu.au/Webshop/Entire-catalogue/Fractio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474" y="841773"/>
            <a:ext cx="6744336" cy="1168003"/>
          </a:xfrm>
        </p:spPr>
        <p:txBody>
          <a:bodyPr/>
          <a:lstStyle/>
          <a:p>
            <a:pPr algn="l"/>
            <a:r>
              <a:rPr lang="en-US" sz="3200" b="1">
                <a:solidFill>
                  <a:srgbClr val="0F1E50"/>
                </a:solidFill>
              </a:rPr>
              <a:t>Opening the Top Drawer to Fractions</a:t>
            </a:r>
            <a:endParaRPr lang="en-US" sz="3200" b="1" dirty="0">
              <a:solidFill>
                <a:srgbClr val="0F1E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876" y="2009776"/>
            <a:ext cx="7096126" cy="1242705"/>
          </a:xfrm>
          <a:prstGeom prst="rect">
            <a:avLst/>
          </a:prstGeom>
          <a:solidFill>
            <a:srgbClr val="406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60574" y="2047110"/>
            <a:ext cx="7657167" cy="1130669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smtClean="0"/>
              <a:t>Module 2 of 6: What </a:t>
            </a:r>
            <a:r>
              <a:rPr lang="en-US" dirty="0" smtClean="0"/>
              <a:t>are misconceptions</a:t>
            </a:r>
            <a:r>
              <a:rPr lang="en-US" dirty="0" smtClean="0"/>
              <a:t>?</a:t>
            </a: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38910" y="3248532"/>
            <a:ext cx="7096125" cy="0"/>
          </a:xfrm>
          <a:prstGeom prst="line">
            <a:avLst/>
          </a:prstGeom>
          <a:ln w="41275">
            <a:solidFill>
              <a:srgbClr val="E421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4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824" y="1302682"/>
            <a:ext cx="6918199" cy="338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What fractions misconceptions </a:t>
            </a:r>
            <a:r>
              <a:rPr lang="en-US" sz="2200" dirty="0" smtClean="0">
                <a:solidFill>
                  <a:srgbClr val="0F1E50"/>
                </a:solidFill>
              </a:rPr>
              <a:t>have students developed prior to entering my classroom?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How do these misconceptions surrounding fractions </a:t>
            </a:r>
            <a:r>
              <a:rPr lang="en-US" sz="2200" dirty="0" smtClean="0">
                <a:solidFill>
                  <a:srgbClr val="0F1E50"/>
                </a:solidFill>
              </a:rPr>
              <a:t>affect my mathematics </a:t>
            </a:r>
            <a:r>
              <a:rPr lang="en-US" sz="2200" dirty="0">
                <a:solidFill>
                  <a:srgbClr val="0F1E50"/>
                </a:solidFill>
              </a:rPr>
              <a:t>instruction?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How do I</a:t>
            </a:r>
            <a:r>
              <a:rPr lang="en-US" sz="2200" dirty="0" smtClean="0">
                <a:solidFill>
                  <a:srgbClr val="0F1E50"/>
                </a:solidFill>
              </a:rPr>
              <a:t> fix these </a:t>
            </a:r>
            <a:r>
              <a:rPr lang="en-US" sz="2200" dirty="0">
                <a:solidFill>
                  <a:srgbClr val="0F1E50"/>
                </a:solidFill>
              </a:rPr>
              <a:t>misconceptions about fractions?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How can I</a:t>
            </a:r>
            <a:r>
              <a:rPr lang="en-US" sz="2200" dirty="0" smtClean="0">
                <a:solidFill>
                  <a:srgbClr val="0F1E50"/>
                </a:solidFill>
              </a:rPr>
              <a:t> </a:t>
            </a:r>
            <a:r>
              <a:rPr lang="en-US" sz="2200" dirty="0">
                <a:solidFill>
                  <a:srgbClr val="0F1E50"/>
                </a:solidFill>
              </a:rPr>
              <a:t>avoid </a:t>
            </a:r>
            <a:r>
              <a:rPr lang="en-US" sz="2200" dirty="0" smtClean="0">
                <a:solidFill>
                  <a:srgbClr val="0F1E50"/>
                </a:solidFill>
              </a:rPr>
              <a:t>students developing misconceptions </a:t>
            </a:r>
            <a:r>
              <a:rPr lang="en-US" sz="2200" dirty="0">
                <a:solidFill>
                  <a:srgbClr val="0F1E50"/>
                </a:solidFill>
              </a:rPr>
              <a:t>in the first place?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3500" y="345562"/>
            <a:ext cx="7667996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b="1" dirty="0">
                <a:solidFill>
                  <a:srgbClr val="0F1E50"/>
                </a:solidFill>
              </a:rPr>
              <a:t>The big questions we need to ask</a:t>
            </a:r>
          </a:p>
        </p:txBody>
      </p:sp>
    </p:spTree>
    <p:extLst>
      <p:ext uri="{BB962C8B-B14F-4D97-AF65-F5344CB8AC3E}">
        <p14:creationId xmlns:p14="http://schemas.microsoft.com/office/powerpoint/2010/main" val="10685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986" y="1853313"/>
            <a:ext cx="6615000" cy="337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Number of parts </a:t>
            </a:r>
            <a:r>
              <a:rPr lang="en-US" sz="2200" dirty="0" smtClean="0">
                <a:solidFill>
                  <a:srgbClr val="0F1E50"/>
                </a:solidFill>
              </a:rPr>
              <a:t>only: unequal areas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Fractions as a </a:t>
            </a:r>
            <a:r>
              <a:rPr lang="en-US" sz="2200" dirty="0" smtClean="0">
                <a:solidFill>
                  <a:srgbClr val="0F1E50"/>
                </a:solidFill>
              </a:rPr>
              <a:t>double: wrong number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Different </a:t>
            </a:r>
            <a:r>
              <a:rPr lang="en-US" sz="2200" dirty="0" smtClean="0">
                <a:solidFill>
                  <a:srgbClr val="0F1E50"/>
                </a:solidFill>
              </a:rPr>
              <a:t>wholes: shifting wholes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Using rules </a:t>
            </a:r>
            <a:r>
              <a:rPr lang="en-US" sz="2200" dirty="0" smtClean="0">
                <a:solidFill>
                  <a:srgbClr val="0F1E50"/>
                </a:solidFill>
              </a:rPr>
              <a:t>blindly: wrongly </a:t>
            </a:r>
            <a:r>
              <a:rPr lang="en-US" sz="2200" dirty="0">
                <a:solidFill>
                  <a:srgbClr val="0F1E50"/>
                </a:solidFill>
              </a:rPr>
              <a:t>applying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pre-learned strategies</a:t>
            </a:r>
            <a:endParaRPr lang="en-US" sz="2200" dirty="0">
              <a:solidFill>
                <a:srgbClr val="0F1E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3500" y="569680"/>
            <a:ext cx="7667996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b="1" dirty="0">
                <a:solidFill>
                  <a:srgbClr val="0F1E50"/>
                </a:solidFill>
              </a:rPr>
              <a:t>Topic 2: TDT </a:t>
            </a:r>
            <a:r>
              <a:rPr lang="en-US" sz="3000" b="1" dirty="0" smtClean="0">
                <a:solidFill>
                  <a:srgbClr val="0F1E50"/>
                </a:solidFill>
              </a:rPr>
              <a:t>identifying four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main fraction misunderstandings</a:t>
            </a:r>
            <a:endParaRPr lang="en-US" sz="30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71" y="348191"/>
            <a:ext cx="7525492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Misunderstandings </a:t>
            </a:r>
            <a:r>
              <a:rPr lang="en-US" sz="2800" b="1" dirty="0" smtClean="0">
                <a:solidFill>
                  <a:srgbClr val="0F1E50"/>
                </a:solidFill>
              </a:rPr>
              <a:t>in </a:t>
            </a:r>
            <a:r>
              <a:rPr lang="en-US" sz="2800" b="1" dirty="0">
                <a:solidFill>
                  <a:srgbClr val="0F1E50"/>
                </a:solidFill>
              </a:rPr>
              <a:t>the </a:t>
            </a:r>
            <a:r>
              <a:rPr lang="en-US" sz="2800" b="1" dirty="0" smtClean="0">
                <a:solidFill>
                  <a:srgbClr val="0F1E50"/>
                </a:solidFill>
              </a:rPr>
              <a:t>Fractions drawer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8" name="Content Placeholder 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2" b="77072" l="21510" r="89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3" y="1051144"/>
            <a:ext cx="5104436" cy="50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3534"/>
            <a:ext cx="7727373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1.</a:t>
            </a:r>
            <a:r>
              <a:rPr lang="en-US" sz="3000" b="1" dirty="0">
                <a:solidFill>
                  <a:srgbClr val="0F1E50"/>
                </a:solidFill>
              </a:rPr>
              <a:t> </a:t>
            </a:r>
            <a:r>
              <a:rPr lang="en-US" sz="3000" b="1" dirty="0" smtClean="0">
                <a:solidFill>
                  <a:srgbClr val="0F1E50"/>
                </a:solidFill>
              </a:rPr>
              <a:t>Number parts only: unequal areas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854" y="1329578"/>
            <a:ext cx="6187887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F1E50"/>
                </a:solidFill>
              </a:rPr>
              <a:t>This misconception </a:t>
            </a:r>
            <a:r>
              <a:rPr lang="en-US" sz="2200" dirty="0" smtClean="0">
                <a:solidFill>
                  <a:srgbClr val="0F1E50"/>
                </a:solidFill>
              </a:rPr>
              <a:t>occurs </a:t>
            </a:r>
            <a:r>
              <a:rPr lang="en-US" sz="2200" dirty="0">
                <a:solidFill>
                  <a:srgbClr val="0F1E50"/>
                </a:solidFill>
              </a:rPr>
              <a:t>when students merely count the number of parts that an </a:t>
            </a:r>
            <a:r>
              <a:rPr lang="en-US" sz="2200" dirty="0" smtClean="0">
                <a:solidFill>
                  <a:srgbClr val="0F1E50"/>
                </a:solidFill>
              </a:rPr>
              <a:t>object is </a:t>
            </a:r>
            <a:r>
              <a:rPr lang="en-US" sz="2200" dirty="0">
                <a:solidFill>
                  <a:srgbClr val="0F1E50"/>
                </a:solidFill>
              </a:rPr>
              <a:t>divided </a:t>
            </a:r>
            <a:r>
              <a:rPr lang="en-US" sz="2200" dirty="0" smtClean="0">
                <a:solidFill>
                  <a:srgbClr val="0F1E50"/>
                </a:solidFill>
              </a:rPr>
              <a:t>up </a:t>
            </a:r>
            <a:r>
              <a:rPr lang="en-US" sz="2200" dirty="0">
                <a:solidFill>
                  <a:srgbClr val="0F1E50"/>
                </a:solidFill>
              </a:rPr>
              <a:t>into rather then ensuring </a:t>
            </a:r>
            <a:r>
              <a:rPr lang="en-US" sz="2200" dirty="0" smtClean="0">
                <a:solidFill>
                  <a:srgbClr val="0F1E50"/>
                </a:solidFill>
              </a:rPr>
              <a:t>the </a:t>
            </a:r>
            <a:r>
              <a:rPr lang="en-US" sz="2200" dirty="0">
                <a:solidFill>
                  <a:srgbClr val="0F1E50"/>
                </a:solidFill>
              </a:rPr>
              <a:t>parts are all equal. </a:t>
            </a:r>
            <a:endParaRPr lang="en-US" sz="2200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Students </a:t>
            </a:r>
            <a:r>
              <a:rPr lang="en-US" sz="2200" dirty="0">
                <a:solidFill>
                  <a:srgbClr val="0F1E50"/>
                </a:solidFill>
              </a:rPr>
              <a:t>need to have an understanding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of ‘fairness’ where </a:t>
            </a:r>
            <a:r>
              <a:rPr lang="en-US" sz="2200" dirty="0">
                <a:solidFill>
                  <a:srgbClr val="0F1E50"/>
                </a:solidFill>
              </a:rPr>
              <a:t>every part </a:t>
            </a:r>
            <a:r>
              <a:rPr lang="en-US" sz="2200" dirty="0" smtClean="0">
                <a:solidFill>
                  <a:srgbClr val="0F1E50"/>
                </a:solidFill>
              </a:rPr>
              <a:t>of the object has </a:t>
            </a:r>
            <a:r>
              <a:rPr lang="en-US" sz="2200" dirty="0">
                <a:solidFill>
                  <a:srgbClr val="0F1E50"/>
                </a:solidFill>
              </a:rPr>
              <a:t>to be </a:t>
            </a:r>
            <a:r>
              <a:rPr lang="en-US" sz="2200" dirty="0" smtClean="0">
                <a:solidFill>
                  <a:srgbClr val="0F1E50"/>
                </a:solidFill>
              </a:rPr>
              <a:t>the same size </a:t>
            </a:r>
            <a:r>
              <a:rPr lang="en-US" sz="2200" dirty="0">
                <a:solidFill>
                  <a:srgbClr val="0F1E50"/>
                </a:solidFill>
              </a:rPr>
              <a:t>for the </a:t>
            </a:r>
            <a:r>
              <a:rPr lang="en-US" sz="2200" dirty="0" smtClean="0">
                <a:solidFill>
                  <a:srgbClr val="0F1E50"/>
                </a:solidFill>
              </a:rPr>
              <a:t>image of the object to be a true </a:t>
            </a:r>
            <a:r>
              <a:rPr lang="en-US" sz="2200" dirty="0">
                <a:solidFill>
                  <a:srgbClr val="0F1E50"/>
                </a:solidFill>
              </a:rPr>
              <a:t>representation of </a:t>
            </a:r>
            <a:r>
              <a:rPr lang="en-US" sz="2200" dirty="0" smtClean="0">
                <a:solidFill>
                  <a:srgbClr val="0F1E50"/>
                </a:solidFill>
              </a:rPr>
              <a:t>the fraction. 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22612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F1E50"/>
                </a:solidFill>
              </a:rPr>
              <a:t>Recognising</a:t>
            </a:r>
            <a:r>
              <a:rPr lang="en-US" sz="3000" b="1" dirty="0" smtClean="0">
                <a:solidFill>
                  <a:srgbClr val="0F1E50"/>
                </a:solidFill>
              </a:rPr>
              <a:t> the misconception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060" y="1393603"/>
            <a:ext cx="5944440" cy="337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F1E50"/>
                </a:solidFill>
              </a:rPr>
              <a:t>View the article </a:t>
            </a:r>
            <a:r>
              <a:rPr lang="en-US" i="1" dirty="0" smtClean="0">
                <a:solidFill>
                  <a:srgbClr val="0F1E50"/>
                </a:solidFill>
              </a:rPr>
              <a:t>Developing </a:t>
            </a:r>
            <a:r>
              <a:rPr lang="en-US" i="1" dirty="0">
                <a:solidFill>
                  <a:srgbClr val="0F1E50"/>
                </a:solidFill>
              </a:rPr>
              <a:t>an understanding of the size of </a:t>
            </a:r>
            <a:r>
              <a:rPr lang="en-US" i="1" dirty="0" smtClean="0">
                <a:solidFill>
                  <a:srgbClr val="0F1E50"/>
                </a:solidFill>
              </a:rPr>
              <a:t>fractions: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F1E50"/>
                </a:solidFill>
                <a:hlinkClick r:id="rId2"/>
              </a:rPr>
              <a:t>http</a:t>
            </a:r>
            <a:r>
              <a:rPr lang="en-US" dirty="0">
                <a:solidFill>
                  <a:srgbClr val="0F1E5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F1E50"/>
                </a:solidFill>
                <a:hlinkClick r:id="rId2"/>
              </a:rPr>
              <a:t>www.aamt.edu.au/Library/TDT-Readings/Fractions/tdt_F_gould1.pdf</a:t>
            </a:r>
            <a:endParaRPr lang="en-US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F1E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F1E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56" y="3271316"/>
            <a:ext cx="4499864" cy="13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2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886" y="1301447"/>
            <a:ext cx="6143067" cy="3375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0F1E50"/>
                </a:solidFill>
              </a:rPr>
              <a:t>“</a:t>
            </a:r>
            <a:r>
              <a:rPr lang="en-US" sz="2200" i="1" dirty="0">
                <a:solidFill>
                  <a:srgbClr val="0F1E50"/>
                </a:solidFill>
              </a:rPr>
              <a:t>When asked to choose the shapes </a:t>
            </a:r>
            <a:r>
              <a:rPr lang="en-US" sz="2200" i="1" dirty="0" smtClean="0">
                <a:solidFill>
                  <a:srgbClr val="0F1E50"/>
                </a:solidFill>
              </a:rPr>
              <a:t>that show </a:t>
            </a:r>
            <a:r>
              <a:rPr lang="en-US" sz="2200" i="1" dirty="0">
                <a:solidFill>
                  <a:srgbClr val="0F1E50"/>
                </a:solidFill>
              </a:rPr>
              <a:t>one-third, a student with the 'number </a:t>
            </a:r>
            <a:r>
              <a:rPr lang="en-US" sz="2200" i="1" dirty="0" smtClean="0">
                <a:solidFill>
                  <a:srgbClr val="0F1E50"/>
                </a:solidFill>
              </a:rPr>
              <a:t>of </a:t>
            </a:r>
            <a:r>
              <a:rPr lang="en-US" sz="2200" i="1" dirty="0">
                <a:solidFill>
                  <a:srgbClr val="0F1E50"/>
                </a:solidFill>
              </a:rPr>
              <a:t>parts </a:t>
            </a:r>
            <a:r>
              <a:rPr lang="en-US" sz="2200" i="1" dirty="0" smtClean="0">
                <a:solidFill>
                  <a:srgbClr val="0F1E50"/>
                </a:solidFill>
              </a:rPr>
              <a:t>only</a:t>
            </a:r>
            <a:r>
              <a:rPr lang="en-US" sz="2200" i="1" dirty="0">
                <a:solidFill>
                  <a:srgbClr val="0F1E50"/>
                </a:solidFill>
              </a:rPr>
              <a:t>' misconception </a:t>
            </a:r>
            <a:r>
              <a:rPr lang="en-US" sz="2200" i="1" dirty="0" smtClean="0">
                <a:solidFill>
                  <a:srgbClr val="0F1E50"/>
                </a:solidFill>
              </a:rPr>
              <a:t>has </a:t>
            </a:r>
            <a:r>
              <a:rPr lang="en-US" sz="2200" i="1" dirty="0">
                <a:solidFill>
                  <a:srgbClr val="0F1E50"/>
                </a:solidFill>
              </a:rPr>
              <a:t>responded </a:t>
            </a:r>
            <a:r>
              <a:rPr lang="en-US" sz="2200" i="1" dirty="0" smtClean="0">
                <a:solidFill>
                  <a:srgbClr val="0F1E50"/>
                </a:solidFill>
              </a:rPr>
              <a:t>by selecting </a:t>
            </a:r>
            <a:r>
              <a:rPr lang="en-US" sz="2200" i="1" dirty="0">
                <a:solidFill>
                  <a:srgbClr val="0F1E50"/>
                </a:solidFill>
              </a:rPr>
              <a:t>all the </a:t>
            </a:r>
            <a:r>
              <a:rPr lang="en-US" sz="2200" i="1" dirty="0" smtClean="0">
                <a:solidFill>
                  <a:srgbClr val="0F1E50"/>
                </a:solidFill>
              </a:rPr>
              <a:t>shapes </a:t>
            </a:r>
            <a:r>
              <a:rPr lang="en-US" sz="2200" i="1" dirty="0">
                <a:solidFill>
                  <a:srgbClr val="0F1E50"/>
                </a:solidFill>
              </a:rPr>
              <a:t>that have three parts.”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 smtClean="0">
                <a:solidFill>
                  <a:srgbClr val="0F1E50"/>
                </a:solidFill>
              </a:rPr>
              <a:t>Top </a:t>
            </a:r>
            <a:r>
              <a:rPr lang="en-US" sz="1800" b="1" dirty="0">
                <a:solidFill>
                  <a:srgbClr val="0F1E50"/>
                </a:solidFill>
              </a:rPr>
              <a:t>Drawer </a:t>
            </a:r>
            <a:r>
              <a:rPr lang="en-US" sz="1800" b="1" dirty="0" smtClean="0">
                <a:solidFill>
                  <a:srgbClr val="0F1E50"/>
                </a:solidFill>
              </a:rPr>
              <a:t>Teachers, AAMT</a:t>
            </a:r>
            <a:endParaRPr lang="en-US" sz="18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60983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Example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0" t="17619" r="3594" b="9823"/>
          <a:stretch/>
        </p:blipFill>
        <p:spPr>
          <a:xfrm>
            <a:off x="2628100" y="2274500"/>
            <a:ext cx="4356000" cy="15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895" y="1437546"/>
            <a:ext cx="705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What fractions can you see in this drawing?</a:t>
            </a:r>
            <a:endParaRPr lang="en-US" sz="2400" b="1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338890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How to </a:t>
            </a:r>
            <a:r>
              <a:rPr lang="en-US" sz="2800" b="1" dirty="0" smtClean="0">
                <a:solidFill>
                  <a:srgbClr val="0F1E50"/>
                </a:solidFill>
              </a:rPr>
              <a:t>fix </a:t>
            </a:r>
            <a:r>
              <a:rPr lang="en-US" sz="2800" b="1" dirty="0">
                <a:solidFill>
                  <a:srgbClr val="0F1E50"/>
                </a:solidFill>
              </a:rPr>
              <a:t>this </a:t>
            </a:r>
            <a:r>
              <a:rPr lang="en-US" sz="2800" b="1" dirty="0" smtClean="0">
                <a:solidFill>
                  <a:srgbClr val="0F1E50"/>
                </a:solidFill>
              </a:rPr>
              <a:t>misconception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563" y="1339850"/>
            <a:ext cx="6615000" cy="1212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Students need to understand </a:t>
            </a:r>
            <a:r>
              <a:rPr lang="en-US" sz="2200" dirty="0" smtClean="0">
                <a:solidFill>
                  <a:srgbClr val="0F1E50"/>
                </a:solidFill>
              </a:rPr>
              <a:t>that the parts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have </a:t>
            </a:r>
            <a:r>
              <a:rPr lang="en-US" sz="2200" dirty="0">
                <a:solidFill>
                  <a:srgbClr val="0F1E50"/>
                </a:solidFill>
              </a:rPr>
              <a:t>to be equal in size and </a:t>
            </a:r>
            <a:r>
              <a:rPr lang="en-US" sz="2200" dirty="0" smtClean="0">
                <a:solidFill>
                  <a:srgbClr val="0F1E50"/>
                </a:solidFill>
              </a:rPr>
              <a:t>quantity 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Paper folding can help model equal parts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7563" y="2828181"/>
            <a:ext cx="1981200" cy="1476830"/>
          </a:xfrm>
          <a:prstGeom prst="rect">
            <a:avLst/>
          </a:prstGeom>
        </p:spPr>
      </p:pic>
      <p:pic>
        <p:nvPicPr>
          <p:cNvPr id="5" name="Picture 4" descr="/Users/rachaelwhitneysmith/Pictures/Photos Library.photoslibrary/Masters/2016/05/29/20160529-095740/IMG_14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77461" y="2832521"/>
            <a:ext cx="1981201" cy="148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/Users/rachaelwhitneysmith/Pictures/Photos Library.photoslibrary/Masters/2016/05/29/20160529-095740/IMG_148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 r="-10874"/>
          <a:stretch/>
        </p:blipFill>
        <p:spPr bwMode="auto">
          <a:xfrm rot="10800000">
            <a:off x="6207863" y="2828181"/>
            <a:ext cx="2232000" cy="148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80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4804"/>
            <a:ext cx="6615000" cy="945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F1E50"/>
                </a:solidFill>
              </a:rPr>
              <a:t>How to fix this misconception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64" y="1430179"/>
            <a:ext cx="6615000" cy="3375000"/>
          </a:xfrm>
        </p:spPr>
        <p:txBody>
          <a:bodyPr/>
          <a:lstStyle/>
          <a:p>
            <a:r>
              <a:rPr lang="en-US" dirty="0"/>
              <a:t>What fraction is shaded orange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Representations of fractions like this can be used both to </a:t>
            </a:r>
            <a:r>
              <a:rPr lang="en-US" dirty="0" err="1" smtClean="0"/>
              <a:t>recognise</a:t>
            </a:r>
            <a:r>
              <a:rPr lang="en-US" dirty="0" smtClean="0"/>
              <a:t> the misconception and to teach fractions as equal areas.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78301" y="2098621"/>
            <a:ext cx="914400" cy="914400"/>
          </a:xfrm>
          <a:prstGeom prst="rect">
            <a:avLst/>
          </a:prstGeom>
          <a:solidFill>
            <a:srgbClr val="ED7D3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2701" y="2098621"/>
            <a:ext cx="9144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7101" y="2098621"/>
            <a:ext cx="914400" cy="914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1501" y="2098621"/>
            <a:ext cx="1846942" cy="914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004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624" y="1295044"/>
            <a:ext cx="6540500" cy="37750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Use your A4 </a:t>
            </a:r>
            <a:r>
              <a:rPr lang="en-US" sz="2200" dirty="0" err="1" smtClean="0">
                <a:solidFill>
                  <a:srgbClr val="0F1E50"/>
                </a:solidFill>
              </a:rPr>
              <a:t>coloured</a:t>
            </a:r>
            <a:r>
              <a:rPr lang="en-US" sz="2200" dirty="0" smtClean="0">
                <a:solidFill>
                  <a:srgbClr val="0F1E50"/>
                </a:solidFill>
              </a:rPr>
              <a:t> sheets of paper.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Fold one of the sheets in half and cut to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produce two halves.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Fold another sheet in four and cut to form quarters.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Continue as above to form thirds, sixths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and eighths. 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Using the pieces demonstrate how they form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the whole and that they are congruent shapes.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3500" y="236550"/>
            <a:ext cx="7502071" cy="9461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AITSL Professional Standards for Teachers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92500" y="1100978"/>
            <a:ext cx="7052888" cy="395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F1E50"/>
                </a:solidFill>
              </a:rPr>
              <a:t>Professional </a:t>
            </a:r>
            <a:r>
              <a:rPr lang="en-US" sz="2600" b="1" dirty="0" smtClean="0">
                <a:solidFill>
                  <a:srgbClr val="0F1E50"/>
                </a:solidFill>
              </a:rPr>
              <a:t>knowledge</a:t>
            </a:r>
            <a:endParaRPr lang="en-US" sz="26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F1E50"/>
                </a:solidFill>
              </a:rPr>
              <a:t>Standard 1:  Know </a:t>
            </a:r>
            <a:r>
              <a:rPr lang="en-US" sz="1800" b="1" dirty="0">
                <a:solidFill>
                  <a:srgbClr val="0F1E50"/>
                </a:solidFill>
              </a:rPr>
              <a:t>students and how they learn</a:t>
            </a:r>
            <a:endParaRPr lang="en-US" sz="1800" dirty="0">
              <a:solidFill>
                <a:srgbClr val="0F1E50"/>
              </a:solidFill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F1E50"/>
                </a:solidFill>
              </a:rPr>
              <a:t>		</a:t>
            </a:r>
            <a:r>
              <a:rPr lang="en-US" sz="1700" dirty="0" smtClean="0">
                <a:solidFill>
                  <a:srgbClr val="0F1E50"/>
                </a:solidFill>
              </a:rPr>
              <a:t>1.1  Physical</a:t>
            </a:r>
            <a:r>
              <a:rPr lang="en-US" sz="1700" dirty="0">
                <a:solidFill>
                  <a:srgbClr val="0F1E50"/>
                </a:solidFill>
              </a:rPr>
              <a:t>, social and intellectual </a:t>
            </a:r>
            <a:r>
              <a:rPr lang="en-US" sz="1700" dirty="0" smtClean="0">
                <a:solidFill>
                  <a:srgbClr val="0F1E50"/>
                </a:solidFill>
              </a:rPr>
              <a:t>development		        	                   and characteristics </a:t>
            </a:r>
            <a:r>
              <a:rPr lang="en-US" sz="1700" dirty="0">
                <a:solidFill>
                  <a:srgbClr val="0F1E50"/>
                </a:solidFill>
              </a:rPr>
              <a:t>of </a:t>
            </a:r>
            <a:r>
              <a:rPr lang="en-US" sz="1700" dirty="0" smtClean="0">
                <a:solidFill>
                  <a:srgbClr val="0F1E50"/>
                </a:solidFill>
              </a:rPr>
              <a:t>students</a:t>
            </a:r>
            <a:br>
              <a:rPr lang="en-US" sz="1700" dirty="0" smtClean="0">
                <a:solidFill>
                  <a:srgbClr val="0F1E50"/>
                </a:solidFill>
              </a:rPr>
            </a:br>
            <a:r>
              <a:rPr lang="en-US" sz="1700" dirty="0" smtClean="0">
                <a:solidFill>
                  <a:srgbClr val="0F1E50"/>
                </a:solidFill>
              </a:rPr>
              <a:t>		1.2  Understand </a:t>
            </a:r>
            <a:r>
              <a:rPr lang="en-US" sz="1700" dirty="0">
                <a:solidFill>
                  <a:srgbClr val="0F1E50"/>
                </a:solidFill>
              </a:rPr>
              <a:t>how students </a:t>
            </a:r>
            <a:r>
              <a:rPr lang="en-US" sz="1700" dirty="0" smtClean="0">
                <a:solidFill>
                  <a:srgbClr val="0F1E50"/>
                </a:solidFill>
              </a:rPr>
              <a:t>learn</a:t>
            </a:r>
            <a:br>
              <a:rPr lang="en-US" sz="1700" dirty="0" smtClean="0">
                <a:solidFill>
                  <a:srgbClr val="0F1E50"/>
                </a:solidFill>
              </a:rPr>
            </a:br>
            <a:r>
              <a:rPr lang="en-US" sz="1700" dirty="0" smtClean="0">
                <a:solidFill>
                  <a:srgbClr val="0F1E50"/>
                </a:solidFill>
              </a:rPr>
              <a:t>		1.5  Differentiate </a:t>
            </a:r>
            <a:r>
              <a:rPr lang="en-US" sz="1700" dirty="0">
                <a:solidFill>
                  <a:srgbClr val="0F1E50"/>
                </a:solidFill>
              </a:rPr>
              <a:t>teaching to meet the specific learning </a:t>
            </a:r>
            <a:r>
              <a:rPr lang="en-US" sz="1700" dirty="0" smtClean="0">
                <a:solidFill>
                  <a:srgbClr val="0F1E50"/>
                </a:solidFill>
              </a:rPr>
              <a:t>	</a:t>
            </a:r>
            <a:r>
              <a:rPr lang="en-US" sz="1700" dirty="0">
                <a:solidFill>
                  <a:srgbClr val="0F1E50"/>
                </a:solidFill>
              </a:rPr>
              <a:t>	 </a:t>
            </a:r>
            <a:r>
              <a:rPr lang="en-US" sz="1700" dirty="0" smtClean="0">
                <a:solidFill>
                  <a:srgbClr val="0F1E50"/>
                </a:solidFill>
              </a:rPr>
              <a:t>      needs of </a:t>
            </a:r>
            <a:r>
              <a:rPr lang="en-US" sz="1700" dirty="0">
                <a:solidFill>
                  <a:srgbClr val="0F1E50"/>
                </a:solidFill>
              </a:rPr>
              <a:t>students across the full range of </a:t>
            </a:r>
            <a:r>
              <a:rPr lang="en-US" sz="1700" dirty="0" smtClean="0">
                <a:solidFill>
                  <a:srgbClr val="0F1E50"/>
                </a:solidFill>
              </a:rPr>
              <a:t>abilit</a:t>
            </a:r>
            <a:r>
              <a:rPr lang="en-US" sz="1900" dirty="0" smtClean="0">
                <a:solidFill>
                  <a:srgbClr val="0F1E50"/>
                </a:solidFill>
              </a:rPr>
              <a:t>ies</a:t>
            </a:r>
            <a:endParaRPr lang="en-US" b="1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F1E50"/>
                </a:solidFill>
              </a:rPr>
              <a:t>Standard 2: </a:t>
            </a:r>
            <a:r>
              <a:rPr lang="en-US" sz="1800" b="1" dirty="0" smtClean="0">
                <a:solidFill>
                  <a:srgbClr val="0F1E50"/>
                </a:solidFill>
              </a:rPr>
              <a:t>Know </a:t>
            </a:r>
            <a:r>
              <a:rPr lang="en-US" sz="1800" b="1" dirty="0">
                <a:solidFill>
                  <a:srgbClr val="0F1E50"/>
                </a:solidFill>
              </a:rPr>
              <a:t>the content and how to teach it</a:t>
            </a:r>
          </a:p>
          <a:p>
            <a:pPr marL="0" lvl="0" indent="0">
              <a:buNone/>
            </a:pPr>
            <a:r>
              <a:rPr lang="en-US" sz="2100" dirty="0" smtClean="0">
                <a:solidFill>
                  <a:srgbClr val="0F1E50"/>
                </a:solidFill>
              </a:rPr>
              <a:t>		</a:t>
            </a:r>
            <a:r>
              <a:rPr lang="en-US" sz="1700" dirty="0" smtClean="0">
                <a:solidFill>
                  <a:srgbClr val="0F1E50"/>
                </a:solidFill>
              </a:rPr>
              <a:t>2.1  Content </a:t>
            </a:r>
            <a:r>
              <a:rPr lang="en-US" sz="1700" dirty="0">
                <a:solidFill>
                  <a:srgbClr val="0F1E50"/>
                </a:solidFill>
              </a:rPr>
              <a:t>and teaching strategies of the teaching area</a:t>
            </a:r>
          </a:p>
          <a:p>
            <a:pPr marL="0" lvl="0" indent="0">
              <a:buNone/>
            </a:pPr>
            <a:r>
              <a:rPr lang="en-US" sz="1700" dirty="0" smtClean="0">
                <a:solidFill>
                  <a:srgbClr val="0F1E50"/>
                </a:solidFill>
              </a:rPr>
              <a:t>		2.2  Content </a:t>
            </a:r>
            <a:r>
              <a:rPr lang="en-US" sz="1700" dirty="0">
                <a:solidFill>
                  <a:srgbClr val="0F1E50"/>
                </a:solidFill>
              </a:rPr>
              <a:t>selection and </a:t>
            </a:r>
            <a:r>
              <a:rPr lang="en-US" sz="1700" dirty="0" err="1">
                <a:solidFill>
                  <a:srgbClr val="0F1E50"/>
                </a:solidFill>
              </a:rPr>
              <a:t>organisation</a:t>
            </a:r>
            <a:endParaRPr lang="en-US" sz="1700" dirty="0">
              <a:solidFill>
                <a:srgbClr val="0F1E50"/>
              </a:solidFill>
            </a:endParaRPr>
          </a:p>
          <a:p>
            <a:pPr marL="0" lvl="0" indent="0">
              <a:buNone/>
            </a:pPr>
            <a:r>
              <a:rPr lang="en-US" sz="1700" dirty="0" smtClean="0">
                <a:solidFill>
                  <a:srgbClr val="0F1E50"/>
                </a:solidFill>
              </a:rPr>
              <a:t>		2.3  Curriculum</a:t>
            </a:r>
            <a:r>
              <a:rPr lang="en-US" sz="1700" dirty="0">
                <a:solidFill>
                  <a:srgbClr val="0F1E50"/>
                </a:solidFill>
              </a:rPr>
              <a:t>, assessment and reporting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392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092" y="516920"/>
            <a:ext cx="8430185" cy="99417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2. Fractions as a double count </a:t>
            </a:r>
            <a:br>
              <a:rPr lang="en-US" sz="3000" b="1" dirty="0" smtClean="0">
                <a:solidFill>
                  <a:srgbClr val="0F1E50"/>
                </a:solidFill>
              </a:rPr>
            </a:br>
            <a:r>
              <a:rPr lang="en-US" sz="3000" b="1" dirty="0" smtClean="0">
                <a:solidFill>
                  <a:srgbClr val="0F1E50"/>
                </a:solidFill>
              </a:rPr>
              <a:t>    – wrong number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684" y="1616100"/>
            <a:ext cx="6450816" cy="33750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F1E50"/>
                </a:solidFill>
              </a:rPr>
              <a:t>This is where students see a fraction as being </a:t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two numbers compared, not a single number.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F1E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F1E50"/>
                </a:solidFill>
              </a:rPr>
              <a:t>When asked to order fractions they look for larger numbers and mistake a larger denominator to be a larger value.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F1E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F1E50"/>
                </a:solidFill>
              </a:rPr>
              <a:t>They also count the parts in a ratio rather than seeing it as a whole.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734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F1E50"/>
                </a:solidFill>
              </a:rPr>
              <a:t>Recognising</a:t>
            </a:r>
            <a:r>
              <a:rPr lang="en-US" sz="2800" b="1" dirty="0" smtClean="0">
                <a:solidFill>
                  <a:srgbClr val="0F1E50"/>
                </a:solidFill>
              </a:rPr>
              <a:t> the misconception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13" t="22744" r="3486" b="8210"/>
          <a:stretch/>
        </p:blipFill>
        <p:spPr>
          <a:xfrm>
            <a:off x="2592199" y="2476500"/>
            <a:ext cx="4457763" cy="147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8663" y="1303434"/>
            <a:ext cx="532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What fraction of this group </a:t>
            </a:r>
            <a:br>
              <a:rPr lang="en-US" sz="24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of shapes are stars?</a:t>
            </a:r>
            <a:endParaRPr lang="en-US" sz="2400" b="1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3200" y="3657600"/>
            <a:ext cx="2044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25295" y="372006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(Incorrect response)</a:t>
            </a:r>
          </a:p>
        </p:txBody>
      </p:sp>
    </p:spTree>
    <p:extLst>
      <p:ext uri="{BB962C8B-B14F-4D97-AF65-F5344CB8AC3E}">
        <p14:creationId xmlns:p14="http://schemas.microsoft.com/office/powerpoint/2010/main" val="1497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6309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F1E50"/>
                </a:solidFill>
              </a:rPr>
              <a:t>Recognising</a:t>
            </a:r>
            <a:r>
              <a:rPr lang="en-US" sz="2800" b="1" dirty="0">
                <a:solidFill>
                  <a:srgbClr val="0F1E50"/>
                </a:solidFill>
              </a:rPr>
              <a:t> the misconception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79" t="34883" r="12330" b="18972"/>
          <a:stretch/>
        </p:blipFill>
        <p:spPr>
          <a:xfrm>
            <a:off x="2432066" y="2447667"/>
            <a:ext cx="4627530" cy="11850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8663" y="1316134"/>
            <a:ext cx="5494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Put these fraction cards in order from the smallest fraction to the largest.</a:t>
            </a:r>
            <a:endParaRPr lang="en-US" sz="2200" b="1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6133" y="399485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(Incorrect response)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3734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F1E50"/>
                </a:solidFill>
              </a:rPr>
              <a:t>Recognising</a:t>
            </a:r>
            <a:r>
              <a:rPr lang="en-US" sz="2800" b="1" dirty="0">
                <a:solidFill>
                  <a:srgbClr val="0F1E50"/>
                </a:solidFill>
              </a:rPr>
              <a:t> the misconception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98663" y="1239934"/>
                <a:ext cx="5494337" cy="924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Which fraction is larger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b="1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b="1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𝟕</m:t>
                        </m:r>
                      </m:num>
                      <m:den>
                        <m:r>
                          <a:rPr lang="en-AU" sz="2200" b="1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200" b="1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200" b="1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𝟓</m:t>
                        </m:r>
                      </m:num>
                      <m:den>
                        <m:r>
                          <a:rPr lang="en-AU" sz="2200" b="1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 ?</a:t>
                </a:r>
              </a:p>
              <a:p>
                <a:r>
                  <a:rPr lang="en-US" sz="2200" b="1" dirty="0" smtClean="0">
                    <a:solidFill>
                      <a:srgbClr val="0F1E50"/>
                    </a:solidFill>
                    <a:latin typeface="Arial" charset="0"/>
                    <a:ea typeface="Arial" charset="0"/>
                    <a:cs typeface="Arial" charset="0"/>
                  </a:rPr>
                  <a:t>Explain how you know.</a:t>
                </a:r>
                <a:endParaRPr lang="en-US" sz="2200" b="1" dirty="0">
                  <a:solidFill>
                    <a:srgbClr val="0F1E5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63" y="1239934"/>
                <a:ext cx="5494337" cy="924933"/>
              </a:xfrm>
              <a:prstGeom prst="rect">
                <a:avLst/>
              </a:prstGeom>
              <a:blipFill rotWithShape="0">
                <a:blip r:embed="rId2"/>
                <a:stretch>
                  <a:fillRect l="-144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98663" y="2527300"/>
            <a:ext cx="6789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“They are the same because both </a:t>
            </a:r>
            <a:br>
              <a:rPr lang="en-US" sz="2200" i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200" i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have just one more to make a whole.”</a:t>
            </a:r>
          </a:p>
          <a:p>
            <a:endParaRPr lang="en-US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(Incorrect response)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2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34" y="515144"/>
            <a:ext cx="7792587" cy="99417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Teaching tips to avoid </a:t>
            </a:r>
            <a:r>
              <a:rPr lang="en-US" sz="2800" b="1" dirty="0" smtClean="0">
                <a:solidFill>
                  <a:srgbClr val="0F1E50"/>
                </a:solidFill>
              </a:rPr>
              <a:t>double-counting </a:t>
            </a:r>
            <a:br>
              <a:rPr lang="en-US" sz="2800" b="1" dirty="0" smtClean="0">
                <a:solidFill>
                  <a:srgbClr val="0F1E50"/>
                </a:solidFill>
              </a:rPr>
            </a:br>
            <a:r>
              <a:rPr lang="en-US" sz="2800" b="1" dirty="0" smtClean="0">
                <a:solidFill>
                  <a:srgbClr val="0F1E50"/>
                </a:solidFill>
              </a:rPr>
              <a:t>with </a:t>
            </a:r>
            <a:r>
              <a:rPr lang="en-US" sz="2800" b="1" dirty="0">
                <a:solidFill>
                  <a:srgbClr val="0F1E50"/>
                </a:solidFill>
              </a:rPr>
              <a:t>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859" y="1598168"/>
            <a:ext cx="6169066" cy="326350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Say </a:t>
            </a:r>
            <a:r>
              <a:rPr lang="en-US" sz="2200" dirty="0" smtClean="0">
                <a:solidFill>
                  <a:srgbClr val="0F1E50"/>
                </a:solidFill>
              </a:rPr>
              <a:t>fractions as </a:t>
            </a:r>
            <a:r>
              <a:rPr lang="en-US" sz="2200" dirty="0">
                <a:solidFill>
                  <a:srgbClr val="0F1E50"/>
                </a:solidFill>
              </a:rPr>
              <a:t>a single number instead of describing a part-whole relationship of numbers. For example, say 'two-thirds' rather </a:t>
            </a:r>
            <a:r>
              <a:rPr lang="en-US" sz="2200" dirty="0" smtClean="0">
                <a:solidFill>
                  <a:srgbClr val="0F1E50"/>
                </a:solidFill>
              </a:rPr>
              <a:t>than </a:t>
            </a:r>
            <a:r>
              <a:rPr lang="en-US" sz="2200" dirty="0">
                <a:solidFill>
                  <a:srgbClr val="0F1E50"/>
                </a:solidFill>
              </a:rPr>
              <a:t>2 out of 3.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Use a number line representation of fractions to accompany part-whole images.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Expand students understanding of fractions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to </a:t>
            </a:r>
            <a:r>
              <a:rPr lang="en-US" sz="2200" dirty="0">
                <a:solidFill>
                  <a:srgbClr val="0F1E50"/>
                </a:solidFill>
              </a:rPr>
              <a:t>include relative size. For example, use  </a:t>
            </a:r>
            <a:r>
              <a:rPr lang="en-US" sz="2200" i="1" u="sng" dirty="0">
                <a:solidFill>
                  <a:srgbClr val="0F1E50"/>
                </a:solidFill>
                <a:hlinkClick r:id="rId2"/>
              </a:rPr>
              <a:t>Fraction Wheel.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3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351539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Teaching tips </a:t>
            </a:r>
            <a:r>
              <a:rPr lang="en-US" sz="1800" b="1" dirty="0" smtClean="0">
                <a:solidFill>
                  <a:srgbClr val="0F1E50"/>
                </a:solidFill>
              </a:rPr>
              <a:t>(cont.)</a:t>
            </a:r>
            <a:endParaRPr lang="en-US" sz="1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900" y="1304568"/>
            <a:ext cx="6515100" cy="38389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Use fractions of the same denominator to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count </a:t>
            </a:r>
            <a:r>
              <a:rPr lang="en-US" sz="2200" dirty="0">
                <a:solidFill>
                  <a:srgbClr val="0F1E50"/>
                </a:solidFill>
              </a:rPr>
              <a:t>in a sequence so to reinforce the idea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that </a:t>
            </a:r>
            <a:r>
              <a:rPr lang="en-US" sz="2200" dirty="0">
                <a:solidFill>
                  <a:srgbClr val="0F1E50"/>
                </a:solidFill>
              </a:rPr>
              <a:t>a fraction is a number. For example, </a:t>
            </a:r>
            <a:r>
              <a:rPr lang="en-US" sz="2200" dirty="0" smtClean="0">
                <a:solidFill>
                  <a:srgbClr val="0F1E50"/>
                </a:solidFill>
              </a:rPr>
              <a:t>use </a:t>
            </a:r>
            <a:r>
              <a:rPr lang="en-US" sz="2200" i="1" u="sng" dirty="0">
                <a:solidFill>
                  <a:srgbClr val="0F1E50"/>
                </a:solidFill>
                <a:hlinkClick r:id="rId2"/>
              </a:rPr>
              <a:t>Sequencing and Counting.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Encourage students to perform sharing exercises to explore division as a fraction sub-construct.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For </a:t>
            </a:r>
            <a:r>
              <a:rPr lang="en-US" sz="2200" dirty="0">
                <a:solidFill>
                  <a:srgbClr val="0F1E50"/>
                </a:solidFill>
              </a:rPr>
              <a:t>example, </a:t>
            </a:r>
            <a:r>
              <a:rPr lang="en-US" sz="2200" dirty="0" smtClean="0">
                <a:solidFill>
                  <a:srgbClr val="0F1E50"/>
                </a:solidFill>
              </a:rPr>
              <a:t>use </a:t>
            </a:r>
            <a:r>
              <a:rPr lang="en-US" sz="2200" i="1" u="sng" dirty="0">
                <a:solidFill>
                  <a:srgbClr val="0F1E50"/>
                </a:solidFill>
                <a:hlinkClick r:id="rId3"/>
              </a:rPr>
              <a:t>Dividing Pancakes.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Discuss and explore the real world applications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of </a:t>
            </a:r>
            <a:r>
              <a:rPr lang="en-US" sz="2200" dirty="0">
                <a:solidFill>
                  <a:srgbClr val="0F1E50"/>
                </a:solidFill>
              </a:rPr>
              <a:t>fractions</a:t>
            </a:r>
            <a:r>
              <a:rPr lang="en-US" sz="2200" dirty="0" smtClean="0">
                <a:solidFill>
                  <a:srgbClr val="0F1E50"/>
                </a:solidFill>
              </a:rPr>
              <a:t>.</a:t>
            </a:r>
            <a:endParaRPr lang="en-US" sz="22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50044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3. Different wholes</a:t>
            </a:r>
            <a:endParaRPr lang="en-US" sz="3000" b="1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23359" y="1131758"/>
                <a:ext cx="6870700" cy="38004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>
                    <a:solidFill>
                      <a:srgbClr val="0F1E50"/>
                    </a:solidFill>
                  </a:rPr>
                  <a:t>This is when students don</a:t>
                </a:r>
                <a:r>
                  <a:rPr lang="uk-UA" dirty="0">
                    <a:solidFill>
                      <a:srgbClr val="0F1E50"/>
                    </a:solidFill>
                  </a:rPr>
                  <a:t>’</a:t>
                </a:r>
                <a:r>
                  <a:rPr lang="en-US" dirty="0">
                    <a:solidFill>
                      <a:srgbClr val="0F1E50"/>
                    </a:solidFill>
                  </a:rPr>
                  <a:t>t </a:t>
                </a:r>
                <a:r>
                  <a:rPr lang="en-US" dirty="0" err="1" smtClean="0">
                    <a:solidFill>
                      <a:srgbClr val="0F1E50"/>
                    </a:solidFill>
                  </a:rPr>
                  <a:t>realise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> </a:t>
                </a:r>
                <a:r>
                  <a:rPr lang="en-US" dirty="0">
                    <a:solidFill>
                      <a:srgbClr val="0F1E50"/>
                    </a:solidFill>
                  </a:rPr>
                  <a:t>that 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>when comparing </a:t>
                </a:r>
                <a:r>
                  <a:rPr lang="en-US" dirty="0">
                    <a:solidFill>
                      <a:srgbClr val="0F1E50"/>
                    </a:solidFill>
                  </a:rPr>
                  <a:t>fractions they need to be referring to the same whole in order for 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>comparison. </a:t>
                </a:r>
                <a:endParaRPr lang="en-US" dirty="0">
                  <a:solidFill>
                    <a:srgbClr val="0F1E5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F1E50"/>
                    </a:solidFill>
                  </a:rPr>
                  <a:t> of a pizza does not equal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F1E50"/>
                    </a:solidFill>
                  </a:rPr>
                  <a:t> of a garlic 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>bread. They both </a:t>
                </a:r>
                <a:r>
                  <a:rPr lang="en-US" dirty="0">
                    <a:solidFill>
                      <a:srgbClr val="0F1E50"/>
                    </a:solidFill>
                  </a:rPr>
                  <a:t>represent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F1E50"/>
                    </a:solidFill>
                  </a:rPr>
                  <a:t> of different wholes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>.</a:t>
                </a:r>
                <a:endParaRPr lang="en-US" dirty="0">
                  <a:solidFill>
                    <a:srgbClr val="0F1E5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0F1E50"/>
                    </a:solidFill>
                  </a:rPr>
                  <a:t>Sometimes fractions are used in an abstract 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/>
                </a:r>
                <a:br>
                  <a:rPr lang="en-US" dirty="0" smtClean="0">
                    <a:solidFill>
                      <a:srgbClr val="0F1E50"/>
                    </a:solidFill>
                  </a:rPr>
                </a:br>
                <a:r>
                  <a:rPr lang="en-US" dirty="0" smtClean="0">
                    <a:solidFill>
                      <a:srgbClr val="0F1E50"/>
                    </a:solidFill>
                  </a:rPr>
                  <a:t>sense </a:t>
                </a:r>
                <a:r>
                  <a:rPr lang="en-US" dirty="0">
                    <a:solidFill>
                      <a:srgbClr val="0F1E50"/>
                    </a:solidFill>
                  </a:rPr>
                  <a:t>where the whole is not in context. 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>Here</a:t>
                </a:r>
                <a:br>
                  <a:rPr lang="en-US" dirty="0" smtClean="0">
                    <a:solidFill>
                      <a:srgbClr val="0F1E50"/>
                    </a:solidFill>
                  </a:rPr>
                </a:br>
                <a:r>
                  <a:rPr lang="en-US" dirty="0" smtClean="0">
                    <a:solidFill>
                      <a:srgbClr val="0F1E50"/>
                    </a:solidFill>
                  </a:rPr>
                  <a:t>it </a:t>
                </a:r>
                <a:r>
                  <a:rPr lang="en-US" dirty="0">
                    <a:solidFill>
                      <a:srgbClr val="0F1E50"/>
                    </a:solidFill>
                  </a:rPr>
                  <a:t>is assumed that the fractions refer to the 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/>
                </a:r>
                <a:br>
                  <a:rPr lang="en-US" dirty="0" smtClean="0">
                    <a:solidFill>
                      <a:srgbClr val="0F1E50"/>
                    </a:solidFill>
                  </a:rPr>
                </a:br>
                <a:r>
                  <a:rPr lang="en-US" dirty="0" smtClean="0">
                    <a:solidFill>
                      <a:srgbClr val="0F1E50"/>
                    </a:solidFill>
                  </a:rPr>
                  <a:t>same </a:t>
                </a:r>
                <a:r>
                  <a:rPr lang="en-US" dirty="0">
                    <a:solidFill>
                      <a:srgbClr val="0F1E50"/>
                    </a:solidFill>
                  </a:rPr>
                  <a:t>whole</a:t>
                </a:r>
                <a:r>
                  <a:rPr lang="en-US" dirty="0" smtClean="0">
                    <a:solidFill>
                      <a:srgbClr val="0F1E50"/>
                    </a:solidFill>
                  </a:rPr>
                  <a:t>.</a:t>
                </a:r>
                <a:endParaRPr lang="en-US" dirty="0">
                  <a:solidFill>
                    <a:srgbClr val="0F1E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3359" y="1131758"/>
                <a:ext cx="6870700" cy="3800475"/>
              </a:xfrm>
              <a:blipFill rotWithShape="0">
                <a:blip r:embed="rId2"/>
                <a:stretch>
                  <a:fillRect l="-1242" t="-2087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3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004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demonstration</a:t>
            </a:r>
            <a:endParaRPr lang="en-US" sz="2800" b="1" dirty="0">
              <a:solidFill>
                <a:srgbClr val="0F1E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57500" y="1517489"/>
                <a:ext cx="6615000" cy="337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F1E50"/>
                    </a:solidFill>
                  </a:rPr>
                  <a:t>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4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34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34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400" dirty="0" smtClean="0">
                    <a:solidFill>
                      <a:srgbClr val="0F1E5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F1E50"/>
                    </a:solidFill>
                  </a:rPr>
                  <a:t>always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40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34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3400" b="0" i="1" smtClean="0">
                            <a:solidFill>
                              <a:srgbClr val="0F1E50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F1E5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500" y="1517489"/>
                <a:ext cx="6615000" cy="3375000"/>
              </a:xfrm>
              <a:blipFill rotWithShape="0">
                <a:blip r:embed="rId2"/>
                <a:stretch>
                  <a:fillRect l="-2396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7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8019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How </a:t>
            </a:r>
            <a:r>
              <a:rPr lang="en-US" sz="2800" b="1" dirty="0" smtClean="0">
                <a:solidFill>
                  <a:srgbClr val="0F1E50"/>
                </a:solidFill>
              </a:rPr>
              <a:t>to </a:t>
            </a:r>
            <a:r>
              <a:rPr lang="en-US" sz="2800" b="1" dirty="0">
                <a:solidFill>
                  <a:srgbClr val="0F1E50"/>
                </a:solidFill>
              </a:rPr>
              <a:t>fix this misconception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0" y="1339850"/>
            <a:ext cx="598000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Allow students to collect or create models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of the </a:t>
            </a:r>
            <a:r>
              <a:rPr lang="en-US" sz="2200" dirty="0">
                <a:solidFill>
                  <a:srgbClr val="0F1E50"/>
                </a:solidFill>
              </a:rPr>
              <a:t>same fraction with different wholes.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Give a context for fractions to demonstrate different </a:t>
            </a:r>
            <a:r>
              <a:rPr lang="en-US" sz="2200" dirty="0" smtClean="0">
                <a:solidFill>
                  <a:srgbClr val="0F1E50"/>
                </a:solidFill>
              </a:rPr>
              <a:t>wholes.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Explicitly teach that when there is no context then the fractions represent a part of the same whole </a:t>
            </a:r>
            <a:r>
              <a:rPr lang="en-US" sz="2200" dirty="0" smtClean="0">
                <a:solidFill>
                  <a:srgbClr val="0F1E50"/>
                </a:solidFill>
              </a:rPr>
              <a:t>i.e., </a:t>
            </a:r>
            <a:r>
              <a:rPr lang="en-US" sz="2200" dirty="0">
                <a:solidFill>
                  <a:srgbClr val="0F1E50"/>
                </a:solidFill>
              </a:rPr>
              <a:t>when representing fractions as a measure on </a:t>
            </a:r>
            <a:r>
              <a:rPr lang="en-US" sz="2200" dirty="0" smtClean="0">
                <a:solidFill>
                  <a:srgbClr val="0F1E50"/>
                </a:solidFill>
              </a:rPr>
              <a:t>a </a:t>
            </a:r>
            <a:r>
              <a:rPr lang="en-US" sz="2200" dirty="0">
                <a:solidFill>
                  <a:srgbClr val="0F1E50"/>
                </a:solidFill>
              </a:rPr>
              <a:t>number line the whole is one unit.</a:t>
            </a:r>
          </a:p>
        </p:txBody>
      </p:sp>
    </p:spTree>
    <p:extLst>
      <p:ext uri="{BB962C8B-B14F-4D97-AF65-F5344CB8AC3E}">
        <p14:creationId xmlns:p14="http://schemas.microsoft.com/office/powerpoint/2010/main" val="143890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4054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Representations of the same fraction with different wholes</a:t>
            </a:r>
          </a:p>
        </p:txBody>
      </p:sp>
      <p:pic>
        <p:nvPicPr>
          <p:cNvPr id="4" name="Picture 3" descr="/Users/rachaelwhitneysmith/Pictures/Photos Library.photoslibrary/Masters/2016/05/29/20160529-095740/IMG_14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67661" y="1776617"/>
            <a:ext cx="2880839" cy="202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/Users/rachaelwhitneysmith/Pictures/Photos Library.photoslibrary/Masters/2016/06/04/20160604-095808/IMG_15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87563" y="1801307"/>
            <a:ext cx="2724389" cy="2000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5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406289"/>
            <a:ext cx="6615000" cy="945000"/>
          </a:xfrm>
        </p:spPr>
        <p:txBody>
          <a:bodyPr>
            <a:normAutofit/>
          </a:bodyPr>
          <a:lstStyle/>
          <a:p>
            <a:r>
              <a:rPr lang="is-IS" sz="1600" b="1" dirty="0" smtClean="0">
                <a:solidFill>
                  <a:srgbClr val="0F1E50"/>
                </a:solidFill>
              </a:rPr>
              <a:t>…</a:t>
            </a:r>
            <a:r>
              <a:rPr lang="en-US" sz="1600" b="1" dirty="0" smtClean="0">
                <a:solidFill>
                  <a:srgbClr val="0F1E50"/>
                </a:solidFill>
              </a:rPr>
              <a:t>Continued</a:t>
            </a:r>
            <a:endParaRPr lang="en-US" sz="16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889" y="1152754"/>
            <a:ext cx="6721290" cy="39907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F1E50"/>
                </a:solidFill>
              </a:rPr>
              <a:t>Professional </a:t>
            </a:r>
            <a:r>
              <a:rPr lang="en-US" sz="2800" b="1" dirty="0" smtClean="0">
                <a:solidFill>
                  <a:srgbClr val="0F1E50"/>
                </a:solidFill>
              </a:rPr>
              <a:t>practice</a:t>
            </a:r>
          </a:p>
          <a:p>
            <a:pPr marL="0" indent="0">
              <a:buNone/>
            </a:pPr>
            <a:r>
              <a:rPr lang="en-US" sz="1900" b="1" dirty="0" smtClean="0">
                <a:solidFill>
                  <a:srgbClr val="0F1E50"/>
                </a:solidFill>
              </a:rPr>
              <a:t>Standard 3:  Plan </a:t>
            </a:r>
            <a:r>
              <a:rPr lang="en-US" sz="1900" b="1" dirty="0">
                <a:solidFill>
                  <a:srgbClr val="0F1E50"/>
                </a:solidFill>
              </a:rPr>
              <a:t>for and implement effective teaching </a:t>
            </a:r>
            <a:r>
              <a:rPr lang="en-US" sz="1900" b="1" dirty="0" smtClean="0">
                <a:solidFill>
                  <a:srgbClr val="0F1E50"/>
                </a:solidFill>
              </a:rPr>
              <a:t/>
            </a:r>
            <a:br>
              <a:rPr lang="en-US" sz="1900" b="1" dirty="0" smtClean="0">
                <a:solidFill>
                  <a:srgbClr val="0F1E50"/>
                </a:solidFill>
              </a:rPr>
            </a:br>
            <a:r>
              <a:rPr lang="en-US" sz="1900" b="1" dirty="0" smtClean="0">
                <a:solidFill>
                  <a:srgbClr val="0F1E50"/>
                </a:solidFill>
              </a:rPr>
              <a:t>		and learning</a:t>
            </a:r>
            <a:endParaRPr lang="en-US" sz="2100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F1E50"/>
                </a:solidFill>
              </a:rPr>
              <a:t>	</a:t>
            </a:r>
            <a:r>
              <a:rPr lang="en-US" sz="2100" dirty="0" smtClean="0">
                <a:solidFill>
                  <a:srgbClr val="0F1E50"/>
                </a:solidFill>
              </a:rPr>
              <a:t>	</a:t>
            </a:r>
            <a:r>
              <a:rPr lang="en-US" sz="1700" dirty="0" smtClean="0">
                <a:solidFill>
                  <a:srgbClr val="0F1E50"/>
                </a:solidFill>
              </a:rPr>
              <a:t>3.4 </a:t>
            </a:r>
            <a:r>
              <a:rPr lang="en-US" sz="1700" dirty="0">
                <a:solidFill>
                  <a:srgbClr val="0F1E50"/>
                </a:solidFill>
              </a:rPr>
              <a:t>Select and use resources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0F1E50"/>
                </a:solidFill>
              </a:rPr>
              <a:t>Standard </a:t>
            </a:r>
            <a:r>
              <a:rPr lang="en-US" sz="1900" b="1" dirty="0" smtClean="0">
                <a:solidFill>
                  <a:srgbClr val="0F1E50"/>
                </a:solidFill>
              </a:rPr>
              <a:t>5:</a:t>
            </a:r>
            <a:r>
              <a:rPr lang="en-US" sz="1900" b="1" dirty="0">
                <a:solidFill>
                  <a:srgbClr val="0F1E50"/>
                </a:solidFill>
              </a:rPr>
              <a:t>  </a:t>
            </a:r>
            <a:r>
              <a:rPr lang="en-US" sz="1900" b="1" dirty="0" smtClean="0">
                <a:solidFill>
                  <a:srgbClr val="0F1E50"/>
                </a:solidFill>
              </a:rPr>
              <a:t>Assess</a:t>
            </a:r>
            <a:r>
              <a:rPr lang="en-US" sz="1900" b="1" dirty="0">
                <a:solidFill>
                  <a:srgbClr val="0F1E50"/>
                </a:solidFill>
              </a:rPr>
              <a:t>, provide feedback and report </a:t>
            </a:r>
            <a:r>
              <a:rPr lang="en-US" sz="1900" b="1" dirty="0" smtClean="0">
                <a:solidFill>
                  <a:srgbClr val="0F1E50"/>
                </a:solidFill>
              </a:rPr>
              <a:t/>
            </a:r>
            <a:br>
              <a:rPr lang="en-US" sz="1900" b="1" dirty="0" smtClean="0">
                <a:solidFill>
                  <a:srgbClr val="0F1E50"/>
                </a:solidFill>
              </a:rPr>
            </a:br>
            <a:r>
              <a:rPr lang="en-US" sz="1900" b="1" dirty="0" smtClean="0">
                <a:solidFill>
                  <a:srgbClr val="0F1E50"/>
                </a:solidFill>
              </a:rPr>
              <a:t>		on student </a:t>
            </a:r>
            <a:r>
              <a:rPr lang="en-US" sz="1900" b="1" dirty="0">
                <a:solidFill>
                  <a:srgbClr val="0F1E50"/>
                </a:solidFill>
              </a:rPr>
              <a:t>learning</a:t>
            </a:r>
          </a:p>
          <a:p>
            <a:pPr marL="0" lvl="0" indent="0">
              <a:buNone/>
            </a:pPr>
            <a:r>
              <a:rPr lang="en-US" sz="1900" dirty="0" smtClean="0">
                <a:solidFill>
                  <a:srgbClr val="0F1E50"/>
                </a:solidFill>
              </a:rPr>
              <a:t>		</a:t>
            </a:r>
            <a:r>
              <a:rPr lang="en-US" sz="1700" dirty="0" smtClean="0">
                <a:solidFill>
                  <a:srgbClr val="0F1E50"/>
                </a:solidFill>
              </a:rPr>
              <a:t>5.1 </a:t>
            </a:r>
            <a:r>
              <a:rPr lang="en-US" sz="1700" dirty="0">
                <a:solidFill>
                  <a:srgbClr val="0F1E50"/>
                </a:solidFill>
              </a:rPr>
              <a:t>Assess student learning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F1E50"/>
                </a:solidFill>
              </a:rPr>
              <a:t>Professional </a:t>
            </a:r>
            <a:r>
              <a:rPr lang="en-US" sz="2800" b="1" dirty="0" smtClean="0">
                <a:solidFill>
                  <a:srgbClr val="0F1E50"/>
                </a:solidFill>
              </a:rPr>
              <a:t>engagement</a:t>
            </a:r>
            <a:endParaRPr lang="en-US" sz="2800" b="1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F1E50"/>
                </a:solidFill>
              </a:rPr>
              <a:t>Standard 6:  Engage in professional learning</a:t>
            </a:r>
          </a:p>
          <a:p>
            <a:pPr marL="0" lvl="0" indent="0">
              <a:buNone/>
            </a:pPr>
            <a:r>
              <a:rPr lang="en-US" sz="1900" dirty="0" smtClean="0">
                <a:solidFill>
                  <a:srgbClr val="0F1E50"/>
                </a:solidFill>
              </a:rPr>
              <a:t>		</a:t>
            </a:r>
            <a:r>
              <a:rPr lang="en-US" sz="1700" dirty="0" smtClean="0">
                <a:solidFill>
                  <a:srgbClr val="0F1E50"/>
                </a:solidFill>
              </a:rPr>
              <a:t>6.1 </a:t>
            </a:r>
            <a:r>
              <a:rPr lang="en-US" sz="1700" dirty="0">
                <a:solidFill>
                  <a:srgbClr val="0F1E50"/>
                </a:solidFill>
              </a:rPr>
              <a:t>Identify and plan professional learning needs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F1E50"/>
                </a:solidFill>
              </a:rPr>
              <a:t>		6.2 </a:t>
            </a:r>
            <a:r>
              <a:rPr lang="en-US" sz="1700" dirty="0">
                <a:solidFill>
                  <a:srgbClr val="0F1E50"/>
                </a:solidFill>
              </a:rPr>
              <a:t>Engage in professional learning </a:t>
            </a:r>
            <a:r>
              <a:rPr lang="en-US" sz="1700" dirty="0" smtClean="0">
                <a:solidFill>
                  <a:srgbClr val="0F1E50"/>
                </a:solidFill>
              </a:rPr>
              <a:t>and</a:t>
            </a:r>
            <a:br>
              <a:rPr lang="en-US" sz="1700" dirty="0" smtClean="0">
                <a:solidFill>
                  <a:srgbClr val="0F1E50"/>
                </a:solidFill>
              </a:rPr>
            </a:br>
            <a:r>
              <a:rPr lang="en-US" sz="1700" dirty="0" smtClean="0">
                <a:solidFill>
                  <a:srgbClr val="0F1E50"/>
                </a:solidFill>
              </a:rPr>
              <a:t>		      improve </a:t>
            </a:r>
            <a:r>
              <a:rPr lang="en-US" sz="1700" dirty="0">
                <a:solidFill>
                  <a:srgbClr val="0F1E5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537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354279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63" y="1355369"/>
            <a:ext cx="6615000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F1E50"/>
                </a:solidFill>
                <a:hlinkClick r:id="rId2"/>
              </a:rPr>
              <a:t>Cut and Find Activity</a:t>
            </a:r>
            <a:endParaRPr lang="en-US" sz="2200" b="1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F1E50"/>
                </a:solidFill>
              </a:rPr>
              <a:t/>
            </a:r>
            <a:br>
              <a:rPr lang="en-US" sz="2200" dirty="0">
                <a:solidFill>
                  <a:srgbClr val="0F1E50"/>
                </a:solidFill>
              </a:rPr>
            </a:br>
            <a:r>
              <a:rPr lang="en-US" sz="2200" b="1" dirty="0" smtClean="0">
                <a:solidFill>
                  <a:srgbClr val="0F1E50"/>
                </a:solidFill>
              </a:rPr>
              <a:t>You will need:</a:t>
            </a:r>
          </a:p>
          <a:p>
            <a:pPr lvl="1"/>
            <a:r>
              <a:rPr lang="en-US" sz="2200" dirty="0">
                <a:solidFill>
                  <a:srgbClr val="0F1E50"/>
                </a:solidFill>
              </a:rPr>
              <a:t>T</a:t>
            </a:r>
            <a:r>
              <a:rPr lang="en-US" sz="2200" dirty="0" smtClean="0">
                <a:solidFill>
                  <a:srgbClr val="0F1E50"/>
                </a:solidFill>
              </a:rPr>
              <a:t>emplate of different shapes</a:t>
            </a:r>
          </a:p>
          <a:p>
            <a:pPr lvl="1"/>
            <a:r>
              <a:rPr lang="en-US" sz="2200" dirty="0" smtClean="0">
                <a:solidFill>
                  <a:srgbClr val="0F1E50"/>
                </a:solidFill>
              </a:rPr>
              <a:t>Scissors</a:t>
            </a:r>
          </a:p>
          <a:p>
            <a:pPr lvl="1"/>
            <a:r>
              <a:rPr lang="en-US" sz="2200" dirty="0" smtClean="0">
                <a:solidFill>
                  <a:srgbClr val="0F1E50"/>
                </a:solidFill>
              </a:rPr>
              <a:t>Marker</a:t>
            </a:r>
          </a:p>
          <a:p>
            <a:pPr lvl="1"/>
            <a:r>
              <a:rPr lang="en-US" sz="2200" dirty="0" smtClean="0">
                <a:solidFill>
                  <a:srgbClr val="0F1E50"/>
                </a:solidFill>
              </a:rPr>
              <a:t>A3 paper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53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350044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4. Using rules </a:t>
            </a:r>
            <a:r>
              <a:rPr lang="en-US" sz="3000" b="1" dirty="0">
                <a:solidFill>
                  <a:srgbClr val="0F1E50"/>
                </a:solidFill>
              </a:rPr>
              <a:t>blindly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962" y="1303155"/>
            <a:ext cx="5976937" cy="3724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Students find it difficult knowing which strategy to use when. They develop an understanding of one method and then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use </a:t>
            </a:r>
            <a:r>
              <a:rPr lang="en-US" sz="2200" dirty="0">
                <a:solidFill>
                  <a:srgbClr val="0F1E50"/>
                </a:solidFill>
              </a:rPr>
              <a:t>it in other situations incorrectly.</a:t>
            </a:r>
          </a:p>
          <a:p>
            <a:pPr>
              <a:lnSpc>
                <a:spcPct val="100000"/>
              </a:lnSpc>
            </a:pPr>
            <a:r>
              <a:rPr lang="en-US" sz="2200" i="1" dirty="0">
                <a:solidFill>
                  <a:srgbClr val="0F1E50"/>
                </a:solidFill>
              </a:rPr>
              <a:t>“A common misconception is that the </a:t>
            </a:r>
            <a:r>
              <a:rPr lang="en-US" sz="2200" i="1" dirty="0" smtClean="0">
                <a:solidFill>
                  <a:srgbClr val="0F1E50"/>
                </a:solidFill>
              </a:rPr>
              <a:t/>
            </a:r>
            <a:br>
              <a:rPr lang="en-US" sz="2200" i="1" dirty="0" smtClean="0">
                <a:solidFill>
                  <a:srgbClr val="0F1E50"/>
                </a:solidFill>
              </a:rPr>
            </a:br>
            <a:r>
              <a:rPr lang="en-US" sz="2200" i="1" dirty="0" smtClean="0">
                <a:solidFill>
                  <a:srgbClr val="0F1E50"/>
                </a:solidFill>
              </a:rPr>
              <a:t>rule </a:t>
            </a:r>
            <a:r>
              <a:rPr lang="en-US" sz="2200" i="1" dirty="0">
                <a:solidFill>
                  <a:srgbClr val="0F1E50"/>
                </a:solidFill>
              </a:rPr>
              <a:t>for comparing the relative size of unit fractions can also be used for comparing non-unit fractions.” </a:t>
            </a:r>
            <a:br>
              <a:rPr lang="en-US" sz="2200" i="1" dirty="0">
                <a:solidFill>
                  <a:srgbClr val="0F1E50"/>
                </a:solidFill>
              </a:rPr>
            </a:br>
            <a:r>
              <a:rPr lang="en-US" sz="2200" i="1" dirty="0" smtClean="0">
                <a:solidFill>
                  <a:srgbClr val="0F1E50"/>
                </a:solidFill>
              </a:rPr>
              <a:t/>
            </a:r>
            <a:br>
              <a:rPr lang="en-US" sz="2200" i="1" dirty="0" smtClean="0">
                <a:solidFill>
                  <a:srgbClr val="0F1E50"/>
                </a:solidFill>
              </a:rPr>
            </a:br>
            <a:r>
              <a:rPr lang="en-US" sz="2200" b="1" dirty="0" smtClean="0">
                <a:solidFill>
                  <a:srgbClr val="0F1E50"/>
                </a:solidFill>
              </a:rPr>
              <a:t>Top </a:t>
            </a:r>
            <a:r>
              <a:rPr lang="en-US" sz="2200" b="1" dirty="0">
                <a:solidFill>
                  <a:srgbClr val="0F1E50"/>
                </a:solidFill>
              </a:rPr>
              <a:t>Drawer </a:t>
            </a:r>
            <a:r>
              <a:rPr lang="en-US" sz="2200" b="1" dirty="0" smtClean="0">
                <a:solidFill>
                  <a:srgbClr val="0F1E50"/>
                </a:solidFill>
              </a:rPr>
              <a:t>Teachers, AAMT</a:t>
            </a:r>
            <a:endParaRPr lang="en-US" sz="22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students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  +   and suggest some of the errors that students make when doing this problem.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84" y="1296059"/>
            <a:ext cx="2540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88" y="1274192"/>
            <a:ext cx="215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50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004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How to fix this misconception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734" y="1345846"/>
            <a:ext cx="5992700" cy="3375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F1E50"/>
                </a:solidFill>
              </a:rPr>
              <a:t>Avoid students using old/learnt strategies in new situations without checking/testing their validity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Develop </a:t>
            </a:r>
            <a:r>
              <a:rPr lang="en-US" sz="2200" dirty="0">
                <a:solidFill>
                  <a:srgbClr val="0F1E50"/>
                </a:solidFill>
              </a:rPr>
              <a:t>students notion of the relative size of fractions when compared to a whole  </a:t>
            </a:r>
          </a:p>
        </p:txBody>
      </p:sp>
      <p:pic>
        <p:nvPicPr>
          <p:cNvPr id="4" name="Picture 3" descr="/Users/rachaelwhitneysmith/Pictures/Photos Library.photoslibrary/Masters/2016/05/29/20160529-095740/IMG_15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t="1" r="23" b="-1144"/>
          <a:stretch/>
        </p:blipFill>
        <p:spPr bwMode="auto">
          <a:xfrm rot="10800000">
            <a:off x="1972733" y="3070346"/>
            <a:ext cx="19800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/Users/rachaelwhitneysmith/Pictures/Photos Library.photoslibrary/Masters/2016/06/04/20160604-064355/IMG_15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61" t="12" r="11418" b="11816"/>
          <a:stretch/>
        </p:blipFill>
        <p:spPr bwMode="auto">
          <a:xfrm>
            <a:off x="6269752" y="3070347"/>
            <a:ext cx="21240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/Users/rachaelwhitneysmith/Pictures/Photos Library.photoslibrary/Masters/2016/05/29/20160529-095740/IMG_15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2228" r="-3540" b="2807"/>
          <a:stretch/>
        </p:blipFill>
        <p:spPr bwMode="auto">
          <a:xfrm rot="10800000">
            <a:off x="4172110" y="3070346"/>
            <a:ext cx="2015999" cy="14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8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1578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demonstration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5369"/>
            <a:ext cx="6615000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Giving students a sense of size</a:t>
            </a:r>
            <a:br>
              <a:rPr lang="en-US" sz="2200" dirty="0" smtClean="0">
                <a:solidFill>
                  <a:srgbClr val="0F1E50"/>
                </a:solidFill>
              </a:rPr>
            </a:br>
            <a:endParaRPr lang="en-US" sz="2200" dirty="0" smtClean="0">
              <a:solidFill>
                <a:srgbClr val="0F1E50"/>
              </a:solidFill>
            </a:endParaRPr>
          </a:p>
          <a:p>
            <a:r>
              <a:rPr lang="en-US" sz="2200" b="1" dirty="0" smtClean="0">
                <a:solidFill>
                  <a:srgbClr val="0F1E50"/>
                </a:solidFill>
                <a:hlinkClick r:id="rId2" action="ppaction://hlinkfile"/>
              </a:rPr>
              <a:t>TDT Sorting Fractions Cards</a:t>
            </a:r>
            <a:endParaRPr lang="en-US" sz="22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566" y="537724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F1E50"/>
                </a:solidFill>
              </a:rPr>
              <a:t>Topic 3: Misconceptions diagnostic test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864519"/>
            <a:ext cx="581660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i="1" dirty="0" smtClean="0">
                <a:solidFill>
                  <a:srgbClr val="0F1E50"/>
                </a:solidFill>
                <a:hlinkClick r:id="rId2"/>
              </a:rPr>
              <a:t>Partitioning</a:t>
            </a:r>
            <a:r>
              <a:rPr lang="en-US" sz="2200" i="1" dirty="0" smtClean="0">
                <a:solidFill>
                  <a:srgbClr val="0F1E50"/>
                </a:solidFill>
              </a:rPr>
              <a:t>: </a:t>
            </a:r>
            <a:r>
              <a:rPr lang="en-US" sz="2200" dirty="0" smtClean="0">
                <a:solidFill>
                  <a:srgbClr val="0F1E50"/>
                </a:solidFill>
              </a:rPr>
              <a:t>The missing link in building fraction knowledge and confidence.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If students are not able to partition they will struggle with the concepts of fractions which will impact upon their ability to move into proportional reasoning.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90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099" y="354278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Teacher activity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0" y="1342669"/>
            <a:ext cx="6615000" cy="3375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F1E50"/>
                </a:solidFill>
              </a:rPr>
              <a:t>In groups discuss the findings you discovered when your students sat the misconceptions test.</a:t>
            </a:r>
          </a:p>
          <a:p>
            <a:r>
              <a:rPr lang="en-US" sz="2200" dirty="0" smtClean="0">
                <a:solidFill>
                  <a:srgbClr val="0F1E50"/>
                </a:solidFill>
              </a:rPr>
              <a:t>Identify any common misconceptions.</a:t>
            </a:r>
          </a:p>
        </p:txBody>
      </p:sp>
    </p:spTree>
    <p:extLst>
      <p:ext uri="{BB962C8B-B14F-4D97-AF65-F5344CB8AC3E}">
        <p14:creationId xmlns:p14="http://schemas.microsoft.com/office/powerpoint/2010/main" val="11597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4278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Reflection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900" y="1343025"/>
            <a:ext cx="6615000" cy="337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What have I learnt?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What will I do with this knowledge?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F1E50"/>
                </a:solidFill>
              </a:rPr>
              <a:t>Is there anything I will do differently having attended this professional learning workshop?</a:t>
            </a:r>
            <a:endParaRPr lang="en-US" sz="22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52161"/>
            <a:ext cx="7404100" cy="94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900" b="1" dirty="0" smtClean="0">
                <a:solidFill>
                  <a:srgbClr val="0F1E50"/>
                </a:solidFill>
              </a:rPr>
              <a:t>Acknowledgements for Top Drawer Fractions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936" y="1297161"/>
            <a:ext cx="5935980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F1E50"/>
                </a:solidFill>
              </a:rPr>
              <a:t>The </a:t>
            </a:r>
            <a:r>
              <a:rPr lang="en-US" sz="1800" dirty="0">
                <a:solidFill>
                  <a:srgbClr val="0F1E50"/>
                </a:solidFill>
              </a:rPr>
              <a:t>Fractions drawer was designed and written by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b="1" dirty="0" err="1" smtClean="0">
                <a:solidFill>
                  <a:srgbClr val="0F1E50"/>
                </a:solidFill>
              </a:rPr>
              <a:t>Dr</a:t>
            </a:r>
            <a:r>
              <a:rPr lang="en-US" sz="1800" b="1" dirty="0" smtClean="0">
                <a:solidFill>
                  <a:srgbClr val="0F1E50"/>
                </a:solidFill>
              </a:rPr>
              <a:t> </a:t>
            </a:r>
            <a:r>
              <a:rPr lang="en-US" sz="1800" b="1" dirty="0">
                <a:solidFill>
                  <a:srgbClr val="0F1E50"/>
                </a:solidFill>
              </a:rPr>
              <a:t>Jennifer Way</a:t>
            </a:r>
            <a:r>
              <a:rPr lang="en-US" sz="1800" dirty="0">
                <a:solidFill>
                  <a:srgbClr val="0F1E50"/>
                </a:solidFill>
              </a:rPr>
              <a:t> and reflects a long history of research and development in effective use of technologies in mathematics education. </a:t>
            </a:r>
            <a:endParaRPr lang="en-US" sz="1800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F1E50"/>
                </a:solidFill>
              </a:rPr>
              <a:t>The </a:t>
            </a:r>
            <a:r>
              <a:rPr lang="en-US" sz="1800" dirty="0">
                <a:solidFill>
                  <a:srgbClr val="0F1E50"/>
                </a:solidFill>
              </a:rPr>
              <a:t>content of the drawer is supported by the extensive research into the learning of fractions carried out by several groups of researchers across Australia, some </a:t>
            </a:r>
            <a:r>
              <a:rPr lang="en-US" sz="1800" dirty="0" smtClean="0">
                <a:solidFill>
                  <a:srgbClr val="0F1E50"/>
                </a:solidFill>
              </a:rPr>
              <a:t/>
            </a:r>
            <a:br>
              <a:rPr lang="en-US" sz="1800" dirty="0" smtClean="0">
                <a:solidFill>
                  <a:srgbClr val="0F1E50"/>
                </a:solidFill>
              </a:rPr>
            </a:br>
            <a:r>
              <a:rPr lang="en-US" sz="1800" dirty="0" smtClean="0">
                <a:solidFill>
                  <a:srgbClr val="0F1E50"/>
                </a:solidFill>
              </a:rPr>
              <a:t>of </a:t>
            </a:r>
            <a:r>
              <a:rPr lang="en-US" sz="1800" dirty="0">
                <a:solidFill>
                  <a:srgbClr val="0F1E50"/>
                </a:solidFill>
              </a:rPr>
              <a:t>which was published in a book edited by </a:t>
            </a:r>
            <a:r>
              <a:rPr lang="en-US" sz="1800" dirty="0" err="1">
                <a:solidFill>
                  <a:srgbClr val="0F1E50"/>
                </a:solidFill>
              </a:rPr>
              <a:t>Dr</a:t>
            </a:r>
            <a:r>
              <a:rPr lang="en-US" sz="1800" dirty="0">
                <a:solidFill>
                  <a:srgbClr val="0F1E50"/>
                </a:solidFill>
              </a:rPr>
              <a:t> Jennifer Way and A/Prof. Janette </a:t>
            </a:r>
            <a:r>
              <a:rPr lang="en-US" sz="1800" dirty="0" err="1">
                <a:solidFill>
                  <a:srgbClr val="0F1E50"/>
                </a:solidFill>
              </a:rPr>
              <a:t>Bobis</a:t>
            </a:r>
            <a:r>
              <a:rPr lang="en-US" sz="1800" dirty="0">
                <a:solidFill>
                  <a:srgbClr val="0F1E50"/>
                </a:solidFill>
              </a:rPr>
              <a:t> from The University of Sydney, titled </a:t>
            </a:r>
            <a:r>
              <a:rPr lang="en-US" sz="1800" i="1" u="sng" dirty="0">
                <a:solidFill>
                  <a:srgbClr val="0F1E50"/>
                </a:solidFill>
                <a:hlinkClick r:id="rId2"/>
              </a:rPr>
              <a:t>Fractions: Teaching for Understanding (2011, AAMT).</a:t>
            </a:r>
            <a:endParaRPr lang="en-US" sz="1800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38" y="341030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Module objectives</a:t>
            </a:r>
            <a:endParaRPr lang="en-US" sz="2800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981" y="1342620"/>
            <a:ext cx="6453737" cy="337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To identify the key misunderstandings surrounding </a:t>
            </a:r>
            <a:r>
              <a:rPr lang="en-US" sz="2200" dirty="0" smtClean="0">
                <a:solidFill>
                  <a:srgbClr val="0F1E50"/>
                </a:solidFill>
              </a:rPr>
              <a:t>fractions.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To provide teachers with some strategies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on </a:t>
            </a:r>
            <a:r>
              <a:rPr lang="en-US" sz="2200" dirty="0">
                <a:solidFill>
                  <a:srgbClr val="0F1E50"/>
                </a:solidFill>
              </a:rPr>
              <a:t>how to address </a:t>
            </a:r>
            <a:r>
              <a:rPr lang="en-US" sz="2200" dirty="0" smtClean="0">
                <a:solidFill>
                  <a:srgbClr val="0F1E50"/>
                </a:solidFill>
              </a:rPr>
              <a:t>misunderstandings students may have developed.</a:t>
            </a:r>
            <a:endParaRPr lang="en-US" sz="2200" dirty="0">
              <a:solidFill>
                <a:srgbClr val="0F1E5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F1E50"/>
                </a:solidFill>
              </a:rPr>
              <a:t>To provide teachers with some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strategies to </a:t>
            </a:r>
            <a:r>
              <a:rPr lang="en-US" sz="2200" dirty="0">
                <a:solidFill>
                  <a:srgbClr val="0F1E50"/>
                </a:solidFill>
              </a:rPr>
              <a:t>prevent students developing misunderstandings in the first </a:t>
            </a:r>
            <a:r>
              <a:rPr lang="en-US" sz="2200" dirty="0" smtClean="0">
                <a:solidFill>
                  <a:srgbClr val="0F1E50"/>
                </a:solidFill>
              </a:rPr>
              <a:t>place</a:t>
            </a:r>
            <a:r>
              <a:rPr lang="en-US" sz="2200" dirty="0" smtClean="0">
                <a:solidFill>
                  <a:srgbClr val="406077"/>
                </a:solidFill>
              </a:rPr>
              <a:t>.</a:t>
            </a:r>
            <a:endParaRPr lang="en-US" sz="2200" dirty="0">
              <a:solidFill>
                <a:srgbClr val="40607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70" y="336597"/>
            <a:ext cx="6615000" cy="945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F1E50"/>
                </a:solidFill>
              </a:rPr>
              <a:t>Topic </a:t>
            </a:r>
            <a:r>
              <a:rPr lang="en-US" sz="3000" b="1" dirty="0" smtClean="0">
                <a:solidFill>
                  <a:srgbClr val="0F1E50"/>
                </a:solidFill>
              </a:rPr>
              <a:t>1: Misconceptions</a:t>
            </a:r>
            <a:endParaRPr lang="en-US" sz="3000" b="1" dirty="0">
              <a:solidFill>
                <a:srgbClr val="0F1E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391" y="1311293"/>
            <a:ext cx="65848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“Misconceptions are a problem with understanding, not fluency. Telling a student how to work out the answer and giving them the steps to </a:t>
            </a:r>
            <a:r>
              <a:rPr lang="en-US" sz="2200" i="1" dirty="0" err="1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memorise</a:t>
            </a:r>
            <a:r>
              <a:rPr lang="en-US" sz="2200" i="1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 does not fix understanding, it fixes fluency.”   </a:t>
            </a:r>
            <a:endParaRPr lang="en-US" sz="2200" i="1" dirty="0" smtClean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Tierney Kennedy</a:t>
            </a:r>
            <a:b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Fixing </a:t>
            </a:r>
            <a:r>
              <a:rPr lang="en-US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Misconceptions in Fractions</a:t>
            </a:r>
            <a:endParaRPr lang="en-US" b="1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45562"/>
            <a:ext cx="7667996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Misconceptions </a:t>
            </a:r>
            <a:r>
              <a:rPr lang="en-US" sz="2800" b="1" dirty="0" smtClean="0">
                <a:solidFill>
                  <a:srgbClr val="0F1E50"/>
                </a:solidFill>
              </a:rPr>
              <a:t>in mathematics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393" y="1338540"/>
            <a:ext cx="6792948" cy="33750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F1E50"/>
                </a:solidFill>
              </a:rPr>
              <a:t>What are misconceptions?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They </a:t>
            </a:r>
            <a:r>
              <a:rPr lang="en-US" sz="2200" dirty="0">
                <a:solidFill>
                  <a:srgbClr val="0F1E50"/>
                </a:solidFill>
              </a:rPr>
              <a:t>are a misunderstanding that students develop when </a:t>
            </a:r>
            <a:r>
              <a:rPr lang="en-US" sz="2200" dirty="0" smtClean="0">
                <a:solidFill>
                  <a:srgbClr val="0F1E50"/>
                </a:solidFill>
              </a:rPr>
              <a:t>they incorrectly interpret </a:t>
            </a:r>
            <a:r>
              <a:rPr lang="en-US" sz="2200" dirty="0">
                <a:solidFill>
                  <a:srgbClr val="0F1E50"/>
                </a:solidFill>
              </a:rPr>
              <a:t>mathematical </a:t>
            </a:r>
            <a:r>
              <a:rPr lang="en-US" sz="2200" dirty="0" smtClean="0">
                <a:solidFill>
                  <a:srgbClr val="0F1E50"/>
                </a:solidFill>
              </a:rPr>
              <a:t>ideas and concepts, </a:t>
            </a:r>
            <a:r>
              <a:rPr lang="en-US" sz="2200" dirty="0">
                <a:solidFill>
                  <a:srgbClr val="0F1E50"/>
                </a:solidFill>
              </a:rPr>
              <a:t>form faulty thinking, or are taught </a:t>
            </a:r>
            <a:r>
              <a:rPr lang="en-US" sz="2200" dirty="0" smtClean="0">
                <a:solidFill>
                  <a:srgbClr val="0F1E50"/>
                </a:solidFill>
              </a:rPr>
              <a:t>shortcuts and algorithms </a:t>
            </a:r>
            <a:r>
              <a:rPr lang="en-US" sz="2200" dirty="0">
                <a:solidFill>
                  <a:srgbClr val="0F1E50"/>
                </a:solidFill>
              </a:rPr>
              <a:t>that remove mathematical concept development.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881" y="1338544"/>
            <a:ext cx="6303401" cy="337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F1E50"/>
                </a:solidFill>
              </a:rPr>
              <a:t>What impact do they have </a:t>
            </a:r>
            <a:br>
              <a:rPr lang="en-US" sz="2600" b="1" dirty="0" smtClean="0">
                <a:solidFill>
                  <a:srgbClr val="0F1E50"/>
                </a:solidFill>
              </a:rPr>
            </a:br>
            <a:r>
              <a:rPr lang="en-US" sz="2600" b="1" dirty="0" smtClean="0">
                <a:solidFill>
                  <a:srgbClr val="0F1E50"/>
                </a:solidFill>
              </a:rPr>
              <a:t>on mathematical learning?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They </a:t>
            </a:r>
            <a:r>
              <a:rPr lang="en-US" sz="2200" dirty="0">
                <a:solidFill>
                  <a:srgbClr val="0F1E50"/>
                </a:solidFill>
              </a:rPr>
              <a:t>can form a barrier that </a:t>
            </a:r>
            <a:r>
              <a:rPr lang="en-US" sz="2200" dirty="0" smtClean="0">
                <a:solidFill>
                  <a:srgbClr val="0F1E50"/>
                </a:solidFill>
              </a:rPr>
              <a:t>inhibits </a:t>
            </a:r>
            <a:r>
              <a:rPr lang="en-US" sz="2200" dirty="0">
                <a:solidFill>
                  <a:srgbClr val="0F1E50"/>
                </a:solidFill>
              </a:rPr>
              <a:t>mathematical progress and conceptual understanding.</a:t>
            </a:r>
            <a:r>
              <a:rPr lang="en-US" sz="2200" b="1" dirty="0">
                <a:solidFill>
                  <a:srgbClr val="0F1E50"/>
                </a:solidFill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3500" y="345562"/>
            <a:ext cx="7667996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Misconceptions </a:t>
            </a:r>
            <a:r>
              <a:rPr lang="en-US" sz="2800" b="1" dirty="0" smtClean="0">
                <a:solidFill>
                  <a:srgbClr val="0F1E50"/>
                </a:solidFill>
              </a:rPr>
              <a:t>in mathematics</a:t>
            </a:r>
            <a:endParaRPr lang="en-US" sz="2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35" y="1317100"/>
            <a:ext cx="7171765" cy="3414015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F1E50"/>
                </a:solidFill>
              </a:rPr>
              <a:t>How do we identify misconceptions?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Teachers </a:t>
            </a:r>
            <a:r>
              <a:rPr lang="en-US" sz="2200" dirty="0">
                <a:solidFill>
                  <a:srgbClr val="0F1E50"/>
                </a:solidFill>
              </a:rPr>
              <a:t>need to use diagnostic assessment </a:t>
            </a:r>
            <a:r>
              <a:rPr lang="en-US" sz="2200" dirty="0" smtClean="0">
                <a:solidFill>
                  <a:srgbClr val="0F1E50"/>
                </a:solidFill>
              </a:rPr>
              <a:t/>
            </a:r>
            <a:br>
              <a:rPr lang="en-US" sz="2200" dirty="0" smtClean="0">
                <a:solidFill>
                  <a:srgbClr val="0F1E50"/>
                </a:solidFill>
              </a:rPr>
            </a:br>
            <a:r>
              <a:rPr lang="en-US" sz="2200" dirty="0" smtClean="0">
                <a:solidFill>
                  <a:srgbClr val="0F1E50"/>
                </a:solidFill>
              </a:rPr>
              <a:t>and </a:t>
            </a:r>
            <a:r>
              <a:rPr lang="en-US" sz="2200" dirty="0">
                <a:solidFill>
                  <a:srgbClr val="0F1E50"/>
                </a:solidFill>
              </a:rPr>
              <a:t>classroom observations </a:t>
            </a:r>
            <a:r>
              <a:rPr lang="en-US" sz="2200" dirty="0" smtClean="0">
                <a:solidFill>
                  <a:srgbClr val="0F1E50"/>
                </a:solidFill>
              </a:rPr>
              <a:t>and questioning to </a:t>
            </a:r>
            <a:r>
              <a:rPr lang="en-US" sz="2200" dirty="0">
                <a:solidFill>
                  <a:srgbClr val="0F1E50"/>
                </a:solidFill>
              </a:rPr>
              <a:t>identify if </a:t>
            </a:r>
            <a:r>
              <a:rPr lang="en-US" sz="2200" dirty="0" smtClean="0">
                <a:solidFill>
                  <a:srgbClr val="0F1E50"/>
                </a:solidFill>
              </a:rPr>
              <a:t>students have </a:t>
            </a:r>
            <a:r>
              <a:rPr lang="en-US" sz="2200" dirty="0">
                <a:solidFill>
                  <a:srgbClr val="0F1E50"/>
                </a:solidFill>
              </a:rPr>
              <a:t>developed misconceptions</a:t>
            </a:r>
            <a:r>
              <a:rPr lang="en-US" sz="2200" dirty="0" smtClean="0">
                <a:solidFill>
                  <a:srgbClr val="0F1E5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Effective teaching requires being prepared to anticipate and </a:t>
            </a:r>
            <a:r>
              <a:rPr lang="en-US" sz="2200" dirty="0" err="1" smtClean="0">
                <a:solidFill>
                  <a:srgbClr val="0F1E50"/>
                </a:solidFill>
              </a:rPr>
              <a:t>recognise</a:t>
            </a:r>
            <a:r>
              <a:rPr lang="en-US" sz="2200" dirty="0" smtClean="0">
                <a:solidFill>
                  <a:srgbClr val="0F1E50"/>
                </a:solidFill>
              </a:rPr>
              <a:t> common misconceptions and having a range of strategies to address them.</a:t>
            </a:r>
            <a:endParaRPr lang="en-US" sz="2200" dirty="0">
              <a:solidFill>
                <a:srgbClr val="0F1E50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3500" y="345562"/>
            <a:ext cx="7667996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b="1" dirty="0" smtClean="0">
                <a:solidFill>
                  <a:srgbClr val="0F1E50"/>
                </a:solidFill>
              </a:rPr>
              <a:t>Misconceptions in mathematics</a:t>
            </a:r>
            <a:endParaRPr lang="en-US" sz="2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817" y="1338542"/>
            <a:ext cx="6582336" cy="3375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F1E50"/>
                </a:solidFill>
              </a:rPr>
              <a:t>One of the leading contributing factors to students developing misconceptions about fractions is that they haven't developed the conceptual understanding that a fraction is a number that can be derived through partitive division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3500" y="345562"/>
            <a:ext cx="7667996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b="1" dirty="0" smtClean="0">
                <a:solidFill>
                  <a:srgbClr val="0F1E50"/>
                </a:solidFill>
              </a:rPr>
              <a:t>Fraction misconceptions</a:t>
            </a:r>
            <a:endParaRPr lang="en-US" sz="2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1655</TotalTime>
  <Words>901</Words>
  <Application>Microsoft Macintosh PowerPoint</Application>
  <PresentationFormat>On-screen Show (16:9)</PresentationFormat>
  <Paragraphs>147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dimensions</vt:lpstr>
      <vt:lpstr>1_Office Theme</vt:lpstr>
      <vt:lpstr>Opening the Top Drawer to Fractions</vt:lpstr>
      <vt:lpstr>AITSL Professional Standards for Teachers</vt:lpstr>
      <vt:lpstr>…Continued</vt:lpstr>
      <vt:lpstr>Module objectives</vt:lpstr>
      <vt:lpstr>Topic 1: Misconceptions</vt:lpstr>
      <vt:lpstr>Misconceptions in mathematics</vt:lpstr>
      <vt:lpstr>Misconceptions in mathematics</vt:lpstr>
      <vt:lpstr>PowerPoint Presentation</vt:lpstr>
      <vt:lpstr>PowerPoint Presentation</vt:lpstr>
      <vt:lpstr>PowerPoint Presentation</vt:lpstr>
      <vt:lpstr>PowerPoint Presentation</vt:lpstr>
      <vt:lpstr>Misunderstandings in the Fractions drawer</vt:lpstr>
      <vt:lpstr>1. Number parts only: unequal areas</vt:lpstr>
      <vt:lpstr>Recognising the misconception</vt:lpstr>
      <vt:lpstr>PowerPoint Presentation</vt:lpstr>
      <vt:lpstr>Example</vt:lpstr>
      <vt:lpstr>How to fix this misconception</vt:lpstr>
      <vt:lpstr>How to fix this misconception</vt:lpstr>
      <vt:lpstr>Teacher activity</vt:lpstr>
      <vt:lpstr>2. Fractions as a double count      – wrong number</vt:lpstr>
      <vt:lpstr>Recognising the misconception</vt:lpstr>
      <vt:lpstr>Recognising the misconception</vt:lpstr>
      <vt:lpstr>Recognising the misconception</vt:lpstr>
      <vt:lpstr>Teaching tips to avoid double-counting  with fractions</vt:lpstr>
      <vt:lpstr>Teaching tips (cont.)</vt:lpstr>
      <vt:lpstr>3. Different wholes</vt:lpstr>
      <vt:lpstr>Teacher demonstration</vt:lpstr>
      <vt:lpstr>How to fix this misconception</vt:lpstr>
      <vt:lpstr>Representations of the same fraction with different wholes</vt:lpstr>
      <vt:lpstr>Teacher activity</vt:lpstr>
      <vt:lpstr>4. Using rules blindly</vt:lpstr>
      <vt:lpstr>What do students do?</vt:lpstr>
      <vt:lpstr>How to fix this misconception</vt:lpstr>
      <vt:lpstr>Teacher demonstration</vt:lpstr>
      <vt:lpstr>Topic 3: Misconceptions diagnostic test</vt:lpstr>
      <vt:lpstr>Teacher activity</vt:lpstr>
      <vt:lpstr>Reflection</vt:lpstr>
      <vt:lpstr> Acknowledgements for Top Drawer Fractions </vt:lpstr>
    </vt:vector>
  </TitlesOfParts>
  <Company>University of Tasmania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Spohn</dc:creator>
  <cp:lastModifiedBy>Toby Spencer</cp:lastModifiedBy>
  <cp:revision>68</cp:revision>
  <cp:lastPrinted>2015-01-29T03:23:13Z</cp:lastPrinted>
  <dcterms:created xsi:type="dcterms:W3CDTF">2016-09-07T00:22:54Z</dcterms:created>
  <dcterms:modified xsi:type="dcterms:W3CDTF">2017-09-29T06:35:16Z</dcterms:modified>
</cp:coreProperties>
</file>