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16" r:id="rId2"/>
  </p:sldMasterIdLst>
  <p:notesMasterIdLst>
    <p:notesMasterId r:id="rId44"/>
  </p:notesMasterIdLst>
  <p:handoutMasterIdLst>
    <p:handoutMasterId r:id="rId45"/>
  </p:handoutMasterIdLst>
  <p:sldIdLst>
    <p:sldId id="261" r:id="rId3"/>
    <p:sldId id="298" r:id="rId4"/>
    <p:sldId id="276" r:id="rId5"/>
    <p:sldId id="263" r:id="rId6"/>
    <p:sldId id="264" r:id="rId7"/>
    <p:sldId id="265" r:id="rId8"/>
    <p:sldId id="297" r:id="rId9"/>
    <p:sldId id="266" r:id="rId10"/>
    <p:sldId id="257" r:id="rId11"/>
    <p:sldId id="258" r:id="rId12"/>
    <p:sldId id="259" r:id="rId13"/>
    <p:sldId id="269" r:id="rId14"/>
    <p:sldId id="267" r:id="rId15"/>
    <p:sldId id="280" r:id="rId16"/>
    <p:sldId id="270" r:id="rId17"/>
    <p:sldId id="268" r:id="rId18"/>
    <p:sldId id="262" r:id="rId19"/>
    <p:sldId id="260" r:id="rId20"/>
    <p:sldId id="271" r:id="rId21"/>
    <p:sldId id="281" r:id="rId22"/>
    <p:sldId id="282" r:id="rId23"/>
    <p:sldId id="273" r:id="rId24"/>
    <p:sldId id="272" r:id="rId25"/>
    <p:sldId id="284" r:id="rId26"/>
    <p:sldId id="287" r:id="rId27"/>
    <p:sldId id="283" r:id="rId28"/>
    <p:sldId id="285" r:id="rId29"/>
    <p:sldId id="299" r:id="rId30"/>
    <p:sldId id="286" r:id="rId31"/>
    <p:sldId id="275" r:id="rId32"/>
    <p:sldId id="279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74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1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E50"/>
    <a:srgbClr val="406077"/>
    <a:srgbClr val="32C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8" autoAdjust="0"/>
    <p:restoredTop sz="94708" autoAdjust="0"/>
  </p:normalViewPr>
  <p:slideViewPr>
    <p:cSldViewPr snapToGrid="0" snapToObjects="1">
      <p:cViewPr>
        <p:scale>
          <a:sx n="112" d="100"/>
          <a:sy n="112" d="100"/>
        </p:scale>
        <p:origin x="480" y="176"/>
      </p:cViewPr>
      <p:guideLst>
        <p:guide orient="horz" pos="894"/>
        <p:guide pos="1292"/>
      </p:guideLst>
    </p:cSldViewPr>
  </p:slideViewPr>
  <p:outlineViewPr>
    <p:cViewPr>
      <p:scale>
        <a:sx n="33" d="100"/>
        <a:sy n="33" d="100"/>
      </p:scale>
      <p:origin x="0" y="5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AE22-BA42-E844-AF4D-3FC3DEF54B2D}" type="datetimeFigureOut">
              <a:rPr lang="en-US" smtClean="0"/>
              <a:pPr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9726-895E-5642-AF69-D29CC2681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B789-A0E4-FC41-A88F-E0D29EABCBC2}" type="datetimeFigureOut">
              <a:rPr lang="en-US" smtClean="0"/>
              <a:pPr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FC2C-B79D-6546-A7CD-42435F8CE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B7B4-0C1C-1E47-A1C9-79B2CE654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5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841772"/>
            <a:ext cx="6615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701529"/>
            <a:ext cx="6615000" cy="17550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24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1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82304"/>
            <a:ext cx="66150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3442098"/>
            <a:ext cx="66150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333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1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17003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538" y="740569"/>
            <a:ext cx="401300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17003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58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07382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2628" y="740569"/>
            <a:ext cx="405245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073822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5" y="841773"/>
            <a:ext cx="6705600" cy="11680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2085975"/>
            <a:ext cx="67056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369219"/>
            <a:ext cx="6615000" cy="33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80000" cy="5143500"/>
          </a:xfrm>
          <a:prstGeom prst="rect">
            <a:avLst/>
          </a:prstGeom>
          <a:gradFill flip="none" rotWithShape="1">
            <a:gsLst>
              <a:gs pos="0">
                <a:srgbClr val="406077"/>
              </a:gs>
              <a:gs pos="79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8" name="Picture 8" descr="dimensions_logo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258367"/>
            <a:ext cx="945000" cy="7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6875" y="2463404"/>
            <a:ext cx="7477125" cy="2303859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flipH="1">
            <a:off x="0" y="4767263"/>
            <a:ext cx="6858000" cy="384572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2050257" y="2339579"/>
            <a:ext cx="7093744" cy="123825"/>
          </a:xfrm>
          <a:prstGeom prst="rect">
            <a:avLst/>
          </a:prstGeom>
          <a:solidFill>
            <a:srgbClr val="CE1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Picture 9" descr="dimensions_logo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2875"/>
            <a:ext cx="1838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0257" y="2019301"/>
            <a:ext cx="7093744" cy="402431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05" y="3886201"/>
            <a:ext cx="715565" cy="7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4" Type="http://schemas.openxmlformats.org/officeDocument/2006/relationships/hyperlink" Target="http://www.rapidtables.com/tools/notepad.htm" TargetMode="External"/><Relationship Id="rId5" Type="http://schemas.openxmlformats.org/officeDocument/2006/relationships/hyperlink" Target="https://quizle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tkahoot.com/how-it-work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_zh_Pdra6W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Big-idea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Good-teachi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Downloads/Template-for-overlay-grid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Good-teaching/Dividing/Fractions-of-collections" TargetMode="External"/><Relationship Id="rId3" Type="http://schemas.openxmlformats.org/officeDocument/2006/relationships/hyperlink" Target="http://topdrawer.aamt.edu.au/Fractions/Good-teaching/Dividing/Sharing-as-divisi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amt.edu.au/Better-teaching/Standard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amt.edu.au/content/download/1078/23453/file/metaphor_activity.doc" TargetMode="Externa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amt.edu.au/content/download/1079/23456/file/Self_Evaluation_07.do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0F1E50"/>
                </a:solidFill>
              </a:rPr>
              <a:t>Opening the Top Drawer to Fractions</a:t>
            </a:r>
            <a:endParaRPr lang="en-US" sz="3200" b="1" dirty="0">
              <a:solidFill>
                <a:srgbClr val="0F1E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875" y="2047469"/>
            <a:ext cx="7096125" cy="1143203"/>
          </a:xfrm>
          <a:prstGeom prst="rect">
            <a:avLst/>
          </a:prstGeom>
          <a:solidFill>
            <a:srgbClr val="406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47875" y="3190672"/>
            <a:ext cx="7096125" cy="0"/>
          </a:xfrm>
          <a:prstGeom prst="line">
            <a:avLst/>
          </a:prstGeom>
          <a:ln w="41275">
            <a:solidFill>
              <a:srgbClr val="E421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Module 3 of 4: Best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328" y="526346"/>
            <a:ext cx="8516143" cy="99417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Best practice in planning </a:t>
            </a:r>
            <a:br>
              <a:rPr lang="en-US" sz="2800" b="1" dirty="0">
                <a:solidFill>
                  <a:srgbClr val="0F1E50"/>
                </a:solidFill>
              </a:rPr>
            </a:br>
            <a:r>
              <a:rPr lang="en-US" sz="2800" b="1" dirty="0" smtClean="0">
                <a:solidFill>
                  <a:srgbClr val="0F1E50"/>
                </a:solidFill>
              </a:rPr>
              <a:t>mathematics </a:t>
            </a:r>
            <a:r>
              <a:rPr lang="en-US" sz="2800" b="1" dirty="0">
                <a:solidFill>
                  <a:srgbClr val="0F1E50"/>
                </a:solidFill>
              </a:rPr>
              <a:t>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51" y="1630438"/>
            <a:ext cx="6433585" cy="3227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F1E50"/>
                </a:solidFill>
              </a:rPr>
              <a:t>To cater for all levels of </a:t>
            </a:r>
            <a:r>
              <a:rPr lang="en-US" sz="1800" dirty="0" smtClean="0">
                <a:solidFill>
                  <a:srgbClr val="0F1E50"/>
                </a:solidFill>
              </a:rPr>
              <a:t>understanding, preconceived </a:t>
            </a:r>
            <a:r>
              <a:rPr lang="en-US" sz="1800" dirty="0">
                <a:solidFill>
                  <a:srgbClr val="0F1E50"/>
                </a:solidFill>
              </a:rPr>
              <a:t>misconceptions and prior knowledge a well developed teaching block should </a:t>
            </a:r>
            <a:r>
              <a:rPr lang="en-US" sz="1800" dirty="0" smtClean="0">
                <a:solidFill>
                  <a:srgbClr val="0F1E50"/>
                </a:solidFill>
              </a:rPr>
              <a:t>include activities that are;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F1E50"/>
                </a:solidFill>
              </a:rPr>
              <a:t>Diagnostic &amp; Prescriptive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0F1E50"/>
                </a:solidFill>
              </a:rPr>
              <a:t>Cumulative &amp; Sequential </a:t>
            </a:r>
            <a:endParaRPr lang="en-US" sz="1800" dirty="0" smtClean="0">
              <a:solidFill>
                <a:srgbClr val="0F1E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F1E50"/>
                </a:solidFill>
              </a:rPr>
              <a:t>Explicit, Systematic &amp; Structural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F1E50"/>
                </a:solidFill>
              </a:rPr>
              <a:t>Multisensory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F1E50"/>
                </a:solidFill>
              </a:rPr>
              <a:t>Cognitive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F1E50"/>
                </a:solidFill>
              </a:rPr>
              <a:t>Direct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F1E50"/>
                </a:solidFill>
              </a:rPr>
              <a:t>Supportive</a:t>
            </a:r>
            <a:r>
              <a:rPr lang="en-US" sz="1800" dirty="0" smtClean="0">
                <a:solidFill>
                  <a:srgbClr val="406077"/>
                </a:solidFill>
              </a:rPr>
              <a:t>		</a:t>
            </a:r>
            <a:r>
              <a:rPr lang="en-US" sz="1800" dirty="0" smtClean="0"/>
              <a:t>	</a:t>
            </a:r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7314238" y="4382895"/>
            <a:ext cx="1587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Esther </a:t>
            </a:r>
            <a:r>
              <a:rPr lang="en-US" sz="1600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White</a:t>
            </a:r>
          </a:p>
          <a:p>
            <a:r>
              <a:rPr lang="en-US" sz="1600" dirty="0" err="1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Maths</a:t>
            </a:r>
            <a:r>
              <a:rPr lang="en-US" sz="16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3290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2418298"/>
            <a:ext cx="4089400" cy="2725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448" y="341208"/>
            <a:ext cx="7480300" cy="94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Best </a:t>
            </a:r>
            <a:r>
              <a:rPr lang="en-US" sz="2800" b="1" dirty="0" smtClean="0">
                <a:solidFill>
                  <a:srgbClr val="0F1E50"/>
                </a:solidFill>
              </a:rPr>
              <a:t>practice </a:t>
            </a:r>
            <a:r>
              <a:rPr lang="en-US" sz="2800" b="1" dirty="0">
                <a:solidFill>
                  <a:srgbClr val="0F1E50"/>
                </a:solidFill>
              </a:rPr>
              <a:t>in teaching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099" y="1301613"/>
            <a:ext cx="4240901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F1E50"/>
                </a:solidFill>
              </a:rPr>
              <a:t>Develop students understanding of fraction sense and the five sub-constructs of fractions using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 </a:t>
            </a:r>
            <a:r>
              <a:rPr lang="en-US" sz="2200" dirty="0">
                <a:solidFill>
                  <a:srgbClr val="0F1E50"/>
                </a:solidFill>
              </a:rPr>
              <a:t>variety of examples, models and activities.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696" y="340656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activity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51" y="1299600"/>
            <a:ext cx="4830071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 smtClean="0">
                <a:solidFill>
                  <a:srgbClr val="0F1E50"/>
                </a:solidFill>
              </a:rPr>
              <a:t>How many different ways </a:t>
            </a:r>
            <a:br>
              <a:rPr lang="en-US" sz="2600" dirty="0" smtClean="0">
                <a:solidFill>
                  <a:srgbClr val="0F1E50"/>
                </a:solidFill>
              </a:rPr>
            </a:br>
            <a:r>
              <a:rPr lang="en-US" sz="2600" dirty="0" smtClean="0">
                <a:solidFill>
                  <a:srgbClr val="0F1E50"/>
                </a:solidFill>
              </a:rPr>
              <a:t>can you represent a quarter?</a:t>
            </a:r>
            <a:endParaRPr lang="en-US" sz="26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340656"/>
            <a:ext cx="7480300" cy="94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Best </a:t>
            </a:r>
            <a:r>
              <a:rPr lang="en-US" sz="2800" b="1" dirty="0" smtClean="0">
                <a:solidFill>
                  <a:srgbClr val="0F1E50"/>
                </a:solidFill>
              </a:rPr>
              <a:t>practice </a:t>
            </a:r>
            <a:r>
              <a:rPr lang="en-US" sz="2800" b="1" dirty="0">
                <a:solidFill>
                  <a:srgbClr val="0F1E50"/>
                </a:solidFill>
              </a:rPr>
              <a:t>in teaching fractions</a:t>
            </a:r>
            <a:endParaRPr lang="en-US" sz="28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856" y="1352607"/>
            <a:ext cx="6445527" cy="3375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F1E50"/>
                </a:solidFill>
              </a:rPr>
              <a:t>Assessment for learning strategies can assist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in </a:t>
            </a:r>
            <a:r>
              <a:rPr lang="en-US" sz="2200" dirty="0">
                <a:solidFill>
                  <a:srgbClr val="0F1E50"/>
                </a:solidFill>
              </a:rPr>
              <a:t>identifying misconceptions early as well as assisting in differentiation. </a:t>
            </a:r>
            <a:endParaRPr lang="en-US" sz="2200" dirty="0" smtClean="0">
              <a:solidFill>
                <a:srgbClr val="0F1E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Formative assessment strategies such as short quizzes, interviews, think pair share, leave passes and reasoning activities form an integral part in determining what learning has taken place.</a:t>
            </a:r>
            <a:endParaRPr lang="en-US" sz="2200" dirty="0">
              <a:solidFill>
                <a:srgbClr val="0F1E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948" y="34010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Examples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98" y="1379112"/>
            <a:ext cx="6615000" cy="3375000"/>
          </a:xfrm>
        </p:spPr>
        <p:txBody>
          <a:bodyPr/>
          <a:lstStyle/>
          <a:p>
            <a:r>
              <a:rPr lang="en-US" sz="2200" dirty="0" smtClean="0">
                <a:solidFill>
                  <a:srgbClr val="406077"/>
                </a:solidFill>
                <a:hlinkClick r:id="rId2"/>
              </a:rPr>
              <a:t>KAHOOT</a:t>
            </a:r>
            <a:endParaRPr lang="en-US" sz="2200" dirty="0" smtClean="0">
              <a:solidFill>
                <a:srgbClr val="406077"/>
              </a:solidFill>
            </a:endParaRPr>
          </a:p>
          <a:p>
            <a:r>
              <a:rPr lang="en-US" sz="2200" dirty="0" err="1" smtClean="0">
                <a:solidFill>
                  <a:srgbClr val="406077"/>
                </a:solidFill>
                <a:hlinkClick r:id="rId3"/>
              </a:rPr>
              <a:t>Padlet</a:t>
            </a:r>
            <a:endParaRPr lang="en-US" sz="2200" dirty="0" smtClean="0">
              <a:solidFill>
                <a:srgbClr val="406077"/>
              </a:solidFill>
            </a:endParaRPr>
          </a:p>
          <a:p>
            <a:r>
              <a:rPr lang="en-US" sz="2200" dirty="0" smtClean="0">
                <a:solidFill>
                  <a:srgbClr val="406077"/>
                </a:solidFill>
                <a:hlinkClick r:id="rId4"/>
              </a:rPr>
              <a:t>Online Note Pad</a:t>
            </a:r>
            <a:endParaRPr lang="en-US" sz="2200" dirty="0" smtClean="0">
              <a:solidFill>
                <a:srgbClr val="406077"/>
              </a:solidFill>
            </a:endParaRPr>
          </a:p>
          <a:p>
            <a:r>
              <a:rPr lang="en-US" sz="2200" dirty="0" err="1" smtClean="0">
                <a:solidFill>
                  <a:srgbClr val="406077"/>
                </a:solidFill>
                <a:hlinkClick r:id="rId5"/>
              </a:rPr>
              <a:t>Quizlet</a:t>
            </a:r>
            <a:endParaRPr lang="en-US" sz="2200" dirty="0" smtClean="0">
              <a:solidFill>
                <a:srgbClr val="40607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010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Hinge point questions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03" y="1352965"/>
            <a:ext cx="5336760" cy="3375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One or two well constructed hinge point questions can provide crucial information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about where students are at and allow for future planning along with determining any misconceptions students may have developed.</a:t>
            </a:r>
          </a:p>
          <a:p>
            <a:pPr marL="0" indent="0">
              <a:buNone/>
            </a:pPr>
            <a:endParaRPr lang="en-US" sz="22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F1E50"/>
                </a:solidFill>
              </a:rPr>
              <a:t>What is a </a:t>
            </a:r>
            <a:r>
              <a:rPr lang="en-US" sz="2200" dirty="0">
                <a:solidFill>
                  <a:srgbClr val="0F1E50"/>
                </a:solidFill>
                <a:hlinkClick r:id="rId2"/>
              </a:rPr>
              <a:t>hinge point question </a:t>
            </a:r>
            <a:r>
              <a:rPr lang="en-US" sz="2200" dirty="0">
                <a:solidFill>
                  <a:srgbClr val="0F1E50"/>
                </a:solidFill>
              </a:rPr>
              <a:t>video?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948" y="340104"/>
            <a:ext cx="7373178" cy="94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Best </a:t>
            </a:r>
            <a:r>
              <a:rPr lang="en-US" sz="2800" b="1" dirty="0" smtClean="0">
                <a:solidFill>
                  <a:srgbClr val="0F1E50"/>
                </a:solidFill>
              </a:rPr>
              <a:t>practice </a:t>
            </a:r>
            <a:r>
              <a:rPr lang="en-US" sz="2800" b="1" dirty="0">
                <a:solidFill>
                  <a:srgbClr val="0F1E50"/>
                </a:solidFill>
              </a:rPr>
              <a:t>in teaching fractions</a:t>
            </a:r>
            <a:endParaRPr lang="en-US" sz="28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99" y="1299957"/>
            <a:ext cx="5766861" cy="3375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F1E50"/>
                </a:solidFill>
              </a:rPr>
              <a:t>Ensure the key understandings of </a:t>
            </a:r>
            <a:r>
              <a:rPr lang="en-US" sz="2200" b="1" dirty="0" smtClean="0">
                <a:solidFill>
                  <a:srgbClr val="0F1E50"/>
                </a:solidFill>
              </a:rPr>
              <a:t>fraction sense</a:t>
            </a:r>
            <a:r>
              <a:rPr lang="en-US" sz="2200" b="1" dirty="0">
                <a:solidFill>
                  <a:srgbClr val="0F1E50"/>
                </a:solidFill>
              </a:rPr>
              <a:t>, </a:t>
            </a:r>
            <a:r>
              <a:rPr lang="en-US" sz="2200" b="1" dirty="0" smtClean="0">
                <a:solidFill>
                  <a:srgbClr val="0F1E50"/>
                </a:solidFill>
              </a:rPr>
              <a:t>dividing</a:t>
            </a:r>
            <a:r>
              <a:rPr lang="en-US" sz="2200" b="1" dirty="0">
                <a:solidFill>
                  <a:srgbClr val="0F1E50"/>
                </a:solidFill>
              </a:rPr>
              <a:t>, </a:t>
            </a:r>
            <a:r>
              <a:rPr lang="en-US" sz="2200" b="1" dirty="0" smtClean="0">
                <a:solidFill>
                  <a:srgbClr val="0F1E50"/>
                </a:solidFill>
              </a:rPr>
              <a:t>equivalence </a:t>
            </a:r>
            <a:r>
              <a:rPr lang="en-US" sz="2200" b="1" dirty="0">
                <a:solidFill>
                  <a:srgbClr val="0F1E50"/>
                </a:solidFill>
              </a:rPr>
              <a:t>and </a:t>
            </a:r>
            <a:r>
              <a:rPr lang="en-US" sz="2200" b="1" dirty="0" smtClean="0">
                <a:solidFill>
                  <a:srgbClr val="0F1E50"/>
                </a:solidFill>
              </a:rPr>
              <a:t>addition </a:t>
            </a:r>
            <a:r>
              <a:rPr lang="en-US" sz="2200" b="1" dirty="0">
                <a:solidFill>
                  <a:srgbClr val="0F1E50"/>
                </a:solidFill>
              </a:rPr>
              <a:t>and </a:t>
            </a:r>
            <a:r>
              <a:rPr lang="en-US" sz="2200" b="1" dirty="0" smtClean="0">
                <a:solidFill>
                  <a:srgbClr val="0F1E50"/>
                </a:solidFill>
              </a:rPr>
              <a:t>subtraction</a:t>
            </a:r>
            <a:r>
              <a:rPr lang="en-US" sz="2200" dirty="0" smtClean="0">
                <a:solidFill>
                  <a:srgbClr val="0F1E50"/>
                </a:solidFill>
              </a:rPr>
              <a:t> </a:t>
            </a:r>
            <a:r>
              <a:rPr lang="en-US" sz="2200" dirty="0">
                <a:solidFill>
                  <a:srgbClr val="0F1E50"/>
                </a:solidFill>
              </a:rPr>
              <a:t>are developed </a:t>
            </a:r>
            <a:r>
              <a:rPr lang="en-US" sz="2200" dirty="0" smtClean="0">
                <a:solidFill>
                  <a:srgbClr val="0F1E50"/>
                </a:solidFill>
              </a:rPr>
              <a:t>through using the proficiencies in </a:t>
            </a:r>
            <a:r>
              <a:rPr lang="en-US" sz="2200" dirty="0">
                <a:solidFill>
                  <a:srgbClr val="0F1E50"/>
                </a:solidFill>
              </a:rPr>
              <a:t>order </a:t>
            </a:r>
            <a:r>
              <a:rPr lang="en-US" sz="2200" dirty="0" smtClean="0">
                <a:solidFill>
                  <a:srgbClr val="0F1E50"/>
                </a:solidFill>
              </a:rPr>
              <a:t>for students to be able to progress into understanding the concepts associated with proportional </a:t>
            </a:r>
            <a:r>
              <a:rPr lang="en-US" sz="2200" dirty="0">
                <a:solidFill>
                  <a:srgbClr val="0F1E50"/>
                </a:solidFill>
              </a:rPr>
              <a:t>reasoning and </a:t>
            </a:r>
            <a:r>
              <a:rPr lang="en-US" sz="2200" dirty="0" smtClean="0">
                <a:solidFill>
                  <a:srgbClr val="0F1E50"/>
                </a:solidFill>
              </a:rPr>
              <a:t>algebraic thinking</a:t>
            </a:r>
            <a:r>
              <a:rPr lang="en-US" dirty="0" smtClean="0">
                <a:solidFill>
                  <a:srgbClr val="0F1E50"/>
                </a:solidFill>
              </a:rPr>
              <a:t>.</a:t>
            </a:r>
            <a:endParaRPr lang="en-US" dirty="0">
              <a:solidFill>
                <a:srgbClr val="0F1E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995" y="289245"/>
            <a:ext cx="7161143" cy="1517847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Topic 3: Good teaching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in the Fractions drawer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963" y="1768992"/>
            <a:ext cx="6380575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To </a:t>
            </a:r>
            <a:r>
              <a:rPr lang="en-US" sz="2200" dirty="0">
                <a:solidFill>
                  <a:srgbClr val="0F1E50"/>
                </a:solidFill>
              </a:rPr>
              <a:t>develop a sound understanding </a:t>
            </a:r>
            <a:r>
              <a:rPr lang="en-US" sz="2200" dirty="0" smtClean="0">
                <a:solidFill>
                  <a:srgbClr val="0F1E50"/>
                </a:solidFill>
              </a:rPr>
              <a:t>of </a:t>
            </a:r>
            <a:r>
              <a:rPr lang="en-US" sz="2200" dirty="0">
                <a:solidFill>
                  <a:srgbClr val="0F1E50"/>
                </a:solidFill>
              </a:rPr>
              <a:t>fractions, students need to explore the various meanings for </a:t>
            </a:r>
            <a:r>
              <a:rPr lang="en-US" sz="2200" dirty="0" smtClean="0">
                <a:solidFill>
                  <a:srgbClr val="0F1E50"/>
                </a:solidFill>
              </a:rPr>
              <a:t>fractions</a:t>
            </a:r>
            <a:r>
              <a:rPr lang="en-US" sz="2200" dirty="0">
                <a:solidFill>
                  <a:srgbClr val="0F1E50"/>
                </a:solidFill>
              </a:rPr>
              <a:t>, as explained </a:t>
            </a:r>
            <a:r>
              <a:rPr lang="en-US" sz="2200" dirty="0" smtClean="0">
                <a:solidFill>
                  <a:srgbClr val="0F1E50"/>
                </a:solidFill>
              </a:rPr>
              <a:t>in </a:t>
            </a:r>
            <a:r>
              <a:rPr lang="en-US" sz="2200" dirty="0" smtClean="0">
                <a:solidFill>
                  <a:srgbClr val="0F1E50"/>
                </a:solidFill>
                <a:hlinkClick r:id="rId2"/>
              </a:rPr>
              <a:t>TDT Big Ideas</a:t>
            </a:r>
            <a:r>
              <a:rPr lang="en-US" sz="2200" dirty="0" smtClean="0">
                <a:solidFill>
                  <a:srgbClr val="0F1E5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Emphasis </a:t>
            </a:r>
            <a:r>
              <a:rPr lang="en-US" sz="2200" dirty="0">
                <a:solidFill>
                  <a:srgbClr val="0F1E50"/>
                </a:solidFill>
              </a:rPr>
              <a:t>should be placed on developing a deep conceptual understanding of fractions, rather than relying on learned procedures </a:t>
            </a:r>
            <a:r>
              <a:rPr lang="en-US" sz="2200" dirty="0" smtClean="0">
                <a:solidFill>
                  <a:srgbClr val="0F1E50"/>
                </a:solidFill>
              </a:rPr>
              <a:t>or </a:t>
            </a:r>
            <a:r>
              <a:rPr lang="en-US" sz="2200" dirty="0">
                <a:solidFill>
                  <a:srgbClr val="0F1E50"/>
                </a:solidFill>
              </a:rPr>
              <a:t>rules.</a:t>
            </a:r>
          </a:p>
        </p:txBody>
      </p:sp>
    </p:spTree>
    <p:extLst>
      <p:ext uri="{BB962C8B-B14F-4D97-AF65-F5344CB8AC3E}">
        <p14:creationId xmlns:p14="http://schemas.microsoft.com/office/powerpoint/2010/main" val="16019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44" y="-42864"/>
            <a:ext cx="7850256" cy="18597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Good </a:t>
            </a:r>
            <a:r>
              <a:rPr lang="en-US" sz="2800" b="1" smtClean="0">
                <a:solidFill>
                  <a:srgbClr val="0F1E50"/>
                </a:solidFill>
              </a:rPr>
              <a:t>teaching in </a:t>
            </a:r>
            <a:r>
              <a:rPr lang="en-US" sz="2800" b="1">
                <a:solidFill>
                  <a:srgbClr val="0F1E50"/>
                </a:solidFill>
              </a:rPr>
              <a:t>the </a:t>
            </a:r>
            <a:r>
              <a:rPr lang="en-US" sz="2800" b="1" smtClean="0">
                <a:solidFill>
                  <a:srgbClr val="0F1E50"/>
                </a:solidFill>
              </a:rPr>
              <a:t>Fractions </a:t>
            </a:r>
            <a:r>
              <a:rPr lang="en-US" sz="2800" b="1" dirty="0" smtClean="0">
                <a:solidFill>
                  <a:srgbClr val="0F1E50"/>
                </a:solidFill>
              </a:rPr>
              <a:t>drawer</a:t>
            </a:r>
            <a:endParaRPr lang="en-US" sz="2800" b="1" dirty="0">
              <a:solidFill>
                <a:srgbClr val="0F1E50"/>
              </a:solidFill>
            </a:endParaRPr>
          </a:p>
        </p:txBody>
      </p:sp>
      <p:pic>
        <p:nvPicPr>
          <p:cNvPr id="8" name="Content Placeholder 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6" b="90000" l="21330" r="89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88" y="1058466"/>
            <a:ext cx="5514791" cy="4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248" y="34010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Visualizing fractions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51" y="1339355"/>
            <a:ext cx="3571113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F1E50"/>
                </a:solidFill>
              </a:rPr>
              <a:t>Students with insufficient fraction sense are not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able </a:t>
            </a:r>
            <a:r>
              <a:rPr lang="en-US" sz="2200" dirty="0">
                <a:solidFill>
                  <a:srgbClr val="0F1E50"/>
                </a:solidFill>
              </a:rPr>
              <a:t>to </a:t>
            </a:r>
            <a:r>
              <a:rPr lang="en-US" sz="2200" dirty="0" err="1">
                <a:solidFill>
                  <a:srgbClr val="0F1E50"/>
                </a:solidFill>
              </a:rPr>
              <a:t>visualise</a:t>
            </a:r>
            <a:r>
              <a:rPr lang="en-US" sz="2200" dirty="0">
                <a:solidFill>
                  <a:srgbClr val="0F1E50"/>
                </a:solidFill>
              </a:rPr>
              <a:t> the whole,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or </a:t>
            </a:r>
            <a:r>
              <a:rPr lang="en-US" sz="2200" dirty="0">
                <a:solidFill>
                  <a:srgbClr val="0F1E50"/>
                </a:solidFill>
              </a:rPr>
              <a:t>how many equal parts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are </a:t>
            </a:r>
            <a:r>
              <a:rPr lang="en-US" sz="2200" dirty="0">
                <a:solidFill>
                  <a:srgbClr val="0F1E50"/>
                </a:solidFill>
              </a:rPr>
              <a:t>involved</a:t>
            </a:r>
            <a:r>
              <a:rPr lang="en-US" sz="2200" dirty="0" smtClean="0">
                <a:solidFill>
                  <a:srgbClr val="0F1E50"/>
                </a:solidFill>
              </a:rPr>
              <a:t>.</a:t>
            </a:r>
          </a:p>
          <a:p>
            <a:pPr marL="0" indent="0">
              <a:buNone/>
            </a:pPr>
            <a:endParaRPr lang="en-US" sz="22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What fraction of a circle does this shape represent?</a:t>
            </a:r>
            <a:endParaRPr lang="en-US" sz="2200" dirty="0">
              <a:solidFill>
                <a:srgbClr val="0F1E50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 rot="5400000">
            <a:off x="5912691" y="2607698"/>
            <a:ext cx="1798819" cy="1716206"/>
          </a:xfrm>
          <a:prstGeom prst="pie">
            <a:avLst/>
          </a:prstGeom>
          <a:solidFill>
            <a:srgbClr val="32C2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6020" y="187155"/>
            <a:ext cx="7495501" cy="9461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AITSL Professional Standards for Teachers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74141" y="1380314"/>
            <a:ext cx="7053262" cy="3952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E50"/>
                </a:solidFill>
              </a:rPr>
              <a:t>Professional </a:t>
            </a:r>
            <a:r>
              <a:rPr lang="en-US" sz="2600" b="1" dirty="0" smtClean="0">
                <a:solidFill>
                  <a:srgbClr val="0F1E50"/>
                </a:solidFill>
              </a:rPr>
              <a:t>knowledge</a:t>
            </a:r>
            <a:endParaRPr lang="en-US" sz="26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F1E50"/>
                </a:solidFill>
              </a:rPr>
              <a:t>Standard 1: 	Know </a:t>
            </a:r>
            <a:r>
              <a:rPr lang="en-US" sz="1800" b="1" dirty="0">
                <a:solidFill>
                  <a:srgbClr val="0F1E50"/>
                </a:solidFill>
              </a:rPr>
              <a:t>students and how they </a:t>
            </a:r>
            <a:r>
              <a:rPr lang="en-US" sz="1800" b="1" dirty="0" smtClean="0">
                <a:solidFill>
                  <a:srgbClr val="0F1E50"/>
                </a:solidFill>
              </a:rPr>
              <a:t>learn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F1E50"/>
                </a:solidFill>
              </a:rPr>
              <a:t>Standard </a:t>
            </a:r>
            <a:r>
              <a:rPr lang="en-US" sz="1800" b="1" dirty="0">
                <a:solidFill>
                  <a:srgbClr val="0F1E50"/>
                </a:solidFill>
              </a:rPr>
              <a:t>2: </a:t>
            </a:r>
            <a:r>
              <a:rPr lang="en-US" sz="1800" b="1" dirty="0" smtClean="0">
                <a:solidFill>
                  <a:srgbClr val="0F1E50"/>
                </a:solidFill>
              </a:rPr>
              <a:t>	Know </a:t>
            </a:r>
            <a:r>
              <a:rPr lang="en-US" sz="1800" b="1" dirty="0">
                <a:solidFill>
                  <a:srgbClr val="0F1E50"/>
                </a:solidFill>
              </a:rPr>
              <a:t>the content and how to teach </a:t>
            </a:r>
            <a:r>
              <a:rPr lang="en-US" sz="1800" b="1" dirty="0" smtClean="0">
                <a:solidFill>
                  <a:srgbClr val="0F1E50"/>
                </a:solidFill>
              </a:rPr>
              <a:t>it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F1E50"/>
                </a:solidFill>
              </a:rPr>
              <a:t>Professional Practice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F1E50"/>
                </a:solidFill>
              </a:rPr>
              <a:t>Standard 3</a:t>
            </a:r>
            <a:r>
              <a:rPr lang="en-US" sz="1800" b="1" dirty="0">
                <a:solidFill>
                  <a:srgbClr val="0F1E50"/>
                </a:solidFill>
              </a:rPr>
              <a:t>. </a:t>
            </a:r>
            <a:r>
              <a:rPr lang="en-US" sz="1800" b="1" dirty="0" smtClean="0">
                <a:solidFill>
                  <a:srgbClr val="0F1E50"/>
                </a:solidFill>
              </a:rPr>
              <a:t>	Plan </a:t>
            </a:r>
            <a:r>
              <a:rPr lang="en-US" sz="1800" b="1" dirty="0">
                <a:solidFill>
                  <a:srgbClr val="0F1E50"/>
                </a:solidFill>
              </a:rPr>
              <a:t>for and implement effective teaching </a:t>
            </a:r>
            <a:r>
              <a:rPr lang="en-US" sz="1800" b="1" dirty="0" smtClean="0">
                <a:solidFill>
                  <a:srgbClr val="0F1E50"/>
                </a:solidFill>
              </a:rPr>
              <a:t/>
            </a:r>
            <a:br>
              <a:rPr lang="en-US" sz="1800" b="1" dirty="0" smtClean="0">
                <a:solidFill>
                  <a:srgbClr val="0F1E50"/>
                </a:solidFill>
              </a:rPr>
            </a:br>
            <a:r>
              <a:rPr lang="en-US" sz="1800" b="1" dirty="0" smtClean="0">
                <a:solidFill>
                  <a:srgbClr val="0F1E50"/>
                </a:solidFill>
              </a:rPr>
              <a:t>		and learning</a:t>
            </a:r>
            <a:endParaRPr lang="en-US" sz="1800" b="1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F1E50"/>
                </a:solidFill>
              </a:rPr>
              <a:t>Standard 5</a:t>
            </a:r>
            <a:r>
              <a:rPr lang="en-US" sz="1800" b="1" dirty="0">
                <a:solidFill>
                  <a:srgbClr val="0F1E50"/>
                </a:solidFill>
              </a:rPr>
              <a:t>.   Assess, provide feedback and report </a:t>
            </a:r>
            <a:r>
              <a:rPr lang="en-US" sz="1800" b="1" dirty="0" smtClean="0">
                <a:solidFill>
                  <a:srgbClr val="0F1E50"/>
                </a:solidFill>
              </a:rPr>
              <a:t/>
            </a:r>
            <a:br>
              <a:rPr lang="en-US" sz="1800" b="1" dirty="0" smtClean="0">
                <a:solidFill>
                  <a:srgbClr val="0F1E50"/>
                </a:solidFill>
              </a:rPr>
            </a:br>
            <a:r>
              <a:rPr lang="en-US" sz="1800" b="1" dirty="0" smtClean="0">
                <a:solidFill>
                  <a:srgbClr val="0F1E50"/>
                </a:solidFill>
              </a:rPr>
              <a:t>		on student </a:t>
            </a:r>
            <a:r>
              <a:rPr lang="en-US" sz="1800" b="1" dirty="0">
                <a:solidFill>
                  <a:srgbClr val="0F1E50"/>
                </a:solidFill>
              </a:rPr>
              <a:t>learning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F1E50"/>
                </a:solidFill>
              </a:rPr>
              <a:t>Professional Engagement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F1E50"/>
                </a:solidFill>
              </a:rPr>
              <a:t>Standard 6</a:t>
            </a:r>
            <a:r>
              <a:rPr lang="en-US" sz="1800" b="1" dirty="0">
                <a:solidFill>
                  <a:srgbClr val="0F1E50"/>
                </a:solidFill>
              </a:rPr>
              <a:t>.   Engage in professional learning</a:t>
            </a:r>
          </a:p>
          <a:p>
            <a:pPr marL="0" indent="0">
              <a:buNone/>
            </a:pPr>
            <a:endParaRPr lang="en-US" sz="1800" b="1" dirty="0">
              <a:solidFill>
                <a:srgbClr val="406077"/>
              </a:solidFill>
            </a:endParaRPr>
          </a:p>
          <a:p>
            <a:pPr marL="0" lvl="0" indent="0">
              <a:buNone/>
            </a:pPr>
            <a:r>
              <a:rPr lang="en-US" sz="2100" dirty="0" smtClean="0">
                <a:solidFill>
                  <a:srgbClr val="406077"/>
                </a:solidFill>
              </a:rPr>
              <a:t>		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526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4392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Multiple of representations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097" y="1306211"/>
            <a:ext cx="64708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Conventionally we tend to use circles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other plain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shapes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divided into pieces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then shaded to represent fractions.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It is good for students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 see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multiple different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representations of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shaded fractions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200" dirty="0" err="1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conceptualise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it is the area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of the shape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shaded that represents the fraction and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this area doesn't have to be shaded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 conventional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manner.</a:t>
            </a:r>
            <a:endParaRPr lang="en-US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3790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Example</a:t>
            </a:r>
            <a:endParaRPr lang="en-US" sz="2800" b="1" dirty="0">
              <a:solidFill>
                <a:srgbClr val="0F1E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05194"/>
              </p:ext>
            </p:extLst>
          </p:nvPr>
        </p:nvGraphicFramePr>
        <p:xfrm>
          <a:off x="2087563" y="2374611"/>
          <a:ext cx="1741712" cy="119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8"/>
                <a:gridCol w="435428"/>
                <a:gridCol w="435428"/>
                <a:gridCol w="435428"/>
              </a:tblGrid>
              <a:tr h="397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7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397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7927" y="1288590"/>
            <a:ext cx="7348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What fraction do the following </a:t>
            </a:r>
            <a:br>
              <a:rPr lang="en-US" sz="2600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600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shaded areas represent?</a:t>
            </a:r>
            <a:endParaRPr lang="en-US" sz="2600" b="1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50544"/>
              </p:ext>
            </p:extLst>
          </p:nvPr>
        </p:nvGraphicFramePr>
        <p:xfrm>
          <a:off x="4220260" y="2361622"/>
          <a:ext cx="2082800" cy="77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876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76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59384"/>
              </p:ext>
            </p:extLst>
          </p:nvPr>
        </p:nvGraphicFramePr>
        <p:xfrm>
          <a:off x="6694045" y="2374611"/>
          <a:ext cx="1550128" cy="221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32"/>
                <a:gridCol w="387532"/>
                <a:gridCol w="387532"/>
                <a:gridCol w="387532"/>
              </a:tblGrid>
              <a:tr h="368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000458"/>
              </p:ext>
            </p:extLst>
          </p:nvPr>
        </p:nvGraphicFramePr>
        <p:xfrm>
          <a:off x="4220260" y="3333248"/>
          <a:ext cx="1527020" cy="150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55"/>
                <a:gridCol w="381755"/>
                <a:gridCol w="381755"/>
                <a:gridCol w="381755"/>
              </a:tblGrid>
              <a:tr h="368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5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5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riangle 10"/>
          <p:cNvSpPr/>
          <p:nvPr/>
        </p:nvSpPr>
        <p:spPr>
          <a:xfrm>
            <a:off x="4220260" y="3333247"/>
            <a:ext cx="763510" cy="74524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/>
          <p:cNvSpPr/>
          <p:nvPr/>
        </p:nvSpPr>
        <p:spPr>
          <a:xfrm rot="10800000">
            <a:off x="4983770" y="4078491"/>
            <a:ext cx="763510" cy="75535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464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activity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1343025"/>
            <a:ext cx="6615000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Partner up into groups of 2 – 4.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Using the </a:t>
            </a:r>
            <a:r>
              <a:rPr lang="en-US" sz="2200" dirty="0" smtClean="0">
                <a:solidFill>
                  <a:srgbClr val="0F1E50"/>
                </a:solidFill>
                <a:hlinkClick r:id="rId2"/>
              </a:rPr>
              <a:t>overlay grids </a:t>
            </a:r>
            <a:r>
              <a:rPr lang="en-US" sz="2200" dirty="0" smtClean="0">
                <a:solidFill>
                  <a:srgbClr val="0F1E50"/>
                </a:solidFill>
              </a:rPr>
              <a:t>provided, manipulate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the grids to create some equivalent fractions.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In your group discuss how you might use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these overlays with your students to assist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them in </a:t>
            </a:r>
            <a:r>
              <a:rPr lang="en-US" sz="2200" dirty="0" err="1" smtClean="0">
                <a:solidFill>
                  <a:srgbClr val="0F1E50"/>
                </a:solidFill>
              </a:rPr>
              <a:t>visualising</a:t>
            </a:r>
            <a:r>
              <a:rPr lang="en-US" sz="2200" dirty="0" smtClean="0">
                <a:solidFill>
                  <a:srgbClr val="0F1E50"/>
                </a:solidFill>
              </a:rPr>
              <a:t> and subsequently understanding equivalent fractions.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1632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Fractions as numbers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317269"/>
            <a:ext cx="651510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Students with fraction sense: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Identify a fraction as a number and therefore have a </a:t>
            </a:r>
            <a:r>
              <a:rPr lang="en-US" sz="2200" dirty="0">
                <a:solidFill>
                  <a:srgbClr val="0F1E50"/>
                </a:solidFill>
              </a:rPr>
              <a:t>position on a number </a:t>
            </a:r>
            <a:r>
              <a:rPr lang="en-US" sz="2200" dirty="0" smtClean="0">
                <a:solidFill>
                  <a:srgbClr val="0F1E50"/>
                </a:solidFill>
              </a:rPr>
              <a:t>line.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Understand fractions have a value and they can be measured.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Are able to count with fractions.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Are able to use fractions as they would any other number in applied contexts.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734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Fractions on a number line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912" y="4102516"/>
            <a:ext cx="690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Initially focus students attention to the fact that the distance between zero and one represents one whole</a:t>
            </a:r>
            <a:r>
              <a:rPr lang="en-US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714421" y="1225156"/>
            <a:ext cx="4614870" cy="1017188"/>
            <a:chOff x="3714421" y="1225156"/>
            <a:chExt cx="4614870" cy="1017188"/>
          </a:xfrm>
        </p:grpSpPr>
        <p:grpSp>
          <p:nvGrpSpPr>
            <p:cNvPr id="30" name="Group 29"/>
            <p:cNvGrpSpPr/>
            <p:nvPr/>
          </p:nvGrpSpPr>
          <p:grpSpPr>
            <a:xfrm>
              <a:off x="3882125" y="1852424"/>
              <a:ext cx="4240375" cy="389920"/>
              <a:chOff x="3129036" y="1865124"/>
              <a:chExt cx="4240375" cy="38992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141736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987271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832806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78341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523876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369411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129036" y="2255044"/>
                <a:ext cx="4240375" cy="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714421" y="1284511"/>
              <a:ext cx="412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32C213"/>
                  </a:solidFill>
                  <a:latin typeface="Cambria Math" charset="0"/>
                  <a:ea typeface="Cambria Math" charset="0"/>
                  <a:cs typeface="Cambria Math" charset="0"/>
                </a:rPr>
                <a:t>0</a:t>
              </a:r>
              <a:endParaRPr lang="en-US" sz="3200" b="1" dirty="0">
                <a:solidFill>
                  <a:srgbClr val="32C21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16335" y="1282024"/>
              <a:ext cx="412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32C213"/>
                  </a:solidFill>
                  <a:latin typeface="Cambria Math" charset="0"/>
                  <a:ea typeface="Cambria Math" charset="0"/>
                  <a:cs typeface="Cambria Math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533882" y="1225156"/>
                  <a:ext cx="412956" cy="612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bg-BG" b="1" i="1">
                                <a:solidFill>
                                  <a:srgbClr val="32C213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AU" b="1">
                                <a:solidFill>
                                  <a:srgbClr val="32C213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AU" b="1">
                                <a:solidFill>
                                  <a:srgbClr val="32C213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32C213"/>
                    </a:solidFill>
                    <a:latin typeface="Cambria Math" charset="0"/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882" y="1225156"/>
                  <a:ext cx="412956" cy="61279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3714421" y="2525268"/>
            <a:ext cx="4614870" cy="960320"/>
            <a:chOff x="3714421" y="1282024"/>
            <a:chExt cx="4614870" cy="960320"/>
          </a:xfrm>
        </p:grpSpPr>
        <p:grpSp>
          <p:nvGrpSpPr>
            <p:cNvPr id="37" name="Group 36"/>
            <p:cNvGrpSpPr/>
            <p:nvPr/>
          </p:nvGrpSpPr>
          <p:grpSpPr>
            <a:xfrm>
              <a:off x="3882125" y="1852424"/>
              <a:ext cx="4240375" cy="389920"/>
              <a:chOff x="3129036" y="1865124"/>
              <a:chExt cx="4240375" cy="38992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3141736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987271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832806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678341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523876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369411" y="1865124"/>
                <a:ext cx="0" cy="38992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129036" y="2255044"/>
                <a:ext cx="4240375" cy="0"/>
              </a:xfrm>
              <a:prstGeom prst="line">
                <a:avLst/>
              </a:prstGeom>
              <a:ln w="31750">
                <a:solidFill>
                  <a:srgbClr val="4060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3714421" y="1284511"/>
              <a:ext cx="412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32C213"/>
                  </a:solidFill>
                  <a:latin typeface="Cambria Math" charset="0"/>
                  <a:ea typeface="Cambria Math" charset="0"/>
                  <a:cs typeface="Cambria Math" charset="0"/>
                </a:rPr>
                <a:t>0</a:t>
              </a:r>
              <a:endParaRPr lang="en-US" sz="3200" b="1" dirty="0">
                <a:solidFill>
                  <a:srgbClr val="32C21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16335" y="1282024"/>
              <a:ext cx="412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32C213"/>
                  </a:solidFill>
                  <a:latin typeface="Cambria Math" charset="0"/>
                  <a:ea typeface="Cambria Math" charset="0"/>
                  <a:cs typeface="Cambria Math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130534" y="1483335"/>
                  <a:ext cx="412956" cy="612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bg-BG" b="1" i="1">
                                <a:solidFill>
                                  <a:srgbClr val="32C213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AU" b="1">
                                <a:solidFill>
                                  <a:srgbClr val="32C213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AU" b="1">
                                <a:solidFill>
                                  <a:srgbClr val="32C213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32C213"/>
                    </a:solidFill>
                    <a:latin typeface="Cambria Math" charset="0"/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534" y="1483335"/>
                  <a:ext cx="412956" cy="6127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/>
          <p:cNvSpPr txBox="1"/>
          <p:nvPr/>
        </p:nvSpPr>
        <p:spPr>
          <a:xfrm>
            <a:off x="1978988" y="1697934"/>
            <a:ext cx="198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Label end </a:t>
            </a:r>
            <a:b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of interval</a:t>
            </a:r>
            <a:endParaRPr lang="en-US" b="1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1946" y="2975894"/>
            <a:ext cx="198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Do not label</a:t>
            </a:r>
          </a:p>
          <a:p>
            <a: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the space</a:t>
            </a:r>
            <a:endParaRPr lang="en-US" b="1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528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activity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259" y="1338260"/>
            <a:ext cx="6615000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The participants with either a zero or a one on their card are to arrange themselves in front of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the room to represent a number line.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The remainder of the participants are to use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their fraction cards and arrange themselves in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the correct order to complete the number line.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5283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Division and fractions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437" y="1347435"/>
            <a:ext cx="6924675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For students to understand the conceptual relationship between fractions and the operation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of division they need to be able to partition.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There are two concept areas to focus on;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	</a:t>
            </a:r>
            <a:r>
              <a:rPr lang="en-US" sz="2200" dirty="0" smtClean="0">
                <a:solidFill>
                  <a:srgbClr val="0F1E50"/>
                </a:solidFill>
                <a:hlinkClick r:id="rId2"/>
              </a:rPr>
              <a:t>Fractions of Collections</a:t>
            </a:r>
            <a:endParaRPr lang="en-US" sz="2200" dirty="0" smtClean="0">
              <a:solidFill>
                <a:srgbClr val="0F1E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	</a:t>
            </a:r>
            <a:r>
              <a:rPr lang="en-US" sz="2200" dirty="0" smtClean="0">
                <a:solidFill>
                  <a:srgbClr val="0F1E50"/>
                </a:solidFill>
                <a:hlinkClick r:id="rId3"/>
              </a:rPr>
              <a:t>Sharing as Division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528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Examples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5325" r="4688" b="14130"/>
          <a:stretch/>
        </p:blipFill>
        <p:spPr>
          <a:xfrm>
            <a:off x="4983900" y="1419225"/>
            <a:ext cx="2332556" cy="1632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12027" r="-8052" b="-12027"/>
          <a:stretch/>
        </p:blipFill>
        <p:spPr>
          <a:xfrm>
            <a:off x="4983900" y="3149615"/>
            <a:ext cx="2532489" cy="1881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400792"/>
            <a:ext cx="15240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2002855"/>
            <a:ext cx="1480356" cy="452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44653"/>
            <a:ext cx="15621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3537866"/>
            <a:ext cx="1549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528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Examples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8878" r="9988" b="4202"/>
          <a:stretch/>
        </p:blipFill>
        <p:spPr>
          <a:xfrm>
            <a:off x="4935545" y="1425241"/>
            <a:ext cx="2088000" cy="165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1819" r="8704" b="5587"/>
          <a:stretch/>
        </p:blipFill>
        <p:spPr>
          <a:xfrm>
            <a:off x="4935545" y="3216198"/>
            <a:ext cx="2088000" cy="1662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419225"/>
            <a:ext cx="1511300" cy="44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2053851"/>
            <a:ext cx="1511300" cy="44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48" y="2585607"/>
            <a:ext cx="1498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438" y="1304920"/>
            <a:ext cx="6281737" cy="368141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F1E50"/>
                </a:solidFill>
              </a:rPr>
              <a:t>In your groups, use your counters by arranging them into collections to model division and represent fractions.</a:t>
            </a:r>
          </a:p>
          <a:p>
            <a:endParaRPr lang="en-US" dirty="0">
              <a:solidFill>
                <a:srgbClr val="0F1E50"/>
              </a:solidFill>
            </a:endParaRPr>
          </a:p>
          <a:p>
            <a:endParaRPr lang="en-US" dirty="0" smtClean="0">
              <a:solidFill>
                <a:srgbClr val="0F1E50"/>
              </a:solidFill>
            </a:endParaRPr>
          </a:p>
          <a:p>
            <a:endParaRPr lang="en-US" dirty="0">
              <a:solidFill>
                <a:srgbClr val="0F1E50"/>
              </a:solidFill>
            </a:endParaRPr>
          </a:p>
          <a:p>
            <a:endParaRPr lang="en-US" dirty="0">
              <a:solidFill>
                <a:srgbClr val="0F1E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57" y="2601407"/>
            <a:ext cx="4163644" cy="146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9920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activity</a:t>
            </a:r>
            <a:endParaRPr lang="en-US" sz="2800" b="1" dirty="0">
              <a:solidFill>
                <a:srgbClr val="0F1E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7" y="4170784"/>
            <a:ext cx="1041400" cy="71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21" y="4170784"/>
            <a:ext cx="16129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412" y="341937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Module objectives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798" y="1334561"/>
            <a:ext cx="6127615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To outline the AAMT standards for excellence in teaching mathematics and how it applies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to the teaching of fractions.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To provide teachers with research findings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into best practice for the teaching of fractions.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To provide teachers with ‘good teaching’ strategies for teaching fractions from TDT.</a:t>
            </a:r>
          </a:p>
        </p:txBody>
      </p:sp>
    </p:spTree>
    <p:extLst>
      <p:ext uri="{BB962C8B-B14F-4D97-AF65-F5344CB8AC3E}">
        <p14:creationId xmlns:p14="http://schemas.microsoft.com/office/powerpoint/2010/main" val="2230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787" y="345633"/>
            <a:ext cx="7510463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Inquiry based learning with fractions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258" y="1319209"/>
            <a:ext cx="7170742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Using open ended ‘Inquiry based learning’ activities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can assist students in developing a deeper under-standing of the concepts associated with fractions. Through discovery they can formulate their own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beliefs and in doing so strengthen their conceptual grasp of curriculum content. 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9572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activity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683" y="1304572"/>
            <a:ext cx="6770691" cy="3375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F1E50"/>
                </a:solidFill>
              </a:rPr>
              <a:t>In groups of four, open your task prompt.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F1E50"/>
              </a:solidFill>
            </a:endParaRPr>
          </a:p>
          <a:p>
            <a:pPr lvl="1" defTabSz="91440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F1E50"/>
                </a:solidFill>
              </a:rPr>
              <a:t>What interesting things do you notice?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F1E50"/>
                </a:solidFill>
              </a:rPr>
              <a:t> What concepts could you investigate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 using this prompt?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F1E50"/>
                </a:solidFill>
              </a:rPr>
              <a:t> What </a:t>
            </a:r>
            <a:r>
              <a:rPr lang="en-US" sz="2200" dirty="0">
                <a:solidFill>
                  <a:srgbClr val="0F1E50"/>
                </a:solidFill>
              </a:rPr>
              <a:t>questions can you form for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 investigation?’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</a:pPr>
            <a:endParaRPr lang="en-US" sz="2200" dirty="0">
              <a:solidFill>
                <a:srgbClr val="406077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528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Equivalence</a:t>
            </a:r>
            <a:endParaRPr lang="en-US" sz="2800" b="1" dirty="0">
              <a:solidFill>
                <a:srgbClr val="0F1E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15686"/>
              </p:ext>
            </p:extLst>
          </p:nvPr>
        </p:nvGraphicFramePr>
        <p:xfrm>
          <a:off x="6186490" y="1419225"/>
          <a:ext cx="2443161" cy="9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95"/>
                <a:gridCol w="305395"/>
                <a:gridCol w="332183"/>
                <a:gridCol w="278608"/>
                <a:gridCol w="305395"/>
                <a:gridCol w="305395"/>
                <a:gridCol w="305395"/>
                <a:gridCol w="305395"/>
              </a:tblGrid>
              <a:tr h="443266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5733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063" marR="86063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415576" y="1254886"/>
            <a:ext cx="0" cy="1314995"/>
          </a:xfrm>
          <a:prstGeom prst="line">
            <a:avLst/>
          </a:prstGeom>
          <a:ln w="22225">
            <a:solidFill>
              <a:srgbClr val="32C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43615" y="2683019"/>
                <a:ext cx="3400425" cy="76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x chocolate bar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8</m:t>
                        </m:r>
                      </m:num>
                      <m:den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 </a:t>
                </a:r>
              </a:p>
              <a:p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15" y="2683019"/>
                <a:ext cx="3400425" cy="7627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19288" y="1290284"/>
            <a:ext cx="3852862" cy="403895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Use </a:t>
            </a:r>
            <a:r>
              <a:rPr lang="en-US" sz="2200" dirty="0">
                <a:solidFill>
                  <a:srgbClr val="0F1E50"/>
                </a:solidFill>
              </a:rPr>
              <a:t>linear models,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grids and </a:t>
            </a:r>
            <a:r>
              <a:rPr lang="en-US" sz="2200" dirty="0">
                <a:solidFill>
                  <a:srgbClr val="0F1E50"/>
                </a:solidFill>
              </a:rPr>
              <a:t>arrays to assist students </a:t>
            </a:r>
            <a:r>
              <a:rPr lang="en-US" sz="2200" dirty="0" smtClean="0">
                <a:solidFill>
                  <a:srgbClr val="0F1E50"/>
                </a:solidFill>
              </a:rPr>
              <a:t>in </a:t>
            </a:r>
            <a:r>
              <a:rPr lang="en-US" sz="2200" dirty="0">
                <a:solidFill>
                  <a:srgbClr val="0F1E50"/>
                </a:solidFill>
              </a:rPr>
              <a:t>understanding that fractions </a:t>
            </a:r>
            <a:r>
              <a:rPr lang="en-US" sz="2200" dirty="0" smtClean="0">
                <a:solidFill>
                  <a:srgbClr val="0F1E50"/>
                </a:solidFill>
              </a:rPr>
              <a:t>can </a:t>
            </a:r>
            <a:r>
              <a:rPr lang="en-US" sz="2200" dirty="0">
                <a:solidFill>
                  <a:srgbClr val="0F1E50"/>
                </a:solidFill>
              </a:rPr>
              <a:t>be equivalent to each other.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Their </a:t>
            </a:r>
            <a:r>
              <a:rPr lang="en-US" sz="2200" dirty="0">
                <a:solidFill>
                  <a:srgbClr val="0F1E50"/>
                </a:solidFill>
              </a:rPr>
              <a:t>value is the </a:t>
            </a:r>
            <a:r>
              <a:rPr lang="en-US" sz="2200" dirty="0" smtClean="0">
                <a:solidFill>
                  <a:srgbClr val="0F1E50"/>
                </a:solidFill>
              </a:rPr>
              <a:t>same, </a:t>
            </a:r>
            <a:r>
              <a:rPr lang="en-US" sz="2200" dirty="0">
                <a:solidFill>
                  <a:srgbClr val="0F1E50"/>
                </a:solidFill>
              </a:rPr>
              <a:t/>
            </a:r>
            <a:br>
              <a:rPr lang="en-US" sz="2200" dirty="0">
                <a:solidFill>
                  <a:srgbClr val="0F1E50"/>
                </a:solidFill>
              </a:rPr>
            </a:br>
            <a:r>
              <a:rPr lang="en-US" sz="2200" dirty="0">
                <a:solidFill>
                  <a:srgbClr val="0F1E50"/>
                </a:solidFill>
              </a:rPr>
              <a:t>their representation </a:t>
            </a:r>
            <a:br>
              <a:rPr lang="en-US" sz="2200" dirty="0">
                <a:solidFill>
                  <a:srgbClr val="0F1E50"/>
                </a:solidFill>
              </a:rPr>
            </a:br>
            <a:r>
              <a:rPr lang="en-US" sz="2200" dirty="0">
                <a:solidFill>
                  <a:srgbClr val="0F1E50"/>
                </a:solidFill>
              </a:rPr>
              <a:t>is </a:t>
            </a:r>
            <a:r>
              <a:rPr lang="en-US" sz="2200" dirty="0" smtClean="0">
                <a:solidFill>
                  <a:srgbClr val="0F1E50"/>
                </a:solidFill>
              </a:rPr>
              <a:t>different</a:t>
            </a:r>
            <a:r>
              <a:rPr lang="en-US" sz="2200" dirty="0">
                <a:solidFill>
                  <a:srgbClr val="0F1E5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528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Adding and subtracting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436" y="1309334"/>
            <a:ext cx="6210301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In order to perform addition and subtraction with fractions students need to have developed fraction sense.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They need to understand what makes the whole and if they have more than one whole what does it mean?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9572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Same denominator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150" y="1323621"/>
            <a:ext cx="6610350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In years 4 and 5 they begin to model addition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and subtraction with same denominator fractions.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Getting students to skip count using fractions is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 good way to develop their skills.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Using contextual problems allows them to deepen their understanding of the purpose and relevance of adding and subtracting fractional amounts.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528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Related denominators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6" y="1323620"/>
            <a:ext cx="6824663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In year 6 students will need to progress to adding and subtracting fractions with related denominators.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This forms the conceptual basis for needing to convert fractions into equivalent fractions when performing addition and subtraction operations.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9572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Grids and jumps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547" y="1337909"/>
            <a:ext cx="6727827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One method to consolidate this understanding with students is to combine a visual representation of a grid with the number line to represent addition and subtraction of related denominators.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0996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Example</a:t>
            </a:r>
            <a:endParaRPr lang="en-US" sz="2800" b="1" dirty="0">
              <a:solidFill>
                <a:srgbClr val="0F1E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699" y="1376012"/>
            <a:ext cx="4903743" cy="33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9572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Unrelated denominators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259" y="1323620"/>
            <a:ext cx="5799141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In year 7 students will perform addition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and subtraction with fractions that have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non-related denominators.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Using overlays to find the equivalent fractions can assist students to visualize what it means to add fractions with unrelated denominators</a:t>
            </a:r>
            <a:r>
              <a:rPr lang="en-US" sz="2200" dirty="0" smtClean="0">
                <a:solidFill>
                  <a:srgbClr val="406077"/>
                </a:solidFill>
              </a:rPr>
              <a:t>.</a:t>
            </a:r>
            <a:endParaRPr lang="en-US" sz="2200" dirty="0">
              <a:solidFill>
                <a:srgbClr val="4060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359" y="268543"/>
            <a:ext cx="2088354" cy="107527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Example</a:t>
            </a:r>
            <a:endParaRPr lang="en-US" sz="2800" b="1" dirty="0">
              <a:solidFill>
                <a:srgbClr val="0F1E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120272"/>
              </p:ext>
            </p:extLst>
          </p:nvPr>
        </p:nvGraphicFramePr>
        <p:xfrm>
          <a:off x="2093914" y="1430334"/>
          <a:ext cx="1473076" cy="140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38"/>
                <a:gridCol w="736538"/>
              </a:tblGrid>
              <a:tr h="468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5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0107"/>
              </p:ext>
            </p:extLst>
          </p:nvPr>
        </p:nvGraphicFramePr>
        <p:xfrm>
          <a:off x="4534703" y="1412874"/>
          <a:ext cx="1473076" cy="14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69"/>
                <a:gridCol w="368269"/>
                <a:gridCol w="368269"/>
                <a:gridCol w="368269"/>
              </a:tblGrid>
              <a:tr h="14230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57307"/>
              </p:ext>
            </p:extLst>
          </p:nvPr>
        </p:nvGraphicFramePr>
        <p:xfrm>
          <a:off x="6904060" y="1412875"/>
          <a:ext cx="1473076" cy="139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38"/>
                <a:gridCol w="736538"/>
              </a:tblGrid>
              <a:tr h="463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7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35318"/>
              </p:ext>
            </p:extLst>
          </p:nvPr>
        </p:nvGraphicFramePr>
        <p:xfrm>
          <a:off x="6904060" y="1412874"/>
          <a:ext cx="1473076" cy="139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69"/>
                <a:gridCol w="368269"/>
                <a:gridCol w="368269"/>
                <a:gridCol w="368269"/>
              </a:tblGrid>
              <a:tr h="463765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463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463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093914" y="3205266"/>
            <a:ext cx="5687956" cy="469900"/>
            <a:chOff x="2093914" y="3205266"/>
            <a:chExt cx="5687956" cy="469900"/>
          </a:xfrm>
        </p:grpSpPr>
        <p:sp>
          <p:nvSpPr>
            <p:cNvPr id="14" name="TextBox 13"/>
            <p:cNvSpPr txBox="1"/>
            <p:nvPr/>
          </p:nvSpPr>
          <p:spPr>
            <a:xfrm>
              <a:off x="2974953" y="3240161"/>
              <a:ext cx="1252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because  </a:t>
              </a:r>
              <a:r>
                <a:rPr lang="en-US" sz="2000" smtClean="0">
                  <a:latin typeface="Arial" charset="0"/>
                  <a:ea typeface="Arial" charset="0"/>
                  <a:cs typeface="Arial" charset="0"/>
                </a:rPr>
                <a:t>  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914" y="3205266"/>
              <a:ext cx="952500" cy="4699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870" y="3205266"/>
              <a:ext cx="3683000" cy="4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6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404" y="575401"/>
            <a:ext cx="8121785" cy="945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Topic 1: AAMT Standards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for Excellence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067" y="1768500"/>
            <a:ext cx="6687459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The </a:t>
            </a:r>
            <a:r>
              <a:rPr lang="en-US" sz="2200" u="sng" dirty="0">
                <a:solidFill>
                  <a:srgbClr val="0F1E50"/>
                </a:solidFill>
                <a:hlinkClick r:id="rId2"/>
              </a:rPr>
              <a:t>AAMT Standards for Excellence </a:t>
            </a:r>
            <a:r>
              <a:rPr lang="en-US" sz="2200" u="sng" dirty="0" smtClean="0">
                <a:solidFill>
                  <a:srgbClr val="0F1E50"/>
                </a:solidFill>
                <a:hlinkClick r:id="rId2"/>
              </a:rPr>
              <a:t/>
            </a:r>
            <a:br>
              <a:rPr lang="en-US" sz="2200" u="sng" dirty="0" smtClean="0">
                <a:solidFill>
                  <a:srgbClr val="0F1E50"/>
                </a:solidFill>
                <a:hlinkClick r:id="rId2"/>
              </a:rPr>
            </a:br>
            <a:r>
              <a:rPr lang="en-US" sz="2200" u="sng" dirty="0" smtClean="0">
                <a:solidFill>
                  <a:srgbClr val="0F1E50"/>
                </a:solidFill>
                <a:hlinkClick r:id="rId2"/>
              </a:rPr>
              <a:t>in </a:t>
            </a:r>
            <a:r>
              <a:rPr lang="en-US" sz="2200" u="sng" dirty="0">
                <a:solidFill>
                  <a:srgbClr val="0F1E50"/>
                </a:solidFill>
                <a:hlinkClick r:id="rId2"/>
              </a:rPr>
              <a:t>Teaching Mathematics in Australian </a:t>
            </a:r>
            <a:r>
              <a:rPr lang="en-US" sz="2200" u="sng" dirty="0" smtClean="0">
                <a:solidFill>
                  <a:srgbClr val="0F1E50"/>
                </a:solidFill>
                <a:hlinkClick r:id="rId2"/>
              </a:rPr>
              <a:t>Schools</a:t>
            </a:r>
            <a:r>
              <a:rPr lang="en-US" sz="2200" i="1" u="sng" dirty="0" smtClean="0">
                <a:solidFill>
                  <a:srgbClr val="0F1E50"/>
                </a:solidFill>
              </a:rPr>
              <a:t/>
            </a:r>
            <a:br>
              <a:rPr lang="en-US" sz="2200" i="1" u="sng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were </a:t>
            </a:r>
            <a:r>
              <a:rPr lang="en-US" sz="2200" dirty="0">
                <a:solidFill>
                  <a:srgbClr val="0F1E50"/>
                </a:solidFill>
              </a:rPr>
              <a:t>first adopted and published in 2002.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They </a:t>
            </a:r>
            <a:r>
              <a:rPr lang="en-US" sz="2200" dirty="0">
                <a:solidFill>
                  <a:srgbClr val="0F1E50"/>
                </a:solidFill>
              </a:rPr>
              <a:t>were reprinted in </a:t>
            </a:r>
            <a:r>
              <a:rPr lang="en-US" sz="2200" dirty="0" smtClean="0">
                <a:solidFill>
                  <a:srgbClr val="0F1E50"/>
                </a:solidFill>
              </a:rPr>
              <a:t>2006 with the </a:t>
            </a:r>
            <a:r>
              <a:rPr lang="en-US" sz="2200" dirty="0">
                <a:solidFill>
                  <a:srgbClr val="0F1E50"/>
                </a:solidFill>
              </a:rPr>
              <a:t>text of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the </a:t>
            </a:r>
            <a:r>
              <a:rPr lang="en-US" sz="2200" i="1" dirty="0">
                <a:solidFill>
                  <a:srgbClr val="0F1E50"/>
                </a:solidFill>
              </a:rPr>
              <a:t>Standards</a:t>
            </a:r>
            <a:r>
              <a:rPr lang="en-US" sz="2200" dirty="0">
                <a:solidFill>
                  <a:srgbClr val="0F1E50"/>
                </a:solidFill>
              </a:rPr>
              <a:t> </a:t>
            </a:r>
            <a:r>
              <a:rPr lang="en-US" sz="2200" dirty="0" smtClean="0">
                <a:solidFill>
                  <a:srgbClr val="0F1E50"/>
                </a:solidFill>
              </a:rPr>
              <a:t>themselves unaltered</a:t>
            </a:r>
            <a:r>
              <a:rPr lang="en-US" sz="2200" dirty="0">
                <a:solidFill>
                  <a:srgbClr val="0F1E50"/>
                </a:solidFill>
              </a:rPr>
              <a:t>, but the explanatory notes </a:t>
            </a:r>
            <a:r>
              <a:rPr lang="en-US" sz="2200" dirty="0" smtClean="0">
                <a:solidFill>
                  <a:srgbClr val="0F1E50"/>
                </a:solidFill>
              </a:rPr>
              <a:t>updated </a:t>
            </a:r>
            <a:r>
              <a:rPr lang="en-US" sz="2200" dirty="0">
                <a:solidFill>
                  <a:srgbClr val="0F1E50"/>
                </a:solidFill>
              </a:rPr>
              <a:t>to reflect </a:t>
            </a:r>
            <a:r>
              <a:rPr lang="en-US" sz="2200" dirty="0" smtClean="0">
                <a:solidFill>
                  <a:srgbClr val="0F1E50"/>
                </a:solidFill>
              </a:rPr>
              <a:t>current educational policies. 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528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Self reflection questions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7" y="1323621"/>
            <a:ext cx="5381626" cy="337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Were the </a:t>
            </a:r>
            <a:r>
              <a:rPr lang="en-US" sz="2200" dirty="0">
                <a:solidFill>
                  <a:srgbClr val="0F1E50"/>
                </a:solidFill>
              </a:rPr>
              <a:t>learning </a:t>
            </a:r>
            <a:r>
              <a:rPr lang="en-US" sz="2200" dirty="0" smtClean="0">
                <a:solidFill>
                  <a:srgbClr val="0F1E50"/>
                </a:solidFill>
              </a:rPr>
              <a:t>outcomes of this session achieved? 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How do </a:t>
            </a:r>
            <a:r>
              <a:rPr lang="en-US" sz="2200" dirty="0" smtClean="0">
                <a:solidFill>
                  <a:srgbClr val="0F1E50"/>
                </a:solidFill>
              </a:rPr>
              <a:t>you </a:t>
            </a:r>
            <a:r>
              <a:rPr lang="en-US" sz="2200" dirty="0">
                <a:solidFill>
                  <a:srgbClr val="0F1E50"/>
                </a:solidFill>
              </a:rPr>
              <a:t>know?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Do </a:t>
            </a:r>
            <a:r>
              <a:rPr lang="en-US" sz="2200" dirty="0" smtClean="0">
                <a:solidFill>
                  <a:srgbClr val="0F1E50"/>
                </a:solidFill>
              </a:rPr>
              <a:t>you </a:t>
            </a:r>
            <a:r>
              <a:rPr lang="en-US" sz="2200" dirty="0">
                <a:solidFill>
                  <a:srgbClr val="0F1E50"/>
                </a:solidFill>
              </a:rPr>
              <a:t>need any more information?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What will </a:t>
            </a:r>
            <a:r>
              <a:rPr lang="en-US" sz="2200" dirty="0" smtClean="0">
                <a:solidFill>
                  <a:srgbClr val="0F1E50"/>
                </a:solidFill>
              </a:rPr>
              <a:t>you take from this session to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try and implement in your classroom</a:t>
            </a:r>
            <a:r>
              <a:rPr lang="en-US" sz="2200" dirty="0">
                <a:solidFill>
                  <a:srgbClr val="0F1E50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4" y="359929"/>
            <a:ext cx="7324725" cy="945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F1E50"/>
                </a:solidFill>
              </a:rPr>
              <a:t/>
            </a:r>
            <a:br>
              <a:rPr lang="en-US" sz="2400" b="1" dirty="0" smtClean="0">
                <a:solidFill>
                  <a:srgbClr val="0F1E50"/>
                </a:solidFill>
              </a:rPr>
            </a:br>
            <a:r>
              <a:rPr lang="en-US" sz="2600" b="1" dirty="0" smtClean="0">
                <a:solidFill>
                  <a:srgbClr val="0F1E50"/>
                </a:solidFill>
              </a:rPr>
              <a:t>Acknowledgements for Top Drawer Fractions</a:t>
            </a:r>
            <a:r>
              <a:rPr lang="en-US" sz="2400" b="1" dirty="0">
                <a:solidFill>
                  <a:srgbClr val="0F1E50"/>
                </a:solidFill>
              </a:rPr>
              <a:t/>
            </a:r>
            <a:br>
              <a:rPr lang="en-US" sz="2400" b="1" dirty="0">
                <a:solidFill>
                  <a:srgbClr val="0F1E50"/>
                </a:solidFill>
              </a:rPr>
            </a:br>
            <a:endParaRPr lang="en-US" sz="24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60" y="1304929"/>
            <a:ext cx="6153151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The </a:t>
            </a:r>
            <a:r>
              <a:rPr lang="en-US" sz="2200" dirty="0">
                <a:solidFill>
                  <a:srgbClr val="0F1E50"/>
                </a:solidFill>
              </a:rPr>
              <a:t>Fractions drawer was designed and written by </a:t>
            </a:r>
            <a:r>
              <a:rPr lang="en-US" sz="2200" b="1" dirty="0" err="1">
                <a:solidFill>
                  <a:srgbClr val="0F1E50"/>
                </a:solidFill>
              </a:rPr>
              <a:t>Dr</a:t>
            </a:r>
            <a:r>
              <a:rPr lang="en-US" sz="2200" b="1" dirty="0">
                <a:solidFill>
                  <a:srgbClr val="0F1E50"/>
                </a:solidFill>
              </a:rPr>
              <a:t> Jennifer Way</a:t>
            </a:r>
            <a:r>
              <a:rPr lang="en-US" sz="2200" dirty="0">
                <a:solidFill>
                  <a:srgbClr val="0F1E50"/>
                </a:solidFill>
              </a:rPr>
              <a:t> and reflects a long history of research and development in effective use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of </a:t>
            </a:r>
            <a:r>
              <a:rPr lang="en-US" sz="2200" dirty="0">
                <a:solidFill>
                  <a:srgbClr val="0F1E50"/>
                </a:solidFill>
              </a:rPr>
              <a:t>technologies in mathematics education. </a:t>
            </a:r>
          </a:p>
        </p:txBody>
      </p:sp>
    </p:spTree>
    <p:extLst>
      <p:ext uri="{BB962C8B-B14F-4D97-AF65-F5344CB8AC3E}">
        <p14:creationId xmlns:p14="http://schemas.microsoft.com/office/powerpoint/2010/main" val="5349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16" y="341939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activity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747" y="1341191"/>
            <a:ext cx="3738733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F1E50"/>
                </a:solidFill>
              </a:rPr>
              <a:t>What is a good </a:t>
            </a:r>
            <a:r>
              <a:rPr lang="en-US" sz="2200" b="1" dirty="0" smtClean="0">
                <a:solidFill>
                  <a:srgbClr val="0F1E50"/>
                </a:solidFill>
              </a:rPr>
              <a:t>teacher</a:t>
            </a:r>
            <a:r>
              <a:rPr lang="en-US" sz="2200" b="1" dirty="0">
                <a:solidFill>
                  <a:srgbClr val="0F1E50"/>
                </a:solidFill>
              </a:rPr>
              <a:t>? </a:t>
            </a:r>
            <a:endParaRPr lang="en-US" sz="2200" dirty="0" smtClean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In small groups discuss what being a "good mathematics teacher” means to you.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>
                <a:solidFill>
                  <a:srgbClr val="0F1E50"/>
                </a:solidFill>
              </a:rPr>
              <a:t/>
            </a:r>
            <a:br>
              <a:rPr lang="en-US" sz="2200" dirty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  <a:hlinkClick r:id="rId2"/>
              </a:rPr>
              <a:t>Metaphor </a:t>
            </a:r>
            <a:r>
              <a:rPr lang="en-US" sz="2200" dirty="0">
                <a:solidFill>
                  <a:srgbClr val="0F1E50"/>
                </a:solidFill>
                <a:hlinkClick r:id="rId2"/>
              </a:rPr>
              <a:t>Activity</a:t>
            </a:r>
            <a:endParaRPr lang="en-US" sz="2200" dirty="0">
              <a:solidFill>
                <a:srgbClr val="0F1E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 r="7899" b="12540"/>
          <a:stretch/>
        </p:blipFill>
        <p:spPr>
          <a:xfrm>
            <a:off x="1463342" y="1426748"/>
            <a:ext cx="3636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3356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Standards self assessment 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51" y="1339355"/>
            <a:ext cx="5757723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b="1" dirty="0">
                <a:solidFill>
                  <a:srgbClr val="0F1E50"/>
                </a:solidFill>
              </a:rPr>
              <a:t>What is it for? </a:t>
            </a:r>
            <a:endParaRPr lang="en-US" sz="2600" b="1" dirty="0">
              <a:solidFill>
                <a:srgbClr val="0F1E50"/>
              </a:solidFill>
            </a:endParaRPr>
          </a:p>
          <a:p>
            <a:pPr marL="12700" indent="0">
              <a:buNone/>
            </a:pPr>
            <a:r>
              <a:rPr lang="en-AU" sz="2200" dirty="0">
                <a:solidFill>
                  <a:srgbClr val="0F1E50"/>
                </a:solidFill>
              </a:rPr>
              <a:t>This form of the AAMT Standards allows individuals or groups of teachers to reflect </a:t>
            </a:r>
            <a:r>
              <a:rPr lang="en-AU" sz="2200" dirty="0" smtClean="0">
                <a:solidFill>
                  <a:srgbClr val="0F1E50"/>
                </a:solidFill>
              </a:rPr>
              <a:t/>
            </a:r>
            <a:br>
              <a:rPr lang="en-AU" sz="2200" dirty="0" smtClean="0">
                <a:solidFill>
                  <a:srgbClr val="0F1E50"/>
                </a:solidFill>
              </a:rPr>
            </a:br>
            <a:r>
              <a:rPr lang="en-AU" sz="2200" dirty="0" smtClean="0">
                <a:solidFill>
                  <a:srgbClr val="0F1E50"/>
                </a:solidFill>
              </a:rPr>
              <a:t>on </a:t>
            </a:r>
            <a:r>
              <a:rPr lang="en-AU" sz="2200" dirty="0">
                <a:solidFill>
                  <a:srgbClr val="0F1E50"/>
                </a:solidFill>
              </a:rPr>
              <a:t>their practice in terms of the expectations against three </a:t>
            </a:r>
            <a:r>
              <a:rPr lang="en-AU" sz="2200" dirty="0" smtClean="0">
                <a:solidFill>
                  <a:srgbClr val="0F1E50"/>
                </a:solidFill>
              </a:rPr>
              <a:t>scales:</a:t>
            </a:r>
            <a:br>
              <a:rPr lang="en-AU" sz="2200" dirty="0" smtClean="0">
                <a:solidFill>
                  <a:srgbClr val="0F1E50"/>
                </a:solidFill>
              </a:rPr>
            </a:br>
            <a:endParaRPr lang="en-AU" sz="2200" dirty="0" smtClean="0">
              <a:solidFill>
                <a:srgbClr val="0F1E50"/>
              </a:solidFill>
            </a:endParaRPr>
          </a:p>
          <a:p>
            <a:pPr marL="1163638" lvl="1" indent="0"/>
            <a:r>
              <a:rPr lang="en-AU" sz="2200" dirty="0" smtClean="0">
                <a:solidFill>
                  <a:srgbClr val="0F1E50"/>
                </a:solidFill>
              </a:rPr>
              <a:t>  importance </a:t>
            </a:r>
            <a:endParaRPr lang="en-AU" sz="2200" dirty="0">
              <a:solidFill>
                <a:srgbClr val="0F1E50"/>
              </a:solidFill>
            </a:endParaRPr>
          </a:p>
          <a:p>
            <a:pPr marL="1163638" lvl="1" indent="0"/>
            <a:r>
              <a:rPr lang="en-AU" sz="2200" dirty="0" smtClean="0">
                <a:solidFill>
                  <a:srgbClr val="0F1E50"/>
                </a:solidFill>
              </a:rPr>
              <a:t>  self-evaluation, </a:t>
            </a:r>
            <a:r>
              <a:rPr lang="en-AU" sz="2200" dirty="0">
                <a:solidFill>
                  <a:srgbClr val="0F1E50"/>
                </a:solidFill>
              </a:rPr>
              <a:t>and </a:t>
            </a:r>
            <a:endParaRPr lang="en-AU" sz="2200" dirty="0" smtClean="0">
              <a:solidFill>
                <a:srgbClr val="0F1E50"/>
              </a:solidFill>
            </a:endParaRPr>
          </a:p>
          <a:p>
            <a:pPr marL="1163638" lvl="1" indent="0"/>
            <a:r>
              <a:rPr lang="en-AU" sz="2200" dirty="0" smtClean="0">
                <a:solidFill>
                  <a:srgbClr val="0F1E50"/>
                </a:solidFill>
              </a:rPr>
              <a:t>  priority </a:t>
            </a:r>
            <a:r>
              <a:rPr lang="en-AU" sz="2200" dirty="0">
                <a:solidFill>
                  <a:srgbClr val="0F1E50"/>
                </a:solidFill>
              </a:rPr>
              <a:t>for improvement</a:t>
            </a:r>
            <a:r>
              <a:rPr lang="en-AU" sz="2200" dirty="0">
                <a:solidFill>
                  <a:srgbClr val="406077"/>
                </a:solidFill>
              </a:rPr>
              <a:t>. </a:t>
            </a:r>
            <a:endParaRPr lang="en-US" sz="2200" dirty="0">
              <a:solidFill>
                <a:srgbClr val="406077"/>
              </a:solidFill>
            </a:endParaRPr>
          </a:p>
          <a:p>
            <a:pPr marL="12700" indent="0"/>
            <a:endParaRPr lang="en-US" dirty="0">
              <a:solidFill>
                <a:srgbClr val="4060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4392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activity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63" y="1365859"/>
            <a:ext cx="661500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Each participant is to complete the  </a:t>
            </a:r>
            <a:r>
              <a:rPr lang="en-US" sz="2200" dirty="0">
                <a:solidFill>
                  <a:srgbClr val="0F1E50"/>
                </a:solidFill>
              </a:rPr>
              <a:t/>
            </a:r>
            <a:br>
              <a:rPr lang="en-US" sz="2200" dirty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  <a:hlinkClick r:id="rId2"/>
              </a:rPr>
              <a:t>Standards </a:t>
            </a:r>
            <a:r>
              <a:rPr lang="en-US" sz="2200" dirty="0">
                <a:solidFill>
                  <a:srgbClr val="0F1E50"/>
                </a:solidFill>
                <a:hlinkClick r:id="rId2"/>
              </a:rPr>
              <a:t>Self Assessment </a:t>
            </a:r>
            <a:r>
              <a:rPr lang="en-US" sz="2200" dirty="0" smtClean="0">
                <a:solidFill>
                  <a:srgbClr val="0F1E50"/>
                </a:solidFill>
              </a:rPr>
              <a:t>handout.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4392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Key questions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128" y="1326103"/>
            <a:ext cx="7240132" cy="3375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AU" sz="2200" dirty="0" smtClean="0">
                <a:solidFill>
                  <a:srgbClr val="0F1E50"/>
                </a:solidFill>
              </a:rPr>
              <a:t>Were </a:t>
            </a:r>
            <a:r>
              <a:rPr lang="en-AU" sz="2200" dirty="0">
                <a:solidFill>
                  <a:srgbClr val="0F1E50"/>
                </a:solidFill>
              </a:rPr>
              <a:t>there any you found hard to understand?</a:t>
            </a:r>
            <a:endParaRPr lang="en-US" sz="2200" dirty="0">
              <a:solidFill>
                <a:srgbClr val="0F1E5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AU" sz="2200" dirty="0">
                <a:solidFill>
                  <a:srgbClr val="0F1E50"/>
                </a:solidFill>
              </a:rPr>
              <a:t>Did you work across or down? Why?</a:t>
            </a:r>
            <a:endParaRPr lang="en-US" sz="2200" dirty="0">
              <a:solidFill>
                <a:srgbClr val="0F1E5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AU" sz="2200" dirty="0">
                <a:solidFill>
                  <a:srgbClr val="0F1E50"/>
                </a:solidFill>
              </a:rPr>
              <a:t>In the 'Importance' column, what was the most interesting response you had to make? </a:t>
            </a:r>
            <a:r>
              <a:rPr lang="en-AU" sz="2200" dirty="0" smtClean="0">
                <a:solidFill>
                  <a:srgbClr val="0F1E50"/>
                </a:solidFill>
              </a:rPr>
              <a:t>(Hardest </a:t>
            </a:r>
            <a:br>
              <a:rPr lang="en-AU" sz="2200" dirty="0" smtClean="0">
                <a:solidFill>
                  <a:srgbClr val="0F1E50"/>
                </a:solidFill>
              </a:rPr>
            </a:br>
            <a:r>
              <a:rPr lang="en-AU" sz="2200" dirty="0" smtClean="0">
                <a:solidFill>
                  <a:srgbClr val="0F1E50"/>
                </a:solidFill>
              </a:rPr>
              <a:t>to </a:t>
            </a:r>
            <a:r>
              <a:rPr lang="en-AU" sz="2200" dirty="0">
                <a:solidFill>
                  <a:srgbClr val="0F1E50"/>
                </a:solidFill>
              </a:rPr>
              <a:t>decide or surprising when you reflected on the ranking you gave it or ...)</a:t>
            </a:r>
            <a:endParaRPr lang="en-US" sz="2200" dirty="0">
              <a:solidFill>
                <a:srgbClr val="0F1E5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AU" sz="2200" dirty="0">
                <a:solidFill>
                  <a:srgbClr val="0F1E50"/>
                </a:solidFill>
              </a:rPr>
              <a:t>What sort of things were most important? </a:t>
            </a:r>
            <a:r>
              <a:rPr lang="en-AU" sz="2200" dirty="0" smtClean="0">
                <a:solidFill>
                  <a:srgbClr val="0F1E50"/>
                </a:solidFill>
              </a:rPr>
              <a:t>Least </a:t>
            </a:r>
            <a:r>
              <a:rPr lang="en-AU" sz="2200" dirty="0">
                <a:solidFill>
                  <a:srgbClr val="0F1E50"/>
                </a:solidFill>
              </a:rPr>
              <a:t>important?</a:t>
            </a:r>
            <a:endParaRPr lang="en-US" sz="2200" dirty="0">
              <a:solidFill>
                <a:srgbClr val="0F1E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248" y="314704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Topic </a:t>
            </a:r>
            <a:r>
              <a:rPr lang="en-US" sz="3000" b="1" dirty="0" smtClean="0">
                <a:solidFill>
                  <a:srgbClr val="0F1E50"/>
                </a:solidFill>
              </a:rPr>
              <a:t>2: </a:t>
            </a:r>
            <a:r>
              <a:rPr lang="en-US" sz="3000" b="1" dirty="0">
                <a:solidFill>
                  <a:srgbClr val="0F1E50"/>
                </a:solidFill>
              </a:rPr>
              <a:t>Best </a:t>
            </a:r>
            <a:r>
              <a:rPr lang="en-US" sz="3000" b="1" dirty="0" smtClean="0">
                <a:solidFill>
                  <a:srgbClr val="0F1E50"/>
                </a:solidFill>
              </a:rPr>
              <a:t>practice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3993" y="1298356"/>
            <a:ext cx="6162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“Teachers should use multiple contexts when presenting rate, ratio and proportional problems. A key goal is getting students to understand the underlying similarities between similar problems that are presented in different </a:t>
            </a:r>
            <a:r>
              <a:rPr lang="en-US" sz="2200" i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contexts.” </a:t>
            </a:r>
          </a:p>
          <a:p>
            <a:endParaRPr lang="en-US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Lisa Fazio &amp; Robert </a:t>
            </a:r>
            <a:r>
              <a:rPr lang="en-US" b="1" dirty="0" err="1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Siegler</a:t>
            </a:r>
            <a:r>
              <a:rPr lang="en-US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Teaching </a:t>
            </a:r>
            <a:r>
              <a:rPr lang="en-US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Fractions, 2011</a:t>
            </a:r>
          </a:p>
        </p:txBody>
      </p:sp>
    </p:spTree>
    <p:extLst>
      <p:ext uri="{BB962C8B-B14F-4D97-AF65-F5344CB8AC3E}">
        <p14:creationId xmlns:p14="http://schemas.microsoft.com/office/powerpoint/2010/main" val="10072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ens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0E66B630-02C8-6240-9E9C-3A1289DBE54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B89A2B07-E34D-A94A-A128-B3F449E79B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dimensions_blank</Template>
  <TotalTime>2869</TotalTime>
  <Words>896</Words>
  <Application>Microsoft Macintosh PowerPoint</Application>
  <PresentationFormat>On-screen Show (16:9)</PresentationFormat>
  <Paragraphs>155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dimensions</vt:lpstr>
      <vt:lpstr>1_Office Theme</vt:lpstr>
      <vt:lpstr>Opening the Top Drawer to Fractions</vt:lpstr>
      <vt:lpstr>AITSL Professional Standards for Teachers</vt:lpstr>
      <vt:lpstr>Module objectives</vt:lpstr>
      <vt:lpstr>Topic 1: AAMT Standards  for Excellence</vt:lpstr>
      <vt:lpstr>Teacher activity</vt:lpstr>
      <vt:lpstr>Standards self assessment </vt:lpstr>
      <vt:lpstr>Teacher activity</vt:lpstr>
      <vt:lpstr>Key questions</vt:lpstr>
      <vt:lpstr>Topic 2: Best practice</vt:lpstr>
      <vt:lpstr>Best practice in planning  mathematics programs</vt:lpstr>
      <vt:lpstr>Best practice in teaching fractions</vt:lpstr>
      <vt:lpstr>Teacher activity</vt:lpstr>
      <vt:lpstr>Best practice in teaching fractions</vt:lpstr>
      <vt:lpstr>Examples</vt:lpstr>
      <vt:lpstr>Hinge point questions</vt:lpstr>
      <vt:lpstr>Best practice in teaching fractions</vt:lpstr>
      <vt:lpstr>Topic 3: Good teaching  in the Fractions drawer</vt:lpstr>
      <vt:lpstr>Good teaching in the Fractions drawer</vt:lpstr>
      <vt:lpstr>Visualizing fractions</vt:lpstr>
      <vt:lpstr>Multiple of representations</vt:lpstr>
      <vt:lpstr>Example</vt:lpstr>
      <vt:lpstr>Teacher activity</vt:lpstr>
      <vt:lpstr>Fractions as numbers</vt:lpstr>
      <vt:lpstr>Fractions on a number line</vt:lpstr>
      <vt:lpstr>Teacher activity</vt:lpstr>
      <vt:lpstr>Division and fractions</vt:lpstr>
      <vt:lpstr>Examples</vt:lpstr>
      <vt:lpstr>Examples</vt:lpstr>
      <vt:lpstr>Teacher activity</vt:lpstr>
      <vt:lpstr>Inquiry based learning with fractions</vt:lpstr>
      <vt:lpstr>Teacher activity</vt:lpstr>
      <vt:lpstr>Equivalence</vt:lpstr>
      <vt:lpstr>Adding and subtracting</vt:lpstr>
      <vt:lpstr>Same denominator</vt:lpstr>
      <vt:lpstr>Related denominators</vt:lpstr>
      <vt:lpstr>Grids and jumps</vt:lpstr>
      <vt:lpstr>Example</vt:lpstr>
      <vt:lpstr>Unrelated denominators</vt:lpstr>
      <vt:lpstr>Example</vt:lpstr>
      <vt:lpstr>Self reflection questions</vt:lpstr>
      <vt:lpstr> Acknowledgements for Top Drawer Fractions </vt:lpstr>
    </vt:vector>
  </TitlesOfParts>
  <Company>University of Tasmania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Spohn</dc:creator>
  <cp:lastModifiedBy>Toby Spencer</cp:lastModifiedBy>
  <cp:revision>91</cp:revision>
  <cp:lastPrinted>2017-03-26T22:55:15Z</cp:lastPrinted>
  <dcterms:created xsi:type="dcterms:W3CDTF">2016-09-07T00:22:54Z</dcterms:created>
  <dcterms:modified xsi:type="dcterms:W3CDTF">2017-09-29T06:35:59Z</dcterms:modified>
</cp:coreProperties>
</file>