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  <p:sldMasterId id="2147483816" r:id="rId2"/>
  </p:sldMasterIdLst>
  <p:notesMasterIdLst>
    <p:notesMasterId r:id="rId35"/>
  </p:notesMasterIdLst>
  <p:handoutMasterIdLst>
    <p:handoutMasterId r:id="rId36"/>
  </p:handoutMasterIdLst>
  <p:sldIdLst>
    <p:sldId id="257" r:id="rId3"/>
    <p:sldId id="283" r:id="rId4"/>
    <p:sldId id="285" r:id="rId5"/>
    <p:sldId id="259" r:id="rId6"/>
    <p:sldId id="258" r:id="rId7"/>
    <p:sldId id="260" r:id="rId8"/>
    <p:sldId id="265" r:id="rId9"/>
    <p:sldId id="264" r:id="rId10"/>
    <p:sldId id="281" r:id="rId11"/>
    <p:sldId id="282" r:id="rId12"/>
    <p:sldId id="293" r:id="rId13"/>
    <p:sldId id="266" r:id="rId14"/>
    <p:sldId id="267" r:id="rId15"/>
    <p:sldId id="268" r:id="rId16"/>
    <p:sldId id="291" r:id="rId17"/>
    <p:sldId id="269" r:id="rId18"/>
    <p:sldId id="270" r:id="rId19"/>
    <p:sldId id="271" r:id="rId20"/>
    <p:sldId id="272" r:id="rId21"/>
    <p:sldId id="273" r:id="rId22"/>
    <p:sldId id="292" r:id="rId23"/>
    <p:sldId id="287" r:id="rId24"/>
    <p:sldId id="288" r:id="rId25"/>
    <p:sldId id="289" r:id="rId26"/>
    <p:sldId id="286" r:id="rId27"/>
    <p:sldId id="275" r:id="rId28"/>
    <p:sldId id="276" r:id="rId29"/>
    <p:sldId id="277" r:id="rId30"/>
    <p:sldId id="278" r:id="rId31"/>
    <p:sldId id="279" r:id="rId32"/>
    <p:sldId id="290" r:id="rId33"/>
    <p:sldId id="294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1" userDrawn="1">
          <p15:clr>
            <a:srgbClr val="A4A3A4"/>
          </p15:clr>
        </p15:guide>
        <p15:guide id="2" pos="1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E50"/>
    <a:srgbClr val="406077"/>
    <a:srgbClr val="95B2C2"/>
    <a:srgbClr val="FF8B00"/>
    <a:srgbClr val="FFC100"/>
    <a:srgbClr val="32C213"/>
    <a:srgbClr val="02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8" autoAdjust="0"/>
    <p:restoredTop sz="94700" autoAdjust="0"/>
  </p:normalViewPr>
  <p:slideViewPr>
    <p:cSldViewPr snapToGrid="0" snapToObjects="1">
      <p:cViewPr>
        <p:scale>
          <a:sx n="114" d="100"/>
          <a:sy n="114" d="100"/>
        </p:scale>
        <p:origin x="1304" y="776"/>
      </p:cViewPr>
      <p:guideLst>
        <p:guide orient="horz" pos="781"/>
        <p:guide pos="1292"/>
      </p:guideLst>
    </p:cSldViewPr>
  </p:slideViewPr>
  <p:outlineViewPr>
    <p:cViewPr>
      <p:scale>
        <a:sx n="33" d="100"/>
        <a:sy n="33" d="100"/>
      </p:scale>
      <p:origin x="0" y="5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CA1B3-2294-6749-8711-592A22FBB902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E235EE-BBC1-4441-8F9C-4233350F3C13}">
      <dgm:prSet phldrT="[Text]" custT="1"/>
      <dgm:spPr>
        <a:solidFill>
          <a:srgbClr val="FFC100"/>
        </a:solidFill>
      </dgm:spPr>
      <dgm:t>
        <a:bodyPr/>
        <a:lstStyle/>
        <a:p>
          <a:r>
            <a:rPr lang="en-US" sz="1200" dirty="0" smtClean="0"/>
            <a:t>Assessment for planning</a:t>
          </a:r>
          <a:endParaRPr lang="en-US" sz="1200" dirty="0"/>
        </a:p>
      </dgm:t>
    </dgm:pt>
    <dgm:pt modelId="{560776D1-609D-6B43-9C5F-F27EF9AA958F}" type="parTrans" cxnId="{328489DE-626F-F549-8547-403F20B94158}">
      <dgm:prSet/>
      <dgm:spPr/>
      <dgm:t>
        <a:bodyPr/>
        <a:lstStyle/>
        <a:p>
          <a:endParaRPr lang="en-US"/>
        </a:p>
      </dgm:t>
    </dgm:pt>
    <dgm:pt modelId="{C579B457-D45B-0949-A37A-B6EC663AB6B7}" type="sibTrans" cxnId="{328489DE-626F-F549-8547-403F20B94158}">
      <dgm:prSet/>
      <dgm:spPr/>
      <dgm:t>
        <a:bodyPr/>
        <a:lstStyle/>
        <a:p>
          <a:endParaRPr lang="en-US"/>
        </a:p>
      </dgm:t>
    </dgm:pt>
    <dgm:pt modelId="{3AD7042D-F905-8649-AE40-D245F12C0219}">
      <dgm:prSet phldrT="[Text]"/>
      <dgm:spPr>
        <a:solidFill>
          <a:srgbClr val="0270C0"/>
        </a:solidFill>
      </dgm:spPr>
      <dgm:t>
        <a:bodyPr/>
        <a:lstStyle/>
        <a:p>
          <a:r>
            <a:rPr lang="en-US" dirty="0" smtClean="0"/>
            <a:t>How do I need to differentiate the learning?</a:t>
          </a:r>
          <a:endParaRPr lang="en-US" dirty="0"/>
        </a:p>
      </dgm:t>
    </dgm:pt>
    <dgm:pt modelId="{3ABE5248-DD24-A047-926A-AF9DA6BF1F04}" type="parTrans" cxnId="{91612302-AC61-BF4C-8C6E-8B270B744054}">
      <dgm:prSet/>
      <dgm:spPr>
        <a:solidFill>
          <a:srgbClr val="95B2C2"/>
        </a:solidFill>
      </dgm:spPr>
      <dgm:t>
        <a:bodyPr/>
        <a:lstStyle/>
        <a:p>
          <a:endParaRPr lang="en-US"/>
        </a:p>
      </dgm:t>
    </dgm:pt>
    <dgm:pt modelId="{7C5CDC15-28B5-534F-A843-9B31B0C5D4F1}" type="sibTrans" cxnId="{91612302-AC61-BF4C-8C6E-8B270B744054}">
      <dgm:prSet/>
      <dgm:spPr/>
      <dgm:t>
        <a:bodyPr/>
        <a:lstStyle/>
        <a:p>
          <a:endParaRPr lang="en-US"/>
        </a:p>
      </dgm:t>
    </dgm:pt>
    <dgm:pt modelId="{75955B2B-9CAF-6C48-B2B3-63D572E5A43B}">
      <dgm:prSet phldrT="[Text]"/>
      <dgm:spPr>
        <a:solidFill>
          <a:srgbClr val="32C213"/>
        </a:solidFill>
      </dgm:spPr>
      <dgm:t>
        <a:bodyPr/>
        <a:lstStyle/>
        <a:p>
          <a:r>
            <a:rPr lang="en-US" dirty="0" smtClean="0"/>
            <a:t>What prior knowledge do they have?</a:t>
          </a:r>
          <a:endParaRPr lang="en-US" dirty="0"/>
        </a:p>
      </dgm:t>
    </dgm:pt>
    <dgm:pt modelId="{5098843A-22A5-4544-9585-A814D11F5C26}" type="parTrans" cxnId="{1BF1A709-B28A-0746-8647-24EB3FCCFDCA}">
      <dgm:prSet/>
      <dgm:spPr>
        <a:solidFill>
          <a:srgbClr val="95B2C2"/>
        </a:solidFill>
      </dgm:spPr>
      <dgm:t>
        <a:bodyPr/>
        <a:lstStyle/>
        <a:p>
          <a:endParaRPr lang="en-US"/>
        </a:p>
      </dgm:t>
    </dgm:pt>
    <dgm:pt modelId="{5BDE078C-0B0A-FF45-A9D7-C242356079BA}" type="sibTrans" cxnId="{1BF1A709-B28A-0746-8647-24EB3FCCFDCA}">
      <dgm:prSet/>
      <dgm:spPr/>
      <dgm:t>
        <a:bodyPr/>
        <a:lstStyle/>
        <a:p>
          <a:endParaRPr lang="en-US"/>
        </a:p>
      </dgm:t>
    </dgm:pt>
    <dgm:pt modelId="{EBFC8D54-6E4B-234E-B773-8C0DA25BE30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What skills will they need?</a:t>
          </a:r>
          <a:endParaRPr lang="en-US" dirty="0"/>
        </a:p>
      </dgm:t>
    </dgm:pt>
    <dgm:pt modelId="{30E90DBD-6A1D-3049-8CBB-28BAF7747E15}" type="parTrans" cxnId="{DC31D572-870F-3048-AB66-619DC8F43C20}">
      <dgm:prSet/>
      <dgm:spPr>
        <a:solidFill>
          <a:srgbClr val="95B2C2"/>
        </a:solidFill>
      </dgm:spPr>
      <dgm:t>
        <a:bodyPr/>
        <a:lstStyle/>
        <a:p>
          <a:endParaRPr lang="en-US"/>
        </a:p>
      </dgm:t>
    </dgm:pt>
    <dgm:pt modelId="{09FA35C4-A398-F547-AEE7-96D1EB38512B}" type="sibTrans" cxnId="{DC31D572-870F-3048-AB66-619DC8F43C20}">
      <dgm:prSet/>
      <dgm:spPr/>
      <dgm:t>
        <a:bodyPr/>
        <a:lstStyle/>
        <a:p>
          <a:endParaRPr lang="en-US"/>
        </a:p>
      </dgm:t>
    </dgm:pt>
    <dgm:pt modelId="{B0E92EC3-4F5E-824F-AB25-A6E9D96D29EF}">
      <dgm:prSet phldrT="[Text]"/>
      <dgm:spPr>
        <a:solidFill>
          <a:srgbClr val="FF8B00"/>
        </a:solidFill>
      </dgm:spPr>
      <dgm:t>
        <a:bodyPr/>
        <a:lstStyle/>
        <a:p>
          <a:r>
            <a:rPr lang="en-US" dirty="0" smtClean="0"/>
            <a:t>What skills and concepts can they recall?</a:t>
          </a:r>
          <a:endParaRPr lang="en-US" dirty="0"/>
        </a:p>
      </dgm:t>
    </dgm:pt>
    <dgm:pt modelId="{DC9C6A10-C021-D049-8065-A87B1206B8B0}" type="parTrans" cxnId="{88269335-0321-C94C-A538-BD9CE7EFA63F}">
      <dgm:prSet/>
      <dgm:spPr>
        <a:solidFill>
          <a:srgbClr val="95B2C2"/>
        </a:solidFill>
      </dgm:spPr>
      <dgm:t>
        <a:bodyPr/>
        <a:lstStyle/>
        <a:p>
          <a:endParaRPr lang="en-US"/>
        </a:p>
      </dgm:t>
    </dgm:pt>
    <dgm:pt modelId="{1C8345BC-36E7-7D47-BD7C-127695BB645E}" type="sibTrans" cxnId="{88269335-0321-C94C-A538-BD9CE7EFA63F}">
      <dgm:prSet/>
      <dgm:spPr/>
      <dgm:t>
        <a:bodyPr/>
        <a:lstStyle/>
        <a:p>
          <a:endParaRPr lang="en-US"/>
        </a:p>
      </dgm:t>
    </dgm:pt>
    <dgm:pt modelId="{2CE4BAB4-5F9F-4949-A4B4-B51C60FB72BA}" type="pres">
      <dgm:prSet presAssocID="{C2FCA1B3-2294-6749-8711-592A22FBB9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8B5A16-DCC7-6643-823B-F151CFB54ECB}" type="pres">
      <dgm:prSet presAssocID="{0FE235EE-BBC1-4441-8F9C-4233350F3C13}" presName="centerShape" presStyleLbl="node0" presStyleIdx="0" presStyleCnt="1" custScaleX="122836" custScaleY="127479"/>
      <dgm:spPr/>
      <dgm:t>
        <a:bodyPr/>
        <a:lstStyle/>
        <a:p>
          <a:endParaRPr lang="en-US"/>
        </a:p>
      </dgm:t>
    </dgm:pt>
    <dgm:pt modelId="{154D73EE-5FF9-584E-AA07-D7ACD88385EE}" type="pres">
      <dgm:prSet presAssocID="{3ABE5248-DD24-A047-926A-AF9DA6BF1F0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3996D3E5-4B8C-A848-B56B-0B06CC117CD1}" type="pres">
      <dgm:prSet presAssocID="{3ABE5248-DD24-A047-926A-AF9DA6BF1F0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5EE7E9A-1866-9146-B76B-7359AE33E596}" type="pres">
      <dgm:prSet presAssocID="{3AD7042D-F905-8649-AE40-D245F12C021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5FAE3-31DC-4249-8726-6A379775D3E8}" type="pres">
      <dgm:prSet presAssocID="{5098843A-22A5-4544-9585-A814D11F5C2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8DF187EE-4D49-084C-9360-D1FEC6FC794E}" type="pres">
      <dgm:prSet presAssocID="{5098843A-22A5-4544-9585-A814D11F5C2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FCA55AA-F383-994E-A738-F69A79B2E00E}" type="pres">
      <dgm:prSet presAssocID="{75955B2B-9CAF-6C48-B2B3-63D572E5A43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78E1B-73CF-6D4E-8C01-36DC7C282A27}" type="pres">
      <dgm:prSet presAssocID="{30E90DBD-6A1D-3049-8CBB-28BAF7747E1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9BF28F25-3B04-2C41-9428-5C82E0141294}" type="pres">
      <dgm:prSet presAssocID="{30E90DBD-6A1D-3049-8CBB-28BAF7747E1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718E61F-C686-9542-80F3-C77C169B1598}" type="pres">
      <dgm:prSet presAssocID="{EBFC8D54-6E4B-234E-B773-8C0DA25BE3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07193-3FA3-2546-9DE5-00E022AC3BA7}" type="pres">
      <dgm:prSet presAssocID="{DC9C6A10-C021-D049-8065-A87B1206B8B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DBF38644-2AAF-874F-BD21-F109340D0753}" type="pres">
      <dgm:prSet presAssocID="{DC9C6A10-C021-D049-8065-A87B1206B8B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A782BD1-9682-1446-B9EF-C2038C85BC49}" type="pres">
      <dgm:prSet presAssocID="{B0E92EC3-4F5E-824F-AB25-A6E9D96D29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0284F6-C6DE-2A42-B560-2A179613978B}" type="presOf" srcId="{DC9C6A10-C021-D049-8065-A87B1206B8B0}" destId="{DBF38644-2AAF-874F-BD21-F109340D0753}" srcOrd="1" destOrd="0" presId="urn:microsoft.com/office/officeart/2005/8/layout/radial5"/>
    <dgm:cxn modelId="{A5D2A6AC-0EAE-FC46-8086-7904F192B135}" type="presOf" srcId="{DC9C6A10-C021-D049-8065-A87B1206B8B0}" destId="{7E807193-3FA3-2546-9DE5-00E022AC3BA7}" srcOrd="0" destOrd="0" presId="urn:microsoft.com/office/officeart/2005/8/layout/radial5"/>
    <dgm:cxn modelId="{130A3B15-469F-B74B-B580-3D6A7F91733C}" type="presOf" srcId="{5098843A-22A5-4544-9585-A814D11F5C26}" destId="{A8C5FAE3-31DC-4249-8726-6A379775D3E8}" srcOrd="0" destOrd="0" presId="urn:microsoft.com/office/officeart/2005/8/layout/radial5"/>
    <dgm:cxn modelId="{F721FD50-525E-A74C-A963-72E5A176FB80}" type="presOf" srcId="{B0E92EC3-4F5E-824F-AB25-A6E9D96D29EF}" destId="{7A782BD1-9682-1446-B9EF-C2038C85BC49}" srcOrd="0" destOrd="0" presId="urn:microsoft.com/office/officeart/2005/8/layout/radial5"/>
    <dgm:cxn modelId="{DC31D572-870F-3048-AB66-619DC8F43C20}" srcId="{0FE235EE-BBC1-4441-8F9C-4233350F3C13}" destId="{EBFC8D54-6E4B-234E-B773-8C0DA25BE301}" srcOrd="2" destOrd="0" parTransId="{30E90DBD-6A1D-3049-8CBB-28BAF7747E15}" sibTransId="{09FA35C4-A398-F547-AEE7-96D1EB38512B}"/>
    <dgm:cxn modelId="{8EEE7BE8-60AB-BB4E-8201-EFE779F035D7}" type="presOf" srcId="{C2FCA1B3-2294-6749-8711-592A22FBB902}" destId="{2CE4BAB4-5F9F-4949-A4B4-B51C60FB72BA}" srcOrd="0" destOrd="0" presId="urn:microsoft.com/office/officeart/2005/8/layout/radial5"/>
    <dgm:cxn modelId="{91612302-AC61-BF4C-8C6E-8B270B744054}" srcId="{0FE235EE-BBC1-4441-8F9C-4233350F3C13}" destId="{3AD7042D-F905-8649-AE40-D245F12C0219}" srcOrd="0" destOrd="0" parTransId="{3ABE5248-DD24-A047-926A-AF9DA6BF1F04}" sibTransId="{7C5CDC15-28B5-534F-A843-9B31B0C5D4F1}"/>
    <dgm:cxn modelId="{9A56876A-DCE9-6F4E-929B-C7575106A732}" type="presOf" srcId="{3ABE5248-DD24-A047-926A-AF9DA6BF1F04}" destId="{3996D3E5-4B8C-A848-B56B-0B06CC117CD1}" srcOrd="1" destOrd="0" presId="urn:microsoft.com/office/officeart/2005/8/layout/radial5"/>
    <dgm:cxn modelId="{D9A65797-C635-A04B-9AB9-409E1170AAF6}" type="presOf" srcId="{EBFC8D54-6E4B-234E-B773-8C0DA25BE301}" destId="{D718E61F-C686-9542-80F3-C77C169B1598}" srcOrd="0" destOrd="0" presId="urn:microsoft.com/office/officeart/2005/8/layout/radial5"/>
    <dgm:cxn modelId="{CACEFBF2-AC89-AF4D-8026-FCED0C379C17}" type="presOf" srcId="{3ABE5248-DD24-A047-926A-AF9DA6BF1F04}" destId="{154D73EE-5FF9-584E-AA07-D7ACD88385EE}" srcOrd="0" destOrd="0" presId="urn:microsoft.com/office/officeart/2005/8/layout/radial5"/>
    <dgm:cxn modelId="{B56B2C39-6C08-194B-BD3F-8882E63AFFB4}" type="presOf" srcId="{30E90DBD-6A1D-3049-8CBB-28BAF7747E15}" destId="{7BA78E1B-73CF-6D4E-8C01-36DC7C282A27}" srcOrd="0" destOrd="0" presId="urn:microsoft.com/office/officeart/2005/8/layout/radial5"/>
    <dgm:cxn modelId="{88269335-0321-C94C-A538-BD9CE7EFA63F}" srcId="{0FE235EE-BBC1-4441-8F9C-4233350F3C13}" destId="{B0E92EC3-4F5E-824F-AB25-A6E9D96D29EF}" srcOrd="3" destOrd="0" parTransId="{DC9C6A10-C021-D049-8065-A87B1206B8B0}" sibTransId="{1C8345BC-36E7-7D47-BD7C-127695BB645E}"/>
    <dgm:cxn modelId="{EFB6B03B-F094-F747-A306-F2BC7D4C21E6}" type="presOf" srcId="{75955B2B-9CAF-6C48-B2B3-63D572E5A43B}" destId="{6FCA55AA-F383-994E-A738-F69A79B2E00E}" srcOrd="0" destOrd="0" presId="urn:microsoft.com/office/officeart/2005/8/layout/radial5"/>
    <dgm:cxn modelId="{437BAF7D-6B4D-194E-A839-210012C32F34}" type="presOf" srcId="{5098843A-22A5-4544-9585-A814D11F5C26}" destId="{8DF187EE-4D49-084C-9360-D1FEC6FC794E}" srcOrd="1" destOrd="0" presId="urn:microsoft.com/office/officeart/2005/8/layout/radial5"/>
    <dgm:cxn modelId="{328489DE-626F-F549-8547-403F20B94158}" srcId="{C2FCA1B3-2294-6749-8711-592A22FBB902}" destId="{0FE235EE-BBC1-4441-8F9C-4233350F3C13}" srcOrd="0" destOrd="0" parTransId="{560776D1-609D-6B43-9C5F-F27EF9AA958F}" sibTransId="{C579B457-D45B-0949-A37A-B6EC663AB6B7}"/>
    <dgm:cxn modelId="{8CE45442-1F14-ED45-A289-27B869C2EC3E}" type="presOf" srcId="{0FE235EE-BBC1-4441-8F9C-4233350F3C13}" destId="{CA8B5A16-DCC7-6643-823B-F151CFB54ECB}" srcOrd="0" destOrd="0" presId="urn:microsoft.com/office/officeart/2005/8/layout/radial5"/>
    <dgm:cxn modelId="{1BF1A709-B28A-0746-8647-24EB3FCCFDCA}" srcId="{0FE235EE-BBC1-4441-8F9C-4233350F3C13}" destId="{75955B2B-9CAF-6C48-B2B3-63D572E5A43B}" srcOrd="1" destOrd="0" parTransId="{5098843A-22A5-4544-9585-A814D11F5C26}" sibTransId="{5BDE078C-0B0A-FF45-A9D7-C242356079BA}"/>
    <dgm:cxn modelId="{1DB77E5A-5EFA-1340-A163-E47F9D495DAD}" type="presOf" srcId="{30E90DBD-6A1D-3049-8CBB-28BAF7747E15}" destId="{9BF28F25-3B04-2C41-9428-5C82E0141294}" srcOrd="1" destOrd="0" presId="urn:microsoft.com/office/officeart/2005/8/layout/radial5"/>
    <dgm:cxn modelId="{756191BD-BA2F-2740-A1C9-D49BD1D8658F}" type="presOf" srcId="{3AD7042D-F905-8649-AE40-D245F12C0219}" destId="{25EE7E9A-1866-9146-B76B-7359AE33E596}" srcOrd="0" destOrd="0" presId="urn:microsoft.com/office/officeart/2005/8/layout/radial5"/>
    <dgm:cxn modelId="{756EE1AB-8672-9441-AA78-F0DF2E5223B5}" type="presParOf" srcId="{2CE4BAB4-5F9F-4949-A4B4-B51C60FB72BA}" destId="{CA8B5A16-DCC7-6643-823B-F151CFB54ECB}" srcOrd="0" destOrd="0" presId="urn:microsoft.com/office/officeart/2005/8/layout/radial5"/>
    <dgm:cxn modelId="{E1AE288A-B05B-EB4E-9922-6ED20A655C6E}" type="presParOf" srcId="{2CE4BAB4-5F9F-4949-A4B4-B51C60FB72BA}" destId="{154D73EE-5FF9-584E-AA07-D7ACD88385EE}" srcOrd="1" destOrd="0" presId="urn:microsoft.com/office/officeart/2005/8/layout/radial5"/>
    <dgm:cxn modelId="{8FDD543E-7187-0146-8CAC-E7185AE130DE}" type="presParOf" srcId="{154D73EE-5FF9-584E-AA07-D7ACD88385EE}" destId="{3996D3E5-4B8C-A848-B56B-0B06CC117CD1}" srcOrd="0" destOrd="0" presId="urn:microsoft.com/office/officeart/2005/8/layout/radial5"/>
    <dgm:cxn modelId="{07966387-18AB-CC46-AFFF-76F2B1A9EBB6}" type="presParOf" srcId="{2CE4BAB4-5F9F-4949-A4B4-B51C60FB72BA}" destId="{25EE7E9A-1866-9146-B76B-7359AE33E596}" srcOrd="2" destOrd="0" presId="urn:microsoft.com/office/officeart/2005/8/layout/radial5"/>
    <dgm:cxn modelId="{A5C228C4-8A6D-1845-950A-C556EFE99D51}" type="presParOf" srcId="{2CE4BAB4-5F9F-4949-A4B4-B51C60FB72BA}" destId="{A8C5FAE3-31DC-4249-8726-6A379775D3E8}" srcOrd="3" destOrd="0" presId="urn:microsoft.com/office/officeart/2005/8/layout/radial5"/>
    <dgm:cxn modelId="{AB941A14-CE8B-F746-B2A7-8B8871CE6E2E}" type="presParOf" srcId="{A8C5FAE3-31DC-4249-8726-6A379775D3E8}" destId="{8DF187EE-4D49-084C-9360-D1FEC6FC794E}" srcOrd="0" destOrd="0" presId="urn:microsoft.com/office/officeart/2005/8/layout/radial5"/>
    <dgm:cxn modelId="{F0FEB01C-0494-4846-A977-E582B800CE2F}" type="presParOf" srcId="{2CE4BAB4-5F9F-4949-A4B4-B51C60FB72BA}" destId="{6FCA55AA-F383-994E-A738-F69A79B2E00E}" srcOrd="4" destOrd="0" presId="urn:microsoft.com/office/officeart/2005/8/layout/radial5"/>
    <dgm:cxn modelId="{D834693F-1DE9-4443-BF6A-728A447DAD83}" type="presParOf" srcId="{2CE4BAB4-5F9F-4949-A4B4-B51C60FB72BA}" destId="{7BA78E1B-73CF-6D4E-8C01-36DC7C282A27}" srcOrd="5" destOrd="0" presId="urn:microsoft.com/office/officeart/2005/8/layout/radial5"/>
    <dgm:cxn modelId="{7D509E60-74BC-5249-BC9B-26299431C4C5}" type="presParOf" srcId="{7BA78E1B-73CF-6D4E-8C01-36DC7C282A27}" destId="{9BF28F25-3B04-2C41-9428-5C82E0141294}" srcOrd="0" destOrd="0" presId="urn:microsoft.com/office/officeart/2005/8/layout/radial5"/>
    <dgm:cxn modelId="{20136248-A0C2-C149-AE39-B571E52FB6BB}" type="presParOf" srcId="{2CE4BAB4-5F9F-4949-A4B4-B51C60FB72BA}" destId="{D718E61F-C686-9542-80F3-C77C169B1598}" srcOrd="6" destOrd="0" presId="urn:microsoft.com/office/officeart/2005/8/layout/radial5"/>
    <dgm:cxn modelId="{D4F15100-AA6F-954E-9BB9-F7E59D634D64}" type="presParOf" srcId="{2CE4BAB4-5F9F-4949-A4B4-B51C60FB72BA}" destId="{7E807193-3FA3-2546-9DE5-00E022AC3BA7}" srcOrd="7" destOrd="0" presId="urn:microsoft.com/office/officeart/2005/8/layout/radial5"/>
    <dgm:cxn modelId="{3EA68F3E-669B-B044-B810-0632776474A6}" type="presParOf" srcId="{7E807193-3FA3-2546-9DE5-00E022AC3BA7}" destId="{DBF38644-2AAF-874F-BD21-F109340D0753}" srcOrd="0" destOrd="0" presId="urn:microsoft.com/office/officeart/2005/8/layout/radial5"/>
    <dgm:cxn modelId="{89269EAE-2411-C84E-A3CF-323F02F52D47}" type="presParOf" srcId="{2CE4BAB4-5F9F-4949-A4B4-B51C60FB72BA}" destId="{7A782BD1-9682-1446-B9EF-C2038C85BC4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4DE8D0-CADA-4A4B-93FB-34DF3BD5CD55}" type="doc">
      <dgm:prSet loTypeId="urn:microsoft.com/office/officeart/2008/layout/RadialCluster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26F4EA-78A2-D040-B6AE-630C4DFF79E4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000" b="1" i="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Assessment of learning</a:t>
          </a:r>
          <a:endParaRPr lang="en-US" sz="2000" b="1" i="0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dgm:t>
    </dgm:pt>
    <dgm:pt modelId="{552B98B2-C455-114E-B8D4-5B5CAA0724F5}" type="parTrans" cxnId="{0B7BDD83-1620-7E44-873B-1EFFC32D6FC1}">
      <dgm:prSet/>
      <dgm:spPr/>
      <dgm:t>
        <a:bodyPr/>
        <a:lstStyle/>
        <a:p>
          <a:endParaRPr lang="en-US"/>
        </a:p>
      </dgm:t>
    </dgm:pt>
    <dgm:pt modelId="{A4EA9CBF-4C7D-5940-B6D0-F1B81526F932}" type="sibTrans" cxnId="{0B7BDD83-1620-7E44-873B-1EFFC32D6FC1}">
      <dgm:prSet/>
      <dgm:spPr/>
      <dgm:t>
        <a:bodyPr/>
        <a:lstStyle/>
        <a:p>
          <a:endParaRPr lang="en-US"/>
        </a:p>
      </dgm:t>
    </dgm:pt>
    <dgm:pt modelId="{A855E4E0-66A4-9A40-8BBA-986F5B6EAC35}">
      <dgm:prSet phldrT="[Text]" custT="1"/>
      <dgm:spPr>
        <a:solidFill>
          <a:srgbClr val="406077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What feedback can I provide others based on this assessment</a:t>
          </a:r>
          <a:endParaRPr lang="en-US" sz="1600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dgm:t>
    </dgm:pt>
    <dgm:pt modelId="{A93C712D-98C1-6C49-AC16-654A72DA3ADB}" type="parTrans" cxnId="{4A337329-F950-4642-B334-FE3C8D5437F1}">
      <dgm:prSet/>
      <dgm:spPr>
        <a:ln w="38100">
          <a:solidFill>
            <a:srgbClr val="95B2C2"/>
          </a:solidFill>
        </a:ln>
      </dgm:spPr>
      <dgm:t>
        <a:bodyPr/>
        <a:lstStyle/>
        <a:p>
          <a:endParaRPr lang="en-US"/>
        </a:p>
      </dgm:t>
    </dgm:pt>
    <dgm:pt modelId="{E3C27FCB-23CF-E149-95AC-1E1E1DAF3AEF}" type="sibTrans" cxnId="{4A337329-F950-4642-B334-FE3C8D5437F1}">
      <dgm:prSet/>
      <dgm:spPr/>
      <dgm:t>
        <a:bodyPr/>
        <a:lstStyle/>
        <a:p>
          <a:endParaRPr lang="en-US"/>
        </a:p>
      </dgm:t>
    </dgm:pt>
    <dgm:pt modelId="{3486BAF6-F121-DB48-9772-72C2C1F54783}">
      <dgm:prSet phldrT="[Text]" custT="1"/>
      <dgm:spPr>
        <a:solidFill>
          <a:srgbClr val="406077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What </a:t>
          </a:r>
          <a:r>
            <a:rPr lang="en-US" sz="1600" dirty="0" err="1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didn</a:t>
          </a:r>
          <a:r>
            <a:rPr lang="uk-UA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’</a:t>
          </a:r>
          <a:r>
            <a:rPr lang="en-US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t</a:t>
          </a:r>
          <a:r>
            <a:rPr lang="en-US" sz="1600" baseline="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 they learn and how can I learn from this</a:t>
          </a:r>
          <a:endParaRPr lang="en-US" sz="1600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dgm:t>
    </dgm:pt>
    <dgm:pt modelId="{5B1B49D0-18CA-D94B-9494-4DFE2BF1764E}" type="parTrans" cxnId="{831B78E2-5632-1643-9DCE-6A61F113151E}">
      <dgm:prSet/>
      <dgm:spPr>
        <a:ln w="38100">
          <a:solidFill>
            <a:srgbClr val="95B2C2"/>
          </a:solidFill>
        </a:ln>
      </dgm:spPr>
      <dgm:t>
        <a:bodyPr/>
        <a:lstStyle/>
        <a:p>
          <a:endParaRPr lang="en-US"/>
        </a:p>
      </dgm:t>
    </dgm:pt>
    <dgm:pt modelId="{14D5B2AF-606D-FC48-B74B-4C5AB1ED20BA}" type="sibTrans" cxnId="{831B78E2-5632-1643-9DCE-6A61F113151E}">
      <dgm:prSet/>
      <dgm:spPr/>
      <dgm:t>
        <a:bodyPr/>
        <a:lstStyle/>
        <a:p>
          <a:endParaRPr lang="en-US"/>
        </a:p>
      </dgm:t>
    </dgm:pt>
    <dgm:pt modelId="{09F49851-B763-6A44-AD84-4C10AEDC336D}">
      <dgm:prSet phldrT="[Text]" custT="1"/>
      <dgm:spPr>
        <a:solidFill>
          <a:srgbClr val="406077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What did they learn and what can I learn </a:t>
          </a:r>
          <a:br>
            <a:rPr lang="en-US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</a:br>
          <a:r>
            <a:rPr lang="en-US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from this</a:t>
          </a:r>
          <a:endParaRPr lang="en-US" sz="1600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dgm:t>
    </dgm:pt>
    <dgm:pt modelId="{6C268E6F-9987-C444-81D1-466EEF88AA92}" type="parTrans" cxnId="{F8DF55C9-55F8-1246-8883-23AA57756312}">
      <dgm:prSet/>
      <dgm:spPr>
        <a:ln w="38100">
          <a:solidFill>
            <a:srgbClr val="95B2C2"/>
          </a:solidFill>
        </a:ln>
      </dgm:spPr>
      <dgm:t>
        <a:bodyPr/>
        <a:lstStyle/>
        <a:p>
          <a:endParaRPr lang="en-US">
            <a:ln w="66675">
              <a:solidFill>
                <a:srgbClr val="95B2C2"/>
              </a:solidFill>
            </a:ln>
          </a:endParaRPr>
        </a:p>
      </dgm:t>
    </dgm:pt>
    <dgm:pt modelId="{67D56866-4C06-8045-B171-6B38FE7A5534}" type="sibTrans" cxnId="{F8DF55C9-55F8-1246-8883-23AA57756312}">
      <dgm:prSet/>
      <dgm:spPr/>
      <dgm:t>
        <a:bodyPr/>
        <a:lstStyle/>
        <a:p>
          <a:endParaRPr lang="en-US"/>
        </a:p>
      </dgm:t>
    </dgm:pt>
    <dgm:pt modelId="{FC63E609-9C83-5D44-95C1-DAF5B1ADD00A}" type="pres">
      <dgm:prSet presAssocID="{FF4DE8D0-CADA-4A4B-93FB-34DF3BD5CD5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CDE8326-923D-6E49-9129-E96BC6D7EA72}" type="pres">
      <dgm:prSet presAssocID="{8026F4EA-78A2-D040-B6AE-630C4DFF79E4}" presName="singleCycle" presStyleCnt="0"/>
      <dgm:spPr/>
    </dgm:pt>
    <dgm:pt modelId="{716EDD22-83F8-7C49-B568-93872536676C}" type="pres">
      <dgm:prSet presAssocID="{8026F4EA-78A2-D040-B6AE-630C4DFF79E4}" presName="singleCenter" presStyleLbl="node1" presStyleIdx="0" presStyleCnt="4" custScaleX="158677" custScaleY="11374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02A5EA0-D5E1-FA43-82A0-A8E05CC6F0D4}" type="pres">
      <dgm:prSet presAssocID="{A93C712D-98C1-6C49-AC16-654A72DA3AD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5C6064EB-9325-7248-8224-FFF871D097CC}" type="pres">
      <dgm:prSet presAssocID="{A855E4E0-66A4-9A40-8BBA-986F5B6EAC35}" presName="text0" presStyleLbl="node1" presStyleIdx="1" presStyleCnt="4" custScaleX="210400" custScaleY="155769" custRadScaleRad="82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CB2A8-F099-C247-AE13-7C1BCC7D92F5}" type="pres">
      <dgm:prSet presAssocID="{5B1B49D0-18CA-D94B-9494-4DFE2BF1764E}" presName="Name56" presStyleLbl="parChTrans1D2" presStyleIdx="1" presStyleCnt="3"/>
      <dgm:spPr/>
      <dgm:t>
        <a:bodyPr/>
        <a:lstStyle/>
        <a:p>
          <a:endParaRPr lang="en-US"/>
        </a:p>
      </dgm:t>
    </dgm:pt>
    <dgm:pt modelId="{F11F7E3D-87ED-A84B-8A2A-8133AFCE0969}" type="pres">
      <dgm:prSet presAssocID="{3486BAF6-F121-DB48-9772-72C2C1F54783}" presName="text0" presStyleLbl="node1" presStyleIdx="2" presStyleCnt="4" custScaleX="205410" custScaleY="149744" custRadScaleRad="120317" custRadScaleInc="-7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97E2F-32DF-CD46-B830-C55867EBB01E}" type="pres">
      <dgm:prSet presAssocID="{6C268E6F-9987-C444-81D1-466EEF88AA92}" presName="Name56" presStyleLbl="parChTrans1D2" presStyleIdx="2" presStyleCnt="3"/>
      <dgm:spPr/>
      <dgm:t>
        <a:bodyPr/>
        <a:lstStyle/>
        <a:p>
          <a:endParaRPr lang="en-US"/>
        </a:p>
      </dgm:t>
    </dgm:pt>
    <dgm:pt modelId="{06971E23-C211-E64B-BFCA-6EC2829E312D}" type="pres">
      <dgm:prSet presAssocID="{09F49851-B763-6A44-AD84-4C10AEDC336D}" presName="text0" presStyleLbl="node1" presStyleIdx="3" presStyleCnt="4" custScaleX="200756" custScaleY="148205" custRadScaleRad="122643" custRadScaleInc="2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7BDD83-1620-7E44-873B-1EFFC32D6FC1}" srcId="{FF4DE8D0-CADA-4A4B-93FB-34DF3BD5CD55}" destId="{8026F4EA-78A2-D040-B6AE-630C4DFF79E4}" srcOrd="0" destOrd="0" parTransId="{552B98B2-C455-114E-B8D4-5B5CAA0724F5}" sibTransId="{A4EA9CBF-4C7D-5940-B6D0-F1B81526F932}"/>
    <dgm:cxn modelId="{4D386E4F-5EC8-B645-9CBA-B9B4F258F07B}" type="presOf" srcId="{A93C712D-98C1-6C49-AC16-654A72DA3ADB}" destId="{D02A5EA0-D5E1-FA43-82A0-A8E05CC6F0D4}" srcOrd="0" destOrd="0" presId="urn:microsoft.com/office/officeart/2008/layout/RadialCluster"/>
    <dgm:cxn modelId="{0CB6338A-4CCE-9847-8798-ABA1457D4E97}" type="presOf" srcId="{FF4DE8D0-CADA-4A4B-93FB-34DF3BD5CD55}" destId="{FC63E609-9C83-5D44-95C1-DAF5B1ADD00A}" srcOrd="0" destOrd="0" presId="urn:microsoft.com/office/officeart/2008/layout/RadialCluster"/>
    <dgm:cxn modelId="{60A6AC2E-DD92-B849-9135-F015F0CDDE60}" type="presOf" srcId="{3486BAF6-F121-DB48-9772-72C2C1F54783}" destId="{F11F7E3D-87ED-A84B-8A2A-8133AFCE0969}" srcOrd="0" destOrd="0" presId="urn:microsoft.com/office/officeart/2008/layout/RadialCluster"/>
    <dgm:cxn modelId="{D5161004-4387-7646-B3EB-C4C33016D7FA}" type="presOf" srcId="{6C268E6F-9987-C444-81D1-466EEF88AA92}" destId="{EB697E2F-32DF-CD46-B830-C55867EBB01E}" srcOrd="0" destOrd="0" presId="urn:microsoft.com/office/officeart/2008/layout/RadialCluster"/>
    <dgm:cxn modelId="{8E486F2F-6207-5947-A941-070FE4065CBB}" type="presOf" srcId="{09F49851-B763-6A44-AD84-4C10AEDC336D}" destId="{06971E23-C211-E64B-BFCA-6EC2829E312D}" srcOrd="0" destOrd="0" presId="urn:microsoft.com/office/officeart/2008/layout/RadialCluster"/>
    <dgm:cxn modelId="{5986C95E-963D-F84D-AE9C-2A6586CA7779}" type="presOf" srcId="{8026F4EA-78A2-D040-B6AE-630C4DFF79E4}" destId="{716EDD22-83F8-7C49-B568-93872536676C}" srcOrd="0" destOrd="0" presId="urn:microsoft.com/office/officeart/2008/layout/RadialCluster"/>
    <dgm:cxn modelId="{F8DF55C9-55F8-1246-8883-23AA57756312}" srcId="{8026F4EA-78A2-D040-B6AE-630C4DFF79E4}" destId="{09F49851-B763-6A44-AD84-4C10AEDC336D}" srcOrd="2" destOrd="0" parTransId="{6C268E6F-9987-C444-81D1-466EEF88AA92}" sibTransId="{67D56866-4C06-8045-B171-6B38FE7A5534}"/>
    <dgm:cxn modelId="{AD1CD9A1-D4FE-7C40-8BE0-A7BFCBDE7E80}" type="presOf" srcId="{5B1B49D0-18CA-D94B-9494-4DFE2BF1764E}" destId="{70ECB2A8-F099-C247-AE13-7C1BCC7D92F5}" srcOrd="0" destOrd="0" presId="urn:microsoft.com/office/officeart/2008/layout/RadialCluster"/>
    <dgm:cxn modelId="{4A337329-F950-4642-B334-FE3C8D5437F1}" srcId="{8026F4EA-78A2-D040-B6AE-630C4DFF79E4}" destId="{A855E4E0-66A4-9A40-8BBA-986F5B6EAC35}" srcOrd="0" destOrd="0" parTransId="{A93C712D-98C1-6C49-AC16-654A72DA3ADB}" sibTransId="{E3C27FCB-23CF-E149-95AC-1E1E1DAF3AEF}"/>
    <dgm:cxn modelId="{2D02511A-6A9F-3849-AFC3-4B6AB8A1C41F}" type="presOf" srcId="{A855E4E0-66A4-9A40-8BBA-986F5B6EAC35}" destId="{5C6064EB-9325-7248-8224-FFF871D097CC}" srcOrd="0" destOrd="0" presId="urn:microsoft.com/office/officeart/2008/layout/RadialCluster"/>
    <dgm:cxn modelId="{831B78E2-5632-1643-9DCE-6A61F113151E}" srcId="{8026F4EA-78A2-D040-B6AE-630C4DFF79E4}" destId="{3486BAF6-F121-DB48-9772-72C2C1F54783}" srcOrd="1" destOrd="0" parTransId="{5B1B49D0-18CA-D94B-9494-4DFE2BF1764E}" sibTransId="{14D5B2AF-606D-FC48-B74B-4C5AB1ED20BA}"/>
    <dgm:cxn modelId="{6197FA70-9981-254A-A52B-344ABB3BC927}" type="presParOf" srcId="{FC63E609-9C83-5D44-95C1-DAF5B1ADD00A}" destId="{ACDE8326-923D-6E49-9129-E96BC6D7EA72}" srcOrd="0" destOrd="0" presId="urn:microsoft.com/office/officeart/2008/layout/RadialCluster"/>
    <dgm:cxn modelId="{88B50A5E-DEFA-AD45-AB03-9C7A81042679}" type="presParOf" srcId="{ACDE8326-923D-6E49-9129-E96BC6D7EA72}" destId="{716EDD22-83F8-7C49-B568-93872536676C}" srcOrd="0" destOrd="0" presId="urn:microsoft.com/office/officeart/2008/layout/RadialCluster"/>
    <dgm:cxn modelId="{8144A7FD-AA6C-F242-A172-791C068C2CFB}" type="presParOf" srcId="{ACDE8326-923D-6E49-9129-E96BC6D7EA72}" destId="{D02A5EA0-D5E1-FA43-82A0-A8E05CC6F0D4}" srcOrd="1" destOrd="0" presId="urn:microsoft.com/office/officeart/2008/layout/RadialCluster"/>
    <dgm:cxn modelId="{EA9DA674-0C77-3945-9C48-DB86AF29EDB3}" type="presParOf" srcId="{ACDE8326-923D-6E49-9129-E96BC6D7EA72}" destId="{5C6064EB-9325-7248-8224-FFF871D097CC}" srcOrd="2" destOrd="0" presId="urn:microsoft.com/office/officeart/2008/layout/RadialCluster"/>
    <dgm:cxn modelId="{56353B41-2194-584E-A0A3-24C709A59A77}" type="presParOf" srcId="{ACDE8326-923D-6E49-9129-E96BC6D7EA72}" destId="{70ECB2A8-F099-C247-AE13-7C1BCC7D92F5}" srcOrd="3" destOrd="0" presId="urn:microsoft.com/office/officeart/2008/layout/RadialCluster"/>
    <dgm:cxn modelId="{16A4C309-526F-3844-BCF7-C84E60A8EFE9}" type="presParOf" srcId="{ACDE8326-923D-6E49-9129-E96BC6D7EA72}" destId="{F11F7E3D-87ED-A84B-8A2A-8133AFCE0969}" srcOrd="4" destOrd="0" presId="urn:microsoft.com/office/officeart/2008/layout/RadialCluster"/>
    <dgm:cxn modelId="{DC452EEA-4266-5C4B-9293-DCAC62D51832}" type="presParOf" srcId="{ACDE8326-923D-6E49-9129-E96BC6D7EA72}" destId="{EB697E2F-32DF-CD46-B830-C55867EBB01E}" srcOrd="5" destOrd="0" presId="urn:microsoft.com/office/officeart/2008/layout/RadialCluster"/>
    <dgm:cxn modelId="{FFB14F37-D86B-2D4B-90A7-9ADD5E1849C9}" type="presParOf" srcId="{ACDE8326-923D-6E49-9129-E96BC6D7EA72}" destId="{06971E23-C211-E64B-BFCA-6EC2829E312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5A16-DCC7-6643-823B-F151CFB54ECB}">
      <dsp:nvSpPr>
        <dsp:cNvPr id="0" name=""/>
        <dsp:cNvSpPr/>
      </dsp:nvSpPr>
      <dsp:spPr>
        <a:xfrm>
          <a:off x="2468135" y="1430217"/>
          <a:ext cx="1159729" cy="1203565"/>
        </a:xfrm>
        <a:prstGeom prst="ellipse">
          <a:avLst/>
        </a:prstGeom>
        <a:solidFill>
          <a:srgbClr val="FFC1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Assessment for planning</a:t>
          </a:r>
          <a:endParaRPr lang="en-US" sz="1200" kern="1200" dirty="0"/>
        </a:p>
      </dsp:txBody>
      <dsp:txXfrm>
        <a:off x="2637973" y="1606475"/>
        <a:ext cx="820053" cy="851049"/>
      </dsp:txXfrm>
    </dsp:sp>
    <dsp:sp modelId="{154D73EE-5FF9-584E-AA07-D7ACD88385EE}">
      <dsp:nvSpPr>
        <dsp:cNvPr id="0" name=""/>
        <dsp:cNvSpPr/>
      </dsp:nvSpPr>
      <dsp:spPr>
        <a:xfrm rot="16200000">
          <a:off x="2981387" y="1147801"/>
          <a:ext cx="133225" cy="321003"/>
        </a:xfrm>
        <a:prstGeom prst="rightArrow">
          <a:avLst>
            <a:gd name="adj1" fmla="val 60000"/>
            <a:gd name="adj2" fmla="val 50000"/>
          </a:avLst>
        </a:prstGeom>
        <a:solidFill>
          <a:srgbClr val="95B2C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01371" y="1231986"/>
        <a:ext cx="93258" cy="192601"/>
      </dsp:txXfrm>
    </dsp:sp>
    <dsp:sp modelId="{25EE7E9A-1866-9146-B76B-7359AE33E596}">
      <dsp:nvSpPr>
        <dsp:cNvPr id="0" name=""/>
        <dsp:cNvSpPr/>
      </dsp:nvSpPr>
      <dsp:spPr>
        <a:xfrm>
          <a:off x="2461607" y="6064"/>
          <a:ext cx="1172784" cy="1172784"/>
        </a:xfrm>
        <a:prstGeom prst="ellipse">
          <a:avLst/>
        </a:prstGeom>
        <a:solidFill>
          <a:srgbClr val="02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How do I need to differentiate the learning?</a:t>
          </a:r>
          <a:endParaRPr lang="en-US" sz="1100" kern="1200" dirty="0"/>
        </a:p>
      </dsp:txBody>
      <dsp:txXfrm>
        <a:off x="2633357" y="177814"/>
        <a:ext cx="829284" cy="829284"/>
      </dsp:txXfrm>
    </dsp:sp>
    <dsp:sp modelId="{A8C5FAE3-31DC-4249-8726-6A379775D3E8}">
      <dsp:nvSpPr>
        <dsp:cNvPr id="0" name=""/>
        <dsp:cNvSpPr/>
      </dsp:nvSpPr>
      <dsp:spPr>
        <a:xfrm>
          <a:off x="3687987" y="1871498"/>
          <a:ext cx="144841" cy="321003"/>
        </a:xfrm>
        <a:prstGeom prst="rightArrow">
          <a:avLst>
            <a:gd name="adj1" fmla="val 60000"/>
            <a:gd name="adj2" fmla="val 50000"/>
          </a:avLst>
        </a:prstGeom>
        <a:solidFill>
          <a:srgbClr val="95B2C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687987" y="1935699"/>
        <a:ext cx="101389" cy="192601"/>
      </dsp:txXfrm>
    </dsp:sp>
    <dsp:sp modelId="{6FCA55AA-F383-994E-A738-F69A79B2E00E}">
      <dsp:nvSpPr>
        <dsp:cNvPr id="0" name=""/>
        <dsp:cNvSpPr/>
      </dsp:nvSpPr>
      <dsp:spPr>
        <a:xfrm>
          <a:off x="3901151" y="1445607"/>
          <a:ext cx="1172784" cy="1172784"/>
        </a:xfrm>
        <a:prstGeom prst="ellipse">
          <a:avLst/>
        </a:prstGeom>
        <a:solidFill>
          <a:srgbClr val="32C21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What prior knowledge do they have?</a:t>
          </a:r>
          <a:endParaRPr lang="en-US" sz="1100" kern="1200" dirty="0"/>
        </a:p>
      </dsp:txBody>
      <dsp:txXfrm>
        <a:off x="4072901" y="1617357"/>
        <a:ext cx="829284" cy="829284"/>
      </dsp:txXfrm>
    </dsp:sp>
    <dsp:sp modelId="{7BA78E1B-73CF-6D4E-8C01-36DC7C282A27}">
      <dsp:nvSpPr>
        <dsp:cNvPr id="0" name=""/>
        <dsp:cNvSpPr/>
      </dsp:nvSpPr>
      <dsp:spPr>
        <a:xfrm rot="5400000">
          <a:off x="2981387" y="2595194"/>
          <a:ext cx="133225" cy="321003"/>
        </a:xfrm>
        <a:prstGeom prst="rightArrow">
          <a:avLst>
            <a:gd name="adj1" fmla="val 60000"/>
            <a:gd name="adj2" fmla="val 50000"/>
          </a:avLst>
        </a:prstGeom>
        <a:solidFill>
          <a:srgbClr val="95B2C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01371" y="2639412"/>
        <a:ext cx="93258" cy="192601"/>
      </dsp:txXfrm>
    </dsp:sp>
    <dsp:sp modelId="{D718E61F-C686-9542-80F3-C77C169B1598}">
      <dsp:nvSpPr>
        <dsp:cNvPr id="0" name=""/>
        <dsp:cNvSpPr/>
      </dsp:nvSpPr>
      <dsp:spPr>
        <a:xfrm>
          <a:off x="2461607" y="2885151"/>
          <a:ext cx="1172784" cy="1172784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What skills will they need?</a:t>
          </a:r>
          <a:endParaRPr lang="en-US" sz="1100" kern="1200" dirty="0"/>
        </a:p>
      </dsp:txBody>
      <dsp:txXfrm>
        <a:off x="2633357" y="3056901"/>
        <a:ext cx="829284" cy="829284"/>
      </dsp:txXfrm>
    </dsp:sp>
    <dsp:sp modelId="{7E807193-3FA3-2546-9DE5-00E022AC3BA7}">
      <dsp:nvSpPr>
        <dsp:cNvPr id="0" name=""/>
        <dsp:cNvSpPr/>
      </dsp:nvSpPr>
      <dsp:spPr>
        <a:xfrm rot="10800000">
          <a:off x="2263170" y="1871498"/>
          <a:ext cx="144841" cy="321003"/>
        </a:xfrm>
        <a:prstGeom prst="rightArrow">
          <a:avLst>
            <a:gd name="adj1" fmla="val 60000"/>
            <a:gd name="adj2" fmla="val 50000"/>
          </a:avLst>
        </a:prstGeom>
        <a:solidFill>
          <a:srgbClr val="95B2C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306622" y="1935699"/>
        <a:ext cx="101389" cy="192601"/>
      </dsp:txXfrm>
    </dsp:sp>
    <dsp:sp modelId="{7A782BD1-9682-1446-B9EF-C2038C85BC49}">
      <dsp:nvSpPr>
        <dsp:cNvPr id="0" name=""/>
        <dsp:cNvSpPr/>
      </dsp:nvSpPr>
      <dsp:spPr>
        <a:xfrm>
          <a:off x="1022064" y="1445607"/>
          <a:ext cx="1172784" cy="1172784"/>
        </a:xfrm>
        <a:prstGeom prst="ellipse">
          <a:avLst/>
        </a:prstGeom>
        <a:solidFill>
          <a:srgbClr val="FF8B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What skills and concepts can they recall?</a:t>
          </a:r>
          <a:endParaRPr lang="en-US" sz="1100" kern="1200" dirty="0"/>
        </a:p>
      </dsp:txBody>
      <dsp:txXfrm>
        <a:off x="1193814" y="1617357"/>
        <a:ext cx="829284" cy="829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EDD22-83F8-7C49-B568-93872536676C}">
      <dsp:nvSpPr>
        <dsp:cNvPr id="0" name=""/>
        <dsp:cNvSpPr/>
      </dsp:nvSpPr>
      <dsp:spPr>
        <a:xfrm>
          <a:off x="2312805" y="1852692"/>
          <a:ext cx="1970144" cy="1412203"/>
        </a:xfrm>
        <a:prstGeom prst="roundRect">
          <a:avLst/>
        </a:prstGeom>
        <a:solidFill>
          <a:srgbClr val="FF0000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Assessment of learning</a:t>
          </a:r>
          <a:endParaRPr lang="en-US" sz="2000" b="1" i="0" kern="1200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dsp:txBody>
      <dsp:txXfrm>
        <a:off x="2381743" y="1921630"/>
        <a:ext cx="1832268" cy="1274327"/>
      </dsp:txXfrm>
    </dsp:sp>
    <dsp:sp modelId="{D02A5EA0-D5E1-FA43-82A0-A8E05CC6F0D4}">
      <dsp:nvSpPr>
        <dsp:cNvPr id="0" name=""/>
        <dsp:cNvSpPr/>
      </dsp:nvSpPr>
      <dsp:spPr>
        <a:xfrm rot="16200000">
          <a:off x="3188630" y="1743445"/>
          <a:ext cx="218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493" y="0"/>
              </a:lnTo>
            </a:path>
          </a:pathLst>
        </a:custGeom>
        <a:noFill/>
        <a:ln w="38100" cap="flat" cmpd="sng" algn="ctr">
          <a:solidFill>
            <a:srgbClr val="95B2C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064EB-9325-7248-8224-FFF871D097CC}">
      <dsp:nvSpPr>
        <dsp:cNvPr id="0" name=""/>
        <dsp:cNvSpPr/>
      </dsp:nvSpPr>
      <dsp:spPr>
        <a:xfrm>
          <a:off x="2422743" y="338392"/>
          <a:ext cx="1750268" cy="1295805"/>
        </a:xfrm>
        <a:prstGeom prst="roundRect">
          <a:avLst/>
        </a:prstGeom>
        <a:solidFill>
          <a:srgbClr val="40607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What feedback can I provide others based on this assessment</a:t>
          </a:r>
          <a:endParaRPr lang="en-US" sz="1600" kern="1200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dsp:txBody>
      <dsp:txXfrm>
        <a:off x="2485999" y="401648"/>
        <a:ext cx="1623756" cy="1169293"/>
      </dsp:txXfrm>
    </dsp:sp>
    <dsp:sp modelId="{70ECB2A8-F099-C247-AE13-7C1BCC7D92F5}">
      <dsp:nvSpPr>
        <dsp:cNvPr id="0" name=""/>
        <dsp:cNvSpPr/>
      </dsp:nvSpPr>
      <dsp:spPr>
        <a:xfrm rot="1485112">
          <a:off x="4270993" y="3067447"/>
          <a:ext cx="2602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291" y="0"/>
              </a:lnTo>
            </a:path>
          </a:pathLst>
        </a:custGeom>
        <a:noFill/>
        <a:ln w="38100" cap="flat" cmpd="sng" algn="ctr">
          <a:solidFill>
            <a:srgbClr val="95B2C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F7E3D-87ED-A84B-8A2A-8133AFCE0969}">
      <dsp:nvSpPr>
        <dsp:cNvPr id="0" name=""/>
        <dsp:cNvSpPr/>
      </dsp:nvSpPr>
      <dsp:spPr>
        <a:xfrm>
          <a:off x="4519328" y="2893003"/>
          <a:ext cx="1708757" cy="1245685"/>
        </a:xfrm>
        <a:prstGeom prst="roundRect">
          <a:avLst/>
        </a:prstGeom>
        <a:solidFill>
          <a:srgbClr val="40607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What </a:t>
          </a:r>
          <a:r>
            <a:rPr lang="en-US" sz="1600" kern="1200" dirty="0" err="1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didn</a:t>
          </a:r>
          <a:r>
            <a:rPr lang="uk-UA" sz="1600" kern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’</a:t>
          </a:r>
          <a:r>
            <a:rPr lang="en-US" sz="1600" kern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t</a:t>
          </a:r>
          <a:r>
            <a:rPr lang="en-US" sz="1600" kern="1200" baseline="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 they learn and how can I learn from this</a:t>
          </a:r>
          <a:endParaRPr lang="en-US" sz="1600" kern="1200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dsp:txBody>
      <dsp:txXfrm>
        <a:off x="4580137" y="2953812"/>
        <a:ext cx="1587139" cy="1124067"/>
      </dsp:txXfrm>
    </dsp:sp>
    <dsp:sp modelId="{EB697E2F-32DF-CD46-B830-C55867EBB01E}">
      <dsp:nvSpPr>
        <dsp:cNvPr id="0" name=""/>
        <dsp:cNvSpPr/>
      </dsp:nvSpPr>
      <dsp:spPr>
        <a:xfrm rot="9291928">
          <a:off x="2067159" y="3075720"/>
          <a:ext cx="2578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853" y="0"/>
              </a:lnTo>
            </a:path>
          </a:pathLst>
        </a:custGeom>
        <a:noFill/>
        <a:ln w="38100" cap="flat" cmpd="sng" algn="ctr">
          <a:solidFill>
            <a:srgbClr val="95B2C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71E23-C211-E64B-BFCA-6EC2829E312D}">
      <dsp:nvSpPr>
        <dsp:cNvPr id="0" name=""/>
        <dsp:cNvSpPr/>
      </dsp:nvSpPr>
      <dsp:spPr>
        <a:xfrm>
          <a:off x="409325" y="2905806"/>
          <a:ext cx="1670041" cy="1232882"/>
        </a:xfrm>
        <a:prstGeom prst="roundRect">
          <a:avLst/>
        </a:prstGeom>
        <a:solidFill>
          <a:srgbClr val="40607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What did they learn and what can I learn </a:t>
          </a:r>
          <a:br>
            <a:rPr lang="en-US" sz="1600" kern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</a:br>
          <a:r>
            <a:rPr lang="en-US" sz="1600" kern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from this</a:t>
          </a:r>
          <a:endParaRPr lang="en-US" sz="1600" kern="1200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dsp:txBody>
      <dsp:txXfrm>
        <a:off x="469509" y="2965990"/>
        <a:ext cx="1549673" cy="1112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AE22-BA42-E844-AF4D-3FC3DEF54B2D}" type="datetimeFigureOut">
              <a:rPr lang="en-US" smtClean="0"/>
              <a:pPr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9726-895E-5642-AF69-D29CC2681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DB789-A0E4-FC41-A88F-E0D29EABCBC2}" type="datetimeFigureOut">
              <a:rPr lang="en-US" smtClean="0"/>
              <a:pPr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8FC2C-B79D-6546-A7CD-42435F8CE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8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6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B7B4-0C1C-1E47-A1C9-79B2CE654C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841772"/>
            <a:ext cx="6615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701529"/>
            <a:ext cx="6615000" cy="17550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2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1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282304"/>
            <a:ext cx="66150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3442098"/>
            <a:ext cx="66150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0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500" y="1441429"/>
            <a:ext cx="32400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1333500" y="1441429"/>
            <a:ext cx="32400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4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1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17003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538" y="740569"/>
            <a:ext cx="401300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17003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58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07382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02628" y="740569"/>
            <a:ext cx="4052455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073822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9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75" y="841773"/>
            <a:ext cx="6705600" cy="116800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75" y="2085975"/>
            <a:ext cx="67056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1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1369219"/>
            <a:ext cx="6615000" cy="33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080000" cy="5143500"/>
          </a:xfrm>
          <a:prstGeom prst="rect">
            <a:avLst/>
          </a:prstGeom>
          <a:gradFill flip="none" rotWithShape="1">
            <a:gsLst>
              <a:gs pos="0">
                <a:srgbClr val="406077"/>
              </a:gs>
              <a:gs pos="79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8" name="Picture 8" descr="dimensions_logo_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" y="258367"/>
            <a:ext cx="945000" cy="7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66875" y="2463404"/>
            <a:ext cx="7477125" cy="2303859"/>
          </a:xfrm>
          <a:prstGeom prst="rect">
            <a:avLst/>
          </a:prstGeom>
          <a:gradFill flip="none" rotWithShape="1">
            <a:gsLst>
              <a:gs pos="91000">
                <a:srgbClr val="406077"/>
              </a:gs>
              <a:gs pos="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 flipH="1">
            <a:off x="0" y="4767263"/>
            <a:ext cx="6858000" cy="384572"/>
          </a:xfrm>
          <a:prstGeom prst="rect">
            <a:avLst/>
          </a:prstGeom>
          <a:gradFill flip="none" rotWithShape="1">
            <a:gsLst>
              <a:gs pos="100000">
                <a:srgbClr val="406077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flipV="1">
            <a:off x="2050257" y="2339579"/>
            <a:ext cx="7093744" cy="123825"/>
          </a:xfrm>
          <a:prstGeom prst="rect">
            <a:avLst/>
          </a:prstGeom>
          <a:solidFill>
            <a:srgbClr val="CE1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Picture 9" descr="dimensions_logo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2875"/>
            <a:ext cx="1838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0257" y="2019301"/>
            <a:ext cx="7093744" cy="402431"/>
          </a:xfrm>
          <a:prstGeom prst="rect">
            <a:avLst/>
          </a:prstGeom>
          <a:solidFill>
            <a:srgbClr val="406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05" y="3886201"/>
            <a:ext cx="715565" cy="7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opdrawer.aamt.edu.au/Fractions/Assessment/Designing-assessment-tasks/Closed-or-open-tasks" TargetMode="External"/><Relationship Id="rId4" Type="http://schemas.openxmlformats.org/officeDocument/2006/relationships/hyperlink" Target="http://topdrawer.aamt.edu.au/Fractions/Assessment/Designing-assessment-tasks/Choosing-the-response-type" TargetMode="External"/><Relationship Id="rId5" Type="http://schemas.openxmlformats.org/officeDocument/2006/relationships/hyperlink" Target="http://topdrawer.aamt.edu.au/Fractions/Assessment/Designing-assessment-tasks/With-or-without-contex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Fractions/Assessment/Designing-assessment-tasks/Choosing-the-fraction-mode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straliancurriculum.edu.au/mathematics/curriculum/f-10?layout=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ara.edu.au/assessment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amt.edu.au/content/download/9895/126744/file/aamt-assess-col2.pdf" TargetMode="External"/><Relationship Id="rId3" Type="http://schemas.openxmlformats.org/officeDocument/2006/relationships/hyperlink" Target="https://www.google.com.au/url?sa=t&amp;rct=j&amp;q=&amp;esrc=s&amp;source=web&amp;cd=1&amp;ved=0ahUKEwjKntjn-MXPAhUU1mMKHaVZA3kQFggiMAA&amp;url=http://research.acer.edu.au/cgi/viewcontent.cgi?article=1069&amp;context=research_conference&amp;usg=AFQjCNGA-Pk8F9n0C4Fy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Webshop/Entire-catalogue/Fraction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Fractions/Assessmen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opdrawer.aamt.edu.au/Fractions/Assessment/Assessment-approaches/Survey/Survey-example" TargetMode="External"/><Relationship Id="rId4" Type="http://schemas.openxmlformats.org/officeDocument/2006/relationships/hyperlink" Target="http://topdrawer.aamt.edu.au/Fractions/Assessment/Assessment-approaches/Task-based-interview/Task-based-interview-example" TargetMode="External"/><Relationship Id="rId5" Type="http://schemas.openxmlformats.org/officeDocument/2006/relationships/hyperlink" Target="http://topdrawer.aamt.edu.au/Fractions/Assessment/Assessment-approaches/Digital-assessment-tools/Digital-assessment-tool-exampl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Fractions/Assessment/Assessment-approaches/Observation/Observation-examp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1675" y="854060"/>
            <a:ext cx="6705600" cy="1168003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F1E50"/>
                </a:solidFill>
              </a:rPr>
              <a:t>Opening the Top Drawer to Fractions</a:t>
            </a:r>
            <a:endParaRPr lang="en-US" sz="3600" b="1" dirty="0">
              <a:solidFill>
                <a:srgbClr val="0F1E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875" y="2009776"/>
            <a:ext cx="7096125" cy="1397001"/>
          </a:xfrm>
          <a:prstGeom prst="rect">
            <a:avLst/>
          </a:prstGeom>
          <a:solidFill>
            <a:srgbClr val="406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9476" y="2147410"/>
            <a:ext cx="6705600" cy="2057401"/>
          </a:xfrm>
        </p:spPr>
        <p:txBody>
          <a:bodyPr/>
          <a:lstStyle/>
          <a:p>
            <a:pPr algn="l"/>
            <a:r>
              <a:rPr lang="en-US" dirty="0" smtClean="0"/>
              <a:t>Module 4 of 6: Assessment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47875" y="3383917"/>
            <a:ext cx="70961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9" y="329599"/>
            <a:ext cx="7514167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Planning for fractions assessment 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502" y="1163833"/>
            <a:ext cx="6615000" cy="3375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F1E50"/>
                </a:solidFill>
              </a:rPr>
              <a:t>Who am I assessing?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What am I assessing?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Why am I assessing?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How am I going to assess?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What am I going to use this assessment for?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8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318" y="328291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What am I assessing for?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26" y="1142265"/>
            <a:ext cx="6864737" cy="397893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C100"/>
                </a:solidFill>
              </a:rPr>
              <a:t>DIAGNOSTIC</a:t>
            </a:r>
            <a:endParaRPr lang="en-US" b="1" dirty="0">
              <a:solidFill>
                <a:srgbClr val="FFC1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F1E50"/>
                </a:solidFill>
              </a:rPr>
              <a:t>What they already know and what misconceptions they might have?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FORMATIVE</a:t>
            </a:r>
            <a:endParaRPr lang="en-US" dirty="0">
              <a:solidFill>
                <a:srgbClr val="406077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F1E50"/>
                </a:solidFill>
              </a:rPr>
              <a:t>What are they learning from this activity and what do I </a:t>
            </a:r>
            <a:br>
              <a:rPr lang="en-US" dirty="0" smtClean="0">
                <a:solidFill>
                  <a:srgbClr val="0F1E50"/>
                </a:solidFill>
              </a:rPr>
            </a:br>
            <a:r>
              <a:rPr lang="en-US" dirty="0" smtClean="0">
                <a:solidFill>
                  <a:srgbClr val="0F1E50"/>
                </a:solidFill>
              </a:rPr>
              <a:t>need to do if they are not learning what was intended?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SUMMATIVE</a:t>
            </a:r>
            <a:endParaRPr lang="en-US" b="1" dirty="0">
              <a:solidFill>
                <a:srgbClr val="406077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F1E50"/>
                </a:solidFill>
              </a:rPr>
              <a:t>What have they learnt from doing this and have they developed any misconceptions? What can I learn from this?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4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0750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Diagnostic assessment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814" y="1161778"/>
            <a:ext cx="7007613" cy="37893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F1E50"/>
                </a:solidFill>
              </a:rPr>
              <a:t>Diagnostic assessment allows teachers to determine what </a:t>
            </a:r>
            <a:r>
              <a:rPr lang="en-US" sz="2200" dirty="0" smtClean="0">
                <a:solidFill>
                  <a:srgbClr val="0F1E50"/>
                </a:solidFill>
              </a:rPr>
              <a:t>the </a:t>
            </a:r>
            <a:r>
              <a:rPr lang="en-US" sz="2200" dirty="0">
                <a:solidFill>
                  <a:srgbClr val="0F1E50"/>
                </a:solidFill>
              </a:rPr>
              <a:t>students’ weaknesses and </a:t>
            </a:r>
            <a:r>
              <a:rPr lang="en-US" sz="2200" dirty="0" smtClean="0">
                <a:solidFill>
                  <a:srgbClr val="0F1E50"/>
                </a:solidFill>
              </a:rPr>
              <a:t>strengths are, and is their </a:t>
            </a:r>
            <a:r>
              <a:rPr lang="en-US" sz="2200" dirty="0">
                <a:solidFill>
                  <a:srgbClr val="0F1E50"/>
                </a:solidFill>
              </a:rPr>
              <a:t>level of prior knowledge </a:t>
            </a:r>
            <a:r>
              <a:rPr lang="en-US" sz="2200" dirty="0" smtClean="0">
                <a:solidFill>
                  <a:srgbClr val="0F1E50"/>
                </a:solidFill>
              </a:rPr>
              <a:t>and their </a:t>
            </a:r>
            <a:r>
              <a:rPr lang="en-US" sz="2200" dirty="0">
                <a:solidFill>
                  <a:srgbClr val="0F1E50"/>
                </a:solidFill>
              </a:rPr>
              <a:t>assumed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skill </a:t>
            </a:r>
            <a:r>
              <a:rPr lang="en-US" sz="2200" dirty="0">
                <a:solidFill>
                  <a:srgbClr val="0F1E50"/>
                </a:solidFill>
              </a:rPr>
              <a:t>base </a:t>
            </a:r>
            <a:r>
              <a:rPr lang="en-US" sz="2200" dirty="0" smtClean="0">
                <a:solidFill>
                  <a:srgbClr val="0F1E50"/>
                </a:solidFill>
              </a:rPr>
              <a:t>sufficient </a:t>
            </a:r>
            <a:r>
              <a:rPr lang="en-US" sz="2200" dirty="0">
                <a:solidFill>
                  <a:srgbClr val="0F1E50"/>
                </a:solidFill>
              </a:rPr>
              <a:t>for a particular content, prior to beginning instruction</a:t>
            </a:r>
            <a:r>
              <a:rPr lang="en-US" sz="2200" i="1" dirty="0">
                <a:solidFill>
                  <a:srgbClr val="0F1E50"/>
                </a:solidFill>
              </a:rPr>
              <a:t>. </a:t>
            </a:r>
            <a:endParaRPr lang="en-US" sz="2200" i="1" dirty="0" smtClean="0">
              <a:solidFill>
                <a:srgbClr val="0F1E5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If </a:t>
            </a:r>
            <a:r>
              <a:rPr lang="en-US" sz="2200" dirty="0">
                <a:solidFill>
                  <a:srgbClr val="0F1E50"/>
                </a:solidFill>
              </a:rPr>
              <a:t>the teacher can establish where students are </a:t>
            </a:r>
            <a:r>
              <a:rPr lang="en-US" sz="2200" dirty="0" smtClean="0">
                <a:solidFill>
                  <a:srgbClr val="0F1E50"/>
                </a:solidFill>
              </a:rPr>
              <a:t>at </a:t>
            </a:r>
            <a:r>
              <a:rPr lang="en-US" sz="2200" dirty="0">
                <a:solidFill>
                  <a:srgbClr val="0F1E50"/>
                </a:solidFill>
              </a:rPr>
              <a:t>they can build in remediation if required or adjust the level of instruction to meet the class needs. </a:t>
            </a:r>
            <a:endParaRPr lang="en-US" sz="2200" dirty="0" smtClean="0">
              <a:solidFill>
                <a:srgbClr val="0F1E5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In </a:t>
            </a:r>
            <a:r>
              <a:rPr lang="en-US" sz="2200" dirty="0">
                <a:solidFill>
                  <a:srgbClr val="0F1E50"/>
                </a:solidFill>
              </a:rPr>
              <a:t>some situations this could also mean </a:t>
            </a:r>
            <a:r>
              <a:rPr lang="en-US" sz="2200" dirty="0" smtClean="0">
                <a:solidFill>
                  <a:srgbClr val="0F1E50"/>
                </a:solidFill>
              </a:rPr>
              <a:t>extending </a:t>
            </a:r>
            <a:r>
              <a:rPr lang="en-US" sz="2200" dirty="0">
                <a:solidFill>
                  <a:srgbClr val="0F1E50"/>
                </a:solidFill>
              </a:rPr>
              <a:t>students if required.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318" y="317140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Teacher activity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120" y="1139476"/>
            <a:ext cx="6238177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Brainstorm some ideas on how you might diagnostically assess students knowledge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of fractions prior to starting your lesson block. </a:t>
            </a:r>
          </a:p>
          <a:p>
            <a:pPr marL="0" indent="0">
              <a:buNone/>
            </a:pPr>
            <a:endParaRPr lang="en-US" sz="2200" dirty="0">
              <a:solidFill>
                <a:srgbClr val="0F1E50"/>
              </a:solidFill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F1E50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rgbClr val="0F1E50"/>
              </a:solidFill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F1E50"/>
                </a:solidFill>
              </a:rPr>
              <a:t>Note:</a:t>
            </a:r>
            <a:r>
              <a:rPr lang="en-US" sz="1800" dirty="0" smtClean="0">
                <a:solidFill>
                  <a:srgbClr val="0F1E50"/>
                </a:solidFill>
              </a:rPr>
              <a:t> Diagnostic tests are aimed at assessing understanding not fluency.</a:t>
            </a:r>
            <a:endParaRPr lang="en-US" sz="18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35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53" y="328291"/>
            <a:ext cx="7947134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Diagnostic assessment strategies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816" y="1119226"/>
            <a:ext cx="6615000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0F1E50"/>
                </a:solidFill>
              </a:rPr>
              <a:t>There are many different types </a:t>
            </a:r>
            <a:r>
              <a:rPr lang="en-US" b="1" dirty="0">
                <a:solidFill>
                  <a:srgbClr val="0F1E50"/>
                </a:solidFill>
              </a:rPr>
              <a:t>of </a:t>
            </a:r>
            <a:r>
              <a:rPr lang="en-US" b="1" dirty="0" smtClean="0">
                <a:solidFill>
                  <a:srgbClr val="0F1E50"/>
                </a:solidFill>
              </a:rPr>
              <a:t>diagnostic assessment tools for example; </a:t>
            </a:r>
            <a:endParaRPr lang="en-US" b="1" dirty="0">
              <a:solidFill>
                <a:srgbClr val="0F1E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Pre-tests or quizzes</a:t>
            </a:r>
            <a:endParaRPr lang="en-US" sz="2200" dirty="0">
              <a:solidFill>
                <a:srgbClr val="0F1E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Self-assessments 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Discussion </a:t>
            </a:r>
            <a:r>
              <a:rPr lang="en-US" sz="2200" dirty="0">
                <a:solidFill>
                  <a:srgbClr val="0F1E50"/>
                </a:solidFill>
              </a:rPr>
              <a:t>board </a:t>
            </a:r>
            <a:r>
              <a:rPr lang="en-US" sz="2200" dirty="0" smtClean="0">
                <a:solidFill>
                  <a:srgbClr val="0F1E50"/>
                </a:solidFill>
              </a:rPr>
              <a:t>responses</a:t>
            </a:r>
            <a:endParaRPr lang="en-US" sz="2200" dirty="0">
              <a:solidFill>
                <a:srgbClr val="0F1E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Student Interviews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Designing visual infographics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255" y="530687"/>
            <a:ext cx="7581900" cy="1418301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Diagnostic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assessment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for planning</a:t>
            </a:r>
            <a:endParaRPr lang="en-US" sz="3000" b="1" dirty="0">
              <a:solidFill>
                <a:srgbClr val="0F1E5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18161355"/>
              </p:ext>
            </p:extLst>
          </p:nvPr>
        </p:nvGraphicFramePr>
        <p:xfrm>
          <a:off x="3375102" y="700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70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53" y="329599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Formative assessment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1949" y="1144961"/>
            <a:ext cx="67671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Formative assessment should be an integral part of the teaching and learning process. </a:t>
            </a:r>
          </a:p>
          <a:p>
            <a:endParaRPr lang="en-US" sz="200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It involves questioning, structured classroom observations and activities that actively provide crucial feedback to students about their ongoing progress. </a:t>
            </a:r>
          </a:p>
          <a:p>
            <a:endParaRPr lang="en-US" sz="200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It allows students to be actively involved in their learning through self and peer assessment. </a:t>
            </a:r>
          </a:p>
          <a:p>
            <a:endParaRPr lang="en-US" sz="2000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It should also inform planning for instruction and shape future lesson structure.</a:t>
            </a:r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7443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52" y="329599"/>
            <a:ext cx="7705397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Formative assessment strategies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71" y="1151936"/>
            <a:ext cx="6663369" cy="387726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0F1E50"/>
                </a:solidFill>
              </a:rPr>
              <a:t>There are many different types of </a:t>
            </a:r>
            <a:r>
              <a:rPr lang="en-US" sz="2600" b="1" dirty="0" smtClean="0">
                <a:solidFill>
                  <a:srgbClr val="0F1E50"/>
                </a:solidFill>
              </a:rPr>
              <a:t>formative assessment </a:t>
            </a:r>
            <a:r>
              <a:rPr lang="en-US" sz="2600" b="1" dirty="0">
                <a:solidFill>
                  <a:srgbClr val="0F1E50"/>
                </a:solidFill>
              </a:rPr>
              <a:t>such as;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solidFill>
                  <a:srgbClr val="0F1E50"/>
                </a:solidFill>
              </a:rPr>
              <a:t>Classroom </a:t>
            </a:r>
            <a:r>
              <a:rPr lang="en-US" sz="2200" dirty="0" smtClean="0">
                <a:solidFill>
                  <a:srgbClr val="0F1E50"/>
                </a:solidFill>
              </a:rPr>
              <a:t>observations </a:t>
            </a:r>
            <a:r>
              <a:rPr lang="en-US" sz="2200" dirty="0">
                <a:solidFill>
                  <a:srgbClr val="0F1E50"/>
                </a:solidFill>
              </a:rPr>
              <a:t>performed by the teacher during activities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solidFill>
                  <a:srgbClr val="0F1E50"/>
                </a:solidFill>
              </a:rPr>
              <a:t>Homework </a:t>
            </a:r>
            <a:r>
              <a:rPr lang="en-US" sz="2200" dirty="0" smtClean="0">
                <a:solidFill>
                  <a:srgbClr val="0F1E50"/>
                </a:solidFill>
              </a:rPr>
              <a:t>tasks </a:t>
            </a:r>
            <a:endParaRPr lang="en-US" sz="2200" dirty="0">
              <a:solidFill>
                <a:srgbClr val="0F1E5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200" dirty="0">
                <a:solidFill>
                  <a:srgbClr val="0F1E50"/>
                </a:solidFill>
              </a:rPr>
              <a:t>Reflective </a:t>
            </a:r>
            <a:r>
              <a:rPr lang="en-US" sz="2200" dirty="0" smtClean="0">
                <a:solidFill>
                  <a:srgbClr val="0F1E50"/>
                </a:solidFill>
              </a:rPr>
              <a:t>journals</a:t>
            </a:r>
            <a:endParaRPr lang="en-US" sz="2200" dirty="0">
              <a:solidFill>
                <a:srgbClr val="0F1E5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200" dirty="0">
                <a:solidFill>
                  <a:srgbClr val="0F1E50"/>
                </a:solidFill>
              </a:rPr>
              <a:t>Hinge point questions directed at the whole class 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solidFill>
                  <a:srgbClr val="0F1E50"/>
                </a:solidFill>
              </a:rPr>
              <a:t>Class activities where a group presents their results to a question or task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solidFill>
                  <a:srgbClr val="0F1E50"/>
                </a:solidFill>
              </a:rPr>
              <a:t>Student feedback through pop quiz questions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solidFill>
                  <a:srgbClr val="0F1E50"/>
                </a:solidFill>
              </a:rPr>
              <a:t>Student self-evaluation of performance and progress 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27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53" y="200374"/>
            <a:ext cx="3417186" cy="2085731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Formative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assessment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for learning</a:t>
            </a:r>
            <a:endParaRPr lang="en-US" sz="3000" b="1" dirty="0">
              <a:solidFill>
                <a:srgbClr val="0F1E5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344504" y="603286"/>
            <a:ext cx="4339608" cy="3912443"/>
            <a:chOff x="2579005" y="993579"/>
            <a:chExt cx="4339608" cy="3912443"/>
          </a:xfrm>
        </p:grpSpPr>
        <p:sp>
          <p:nvSpPr>
            <p:cNvPr id="8" name="Freeform 7"/>
            <p:cNvSpPr/>
            <p:nvPr/>
          </p:nvSpPr>
          <p:spPr>
            <a:xfrm>
              <a:off x="4101593" y="993579"/>
              <a:ext cx="1068585" cy="1068585"/>
            </a:xfrm>
            <a:custGeom>
              <a:avLst/>
              <a:gdLst>
                <a:gd name="connsiteX0" fmla="*/ 0 w 1068585"/>
                <a:gd name="connsiteY0" fmla="*/ 534293 h 1068585"/>
                <a:gd name="connsiteX1" fmla="*/ 534293 w 1068585"/>
                <a:gd name="connsiteY1" fmla="*/ 0 h 1068585"/>
                <a:gd name="connsiteX2" fmla="*/ 1068586 w 1068585"/>
                <a:gd name="connsiteY2" fmla="*/ 534293 h 1068585"/>
                <a:gd name="connsiteX3" fmla="*/ 534293 w 1068585"/>
                <a:gd name="connsiteY3" fmla="*/ 1068586 h 1068585"/>
                <a:gd name="connsiteX4" fmla="*/ 0 w 1068585"/>
                <a:gd name="connsiteY4" fmla="*/ 534293 h 106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585" h="1068585">
                  <a:moveTo>
                    <a:pt x="0" y="534293"/>
                  </a:moveTo>
                  <a:cubicBezTo>
                    <a:pt x="0" y="239211"/>
                    <a:pt x="239211" y="0"/>
                    <a:pt x="534293" y="0"/>
                  </a:cubicBezTo>
                  <a:cubicBezTo>
                    <a:pt x="829375" y="0"/>
                    <a:pt x="1068586" y="239211"/>
                    <a:pt x="1068586" y="534293"/>
                  </a:cubicBezTo>
                  <a:cubicBezTo>
                    <a:pt x="1068586" y="829375"/>
                    <a:pt x="829375" y="1068586"/>
                    <a:pt x="534293" y="1068586"/>
                  </a:cubicBezTo>
                  <a:cubicBezTo>
                    <a:pt x="239211" y="1068586"/>
                    <a:pt x="0" y="829375"/>
                    <a:pt x="0" y="534293"/>
                  </a:cubicBezTo>
                  <a:close/>
                </a:path>
              </a:pathLst>
            </a:custGeom>
            <a:solidFill>
              <a:srgbClr val="FF8B00">
                <a:alpha val="25000"/>
              </a:srgbClr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971" tIns="186971" rIns="186971" bIns="18697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579005" y="1226154"/>
              <a:ext cx="4339608" cy="3679868"/>
              <a:chOff x="2579005" y="1226154"/>
              <a:chExt cx="4339608" cy="3679868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4101593" y="2489043"/>
                <a:ext cx="1068585" cy="1068585"/>
              </a:xfrm>
              <a:custGeom>
                <a:avLst/>
                <a:gdLst>
                  <a:gd name="connsiteX0" fmla="*/ 0 w 1068585"/>
                  <a:gd name="connsiteY0" fmla="*/ 534293 h 1068585"/>
                  <a:gd name="connsiteX1" fmla="*/ 534293 w 1068585"/>
                  <a:gd name="connsiteY1" fmla="*/ 0 h 1068585"/>
                  <a:gd name="connsiteX2" fmla="*/ 1068586 w 1068585"/>
                  <a:gd name="connsiteY2" fmla="*/ 534293 h 1068585"/>
                  <a:gd name="connsiteX3" fmla="*/ 534293 w 1068585"/>
                  <a:gd name="connsiteY3" fmla="*/ 1068586 h 1068585"/>
                  <a:gd name="connsiteX4" fmla="*/ 0 w 1068585"/>
                  <a:gd name="connsiteY4" fmla="*/ 534293 h 106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585" h="1068585">
                    <a:moveTo>
                      <a:pt x="0" y="534293"/>
                    </a:moveTo>
                    <a:cubicBezTo>
                      <a:pt x="0" y="239211"/>
                      <a:pt x="239211" y="0"/>
                      <a:pt x="534293" y="0"/>
                    </a:cubicBezTo>
                    <a:cubicBezTo>
                      <a:pt x="829375" y="0"/>
                      <a:pt x="1068586" y="239211"/>
                      <a:pt x="1068586" y="534293"/>
                    </a:cubicBezTo>
                    <a:cubicBezTo>
                      <a:pt x="1068586" y="829375"/>
                      <a:pt x="829375" y="1068586"/>
                      <a:pt x="534293" y="1068586"/>
                    </a:cubicBezTo>
                    <a:cubicBezTo>
                      <a:pt x="239211" y="1068586"/>
                      <a:pt x="0" y="829375"/>
                      <a:pt x="0" y="534293"/>
                    </a:cubicBezTo>
                    <a:close/>
                  </a:path>
                </a:pathLst>
              </a:custGeom>
              <a:solidFill>
                <a:srgbClr val="FF8B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6971" tIns="186971" rIns="186971" bIns="186971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6200000">
                <a:off x="4522763" y="2100347"/>
                <a:ext cx="226245" cy="363319"/>
              </a:xfrm>
              <a:custGeom>
                <a:avLst/>
                <a:gdLst>
                  <a:gd name="connsiteX0" fmla="*/ 0 w 226245"/>
                  <a:gd name="connsiteY0" fmla="*/ 72664 h 363319"/>
                  <a:gd name="connsiteX1" fmla="*/ 113123 w 226245"/>
                  <a:gd name="connsiteY1" fmla="*/ 72664 h 363319"/>
                  <a:gd name="connsiteX2" fmla="*/ 113123 w 226245"/>
                  <a:gd name="connsiteY2" fmla="*/ 0 h 363319"/>
                  <a:gd name="connsiteX3" fmla="*/ 226245 w 226245"/>
                  <a:gd name="connsiteY3" fmla="*/ 181660 h 363319"/>
                  <a:gd name="connsiteX4" fmla="*/ 113123 w 226245"/>
                  <a:gd name="connsiteY4" fmla="*/ 363319 h 363319"/>
                  <a:gd name="connsiteX5" fmla="*/ 113123 w 226245"/>
                  <a:gd name="connsiteY5" fmla="*/ 290655 h 363319"/>
                  <a:gd name="connsiteX6" fmla="*/ 0 w 226245"/>
                  <a:gd name="connsiteY6" fmla="*/ 290655 h 363319"/>
                  <a:gd name="connsiteX7" fmla="*/ 0 w 226245"/>
                  <a:gd name="connsiteY7" fmla="*/ 72664 h 36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245" h="363319">
                    <a:moveTo>
                      <a:pt x="0" y="72664"/>
                    </a:moveTo>
                    <a:lnTo>
                      <a:pt x="113123" y="72664"/>
                    </a:lnTo>
                    <a:lnTo>
                      <a:pt x="113123" y="0"/>
                    </a:lnTo>
                    <a:lnTo>
                      <a:pt x="226245" y="181660"/>
                    </a:lnTo>
                    <a:lnTo>
                      <a:pt x="113123" y="363319"/>
                    </a:lnTo>
                    <a:lnTo>
                      <a:pt x="113123" y="290655"/>
                    </a:lnTo>
                    <a:lnTo>
                      <a:pt x="0" y="290655"/>
                    </a:lnTo>
                    <a:lnTo>
                      <a:pt x="0" y="72664"/>
                    </a:lnTo>
                    <a:close/>
                  </a:path>
                </a:pathLst>
              </a:custGeom>
              <a:solidFill>
                <a:srgbClr val="95B2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2" tIns="72664" rIns="67874" bIns="72663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275243" y="2875128"/>
                <a:ext cx="226245" cy="363319"/>
              </a:xfrm>
              <a:custGeom>
                <a:avLst/>
                <a:gdLst>
                  <a:gd name="connsiteX0" fmla="*/ 0 w 226245"/>
                  <a:gd name="connsiteY0" fmla="*/ 72664 h 363319"/>
                  <a:gd name="connsiteX1" fmla="*/ 113123 w 226245"/>
                  <a:gd name="connsiteY1" fmla="*/ 72664 h 363319"/>
                  <a:gd name="connsiteX2" fmla="*/ 113123 w 226245"/>
                  <a:gd name="connsiteY2" fmla="*/ 0 h 363319"/>
                  <a:gd name="connsiteX3" fmla="*/ 226245 w 226245"/>
                  <a:gd name="connsiteY3" fmla="*/ 181660 h 363319"/>
                  <a:gd name="connsiteX4" fmla="*/ 113123 w 226245"/>
                  <a:gd name="connsiteY4" fmla="*/ 363319 h 363319"/>
                  <a:gd name="connsiteX5" fmla="*/ 113123 w 226245"/>
                  <a:gd name="connsiteY5" fmla="*/ 290655 h 363319"/>
                  <a:gd name="connsiteX6" fmla="*/ 0 w 226245"/>
                  <a:gd name="connsiteY6" fmla="*/ 290655 h 363319"/>
                  <a:gd name="connsiteX7" fmla="*/ 0 w 226245"/>
                  <a:gd name="connsiteY7" fmla="*/ 72664 h 36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245" h="363319">
                    <a:moveTo>
                      <a:pt x="0" y="72664"/>
                    </a:moveTo>
                    <a:lnTo>
                      <a:pt x="113123" y="72664"/>
                    </a:lnTo>
                    <a:lnTo>
                      <a:pt x="113123" y="0"/>
                    </a:lnTo>
                    <a:lnTo>
                      <a:pt x="226245" y="181660"/>
                    </a:lnTo>
                    <a:lnTo>
                      <a:pt x="113123" y="363319"/>
                    </a:lnTo>
                    <a:lnTo>
                      <a:pt x="113123" y="290655"/>
                    </a:lnTo>
                    <a:lnTo>
                      <a:pt x="0" y="290655"/>
                    </a:lnTo>
                    <a:lnTo>
                      <a:pt x="0" y="72664"/>
                    </a:lnTo>
                    <a:close/>
                  </a:path>
                </a:pathLst>
              </a:custGeom>
              <a:solidFill>
                <a:srgbClr val="95B2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72664" rIns="67873" bIns="72664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377213" y="1366597"/>
                <a:ext cx="1068585" cy="1068585"/>
              </a:xfrm>
              <a:custGeom>
                <a:avLst/>
                <a:gdLst>
                  <a:gd name="connsiteX0" fmla="*/ 0 w 1068585"/>
                  <a:gd name="connsiteY0" fmla="*/ 534293 h 1068585"/>
                  <a:gd name="connsiteX1" fmla="*/ 534293 w 1068585"/>
                  <a:gd name="connsiteY1" fmla="*/ 0 h 1068585"/>
                  <a:gd name="connsiteX2" fmla="*/ 1068586 w 1068585"/>
                  <a:gd name="connsiteY2" fmla="*/ 534293 h 1068585"/>
                  <a:gd name="connsiteX3" fmla="*/ 534293 w 1068585"/>
                  <a:gd name="connsiteY3" fmla="*/ 1068586 h 1068585"/>
                  <a:gd name="connsiteX4" fmla="*/ 0 w 1068585"/>
                  <a:gd name="connsiteY4" fmla="*/ 534293 h 106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585" h="1068585">
                    <a:moveTo>
                      <a:pt x="0" y="534293"/>
                    </a:moveTo>
                    <a:cubicBezTo>
                      <a:pt x="0" y="239211"/>
                      <a:pt x="239211" y="0"/>
                      <a:pt x="534293" y="0"/>
                    </a:cubicBezTo>
                    <a:cubicBezTo>
                      <a:pt x="829375" y="0"/>
                      <a:pt x="1068586" y="239211"/>
                      <a:pt x="1068586" y="534293"/>
                    </a:cubicBezTo>
                    <a:cubicBezTo>
                      <a:pt x="1068586" y="829375"/>
                      <a:pt x="829375" y="1068586"/>
                      <a:pt x="534293" y="1068586"/>
                    </a:cubicBezTo>
                    <a:cubicBezTo>
                      <a:pt x="239211" y="1068586"/>
                      <a:pt x="0" y="829375"/>
                      <a:pt x="0" y="534293"/>
                    </a:cubicBezTo>
                    <a:close/>
                  </a:path>
                </a:pathLst>
              </a:custGeom>
              <a:solidFill>
                <a:srgbClr val="FF8B00">
                  <a:alpha val="35000"/>
                </a:srgbClr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6971" tIns="186971" rIns="186971" bIns="186971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275093" y="3757642"/>
                <a:ext cx="1068585" cy="1068585"/>
              </a:xfrm>
              <a:custGeom>
                <a:avLst/>
                <a:gdLst>
                  <a:gd name="connsiteX0" fmla="*/ 0 w 1068585"/>
                  <a:gd name="connsiteY0" fmla="*/ 534293 h 1068585"/>
                  <a:gd name="connsiteX1" fmla="*/ 534293 w 1068585"/>
                  <a:gd name="connsiteY1" fmla="*/ 0 h 1068585"/>
                  <a:gd name="connsiteX2" fmla="*/ 1068586 w 1068585"/>
                  <a:gd name="connsiteY2" fmla="*/ 534293 h 1068585"/>
                  <a:gd name="connsiteX3" fmla="*/ 534293 w 1068585"/>
                  <a:gd name="connsiteY3" fmla="*/ 1068586 h 1068585"/>
                  <a:gd name="connsiteX4" fmla="*/ 0 w 1068585"/>
                  <a:gd name="connsiteY4" fmla="*/ 534293 h 106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585" h="1068585">
                    <a:moveTo>
                      <a:pt x="0" y="534293"/>
                    </a:moveTo>
                    <a:cubicBezTo>
                      <a:pt x="0" y="239211"/>
                      <a:pt x="239211" y="0"/>
                      <a:pt x="534293" y="0"/>
                    </a:cubicBezTo>
                    <a:cubicBezTo>
                      <a:pt x="829375" y="0"/>
                      <a:pt x="1068586" y="239211"/>
                      <a:pt x="1068586" y="534293"/>
                    </a:cubicBezTo>
                    <a:cubicBezTo>
                      <a:pt x="1068586" y="829375"/>
                      <a:pt x="829375" y="1068586"/>
                      <a:pt x="534293" y="1068586"/>
                    </a:cubicBezTo>
                    <a:cubicBezTo>
                      <a:pt x="239211" y="1068586"/>
                      <a:pt x="0" y="829375"/>
                      <a:pt x="0" y="534293"/>
                    </a:cubicBezTo>
                    <a:close/>
                  </a:path>
                </a:pathLst>
              </a:custGeom>
              <a:solidFill>
                <a:srgbClr val="FF8B00">
                  <a:alpha val="65000"/>
                </a:srgbClr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6971" tIns="186971" rIns="186971" bIns="186971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781434" y="2875128"/>
                <a:ext cx="226246" cy="363320"/>
              </a:xfrm>
              <a:custGeom>
                <a:avLst/>
                <a:gdLst>
                  <a:gd name="connsiteX0" fmla="*/ 0 w 226245"/>
                  <a:gd name="connsiteY0" fmla="*/ 72664 h 363319"/>
                  <a:gd name="connsiteX1" fmla="*/ 113123 w 226245"/>
                  <a:gd name="connsiteY1" fmla="*/ 72664 h 363319"/>
                  <a:gd name="connsiteX2" fmla="*/ 113123 w 226245"/>
                  <a:gd name="connsiteY2" fmla="*/ 0 h 363319"/>
                  <a:gd name="connsiteX3" fmla="*/ 226245 w 226245"/>
                  <a:gd name="connsiteY3" fmla="*/ 181660 h 363319"/>
                  <a:gd name="connsiteX4" fmla="*/ 113123 w 226245"/>
                  <a:gd name="connsiteY4" fmla="*/ 363319 h 363319"/>
                  <a:gd name="connsiteX5" fmla="*/ 113123 w 226245"/>
                  <a:gd name="connsiteY5" fmla="*/ 290655 h 363319"/>
                  <a:gd name="connsiteX6" fmla="*/ 0 w 226245"/>
                  <a:gd name="connsiteY6" fmla="*/ 290655 h 363319"/>
                  <a:gd name="connsiteX7" fmla="*/ 0 w 226245"/>
                  <a:gd name="connsiteY7" fmla="*/ 72664 h 36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245" h="363319">
                    <a:moveTo>
                      <a:pt x="226244" y="290655"/>
                    </a:moveTo>
                    <a:lnTo>
                      <a:pt x="113122" y="290655"/>
                    </a:lnTo>
                    <a:lnTo>
                      <a:pt x="113122" y="363319"/>
                    </a:lnTo>
                    <a:lnTo>
                      <a:pt x="1" y="181659"/>
                    </a:lnTo>
                    <a:lnTo>
                      <a:pt x="113122" y="0"/>
                    </a:lnTo>
                    <a:lnTo>
                      <a:pt x="113122" y="72664"/>
                    </a:lnTo>
                    <a:lnTo>
                      <a:pt x="226244" y="72664"/>
                    </a:lnTo>
                    <a:lnTo>
                      <a:pt x="226244" y="290655"/>
                    </a:lnTo>
                    <a:close/>
                  </a:path>
                </a:pathLst>
              </a:custGeom>
              <a:solidFill>
                <a:srgbClr val="95B2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873" tIns="72665" rIns="1" bIns="72664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872928" y="1366597"/>
                <a:ext cx="1068585" cy="1068585"/>
              </a:xfrm>
              <a:custGeom>
                <a:avLst/>
                <a:gdLst>
                  <a:gd name="connsiteX0" fmla="*/ 0 w 1068585"/>
                  <a:gd name="connsiteY0" fmla="*/ 534293 h 1068585"/>
                  <a:gd name="connsiteX1" fmla="*/ 534293 w 1068585"/>
                  <a:gd name="connsiteY1" fmla="*/ 0 h 1068585"/>
                  <a:gd name="connsiteX2" fmla="*/ 1068586 w 1068585"/>
                  <a:gd name="connsiteY2" fmla="*/ 534293 h 1068585"/>
                  <a:gd name="connsiteX3" fmla="*/ 534293 w 1068585"/>
                  <a:gd name="connsiteY3" fmla="*/ 1068586 h 1068585"/>
                  <a:gd name="connsiteX4" fmla="*/ 0 w 1068585"/>
                  <a:gd name="connsiteY4" fmla="*/ 534293 h 106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585" h="1068585">
                    <a:moveTo>
                      <a:pt x="0" y="534293"/>
                    </a:moveTo>
                    <a:cubicBezTo>
                      <a:pt x="0" y="239211"/>
                      <a:pt x="239211" y="0"/>
                      <a:pt x="534293" y="0"/>
                    </a:cubicBezTo>
                    <a:cubicBezTo>
                      <a:pt x="829375" y="0"/>
                      <a:pt x="1068586" y="239211"/>
                      <a:pt x="1068586" y="534293"/>
                    </a:cubicBezTo>
                    <a:cubicBezTo>
                      <a:pt x="1068586" y="829375"/>
                      <a:pt x="829375" y="1068586"/>
                      <a:pt x="534293" y="1068586"/>
                    </a:cubicBezTo>
                    <a:cubicBezTo>
                      <a:pt x="239211" y="1068586"/>
                      <a:pt x="0" y="829375"/>
                      <a:pt x="0" y="534293"/>
                    </a:cubicBezTo>
                    <a:close/>
                  </a:path>
                </a:pathLst>
              </a:custGeom>
              <a:solidFill>
                <a:srgbClr val="FF8B00">
                  <a:alpha val="85000"/>
                </a:srgbClr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6971" tIns="186971" rIns="186971" bIns="186971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579005" y="2605057"/>
                <a:ext cx="1068585" cy="1068585"/>
              </a:xfrm>
              <a:custGeom>
                <a:avLst/>
                <a:gdLst>
                  <a:gd name="connsiteX0" fmla="*/ 0 w 1068585"/>
                  <a:gd name="connsiteY0" fmla="*/ 534293 h 1068585"/>
                  <a:gd name="connsiteX1" fmla="*/ 534293 w 1068585"/>
                  <a:gd name="connsiteY1" fmla="*/ 0 h 1068585"/>
                  <a:gd name="connsiteX2" fmla="*/ 1068586 w 1068585"/>
                  <a:gd name="connsiteY2" fmla="*/ 534293 h 1068585"/>
                  <a:gd name="connsiteX3" fmla="*/ 534293 w 1068585"/>
                  <a:gd name="connsiteY3" fmla="*/ 1068586 h 1068585"/>
                  <a:gd name="connsiteX4" fmla="*/ 0 w 1068585"/>
                  <a:gd name="connsiteY4" fmla="*/ 534293 h 106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585" h="1068585">
                    <a:moveTo>
                      <a:pt x="0" y="534293"/>
                    </a:moveTo>
                    <a:cubicBezTo>
                      <a:pt x="0" y="239211"/>
                      <a:pt x="239211" y="0"/>
                      <a:pt x="534293" y="0"/>
                    </a:cubicBezTo>
                    <a:cubicBezTo>
                      <a:pt x="829375" y="0"/>
                      <a:pt x="1068586" y="239211"/>
                      <a:pt x="1068586" y="534293"/>
                    </a:cubicBezTo>
                    <a:cubicBezTo>
                      <a:pt x="1068586" y="829375"/>
                      <a:pt x="829375" y="1068586"/>
                      <a:pt x="534293" y="1068586"/>
                    </a:cubicBezTo>
                    <a:cubicBezTo>
                      <a:pt x="239211" y="1068586"/>
                      <a:pt x="0" y="829375"/>
                      <a:pt x="0" y="534293"/>
                    </a:cubicBezTo>
                    <a:close/>
                  </a:path>
                </a:pathLst>
              </a:custGeom>
              <a:solidFill>
                <a:srgbClr val="FF8B00">
                  <a:alpha val="75000"/>
                </a:srgbClr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6971" tIns="186971" rIns="186971" bIns="186971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671135" y="2605057"/>
                <a:ext cx="1068585" cy="1068585"/>
              </a:xfrm>
              <a:custGeom>
                <a:avLst/>
                <a:gdLst>
                  <a:gd name="connsiteX0" fmla="*/ 0 w 1068585"/>
                  <a:gd name="connsiteY0" fmla="*/ 534293 h 1068585"/>
                  <a:gd name="connsiteX1" fmla="*/ 534293 w 1068585"/>
                  <a:gd name="connsiteY1" fmla="*/ 0 h 1068585"/>
                  <a:gd name="connsiteX2" fmla="*/ 1068586 w 1068585"/>
                  <a:gd name="connsiteY2" fmla="*/ 534293 h 1068585"/>
                  <a:gd name="connsiteX3" fmla="*/ 534293 w 1068585"/>
                  <a:gd name="connsiteY3" fmla="*/ 1068586 h 1068585"/>
                  <a:gd name="connsiteX4" fmla="*/ 0 w 1068585"/>
                  <a:gd name="connsiteY4" fmla="*/ 534293 h 106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585" h="1068585">
                    <a:moveTo>
                      <a:pt x="0" y="534293"/>
                    </a:moveTo>
                    <a:cubicBezTo>
                      <a:pt x="0" y="239211"/>
                      <a:pt x="239211" y="0"/>
                      <a:pt x="534293" y="0"/>
                    </a:cubicBezTo>
                    <a:cubicBezTo>
                      <a:pt x="829375" y="0"/>
                      <a:pt x="1068586" y="239211"/>
                      <a:pt x="1068586" y="534293"/>
                    </a:cubicBezTo>
                    <a:cubicBezTo>
                      <a:pt x="1068586" y="829375"/>
                      <a:pt x="829375" y="1068586"/>
                      <a:pt x="534293" y="1068586"/>
                    </a:cubicBezTo>
                    <a:cubicBezTo>
                      <a:pt x="239211" y="1068586"/>
                      <a:pt x="0" y="829375"/>
                      <a:pt x="0" y="534293"/>
                    </a:cubicBezTo>
                    <a:close/>
                  </a:path>
                </a:pathLst>
              </a:custGeom>
              <a:solidFill>
                <a:srgbClr val="FF8B00">
                  <a:alpha val="45000"/>
                </a:srgbClr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6971" tIns="186971" rIns="186971" bIns="186971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856396" y="3749042"/>
                <a:ext cx="1068585" cy="1068585"/>
              </a:xfrm>
              <a:custGeom>
                <a:avLst/>
                <a:gdLst>
                  <a:gd name="connsiteX0" fmla="*/ 0 w 1068585"/>
                  <a:gd name="connsiteY0" fmla="*/ 534293 h 1068585"/>
                  <a:gd name="connsiteX1" fmla="*/ 534293 w 1068585"/>
                  <a:gd name="connsiteY1" fmla="*/ 0 h 1068585"/>
                  <a:gd name="connsiteX2" fmla="*/ 1068586 w 1068585"/>
                  <a:gd name="connsiteY2" fmla="*/ 534293 h 1068585"/>
                  <a:gd name="connsiteX3" fmla="*/ 534293 w 1068585"/>
                  <a:gd name="connsiteY3" fmla="*/ 1068586 h 1068585"/>
                  <a:gd name="connsiteX4" fmla="*/ 0 w 1068585"/>
                  <a:gd name="connsiteY4" fmla="*/ 534293 h 106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585" h="1068585">
                    <a:moveTo>
                      <a:pt x="0" y="534293"/>
                    </a:moveTo>
                    <a:cubicBezTo>
                      <a:pt x="0" y="239211"/>
                      <a:pt x="239211" y="0"/>
                      <a:pt x="534293" y="0"/>
                    </a:cubicBezTo>
                    <a:cubicBezTo>
                      <a:pt x="829375" y="0"/>
                      <a:pt x="1068586" y="239211"/>
                      <a:pt x="1068586" y="534293"/>
                    </a:cubicBezTo>
                    <a:cubicBezTo>
                      <a:pt x="1068586" y="829375"/>
                      <a:pt x="829375" y="1068586"/>
                      <a:pt x="534293" y="1068586"/>
                    </a:cubicBezTo>
                    <a:cubicBezTo>
                      <a:pt x="239211" y="1068586"/>
                      <a:pt x="0" y="829375"/>
                      <a:pt x="0" y="534293"/>
                    </a:cubicBezTo>
                    <a:close/>
                  </a:path>
                </a:pathLst>
              </a:custGeom>
              <a:solidFill>
                <a:srgbClr val="FF8B00">
                  <a:alpha val="55000"/>
                </a:srgbClr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6971" tIns="186971" rIns="186971" bIns="186971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8" name="Freeform 17"/>
              <p:cNvSpPr>
                <a:spLocks noChangeAspect="1"/>
              </p:cNvSpPr>
              <p:nvPr/>
            </p:nvSpPr>
            <p:spPr>
              <a:xfrm rot="13620000">
                <a:off x="3923627" y="2287635"/>
                <a:ext cx="226245" cy="363319"/>
              </a:xfrm>
              <a:custGeom>
                <a:avLst/>
                <a:gdLst>
                  <a:gd name="connsiteX0" fmla="*/ 0 w 226245"/>
                  <a:gd name="connsiteY0" fmla="*/ 72664 h 363319"/>
                  <a:gd name="connsiteX1" fmla="*/ 113123 w 226245"/>
                  <a:gd name="connsiteY1" fmla="*/ 72664 h 363319"/>
                  <a:gd name="connsiteX2" fmla="*/ 113123 w 226245"/>
                  <a:gd name="connsiteY2" fmla="*/ 0 h 363319"/>
                  <a:gd name="connsiteX3" fmla="*/ 226245 w 226245"/>
                  <a:gd name="connsiteY3" fmla="*/ 181660 h 363319"/>
                  <a:gd name="connsiteX4" fmla="*/ 113123 w 226245"/>
                  <a:gd name="connsiteY4" fmla="*/ 363319 h 363319"/>
                  <a:gd name="connsiteX5" fmla="*/ 113123 w 226245"/>
                  <a:gd name="connsiteY5" fmla="*/ 290655 h 363319"/>
                  <a:gd name="connsiteX6" fmla="*/ 0 w 226245"/>
                  <a:gd name="connsiteY6" fmla="*/ 290655 h 363319"/>
                  <a:gd name="connsiteX7" fmla="*/ 0 w 226245"/>
                  <a:gd name="connsiteY7" fmla="*/ 72664 h 36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245" h="363319">
                    <a:moveTo>
                      <a:pt x="0" y="72664"/>
                    </a:moveTo>
                    <a:lnTo>
                      <a:pt x="113123" y="72664"/>
                    </a:lnTo>
                    <a:lnTo>
                      <a:pt x="113123" y="0"/>
                    </a:lnTo>
                    <a:lnTo>
                      <a:pt x="226245" y="181660"/>
                    </a:lnTo>
                    <a:lnTo>
                      <a:pt x="113123" y="363319"/>
                    </a:lnTo>
                    <a:lnTo>
                      <a:pt x="113123" y="290655"/>
                    </a:lnTo>
                    <a:lnTo>
                      <a:pt x="0" y="290655"/>
                    </a:lnTo>
                    <a:lnTo>
                      <a:pt x="0" y="72664"/>
                    </a:lnTo>
                    <a:close/>
                  </a:path>
                </a:pathLst>
              </a:custGeom>
              <a:solidFill>
                <a:srgbClr val="95B2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2" tIns="72664" rIns="67874" bIns="72663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/>
              </a:p>
            </p:txBody>
          </p:sp>
          <p:sp>
            <p:nvSpPr>
              <p:cNvPr id="19" name="Freeform 18"/>
              <p:cNvSpPr>
                <a:spLocks noChangeAspect="1"/>
              </p:cNvSpPr>
              <p:nvPr/>
            </p:nvSpPr>
            <p:spPr>
              <a:xfrm rot="7980000" flipH="1">
                <a:off x="5090627" y="2251593"/>
                <a:ext cx="226245" cy="363319"/>
              </a:xfrm>
              <a:custGeom>
                <a:avLst/>
                <a:gdLst>
                  <a:gd name="connsiteX0" fmla="*/ 0 w 226245"/>
                  <a:gd name="connsiteY0" fmla="*/ 72664 h 363319"/>
                  <a:gd name="connsiteX1" fmla="*/ 113123 w 226245"/>
                  <a:gd name="connsiteY1" fmla="*/ 72664 h 363319"/>
                  <a:gd name="connsiteX2" fmla="*/ 113123 w 226245"/>
                  <a:gd name="connsiteY2" fmla="*/ 0 h 363319"/>
                  <a:gd name="connsiteX3" fmla="*/ 226245 w 226245"/>
                  <a:gd name="connsiteY3" fmla="*/ 181660 h 363319"/>
                  <a:gd name="connsiteX4" fmla="*/ 113123 w 226245"/>
                  <a:gd name="connsiteY4" fmla="*/ 363319 h 363319"/>
                  <a:gd name="connsiteX5" fmla="*/ 113123 w 226245"/>
                  <a:gd name="connsiteY5" fmla="*/ 290655 h 363319"/>
                  <a:gd name="connsiteX6" fmla="*/ 0 w 226245"/>
                  <a:gd name="connsiteY6" fmla="*/ 290655 h 363319"/>
                  <a:gd name="connsiteX7" fmla="*/ 0 w 226245"/>
                  <a:gd name="connsiteY7" fmla="*/ 72664 h 36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245" h="363319">
                    <a:moveTo>
                      <a:pt x="0" y="72664"/>
                    </a:moveTo>
                    <a:lnTo>
                      <a:pt x="113123" y="72664"/>
                    </a:lnTo>
                    <a:lnTo>
                      <a:pt x="113123" y="0"/>
                    </a:lnTo>
                    <a:lnTo>
                      <a:pt x="226245" y="181660"/>
                    </a:lnTo>
                    <a:lnTo>
                      <a:pt x="113123" y="363319"/>
                    </a:lnTo>
                    <a:lnTo>
                      <a:pt x="113123" y="290655"/>
                    </a:lnTo>
                    <a:lnTo>
                      <a:pt x="0" y="290655"/>
                    </a:lnTo>
                    <a:lnTo>
                      <a:pt x="0" y="72664"/>
                    </a:lnTo>
                    <a:close/>
                  </a:path>
                </a:pathLst>
              </a:custGeom>
              <a:solidFill>
                <a:srgbClr val="95B2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2" tIns="72664" rIns="67874" bIns="72663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/>
              </a:p>
            </p:txBody>
          </p:sp>
          <p:sp>
            <p:nvSpPr>
              <p:cNvPr id="20" name="Freeform 19"/>
              <p:cNvSpPr>
                <a:spLocks noChangeAspect="1"/>
              </p:cNvSpPr>
              <p:nvPr/>
            </p:nvSpPr>
            <p:spPr>
              <a:xfrm rot="13980000" flipH="1">
                <a:off x="4883133" y="3474969"/>
                <a:ext cx="226245" cy="363319"/>
              </a:xfrm>
              <a:custGeom>
                <a:avLst/>
                <a:gdLst>
                  <a:gd name="connsiteX0" fmla="*/ 0 w 226245"/>
                  <a:gd name="connsiteY0" fmla="*/ 72664 h 363319"/>
                  <a:gd name="connsiteX1" fmla="*/ 113123 w 226245"/>
                  <a:gd name="connsiteY1" fmla="*/ 72664 h 363319"/>
                  <a:gd name="connsiteX2" fmla="*/ 113123 w 226245"/>
                  <a:gd name="connsiteY2" fmla="*/ 0 h 363319"/>
                  <a:gd name="connsiteX3" fmla="*/ 226245 w 226245"/>
                  <a:gd name="connsiteY3" fmla="*/ 181660 h 363319"/>
                  <a:gd name="connsiteX4" fmla="*/ 113123 w 226245"/>
                  <a:gd name="connsiteY4" fmla="*/ 363319 h 363319"/>
                  <a:gd name="connsiteX5" fmla="*/ 113123 w 226245"/>
                  <a:gd name="connsiteY5" fmla="*/ 290655 h 363319"/>
                  <a:gd name="connsiteX6" fmla="*/ 0 w 226245"/>
                  <a:gd name="connsiteY6" fmla="*/ 290655 h 363319"/>
                  <a:gd name="connsiteX7" fmla="*/ 0 w 226245"/>
                  <a:gd name="connsiteY7" fmla="*/ 72664 h 36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245" h="363319">
                    <a:moveTo>
                      <a:pt x="0" y="72664"/>
                    </a:moveTo>
                    <a:lnTo>
                      <a:pt x="113123" y="72664"/>
                    </a:lnTo>
                    <a:lnTo>
                      <a:pt x="113123" y="0"/>
                    </a:lnTo>
                    <a:lnTo>
                      <a:pt x="226245" y="181660"/>
                    </a:lnTo>
                    <a:lnTo>
                      <a:pt x="113123" y="363319"/>
                    </a:lnTo>
                    <a:lnTo>
                      <a:pt x="113123" y="290655"/>
                    </a:lnTo>
                    <a:lnTo>
                      <a:pt x="0" y="290655"/>
                    </a:lnTo>
                    <a:lnTo>
                      <a:pt x="0" y="72664"/>
                    </a:lnTo>
                    <a:close/>
                  </a:path>
                </a:pathLst>
              </a:custGeom>
              <a:solidFill>
                <a:srgbClr val="95B2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2" tIns="72664" rIns="67874" bIns="72663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/>
              </a:p>
            </p:txBody>
          </p:sp>
          <p:sp>
            <p:nvSpPr>
              <p:cNvPr id="21" name="Freeform 20"/>
              <p:cNvSpPr>
                <a:spLocks noChangeAspect="1"/>
              </p:cNvSpPr>
              <p:nvPr/>
            </p:nvSpPr>
            <p:spPr>
              <a:xfrm rot="18360000" flipH="1">
                <a:off x="4137244" y="3490635"/>
                <a:ext cx="226245" cy="363319"/>
              </a:xfrm>
              <a:custGeom>
                <a:avLst/>
                <a:gdLst>
                  <a:gd name="connsiteX0" fmla="*/ 0 w 226245"/>
                  <a:gd name="connsiteY0" fmla="*/ 72664 h 363319"/>
                  <a:gd name="connsiteX1" fmla="*/ 113123 w 226245"/>
                  <a:gd name="connsiteY1" fmla="*/ 72664 h 363319"/>
                  <a:gd name="connsiteX2" fmla="*/ 113123 w 226245"/>
                  <a:gd name="connsiteY2" fmla="*/ 0 h 363319"/>
                  <a:gd name="connsiteX3" fmla="*/ 226245 w 226245"/>
                  <a:gd name="connsiteY3" fmla="*/ 181660 h 363319"/>
                  <a:gd name="connsiteX4" fmla="*/ 113123 w 226245"/>
                  <a:gd name="connsiteY4" fmla="*/ 363319 h 363319"/>
                  <a:gd name="connsiteX5" fmla="*/ 113123 w 226245"/>
                  <a:gd name="connsiteY5" fmla="*/ 290655 h 363319"/>
                  <a:gd name="connsiteX6" fmla="*/ 0 w 226245"/>
                  <a:gd name="connsiteY6" fmla="*/ 290655 h 363319"/>
                  <a:gd name="connsiteX7" fmla="*/ 0 w 226245"/>
                  <a:gd name="connsiteY7" fmla="*/ 72664 h 36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245" h="363319">
                    <a:moveTo>
                      <a:pt x="0" y="72664"/>
                    </a:moveTo>
                    <a:lnTo>
                      <a:pt x="113123" y="72664"/>
                    </a:lnTo>
                    <a:lnTo>
                      <a:pt x="113123" y="0"/>
                    </a:lnTo>
                    <a:lnTo>
                      <a:pt x="226245" y="181660"/>
                    </a:lnTo>
                    <a:lnTo>
                      <a:pt x="113123" y="363319"/>
                    </a:lnTo>
                    <a:lnTo>
                      <a:pt x="113123" y="290655"/>
                    </a:lnTo>
                    <a:lnTo>
                      <a:pt x="0" y="290655"/>
                    </a:lnTo>
                    <a:lnTo>
                      <a:pt x="0" y="72664"/>
                    </a:lnTo>
                    <a:close/>
                  </a:path>
                </a:pathLst>
              </a:custGeom>
              <a:solidFill>
                <a:srgbClr val="95B2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2" tIns="72664" rIns="67874" bIns="72663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941513" y="1226154"/>
                <a:ext cx="14060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000" b="1" dirty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>All educational achievement is acknowledged</a:t>
                </a:r>
              </a:p>
              <a:p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226739" y="1668365"/>
                <a:ext cx="1406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000" b="1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>Promotes understanding</a:t>
                </a:r>
                <a:endParaRPr lang="en-US" sz="1000" b="1" dirty="0">
                  <a:solidFill>
                    <a:srgbClr val="406077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512536" y="2857910"/>
                <a:ext cx="1406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000" b="1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>Improves motivation</a:t>
                </a:r>
                <a:endParaRPr lang="en-US" sz="1000" b="1" dirty="0">
                  <a:solidFill>
                    <a:srgbClr val="406077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74174" y="3978518"/>
                <a:ext cx="14060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000" b="1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>Creates a </a:t>
                </a:r>
                <a:br>
                  <a:rPr lang="en-US" sz="1000" b="1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1000" b="1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>safe learning environment</a:t>
                </a:r>
                <a:endParaRPr lang="en-US" sz="1000" b="1" dirty="0">
                  <a:solidFill>
                    <a:srgbClr val="406077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123703" y="3921137"/>
                <a:ext cx="1406077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000" b="1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>Focuses on </a:t>
                </a:r>
                <a:br>
                  <a:rPr lang="en-US" sz="1000" b="1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1000" b="1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>the learning </a:t>
                </a:r>
                <a:br>
                  <a:rPr lang="en-US" sz="1000" b="1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1000" b="1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>not the </a:t>
                </a:r>
                <a:br>
                  <a:rPr lang="en-US" sz="1000" b="1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1000" b="1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>achievement</a:t>
                </a:r>
                <a:endParaRPr lang="en-US" sz="1000" b="1" dirty="0">
                  <a:solidFill>
                    <a:srgbClr val="406077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607443" y="2688634"/>
                <a:ext cx="1023198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000" b="1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>Allows students to own their own learning experience</a:t>
                </a:r>
                <a:endParaRPr lang="en-US" sz="1000" b="1" dirty="0">
                  <a:solidFill>
                    <a:srgbClr val="406077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886660" y="1575579"/>
                <a:ext cx="10231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000" b="1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>Constructive rather </a:t>
                </a:r>
                <a:r>
                  <a:rPr lang="en-US" sz="1000" b="1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>than destructive</a:t>
                </a:r>
                <a:endParaRPr lang="en-US" sz="1000" b="1" dirty="0">
                  <a:solidFill>
                    <a:srgbClr val="406077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119937" y="2754456"/>
                <a:ext cx="102319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000" b="1" dirty="0" smtClean="0">
                    <a:solidFill>
                      <a:srgbClr val="406077"/>
                    </a:solidFill>
                    <a:latin typeface="Arial" charset="0"/>
                    <a:ea typeface="Arial" charset="0"/>
                    <a:cs typeface="Arial" charset="0"/>
                  </a:rPr>
                  <a:t>Assessment for learning</a:t>
                </a:r>
                <a:endParaRPr lang="en-US" sz="1000" b="1" dirty="0">
                  <a:solidFill>
                    <a:srgbClr val="406077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22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104" y="328291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Summative assessment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119" y="1172932"/>
            <a:ext cx="6615000" cy="337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Summative assessment should </a:t>
            </a:r>
            <a:r>
              <a:rPr lang="en-US" sz="2200" dirty="0">
                <a:solidFill>
                  <a:srgbClr val="0F1E50"/>
                </a:solidFill>
              </a:rPr>
              <a:t>t</a:t>
            </a:r>
            <a:r>
              <a:rPr lang="en-US" sz="2200" dirty="0" smtClean="0">
                <a:solidFill>
                  <a:srgbClr val="0F1E50"/>
                </a:solidFill>
              </a:rPr>
              <a:t>ake place at the end of the unit of learning. Normally this occurs when there is no further formal teaching and learning of the content planned.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It verifies the level </a:t>
            </a:r>
            <a:r>
              <a:rPr lang="en-US" sz="2200" dirty="0">
                <a:solidFill>
                  <a:srgbClr val="0F1E50"/>
                </a:solidFill>
              </a:rPr>
              <a:t>of achievement for </a:t>
            </a:r>
            <a:r>
              <a:rPr lang="en-US" sz="2200" dirty="0" smtClean="0">
                <a:solidFill>
                  <a:srgbClr val="0F1E50"/>
                </a:solidFill>
              </a:rPr>
              <a:t>students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and it enables reporting on this achievement.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Typically there is a predetermined standard of achievement by which a student’s learning can be judged or graded</a:t>
            </a:r>
            <a:r>
              <a:rPr lang="en-US" dirty="0" smtClean="0">
                <a:solidFill>
                  <a:srgbClr val="0F1E50"/>
                </a:solidFill>
              </a:rPr>
              <a:t>.</a:t>
            </a:r>
            <a:endParaRPr lang="en-US" dirty="0">
              <a:solidFill>
                <a:srgbClr val="0F1E50"/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683" y="194610"/>
            <a:ext cx="7479024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AITSL Professional Standards for Teachers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271" y="1239838"/>
            <a:ext cx="6615000" cy="3375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F1E50"/>
                </a:solidFill>
              </a:rPr>
              <a:t>Professional knowledge</a:t>
            </a:r>
            <a:endParaRPr lang="en-US" sz="2800" dirty="0">
              <a:solidFill>
                <a:srgbClr val="0F1E50"/>
              </a:solidFill>
            </a:endParaRPr>
          </a:p>
          <a:p>
            <a:pPr marL="11113" indent="0">
              <a:buNone/>
            </a:pPr>
            <a:r>
              <a:rPr lang="en-US" sz="1900" b="1" dirty="0" smtClean="0">
                <a:solidFill>
                  <a:srgbClr val="0F1E50"/>
                </a:solidFill>
              </a:rPr>
              <a:t>Standard </a:t>
            </a:r>
            <a:r>
              <a:rPr lang="en-US" sz="1900" b="1" dirty="0">
                <a:solidFill>
                  <a:srgbClr val="0F1E50"/>
                </a:solidFill>
              </a:rPr>
              <a:t>1: </a:t>
            </a:r>
            <a:r>
              <a:rPr lang="en-US" sz="1900" b="1" dirty="0" smtClean="0">
                <a:solidFill>
                  <a:srgbClr val="0F1E50"/>
                </a:solidFill>
              </a:rPr>
              <a:t> Know </a:t>
            </a:r>
            <a:r>
              <a:rPr lang="en-US" sz="1900" b="1" dirty="0">
                <a:solidFill>
                  <a:srgbClr val="0F1E50"/>
                </a:solidFill>
              </a:rPr>
              <a:t>students and how they </a:t>
            </a:r>
            <a:r>
              <a:rPr lang="en-US" sz="1900" b="1" dirty="0" smtClean="0">
                <a:solidFill>
                  <a:srgbClr val="0F1E50"/>
                </a:solidFill>
              </a:rPr>
              <a:t>learn</a:t>
            </a:r>
          </a:p>
          <a:p>
            <a:pPr marL="11113" indent="0">
              <a:buNone/>
            </a:pPr>
            <a:r>
              <a:rPr lang="en-US" sz="1900" b="1" dirty="0" smtClean="0">
                <a:solidFill>
                  <a:srgbClr val="0F1E50"/>
                </a:solidFill>
              </a:rPr>
              <a:t>Standard </a:t>
            </a:r>
            <a:r>
              <a:rPr lang="en-US" sz="1900" b="1" dirty="0">
                <a:solidFill>
                  <a:srgbClr val="0F1E50"/>
                </a:solidFill>
              </a:rPr>
              <a:t>2: </a:t>
            </a:r>
            <a:r>
              <a:rPr lang="en-US" sz="1900" b="1" dirty="0" smtClean="0">
                <a:solidFill>
                  <a:srgbClr val="0F1E50"/>
                </a:solidFill>
              </a:rPr>
              <a:t> Know </a:t>
            </a:r>
            <a:r>
              <a:rPr lang="en-US" sz="1900" b="1" dirty="0">
                <a:solidFill>
                  <a:srgbClr val="0F1E50"/>
                </a:solidFill>
              </a:rPr>
              <a:t>the content and how to teach it</a:t>
            </a:r>
          </a:p>
          <a:p>
            <a:pPr marL="11113" indent="0">
              <a:buNone/>
            </a:pPr>
            <a:endParaRPr lang="en-US" sz="1900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F1E50"/>
                </a:solidFill>
              </a:rPr>
              <a:t>Professional Practice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rgbClr val="0F1E50"/>
                </a:solidFill>
              </a:rPr>
              <a:t>Standard 3:  Plan </a:t>
            </a:r>
            <a:r>
              <a:rPr lang="en-US" sz="1900" b="1" dirty="0">
                <a:solidFill>
                  <a:srgbClr val="0F1E50"/>
                </a:solidFill>
              </a:rPr>
              <a:t>for and implement effective teaching </a:t>
            </a:r>
            <a:br>
              <a:rPr lang="en-US" sz="1900" b="1" dirty="0">
                <a:solidFill>
                  <a:srgbClr val="0F1E50"/>
                </a:solidFill>
              </a:rPr>
            </a:br>
            <a:r>
              <a:rPr lang="en-US" sz="1900" b="1" dirty="0">
                <a:solidFill>
                  <a:srgbClr val="0F1E50"/>
                </a:solidFill>
              </a:rPr>
              <a:t>	 </a:t>
            </a:r>
            <a:r>
              <a:rPr lang="en-US" sz="1900" b="1" dirty="0" smtClean="0">
                <a:solidFill>
                  <a:srgbClr val="0F1E50"/>
                </a:solidFill>
              </a:rPr>
              <a:t>         and </a:t>
            </a:r>
            <a:r>
              <a:rPr lang="en-US" sz="1900" b="1" dirty="0">
                <a:solidFill>
                  <a:srgbClr val="0F1E50"/>
                </a:solidFill>
              </a:rPr>
              <a:t>learning</a:t>
            </a:r>
            <a:endParaRPr lang="en-US" sz="1900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F1E50"/>
                </a:solidFill>
              </a:rPr>
              <a:t>Standard </a:t>
            </a:r>
            <a:r>
              <a:rPr lang="en-US" sz="1900" b="1" dirty="0" smtClean="0">
                <a:solidFill>
                  <a:srgbClr val="0F1E50"/>
                </a:solidFill>
              </a:rPr>
              <a:t>5:  Assess</a:t>
            </a:r>
            <a:r>
              <a:rPr lang="en-US" sz="1900" b="1" dirty="0">
                <a:solidFill>
                  <a:srgbClr val="0F1E50"/>
                </a:solidFill>
              </a:rPr>
              <a:t>, provide feedback and report </a:t>
            </a:r>
            <a:br>
              <a:rPr lang="en-US" sz="1900" b="1" dirty="0">
                <a:solidFill>
                  <a:srgbClr val="0F1E50"/>
                </a:solidFill>
              </a:rPr>
            </a:br>
            <a:r>
              <a:rPr lang="en-US" sz="1900" b="1" dirty="0">
                <a:solidFill>
                  <a:srgbClr val="0F1E50"/>
                </a:solidFill>
              </a:rPr>
              <a:t>	</a:t>
            </a:r>
            <a:r>
              <a:rPr lang="en-US" sz="1900" b="1" dirty="0" smtClean="0">
                <a:solidFill>
                  <a:srgbClr val="0F1E50"/>
                </a:solidFill>
              </a:rPr>
              <a:t>         on </a:t>
            </a:r>
            <a:r>
              <a:rPr lang="en-US" sz="1900" b="1" dirty="0">
                <a:solidFill>
                  <a:srgbClr val="0F1E50"/>
                </a:solidFill>
              </a:rPr>
              <a:t>student learning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F1E50"/>
                </a:solidFill>
              </a:rPr>
              <a:t/>
            </a:r>
            <a:br>
              <a:rPr lang="en-US" sz="2800" b="1" dirty="0" smtClean="0">
                <a:solidFill>
                  <a:srgbClr val="0F1E50"/>
                </a:solidFill>
              </a:rPr>
            </a:br>
            <a:r>
              <a:rPr lang="en-US" sz="2800" b="1" dirty="0" smtClean="0">
                <a:solidFill>
                  <a:srgbClr val="0F1E50"/>
                </a:solidFill>
              </a:rPr>
              <a:t>Professional </a:t>
            </a:r>
            <a:r>
              <a:rPr lang="en-US" sz="2800" b="1" dirty="0">
                <a:solidFill>
                  <a:srgbClr val="0F1E50"/>
                </a:solidFill>
              </a:rPr>
              <a:t>Engagement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0F1E50"/>
                </a:solidFill>
              </a:rPr>
              <a:t>Standard </a:t>
            </a:r>
            <a:r>
              <a:rPr lang="en-US" sz="1900" b="1" dirty="0" smtClean="0">
                <a:solidFill>
                  <a:srgbClr val="0F1E50"/>
                </a:solidFill>
              </a:rPr>
              <a:t>6:  Engage </a:t>
            </a:r>
            <a:r>
              <a:rPr lang="en-US" sz="1900" b="1" dirty="0">
                <a:solidFill>
                  <a:srgbClr val="0F1E50"/>
                </a:solidFill>
              </a:rPr>
              <a:t>in professional learning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38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105" y="339442"/>
            <a:ext cx="7558252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Summative assessment tasks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507" y="1112741"/>
            <a:ext cx="6628472" cy="3375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0F1E50"/>
                </a:solidFill>
              </a:rPr>
              <a:t>There are many types </a:t>
            </a:r>
            <a:r>
              <a:rPr lang="en-US" b="1" dirty="0">
                <a:solidFill>
                  <a:srgbClr val="0F1E50"/>
                </a:solidFill>
              </a:rPr>
              <a:t>of </a:t>
            </a:r>
            <a:r>
              <a:rPr lang="en-US" b="1" dirty="0" smtClean="0">
                <a:solidFill>
                  <a:srgbClr val="0F1E50"/>
                </a:solidFill>
              </a:rPr>
              <a:t>summative </a:t>
            </a:r>
            <a:br>
              <a:rPr lang="en-US" b="1" dirty="0" smtClean="0">
                <a:solidFill>
                  <a:srgbClr val="0F1E50"/>
                </a:solidFill>
              </a:rPr>
            </a:br>
            <a:r>
              <a:rPr lang="en-US" b="1" dirty="0" smtClean="0">
                <a:solidFill>
                  <a:srgbClr val="0F1E50"/>
                </a:solidFill>
              </a:rPr>
              <a:t>assessment tools such as;</a:t>
            </a:r>
            <a:endParaRPr lang="en-US" b="1" dirty="0">
              <a:solidFill>
                <a:srgbClr val="0F1E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Examinations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(</a:t>
            </a:r>
            <a:r>
              <a:rPr lang="en-US" sz="2200" dirty="0" smtClean="0">
                <a:solidFill>
                  <a:srgbClr val="FF0000"/>
                </a:solidFill>
              </a:rPr>
              <a:t>NAPLAN, ATAR</a:t>
            </a:r>
            <a:r>
              <a:rPr lang="en-US" sz="2200" dirty="0" smtClean="0">
                <a:solidFill>
                  <a:srgbClr val="0F1E50"/>
                </a:solidFill>
              </a:rPr>
              <a:t>,</a:t>
            </a:r>
            <a:r>
              <a:rPr lang="en-US" sz="2200" dirty="0">
                <a:solidFill>
                  <a:srgbClr val="0F1E50"/>
                </a:solidFill>
              </a:rPr>
              <a:t> </a:t>
            </a:r>
            <a:r>
              <a:rPr lang="en-US" sz="2200" dirty="0" smtClean="0">
                <a:solidFill>
                  <a:srgbClr val="0F1E50"/>
                </a:solidFill>
              </a:rPr>
              <a:t>School yearly exam) 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Topic tests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Projects or investigations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Student portfolios</a:t>
            </a:r>
            <a:endParaRPr lang="en-US" sz="2200" dirty="0">
              <a:solidFill>
                <a:srgbClr val="0F1E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Student topic evaluations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Peer assessments </a:t>
            </a:r>
            <a:endParaRPr lang="en-US" sz="2200" i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255" y="222609"/>
            <a:ext cx="2825905" cy="203445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Summative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assessment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of learning</a:t>
            </a:r>
            <a:endParaRPr lang="en-US" sz="3000" b="1" dirty="0">
              <a:solidFill>
                <a:srgbClr val="0F1E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700852"/>
              </p:ext>
            </p:extLst>
          </p:nvPr>
        </p:nvGraphicFramePr>
        <p:xfrm>
          <a:off x="2528887" y="355254"/>
          <a:ext cx="6615113" cy="413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0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52" y="328291"/>
            <a:ext cx="7621314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Designing fraction assessment tasks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66" y="1161781"/>
            <a:ext cx="7333049" cy="3375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F1E50"/>
                </a:solidFill>
              </a:rPr>
              <a:t>Ensure that different representations of fractions </a:t>
            </a:r>
            <a:br>
              <a:rPr lang="en-US" dirty="0" smtClean="0">
                <a:solidFill>
                  <a:srgbClr val="0F1E50"/>
                </a:solidFill>
              </a:rPr>
            </a:br>
            <a:r>
              <a:rPr lang="en-US" dirty="0" smtClean="0">
                <a:solidFill>
                  <a:srgbClr val="0F1E50"/>
                </a:solidFill>
              </a:rPr>
              <a:t>are used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F1E50"/>
                </a:solidFill>
              </a:rPr>
              <a:t>Ensure that fractions are used in different ways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F1E50"/>
                </a:solidFill>
              </a:rPr>
              <a:t>Use both open and closed tasks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F1E50"/>
                </a:solidFill>
              </a:rPr>
              <a:t>Use both contextualized and non-contextualized problems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F1E50"/>
                </a:solidFill>
              </a:rPr>
              <a:t>Probe for misconceptions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F1E50"/>
                </a:solidFill>
              </a:rPr>
              <a:t>Allow students to demonstrate the strategies </a:t>
            </a:r>
            <a:br>
              <a:rPr lang="en-US" dirty="0" smtClean="0">
                <a:solidFill>
                  <a:srgbClr val="0F1E50"/>
                </a:solidFill>
              </a:rPr>
            </a:br>
            <a:r>
              <a:rPr lang="en-US" dirty="0" smtClean="0">
                <a:solidFill>
                  <a:srgbClr val="0F1E50"/>
                </a:solidFill>
              </a:rPr>
              <a:t>they have used.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55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53" y="328291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Designing examples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817" y="1139477"/>
            <a:ext cx="6615000" cy="337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F1E50"/>
                </a:solidFill>
              </a:rPr>
              <a:t>Refer to the TDT Assessment Types </a:t>
            </a:r>
            <a:br>
              <a:rPr lang="en-US" b="1" dirty="0" smtClean="0">
                <a:solidFill>
                  <a:srgbClr val="0F1E50"/>
                </a:solidFill>
              </a:rPr>
            </a:br>
            <a:r>
              <a:rPr lang="en-US" b="1" dirty="0" smtClean="0">
                <a:solidFill>
                  <a:srgbClr val="0F1E50"/>
                </a:solidFill>
              </a:rPr>
              <a:t>PDF hand outs below</a:t>
            </a:r>
            <a:endParaRPr lang="en-US" dirty="0">
              <a:solidFill>
                <a:srgbClr val="0F1E50"/>
              </a:solidFill>
            </a:endParaRPr>
          </a:p>
          <a:p>
            <a:pPr marL="1028700" lvl="3" indent="0"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  <a:hlinkClick r:id="rId2"/>
              </a:rPr>
              <a:t>Choosing a Fraction Model</a:t>
            </a:r>
            <a:endParaRPr lang="en-US" sz="2200" dirty="0" smtClean="0">
              <a:solidFill>
                <a:srgbClr val="0F1E50"/>
              </a:solidFill>
            </a:endParaRPr>
          </a:p>
          <a:p>
            <a:pPr marL="1028700" lvl="3" indent="0"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  <a:hlinkClick r:id="rId3"/>
              </a:rPr>
              <a:t>Closed or Open Tasks</a:t>
            </a:r>
            <a:endParaRPr lang="en-US" sz="2200" dirty="0" smtClean="0">
              <a:solidFill>
                <a:srgbClr val="0F1E50"/>
              </a:solidFill>
            </a:endParaRPr>
          </a:p>
          <a:p>
            <a:pPr marL="1028700" lvl="3" indent="0"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  <a:hlinkClick r:id="rId4"/>
              </a:rPr>
              <a:t>Choosing the response type</a:t>
            </a:r>
            <a:endParaRPr lang="en-US" sz="2200" dirty="0" smtClean="0">
              <a:solidFill>
                <a:srgbClr val="0F1E50"/>
              </a:solidFill>
            </a:endParaRPr>
          </a:p>
          <a:p>
            <a:pPr marL="1028700" lvl="3" indent="0"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  <a:hlinkClick r:id="rId5"/>
              </a:rPr>
              <a:t>With or without context</a:t>
            </a:r>
            <a:endParaRPr lang="en-US" sz="2200" dirty="0" smtClean="0">
              <a:solidFill>
                <a:srgbClr val="0F1E5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18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104" y="328291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Teacher activity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970" y="1128328"/>
            <a:ext cx="5602559" cy="3375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In your group choose one of the fraction </a:t>
            </a:r>
            <a:r>
              <a:rPr lang="en-US" sz="2200" dirty="0" smtClean="0">
                <a:solidFill>
                  <a:srgbClr val="0F1E50"/>
                </a:solidFill>
                <a:hlinkClick r:id="rId2"/>
              </a:rPr>
              <a:t>curriculum content descriptors </a:t>
            </a:r>
            <a:r>
              <a:rPr lang="en-US" sz="2200" dirty="0" smtClean="0">
                <a:solidFill>
                  <a:srgbClr val="0F1E50"/>
                </a:solidFill>
              </a:rPr>
              <a:t>applicable to your year level and design an assessment question using the hand outs as a guide</a:t>
            </a:r>
            <a:r>
              <a:rPr lang="en-US" dirty="0" smtClean="0">
                <a:solidFill>
                  <a:srgbClr val="0F1E50"/>
                </a:solidFill>
              </a:rPr>
              <a:t>.</a:t>
            </a:r>
            <a:endParaRPr lang="en-US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53" y="329599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National assessment program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027" y="1402673"/>
            <a:ext cx="6615000" cy="3375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F1E50"/>
                </a:solidFill>
              </a:rPr>
              <a:t>ACARA  </a:t>
            </a:r>
            <a:r>
              <a:rPr lang="en-US" sz="2200" dirty="0" smtClean="0">
                <a:solidFill>
                  <a:srgbClr val="0F1E50"/>
                </a:solidFill>
                <a:hlinkClick r:id="rId2"/>
              </a:rPr>
              <a:t>assessment</a:t>
            </a:r>
            <a:r>
              <a:rPr lang="en-US" sz="2200" dirty="0" smtClean="0">
                <a:solidFill>
                  <a:srgbClr val="0F1E50"/>
                </a:solidFill>
              </a:rPr>
              <a:t> policies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4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69" y="84274"/>
            <a:ext cx="7933165" cy="187834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Assessment of fraction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sense in NAPLAN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967" y="1508776"/>
            <a:ext cx="6383144" cy="38995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F1E50"/>
                </a:solidFill>
              </a:rPr>
              <a:t>Introduced in 2008 designed to test the standards of literacy and numeracy of students in years 3,5,7 &amp; 9.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F1E50"/>
                </a:solidFill>
              </a:rPr>
              <a:t>Teachers can review NAPLAN data to assess students’ performance in particular strands and make comparisons between student performance against their class, the school, the State and the National averages.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F1E50"/>
                </a:solidFill>
              </a:rPr>
              <a:t>Part-whole relations, percentages and equivalence concepts are assessed across the year levels.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F1E50"/>
                </a:solidFill>
              </a:rPr>
              <a:t>Misconceptions surrounding fractions can be identified </a:t>
            </a:r>
            <a:r>
              <a:rPr lang="en-US" sz="1800" dirty="0" smtClean="0">
                <a:solidFill>
                  <a:srgbClr val="0F1E50"/>
                </a:solidFill>
              </a:rPr>
              <a:t/>
            </a:r>
            <a:br>
              <a:rPr lang="en-US" sz="1800" dirty="0" smtClean="0">
                <a:solidFill>
                  <a:srgbClr val="0F1E50"/>
                </a:solidFill>
              </a:rPr>
            </a:br>
            <a:r>
              <a:rPr lang="en-US" sz="1800" dirty="0" smtClean="0">
                <a:solidFill>
                  <a:srgbClr val="0F1E50"/>
                </a:solidFill>
              </a:rPr>
              <a:t>by </a:t>
            </a:r>
            <a:r>
              <a:rPr lang="en-US" sz="1800" dirty="0">
                <a:solidFill>
                  <a:srgbClr val="0F1E50"/>
                </a:solidFill>
              </a:rPr>
              <a:t>reviewing specific </a:t>
            </a:r>
            <a:r>
              <a:rPr lang="en-US" sz="1800" dirty="0" smtClean="0">
                <a:solidFill>
                  <a:srgbClr val="0F1E50"/>
                </a:solidFill>
              </a:rPr>
              <a:t>questions.</a:t>
            </a:r>
            <a:endParaRPr lang="en-US" sz="1800" dirty="0">
              <a:solidFill>
                <a:srgbClr val="0F1E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235" y="342416"/>
            <a:ext cx="7589783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Example – Year 7 NAPLAN style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277" y="1273908"/>
            <a:ext cx="7412567" cy="52143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What fraction of this whole rectangle is shaded?</a:t>
            </a:r>
          </a:p>
          <a:p>
            <a:pPr lvl="8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227736"/>
              </p:ext>
            </p:extLst>
          </p:nvPr>
        </p:nvGraphicFramePr>
        <p:xfrm>
          <a:off x="2051050" y="2087548"/>
          <a:ext cx="150980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38"/>
                <a:gridCol w="999067"/>
              </a:tblGrid>
              <a:tr h="373380">
                <a:tc>
                  <a:txBody>
                    <a:bodyPr/>
                    <a:lstStyle/>
                    <a:p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994418" y="2672615"/>
            <a:ext cx="4119490" cy="323385"/>
            <a:chOff x="3653122" y="2403453"/>
            <a:chExt cx="4119490" cy="323385"/>
          </a:xfrm>
        </p:grpSpPr>
        <p:sp>
          <p:nvSpPr>
            <p:cNvPr id="10" name="Rectangle 9"/>
            <p:cNvSpPr/>
            <p:nvPr/>
          </p:nvSpPr>
          <p:spPr>
            <a:xfrm>
              <a:off x="3653122" y="2403453"/>
              <a:ext cx="313753" cy="323385"/>
            </a:xfrm>
            <a:prstGeom prst="rect">
              <a:avLst/>
            </a:prstGeom>
            <a:noFill/>
            <a:ln>
              <a:solidFill>
                <a:srgbClr val="4060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33119" y="2403453"/>
              <a:ext cx="313753" cy="323385"/>
            </a:xfrm>
            <a:prstGeom prst="rect">
              <a:avLst/>
            </a:prstGeom>
            <a:noFill/>
            <a:ln>
              <a:solidFill>
                <a:srgbClr val="4060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94849" y="2403453"/>
              <a:ext cx="313753" cy="323385"/>
            </a:xfrm>
            <a:prstGeom prst="rect">
              <a:avLst/>
            </a:prstGeom>
            <a:noFill/>
            <a:ln>
              <a:solidFill>
                <a:srgbClr val="4060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58859" y="2403453"/>
              <a:ext cx="313753" cy="323385"/>
            </a:xfrm>
            <a:prstGeom prst="rect">
              <a:avLst/>
            </a:prstGeom>
            <a:noFill/>
            <a:ln>
              <a:solidFill>
                <a:srgbClr val="4060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03" y="2213972"/>
            <a:ext cx="412285" cy="1089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51" y="2209037"/>
            <a:ext cx="416020" cy="1099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36" y="2214867"/>
            <a:ext cx="382207" cy="10878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63" y="2228137"/>
            <a:ext cx="573665" cy="10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089" y="1161781"/>
            <a:ext cx="7035099" cy="3375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A school has 150 students. 80 of the students are girls. The fraction of students who are girls is closest to: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	  One-fifteenth    	  One-eighth   </a:t>
            </a:r>
          </a:p>
          <a:p>
            <a:pPr marL="0" indent="0">
              <a:buNone/>
            </a:pPr>
            <a:endParaRPr lang="en-US" sz="2200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	  One-quarter    		  One-half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55801" y="332200"/>
            <a:ext cx="7589783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b="1" dirty="0" smtClean="0">
                <a:solidFill>
                  <a:srgbClr val="0F1E50"/>
                </a:solidFill>
              </a:rPr>
              <a:t>Example – Year 7 NAPLAN style</a:t>
            </a:r>
            <a:endParaRPr lang="en-US" sz="3200" b="1" dirty="0">
              <a:solidFill>
                <a:srgbClr val="0F1E5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38205" y="2292711"/>
            <a:ext cx="330200" cy="1192985"/>
            <a:chOff x="2238205" y="2416897"/>
            <a:chExt cx="330200" cy="11929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8205" y="2416897"/>
              <a:ext cx="330200" cy="3429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8205" y="3266982"/>
              <a:ext cx="330200" cy="3429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985592" y="2281560"/>
            <a:ext cx="330200" cy="1192985"/>
            <a:chOff x="2238205" y="2416897"/>
            <a:chExt cx="330200" cy="119298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8205" y="2416897"/>
              <a:ext cx="330200" cy="3429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8205" y="3266982"/>
              <a:ext cx="3302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20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749" y="1163833"/>
            <a:ext cx="7052216" cy="3375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Sarah is painting a wall using three </a:t>
            </a:r>
            <a:r>
              <a:rPr lang="en-US" sz="2200" dirty="0" err="1" smtClean="0">
                <a:solidFill>
                  <a:srgbClr val="0F1E50"/>
                </a:solidFill>
              </a:rPr>
              <a:t>colours</a:t>
            </a:r>
            <a:r>
              <a:rPr lang="en-US" sz="2200" dirty="0" smtClean="0">
                <a:solidFill>
                  <a:srgbClr val="0F1E50"/>
                </a:solidFill>
              </a:rPr>
              <a:t>. If she paints   of the wall grey,   of the wall green and the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rest blue, what fraction of the wall does she paint blue? </a:t>
            </a:r>
          </a:p>
          <a:p>
            <a:pPr marL="0" indent="0">
              <a:buNone/>
            </a:pPr>
            <a:endParaRPr lang="en-US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F1E50"/>
                </a:solidFill>
                <a:latin typeface="Cambria Math" charset="0"/>
                <a:ea typeface="Cambria Math" charset="0"/>
                <a:cs typeface="Cambria Math" charset="0"/>
              </a:rPr>
              <a:t>          	 		  		   	        	 </a:t>
            </a:r>
            <a:r>
              <a:rPr lang="en-US" dirty="0" smtClean="0">
                <a:solidFill>
                  <a:srgbClr val="0F1E50"/>
                </a:solidFill>
              </a:rPr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66952" y="332200"/>
            <a:ext cx="7589783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 b="1" dirty="0" smtClean="0">
                <a:solidFill>
                  <a:srgbClr val="0F1E50"/>
                </a:solidFill>
              </a:rPr>
              <a:t>Example – Year 9 NAPLAN style</a:t>
            </a:r>
            <a:endParaRPr lang="en-US" sz="3000" b="1" dirty="0">
              <a:solidFill>
                <a:srgbClr val="0F1E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170" y="2905036"/>
            <a:ext cx="3302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559" y="2905036"/>
            <a:ext cx="330200" cy="34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733" y="2905036"/>
            <a:ext cx="330200" cy="3346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948" y="2896815"/>
            <a:ext cx="330200" cy="342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37" y="2593269"/>
            <a:ext cx="477344" cy="883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51" y="2593269"/>
            <a:ext cx="310273" cy="883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19" y="2593106"/>
            <a:ext cx="477520" cy="883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87" y="2593106"/>
            <a:ext cx="477520" cy="883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60" y="1429477"/>
            <a:ext cx="237490" cy="474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01" y="1464912"/>
            <a:ext cx="171450" cy="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54" y="328291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Module objectives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750" y="1161779"/>
            <a:ext cx="6615000" cy="3375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F1E50"/>
                </a:solidFill>
              </a:rPr>
              <a:t>To identify the purpose of assessment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To provide teachers with some assessment strategies that demonstrate students’ deeper understanding of fractions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To identify fractional content assessed in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National and International numeracy testing.</a:t>
            </a:r>
            <a:endParaRPr lang="en-US" sz="2200" dirty="0">
              <a:solidFill>
                <a:srgbClr val="0F1E5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23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876" y="328291"/>
            <a:ext cx="78105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For further information on assessment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1746" y="2817013"/>
            <a:ext cx="5695259" cy="23264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hlinkClick r:id="rId2"/>
              </a:rPr>
              <a:t>The Practice of assessing mathematics learning (2008) </a:t>
            </a:r>
            <a:r>
              <a:rPr lang="en-US" sz="1800" dirty="0" smtClean="0">
                <a:hlinkClick r:id="rId2"/>
              </a:rPr>
              <a:t>AAMT position paper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1746" y="1374212"/>
            <a:ext cx="43013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  <a:hlinkClick r:id="rId3"/>
              </a:rPr>
              <a:t>Mathematics Assessment in Primary Schools: Make it count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  <a:hlinkClick r:id="rId3"/>
              </a:rPr>
              <a:t>By R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  <a:hlinkClick r:id="rId3"/>
              </a:rPr>
              <a:t>Callingham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167" y="339442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Self reflection activity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44" y="1130380"/>
            <a:ext cx="5491046" cy="33750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Were the learning outcomes of this </a:t>
            </a:r>
            <a:r>
              <a:rPr lang="en-US" sz="2200" dirty="0" smtClean="0">
                <a:solidFill>
                  <a:srgbClr val="0F1E50"/>
                </a:solidFill>
              </a:rPr>
              <a:t>session achieved</a:t>
            </a:r>
            <a:r>
              <a:rPr lang="en-US" sz="2200" dirty="0">
                <a:solidFill>
                  <a:srgbClr val="0F1E50"/>
                </a:solidFill>
              </a:rPr>
              <a:t>? </a:t>
            </a:r>
          </a:p>
          <a:p>
            <a:pPr lvl="0"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How do you know? </a:t>
            </a:r>
          </a:p>
          <a:p>
            <a:pPr lvl="0"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Do you need any more </a:t>
            </a:r>
            <a:r>
              <a:rPr lang="en-US" sz="2200" dirty="0" smtClean="0">
                <a:solidFill>
                  <a:srgbClr val="0F1E50"/>
                </a:solidFill>
              </a:rPr>
              <a:t>information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about assessment of fractions?</a:t>
            </a:r>
            <a:endParaRPr lang="en-US" sz="2200" dirty="0">
              <a:solidFill>
                <a:srgbClr val="0F1E5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What </a:t>
            </a:r>
            <a:r>
              <a:rPr lang="en-US" sz="2200" dirty="0" smtClean="0">
                <a:solidFill>
                  <a:srgbClr val="0F1E50"/>
                </a:solidFill>
              </a:rPr>
              <a:t>assessment strategies will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you </a:t>
            </a:r>
            <a:r>
              <a:rPr lang="en-US" sz="2200" dirty="0">
                <a:solidFill>
                  <a:srgbClr val="0F1E50"/>
                </a:solidFill>
              </a:rPr>
              <a:t>take from this session to try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and </a:t>
            </a:r>
            <a:r>
              <a:rPr lang="en-US" sz="2200" dirty="0">
                <a:solidFill>
                  <a:srgbClr val="0F1E50"/>
                </a:solidFill>
              </a:rPr>
              <a:t>implement in your classroom?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257" y="559594"/>
            <a:ext cx="4844275" cy="945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/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Acknowledgements for Top Drawer Fractions</a:t>
            </a:r>
            <a:r>
              <a:rPr lang="en-US" sz="3000" b="1" dirty="0">
                <a:solidFill>
                  <a:srgbClr val="0F1E50"/>
                </a:solidFill>
              </a:rPr>
              <a:t/>
            </a:r>
            <a:br>
              <a:rPr lang="en-US" sz="3000" b="1" dirty="0">
                <a:solidFill>
                  <a:srgbClr val="0F1E50"/>
                </a:solidFill>
              </a:rPr>
            </a:b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993" y="1631273"/>
            <a:ext cx="5935980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F1E50"/>
                </a:solidFill>
              </a:rPr>
              <a:t>The </a:t>
            </a:r>
            <a:r>
              <a:rPr lang="en-US" sz="1800" dirty="0">
                <a:solidFill>
                  <a:srgbClr val="0F1E50"/>
                </a:solidFill>
              </a:rPr>
              <a:t>Fractions drawer was designed and written by </a:t>
            </a:r>
            <a:r>
              <a:rPr lang="en-US" sz="1800" dirty="0" smtClean="0">
                <a:solidFill>
                  <a:srgbClr val="0F1E50"/>
                </a:solidFill>
              </a:rPr>
              <a:t/>
            </a:r>
            <a:br>
              <a:rPr lang="en-US" sz="1800" dirty="0" smtClean="0">
                <a:solidFill>
                  <a:srgbClr val="0F1E50"/>
                </a:solidFill>
              </a:rPr>
            </a:br>
            <a:r>
              <a:rPr lang="en-US" sz="1800" b="1" dirty="0" err="1" smtClean="0">
                <a:solidFill>
                  <a:srgbClr val="0F1E50"/>
                </a:solidFill>
              </a:rPr>
              <a:t>Dr</a:t>
            </a:r>
            <a:r>
              <a:rPr lang="en-US" sz="1800" b="1" dirty="0" smtClean="0">
                <a:solidFill>
                  <a:srgbClr val="0F1E50"/>
                </a:solidFill>
              </a:rPr>
              <a:t> </a:t>
            </a:r>
            <a:r>
              <a:rPr lang="en-US" sz="1800" b="1" dirty="0">
                <a:solidFill>
                  <a:srgbClr val="0F1E50"/>
                </a:solidFill>
              </a:rPr>
              <a:t>Jennifer Way</a:t>
            </a:r>
            <a:r>
              <a:rPr lang="en-US" sz="1800" dirty="0">
                <a:solidFill>
                  <a:srgbClr val="0F1E50"/>
                </a:solidFill>
              </a:rPr>
              <a:t> and reflects a long history of research and development in effective use of technologies in mathematics education. </a:t>
            </a:r>
            <a:endParaRPr lang="en-US" sz="1800" dirty="0" smtClean="0">
              <a:solidFill>
                <a:srgbClr val="0F1E5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F1E50"/>
                </a:solidFill>
              </a:rPr>
              <a:t>The </a:t>
            </a:r>
            <a:r>
              <a:rPr lang="en-US" sz="1800" dirty="0">
                <a:solidFill>
                  <a:srgbClr val="0F1E50"/>
                </a:solidFill>
              </a:rPr>
              <a:t>content of the drawer is supported by the extensive research into the learning of fractions carried out by several groups of researchers across Australia, some </a:t>
            </a:r>
            <a:r>
              <a:rPr lang="en-US" sz="1800" dirty="0" smtClean="0">
                <a:solidFill>
                  <a:srgbClr val="0F1E50"/>
                </a:solidFill>
              </a:rPr>
              <a:t/>
            </a:r>
            <a:br>
              <a:rPr lang="en-US" sz="1800" dirty="0" smtClean="0">
                <a:solidFill>
                  <a:srgbClr val="0F1E50"/>
                </a:solidFill>
              </a:rPr>
            </a:br>
            <a:r>
              <a:rPr lang="en-US" sz="1800" dirty="0" smtClean="0">
                <a:solidFill>
                  <a:srgbClr val="0F1E50"/>
                </a:solidFill>
              </a:rPr>
              <a:t>of </a:t>
            </a:r>
            <a:r>
              <a:rPr lang="en-US" sz="1800" dirty="0">
                <a:solidFill>
                  <a:srgbClr val="0F1E50"/>
                </a:solidFill>
              </a:rPr>
              <a:t>which was published in a book edited by </a:t>
            </a:r>
            <a:r>
              <a:rPr lang="en-US" sz="1800" dirty="0" err="1">
                <a:solidFill>
                  <a:srgbClr val="0F1E50"/>
                </a:solidFill>
              </a:rPr>
              <a:t>Dr</a:t>
            </a:r>
            <a:r>
              <a:rPr lang="en-US" sz="1800" dirty="0">
                <a:solidFill>
                  <a:srgbClr val="0F1E50"/>
                </a:solidFill>
              </a:rPr>
              <a:t> Jennifer Way and A/Prof. Janette </a:t>
            </a:r>
            <a:r>
              <a:rPr lang="en-US" sz="1800" dirty="0" err="1">
                <a:solidFill>
                  <a:srgbClr val="0F1E50"/>
                </a:solidFill>
              </a:rPr>
              <a:t>Bobis</a:t>
            </a:r>
            <a:r>
              <a:rPr lang="en-US" sz="1800" dirty="0">
                <a:solidFill>
                  <a:srgbClr val="0F1E50"/>
                </a:solidFill>
              </a:rPr>
              <a:t> from The University of Sydney, titled </a:t>
            </a:r>
            <a:r>
              <a:rPr lang="en-US" sz="1800" b="1" i="1" u="sng" dirty="0">
                <a:solidFill>
                  <a:srgbClr val="0F1E50"/>
                </a:solidFill>
                <a:hlinkClick r:id="rId2"/>
              </a:rPr>
              <a:t>Fractions: Teaching for Understanding (2011, AAMT).</a:t>
            </a:r>
            <a:endParaRPr lang="en-US" sz="1800" b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255" y="329599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Teacher activity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573" y="1218844"/>
            <a:ext cx="6001682" cy="337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0F1E50"/>
                </a:solidFill>
              </a:rPr>
              <a:t>What is the purpose of assessment? 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Working in groups, use the think board template provided. 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Place the word assessment in the </a:t>
            </a:r>
            <a:r>
              <a:rPr lang="en-US" sz="2200" dirty="0" err="1" smtClean="0">
                <a:solidFill>
                  <a:srgbClr val="0F1E50"/>
                </a:solidFill>
              </a:rPr>
              <a:t>centre</a:t>
            </a:r>
            <a:r>
              <a:rPr lang="en-US" sz="2200" dirty="0" smtClean="0">
                <a:solidFill>
                  <a:srgbClr val="0F1E50"/>
                </a:solidFill>
              </a:rPr>
              <a:t>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of the think board.</a:t>
            </a:r>
          </a:p>
          <a:p>
            <a:r>
              <a:rPr lang="en-US" sz="2200" dirty="0">
                <a:solidFill>
                  <a:srgbClr val="0F1E50"/>
                </a:solidFill>
              </a:rPr>
              <a:t>W</a:t>
            </a:r>
            <a:r>
              <a:rPr lang="en-US" sz="2200" dirty="0" smtClean="0">
                <a:solidFill>
                  <a:srgbClr val="0F1E50"/>
                </a:solidFill>
              </a:rPr>
              <a:t>orking as a group complete the remainder of the page. 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5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06" y="329599"/>
            <a:ext cx="6615000" cy="945000"/>
          </a:xfrm>
        </p:spPr>
        <p:txBody>
          <a:bodyPr>
            <a:normAutofit/>
          </a:bodyPr>
          <a:lstStyle/>
          <a:p>
            <a:pPr>
              <a:tabLst>
                <a:tab pos="1636713" algn="l"/>
              </a:tabLst>
            </a:pPr>
            <a:r>
              <a:rPr lang="en-US" sz="3000" b="1" dirty="0" smtClean="0">
                <a:solidFill>
                  <a:srgbClr val="0F1E50"/>
                </a:solidFill>
              </a:rPr>
              <a:t>Assessment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53" y="1263448"/>
            <a:ext cx="6844564" cy="3375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F1E50"/>
                </a:solidFill>
              </a:rPr>
              <a:t>Diagnostic assessment to determine </a:t>
            </a:r>
            <a:r>
              <a:rPr lang="en-US" sz="2200" dirty="0" smtClean="0">
                <a:solidFill>
                  <a:srgbClr val="406077"/>
                </a:solidFill>
              </a:rPr>
              <a:t/>
            </a:r>
            <a:br>
              <a:rPr lang="en-US" sz="2200" dirty="0" smtClean="0">
                <a:solidFill>
                  <a:srgbClr val="406077"/>
                </a:solidFill>
              </a:rPr>
            </a:br>
            <a:r>
              <a:rPr lang="en-US" sz="2200" b="1" dirty="0" smtClean="0">
                <a:solidFill>
                  <a:srgbClr val="FFC100"/>
                </a:solidFill>
              </a:rPr>
              <a:t>what students know and can do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Formative </a:t>
            </a:r>
            <a:r>
              <a:rPr lang="en-US" sz="2200" dirty="0">
                <a:solidFill>
                  <a:srgbClr val="0F1E50"/>
                </a:solidFill>
              </a:rPr>
              <a:t>a</a:t>
            </a:r>
            <a:r>
              <a:rPr lang="en-US" sz="2200" dirty="0" smtClean="0">
                <a:solidFill>
                  <a:srgbClr val="0F1E50"/>
                </a:solidFill>
              </a:rPr>
              <a:t>ssessment strategies to identify misconceptions and assist students/teachers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in identifying </a:t>
            </a:r>
            <a:r>
              <a:rPr lang="en-US" sz="2200" b="1" dirty="0" smtClean="0">
                <a:solidFill>
                  <a:srgbClr val="FF8B00"/>
                </a:solidFill>
              </a:rPr>
              <a:t>where they are at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Summative assessment looking at consolidation and retention of skills and concepts</a:t>
            </a:r>
            <a:r>
              <a:rPr lang="en-US" sz="2200" dirty="0" smtClean="0">
                <a:solidFill>
                  <a:srgbClr val="406077"/>
                </a:solidFill>
              </a:rPr>
              <a:t>,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what did </a:t>
            </a:r>
            <a:br>
              <a:rPr lang="en-US" sz="2200" b="1" dirty="0" smtClean="0">
                <a:solidFill>
                  <a:srgbClr val="FF0000"/>
                </a:solidFill>
              </a:rPr>
            </a:br>
            <a:r>
              <a:rPr lang="en-US" sz="2200" b="1" dirty="0" smtClean="0">
                <a:solidFill>
                  <a:srgbClr val="FF0000"/>
                </a:solidFill>
              </a:rPr>
              <a:t>they learn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256" y="328291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What should assessment do?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119" y="1262140"/>
            <a:ext cx="6818042" cy="3375000"/>
          </a:xfrm>
        </p:spPr>
        <p:txBody>
          <a:bodyPr/>
          <a:lstStyle/>
          <a:p>
            <a:r>
              <a:rPr lang="en-US" sz="2200" dirty="0" smtClean="0">
                <a:solidFill>
                  <a:srgbClr val="0F1E50"/>
                </a:solidFill>
              </a:rPr>
              <a:t>Identify student thinking and the strategies they have employed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Detect misconceptions and inappropriate strategies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Provide feedback to students on the progress of their learning and their understanding of the content being taught.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07" y="339442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Assessment in the top drawer</a:t>
            </a:r>
            <a:endParaRPr lang="en-US" sz="3000" b="1" dirty="0">
              <a:solidFill>
                <a:srgbClr val="0F1E50"/>
              </a:solidFill>
            </a:endParaRPr>
          </a:p>
        </p:txBody>
      </p:sp>
      <p:pic>
        <p:nvPicPr>
          <p:cNvPr id="7" name="Content Placeholder 6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6" b="67376" l="26183" r="878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1083721"/>
            <a:ext cx="5080476" cy="45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337" y="312572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Assessment approaches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353" y="1172930"/>
            <a:ext cx="6510027" cy="4424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F1E50"/>
                </a:solidFill>
              </a:rPr>
              <a:t>“Useful information can be obtained through the assessment of a wide range of aspects of fractions learning, including:</a:t>
            </a:r>
          </a:p>
          <a:p>
            <a:pPr lvl="1"/>
            <a:r>
              <a:rPr lang="en-US" sz="1800" dirty="0">
                <a:solidFill>
                  <a:srgbClr val="0F1E50"/>
                </a:solidFill>
              </a:rPr>
              <a:t>mastery of particular skills or procedures</a:t>
            </a:r>
          </a:p>
          <a:p>
            <a:pPr lvl="1"/>
            <a:r>
              <a:rPr lang="en-US" sz="1800" dirty="0">
                <a:solidFill>
                  <a:srgbClr val="0F1E50"/>
                </a:solidFill>
              </a:rPr>
              <a:t>preferences for particular representations of concepts and processes</a:t>
            </a:r>
          </a:p>
          <a:p>
            <a:pPr lvl="1"/>
            <a:r>
              <a:rPr lang="en-US" sz="1800" dirty="0">
                <a:solidFill>
                  <a:srgbClr val="0F1E50"/>
                </a:solidFill>
              </a:rPr>
              <a:t>understanding of concepts</a:t>
            </a:r>
          </a:p>
          <a:p>
            <a:pPr lvl="1"/>
            <a:r>
              <a:rPr lang="en-US" sz="1800" dirty="0">
                <a:solidFill>
                  <a:srgbClr val="0F1E50"/>
                </a:solidFill>
              </a:rPr>
              <a:t>presence of misconceptions</a:t>
            </a:r>
          </a:p>
          <a:p>
            <a:pPr lvl="1"/>
            <a:r>
              <a:rPr lang="en-US" sz="1800" dirty="0">
                <a:solidFill>
                  <a:srgbClr val="0F1E50"/>
                </a:solidFill>
              </a:rPr>
              <a:t>use of mathematical language</a:t>
            </a:r>
          </a:p>
          <a:p>
            <a:pPr lvl="1"/>
            <a:r>
              <a:rPr lang="en-US" sz="1800" dirty="0">
                <a:solidFill>
                  <a:srgbClr val="0F1E50"/>
                </a:solidFill>
              </a:rPr>
              <a:t>application of knowledge and skills to solve problems</a:t>
            </a:r>
          </a:p>
          <a:p>
            <a:pPr lvl="1"/>
            <a:r>
              <a:rPr lang="en-US" sz="1800" dirty="0">
                <a:solidFill>
                  <a:srgbClr val="0F1E50"/>
                </a:solidFill>
              </a:rPr>
              <a:t>appropriateness of strategies</a:t>
            </a:r>
          </a:p>
          <a:p>
            <a:pPr lvl="1"/>
            <a:r>
              <a:rPr lang="en-US" sz="1800" dirty="0">
                <a:solidFill>
                  <a:srgbClr val="0F1E50"/>
                </a:solidFill>
              </a:rPr>
              <a:t>attitudes, confidence and engagement </a:t>
            </a:r>
            <a:r>
              <a:rPr lang="en-US" sz="1800" dirty="0" smtClean="0">
                <a:solidFill>
                  <a:srgbClr val="0F1E50"/>
                </a:solidFill>
              </a:rPr>
              <a:t>levels.”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rgbClr val="0F1E50"/>
                </a:solidFill>
              </a:rPr>
              <a:t>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F1E50"/>
                </a:solidFill>
              </a:rPr>
              <a:t>	</a:t>
            </a:r>
            <a:r>
              <a:rPr lang="en-US" sz="1200" b="1" dirty="0" smtClean="0">
                <a:solidFill>
                  <a:srgbClr val="0F1E50"/>
                </a:solidFill>
              </a:rPr>
              <a:t>				</a:t>
            </a:r>
            <a:r>
              <a:rPr lang="en-US" sz="1200" b="1" dirty="0" smtClean="0">
                <a:solidFill>
                  <a:srgbClr val="406077"/>
                </a:solidFill>
              </a:rPr>
              <a:t>Source: Top </a:t>
            </a:r>
            <a:r>
              <a:rPr lang="en-US" sz="1200" b="1" dirty="0">
                <a:solidFill>
                  <a:srgbClr val="406077"/>
                </a:solidFill>
              </a:rPr>
              <a:t>Drawer </a:t>
            </a:r>
            <a:r>
              <a:rPr lang="en-US" sz="1200" b="1" dirty="0" smtClean="0">
                <a:solidFill>
                  <a:srgbClr val="406077"/>
                </a:solidFill>
              </a:rPr>
              <a:t>Teachers, AAMT</a:t>
            </a:r>
            <a:endParaRPr lang="en-US" sz="1200" b="1" dirty="0">
              <a:solidFill>
                <a:srgbClr val="4060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163" y="335010"/>
            <a:ext cx="7344833" cy="945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Qualitative assessment approaches 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753" y="1581092"/>
            <a:ext cx="6615000" cy="3375000"/>
          </a:xfrm>
        </p:spPr>
        <p:txBody>
          <a:bodyPr/>
          <a:lstStyle/>
          <a:p>
            <a:r>
              <a:rPr lang="en-US" dirty="0" smtClean="0">
                <a:solidFill>
                  <a:srgbClr val="406077"/>
                </a:solidFill>
                <a:hlinkClick r:id="rId2"/>
              </a:rPr>
              <a:t>Observation</a:t>
            </a:r>
            <a:endParaRPr lang="en-US" dirty="0" smtClean="0">
              <a:solidFill>
                <a:srgbClr val="406077"/>
              </a:solidFill>
            </a:endParaRPr>
          </a:p>
          <a:p>
            <a:r>
              <a:rPr lang="en-US" dirty="0" smtClean="0">
                <a:solidFill>
                  <a:srgbClr val="406077"/>
                </a:solidFill>
                <a:hlinkClick r:id="rId3"/>
              </a:rPr>
              <a:t>Student surveys</a:t>
            </a:r>
            <a:endParaRPr lang="en-US" dirty="0" smtClean="0">
              <a:solidFill>
                <a:srgbClr val="406077"/>
              </a:solidFill>
            </a:endParaRPr>
          </a:p>
          <a:p>
            <a:r>
              <a:rPr lang="en-US" dirty="0" smtClean="0">
                <a:solidFill>
                  <a:srgbClr val="406077"/>
                </a:solidFill>
                <a:hlinkClick r:id="rId4"/>
              </a:rPr>
              <a:t>Task-based Interviews</a:t>
            </a:r>
            <a:endParaRPr lang="en-US" dirty="0" smtClean="0">
              <a:solidFill>
                <a:srgbClr val="406077"/>
              </a:solidFill>
            </a:endParaRPr>
          </a:p>
          <a:p>
            <a:r>
              <a:rPr lang="en-US" dirty="0" smtClean="0">
                <a:solidFill>
                  <a:srgbClr val="406077"/>
                </a:solidFill>
                <a:hlinkClick r:id="rId5"/>
              </a:rPr>
              <a:t>Digital assessment tools</a:t>
            </a:r>
            <a:endParaRPr lang="en-US" dirty="0">
              <a:solidFill>
                <a:srgbClr val="4060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70989"/>
      </p:ext>
    </p:extLst>
  </p:cSld>
  <p:clrMapOvr>
    <a:masterClrMapping/>
  </p:clrMapOvr>
</p:sld>
</file>

<file path=ppt/theme/theme1.xml><?xml version="1.0" encoding="utf-8"?>
<a:theme xmlns:a="http://schemas.openxmlformats.org/drawingml/2006/main" name="dimens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0E66B630-02C8-6240-9E9C-3A1289DBE54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B89A2B07-E34D-A94A-A128-B3F449E79B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dimensions_blank</Template>
  <TotalTime>4202</TotalTime>
  <Words>905</Words>
  <Application>Microsoft Macintosh PowerPoint</Application>
  <PresentationFormat>On-screen Show (16:9)</PresentationFormat>
  <Paragraphs>177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dimensions</vt:lpstr>
      <vt:lpstr>1_Office Theme</vt:lpstr>
      <vt:lpstr>Opening the Top Drawer to Fractions</vt:lpstr>
      <vt:lpstr>AITSL Professional Standards for Teachers</vt:lpstr>
      <vt:lpstr>Module objectives</vt:lpstr>
      <vt:lpstr>Teacher activity</vt:lpstr>
      <vt:lpstr>Assessment </vt:lpstr>
      <vt:lpstr>What should assessment do?</vt:lpstr>
      <vt:lpstr>Assessment in the top drawer</vt:lpstr>
      <vt:lpstr>Assessment approaches</vt:lpstr>
      <vt:lpstr>Qualitative assessment approaches </vt:lpstr>
      <vt:lpstr>Planning for fractions assessment </vt:lpstr>
      <vt:lpstr>What am I assessing for?</vt:lpstr>
      <vt:lpstr>Diagnostic assessment</vt:lpstr>
      <vt:lpstr>Teacher activity</vt:lpstr>
      <vt:lpstr>Diagnostic assessment strategies</vt:lpstr>
      <vt:lpstr>Diagnostic  assessment  for planning</vt:lpstr>
      <vt:lpstr>Formative assessment</vt:lpstr>
      <vt:lpstr>Formative assessment strategies</vt:lpstr>
      <vt:lpstr>Formative  assessment  for learning</vt:lpstr>
      <vt:lpstr>Summative assessment</vt:lpstr>
      <vt:lpstr>Summative assessment tasks</vt:lpstr>
      <vt:lpstr>Summative  assessment  of learning</vt:lpstr>
      <vt:lpstr>Designing fraction assessment tasks</vt:lpstr>
      <vt:lpstr>Designing examples</vt:lpstr>
      <vt:lpstr>Teacher activity</vt:lpstr>
      <vt:lpstr>National assessment program</vt:lpstr>
      <vt:lpstr>Assessment of fraction  sense in NAPLAN</vt:lpstr>
      <vt:lpstr>Example – Year 7 NAPLAN style</vt:lpstr>
      <vt:lpstr>PowerPoint Presentation</vt:lpstr>
      <vt:lpstr>PowerPoint Presentation</vt:lpstr>
      <vt:lpstr>For further information on assessment</vt:lpstr>
      <vt:lpstr>Self reflection activity</vt:lpstr>
      <vt:lpstr> Acknowledgements for Top Drawer Fractions </vt:lpstr>
    </vt:vector>
  </TitlesOfParts>
  <Company>University of Tasmania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Spohn</dc:creator>
  <cp:lastModifiedBy>Toby Spencer</cp:lastModifiedBy>
  <cp:revision>73</cp:revision>
  <cp:lastPrinted>2017-03-26T22:51:18Z</cp:lastPrinted>
  <dcterms:created xsi:type="dcterms:W3CDTF">2016-09-07T00:22:54Z</dcterms:created>
  <dcterms:modified xsi:type="dcterms:W3CDTF">2017-09-29T06:36:41Z</dcterms:modified>
</cp:coreProperties>
</file>