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41"/>
  </p:notesMasterIdLst>
  <p:handoutMasterIdLst>
    <p:handoutMasterId r:id="rId42"/>
  </p:handoutMasterIdLst>
  <p:sldIdLst>
    <p:sldId id="258" r:id="rId3"/>
    <p:sldId id="301" r:id="rId4"/>
    <p:sldId id="290" r:id="rId5"/>
    <p:sldId id="259" r:id="rId6"/>
    <p:sldId id="260" r:id="rId7"/>
    <p:sldId id="302" r:id="rId8"/>
    <p:sldId id="262" r:id="rId9"/>
    <p:sldId id="284" r:id="rId10"/>
    <p:sldId id="263" r:id="rId11"/>
    <p:sldId id="264" r:id="rId12"/>
    <p:sldId id="283" r:id="rId13"/>
    <p:sldId id="265" r:id="rId14"/>
    <p:sldId id="291" r:id="rId15"/>
    <p:sldId id="313" r:id="rId16"/>
    <p:sldId id="292" r:id="rId17"/>
    <p:sldId id="304" r:id="rId18"/>
    <p:sldId id="293" r:id="rId19"/>
    <p:sldId id="311" r:id="rId20"/>
    <p:sldId id="294" r:id="rId21"/>
    <p:sldId id="269" r:id="rId22"/>
    <p:sldId id="295" r:id="rId23"/>
    <p:sldId id="305" r:id="rId24"/>
    <p:sldId id="296" r:id="rId25"/>
    <p:sldId id="306" r:id="rId26"/>
    <p:sldId id="297" r:id="rId27"/>
    <p:sldId id="272" r:id="rId28"/>
    <p:sldId id="298" r:id="rId29"/>
    <p:sldId id="307" r:id="rId30"/>
    <p:sldId id="299" r:id="rId31"/>
    <p:sldId id="312" r:id="rId32"/>
    <p:sldId id="308" r:id="rId33"/>
    <p:sldId id="276" r:id="rId34"/>
    <p:sldId id="277" r:id="rId35"/>
    <p:sldId id="278" r:id="rId36"/>
    <p:sldId id="279" r:id="rId37"/>
    <p:sldId id="281" r:id="rId38"/>
    <p:sldId id="309" r:id="rId39"/>
    <p:sldId id="310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12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50"/>
    <a:srgbClr val="406077"/>
    <a:srgbClr val="32C213"/>
    <a:srgbClr val="FF8B00"/>
    <a:srgbClr val="FF0400"/>
    <a:srgbClr val="95B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2" autoAdjust="0"/>
    <p:restoredTop sz="93380" autoAdjust="0"/>
  </p:normalViewPr>
  <p:slideViewPr>
    <p:cSldViewPr snapToGrid="0" snapToObjects="1">
      <p:cViewPr>
        <p:scale>
          <a:sx n="119" d="100"/>
          <a:sy n="119" d="100"/>
        </p:scale>
        <p:origin x="1104" y="640"/>
      </p:cViewPr>
      <p:guideLst>
        <p:guide orient="horz" pos="804"/>
        <p:guide pos="1202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8F3D5-7CB2-A44D-BC28-7BA49B7C5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EC8AD7F3-E5AA-9C4B-9151-9B7B7334F6C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rgbClr val="0F1E50"/>
              </a:solidFill>
            </a:rPr>
            <a:t>Real world tangible examples</a:t>
          </a:r>
          <a:endParaRPr lang="en-US" dirty="0">
            <a:solidFill>
              <a:srgbClr val="0F1E50"/>
            </a:solidFill>
          </a:endParaRPr>
        </a:p>
      </dgm:t>
    </dgm:pt>
    <dgm:pt modelId="{DE2407A1-EAEA-8044-854A-7B71C07850B8}" type="parTrans" cxnId="{923A2B59-4B9B-7044-8D26-B30B958F7A47}">
      <dgm:prSet/>
      <dgm:spPr/>
      <dgm:t>
        <a:bodyPr/>
        <a:lstStyle/>
        <a:p>
          <a:endParaRPr lang="en-US"/>
        </a:p>
      </dgm:t>
    </dgm:pt>
    <dgm:pt modelId="{7E44F9B6-3A44-974A-9165-C5160DB7FBE4}" type="sibTrans" cxnId="{923A2B59-4B9B-7044-8D26-B30B958F7A47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7218135A-6472-4740-A883-AF2CEF2C25E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rgbClr val="0F1E50"/>
              </a:solidFill>
            </a:rPr>
            <a:t>Pictorial diagrams</a:t>
          </a:r>
          <a:endParaRPr lang="en-US" dirty="0">
            <a:solidFill>
              <a:srgbClr val="0F1E50"/>
            </a:solidFill>
          </a:endParaRPr>
        </a:p>
      </dgm:t>
    </dgm:pt>
    <dgm:pt modelId="{30E72D4F-7D1D-3046-8388-4E62F2A59580}" type="parTrans" cxnId="{878A12F5-60FE-E545-9D50-D92D4F251216}">
      <dgm:prSet/>
      <dgm:spPr/>
      <dgm:t>
        <a:bodyPr/>
        <a:lstStyle/>
        <a:p>
          <a:endParaRPr lang="en-US"/>
        </a:p>
      </dgm:t>
    </dgm:pt>
    <dgm:pt modelId="{18546AEA-4369-654F-9BCF-6F495F274D4D}" type="sibTrans" cxnId="{878A12F5-60FE-E545-9D50-D92D4F251216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453453F1-DA67-EA47-9E44-0459F562EE9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rgbClr val="0F1E50"/>
              </a:solidFill>
            </a:rPr>
            <a:t>Abstract algorithms </a:t>
          </a:r>
          <a:br>
            <a:rPr lang="en-US" dirty="0" smtClean="0">
              <a:solidFill>
                <a:srgbClr val="0F1E50"/>
              </a:solidFill>
            </a:rPr>
          </a:br>
          <a:r>
            <a:rPr lang="en-US" dirty="0" smtClean="0">
              <a:solidFill>
                <a:srgbClr val="0F1E50"/>
              </a:solidFill>
            </a:rPr>
            <a:t>&amp; notation</a:t>
          </a:r>
          <a:endParaRPr lang="en-US" dirty="0">
            <a:solidFill>
              <a:srgbClr val="0F1E50"/>
            </a:solidFill>
          </a:endParaRPr>
        </a:p>
      </dgm:t>
    </dgm:pt>
    <dgm:pt modelId="{8D1C955B-BAAD-CD46-9162-6E77EE3757C1}" type="parTrans" cxnId="{C645B357-B9DF-9345-B8FC-7DA300F31011}">
      <dgm:prSet/>
      <dgm:spPr/>
      <dgm:t>
        <a:bodyPr/>
        <a:lstStyle/>
        <a:p>
          <a:endParaRPr lang="en-US"/>
        </a:p>
      </dgm:t>
    </dgm:pt>
    <dgm:pt modelId="{D1A7F691-B03D-D743-90E1-BF4D7AF07B38}" type="sibTrans" cxnId="{C645B357-B9DF-9345-B8FC-7DA300F31011}">
      <dgm:prSet/>
      <dgm:spPr/>
      <dgm:t>
        <a:bodyPr/>
        <a:lstStyle/>
        <a:p>
          <a:endParaRPr lang="en-US"/>
        </a:p>
      </dgm:t>
    </dgm:pt>
    <dgm:pt modelId="{0C9828AE-0902-9549-BC64-768D9E101300}" type="pres">
      <dgm:prSet presAssocID="{5098F3D5-7CB2-A44D-BC28-7BA49B7C520A}" presName="Name0" presStyleCnt="0">
        <dgm:presLayoutVars>
          <dgm:dir/>
          <dgm:resizeHandles val="exact"/>
        </dgm:presLayoutVars>
      </dgm:prSet>
      <dgm:spPr/>
    </dgm:pt>
    <dgm:pt modelId="{27EA5F69-B573-4845-9B09-746D9634513A}" type="pres">
      <dgm:prSet presAssocID="{EC8AD7F3-E5AA-9C4B-9151-9B7B7334F6CE}" presName="node" presStyleLbl="node1" presStyleIdx="0" presStyleCnt="3" custLinFactY="303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D579A-7DC5-4248-8942-EE7402223795}" type="pres">
      <dgm:prSet presAssocID="{7E44F9B6-3A44-974A-9165-C5160DB7FB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720C24-A0E3-C945-B3E9-E81A96788FC7}" type="pres">
      <dgm:prSet presAssocID="{7E44F9B6-3A44-974A-9165-C5160DB7FBE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A24D8C9-0B50-DE49-A693-2710060196E3}" type="pres">
      <dgm:prSet presAssocID="{7218135A-6472-4740-A883-AF2CEF2C25E4}" presName="node" presStyleLbl="node1" presStyleIdx="1" presStyleCnt="3" custLinFactNeighborX="9561" custLinFactNeighborY="6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17A1C-137F-7E42-AEEE-9FB14081B7E4}" type="pres">
      <dgm:prSet presAssocID="{18546AEA-4369-654F-9BCF-6F495F274D4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96C0FD-2DFE-A444-A1F4-1E9694C03039}" type="pres">
      <dgm:prSet presAssocID="{18546AEA-4369-654F-9BCF-6F495F274D4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29B095E-3544-1242-BB75-5B6DCA16D43E}" type="pres">
      <dgm:prSet presAssocID="{453453F1-DA67-EA47-9E44-0459F562EE93}" presName="node" presStyleLbl="node1" presStyleIdx="2" presStyleCnt="3" custLinFactY="30392" custLinFactNeighborX="-2247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CE6940-F4CD-4436-8414-E2C78B51C47C}" type="presOf" srcId="{EC8AD7F3-E5AA-9C4B-9151-9B7B7334F6CE}" destId="{27EA5F69-B573-4845-9B09-746D9634513A}" srcOrd="0" destOrd="0" presId="urn:microsoft.com/office/officeart/2005/8/layout/process1"/>
    <dgm:cxn modelId="{C645B357-B9DF-9345-B8FC-7DA300F31011}" srcId="{5098F3D5-7CB2-A44D-BC28-7BA49B7C520A}" destId="{453453F1-DA67-EA47-9E44-0459F562EE93}" srcOrd="2" destOrd="0" parTransId="{8D1C955B-BAAD-CD46-9162-6E77EE3757C1}" sibTransId="{D1A7F691-B03D-D743-90E1-BF4D7AF07B38}"/>
    <dgm:cxn modelId="{28096111-56FC-4628-A81D-8762819E8038}" type="presOf" srcId="{5098F3D5-7CB2-A44D-BC28-7BA49B7C520A}" destId="{0C9828AE-0902-9549-BC64-768D9E101300}" srcOrd="0" destOrd="0" presId="urn:microsoft.com/office/officeart/2005/8/layout/process1"/>
    <dgm:cxn modelId="{923A2B59-4B9B-7044-8D26-B30B958F7A47}" srcId="{5098F3D5-7CB2-A44D-BC28-7BA49B7C520A}" destId="{EC8AD7F3-E5AA-9C4B-9151-9B7B7334F6CE}" srcOrd="0" destOrd="0" parTransId="{DE2407A1-EAEA-8044-854A-7B71C07850B8}" sibTransId="{7E44F9B6-3A44-974A-9165-C5160DB7FBE4}"/>
    <dgm:cxn modelId="{E8E86879-162B-4FA7-90FF-C4809E0F4126}" type="presOf" srcId="{18546AEA-4369-654F-9BCF-6F495F274D4D}" destId="{EBB17A1C-137F-7E42-AEEE-9FB14081B7E4}" srcOrd="0" destOrd="0" presId="urn:microsoft.com/office/officeart/2005/8/layout/process1"/>
    <dgm:cxn modelId="{B7D099B8-DC04-4514-A4A4-580908C7CE83}" type="presOf" srcId="{453453F1-DA67-EA47-9E44-0459F562EE93}" destId="{D29B095E-3544-1242-BB75-5B6DCA16D43E}" srcOrd="0" destOrd="0" presId="urn:microsoft.com/office/officeart/2005/8/layout/process1"/>
    <dgm:cxn modelId="{3190E6AB-E3BE-4F80-810E-03BB6C0B0BF7}" type="presOf" srcId="{7E44F9B6-3A44-974A-9165-C5160DB7FBE4}" destId="{C0BD579A-7DC5-4248-8942-EE7402223795}" srcOrd="0" destOrd="0" presId="urn:microsoft.com/office/officeart/2005/8/layout/process1"/>
    <dgm:cxn modelId="{878A12F5-60FE-E545-9D50-D92D4F251216}" srcId="{5098F3D5-7CB2-A44D-BC28-7BA49B7C520A}" destId="{7218135A-6472-4740-A883-AF2CEF2C25E4}" srcOrd="1" destOrd="0" parTransId="{30E72D4F-7D1D-3046-8388-4E62F2A59580}" sibTransId="{18546AEA-4369-654F-9BCF-6F495F274D4D}"/>
    <dgm:cxn modelId="{BCD3F96F-1F99-4AA0-B20A-6E93B1B84ECF}" type="presOf" srcId="{7218135A-6472-4740-A883-AF2CEF2C25E4}" destId="{8A24D8C9-0B50-DE49-A693-2710060196E3}" srcOrd="0" destOrd="0" presId="urn:microsoft.com/office/officeart/2005/8/layout/process1"/>
    <dgm:cxn modelId="{A104D736-B34F-40B6-AC6A-5180A4D18389}" type="presOf" srcId="{18546AEA-4369-654F-9BCF-6F495F274D4D}" destId="{4096C0FD-2DFE-A444-A1F4-1E9694C03039}" srcOrd="1" destOrd="0" presId="urn:microsoft.com/office/officeart/2005/8/layout/process1"/>
    <dgm:cxn modelId="{F587E439-AD64-4637-A3BE-6CD93697976E}" type="presOf" srcId="{7E44F9B6-3A44-974A-9165-C5160DB7FBE4}" destId="{28720C24-A0E3-C945-B3E9-E81A96788FC7}" srcOrd="1" destOrd="0" presId="urn:microsoft.com/office/officeart/2005/8/layout/process1"/>
    <dgm:cxn modelId="{1CCD321D-4EEC-4092-AA32-BE1AC7496591}" type="presParOf" srcId="{0C9828AE-0902-9549-BC64-768D9E101300}" destId="{27EA5F69-B573-4845-9B09-746D9634513A}" srcOrd="0" destOrd="0" presId="urn:microsoft.com/office/officeart/2005/8/layout/process1"/>
    <dgm:cxn modelId="{789D6372-A4A0-4C7B-9D5D-0A9BFB87390F}" type="presParOf" srcId="{0C9828AE-0902-9549-BC64-768D9E101300}" destId="{C0BD579A-7DC5-4248-8942-EE7402223795}" srcOrd="1" destOrd="0" presId="urn:microsoft.com/office/officeart/2005/8/layout/process1"/>
    <dgm:cxn modelId="{0CBF8EEA-49AB-496C-8697-6842ED349433}" type="presParOf" srcId="{C0BD579A-7DC5-4248-8942-EE7402223795}" destId="{28720C24-A0E3-C945-B3E9-E81A96788FC7}" srcOrd="0" destOrd="0" presId="urn:microsoft.com/office/officeart/2005/8/layout/process1"/>
    <dgm:cxn modelId="{69CC978A-53BE-470D-87D3-A0E4BDE6D6C1}" type="presParOf" srcId="{0C9828AE-0902-9549-BC64-768D9E101300}" destId="{8A24D8C9-0B50-DE49-A693-2710060196E3}" srcOrd="2" destOrd="0" presId="urn:microsoft.com/office/officeart/2005/8/layout/process1"/>
    <dgm:cxn modelId="{2525433F-9213-46EF-B766-5517294B0A17}" type="presParOf" srcId="{0C9828AE-0902-9549-BC64-768D9E101300}" destId="{EBB17A1C-137F-7E42-AEEE-9FB14081B7E4}" srcOrd="3" destOrd="0" presId="urn:microsoft.com/office/officeart/2005/8/layout/process1"/>
    <dgm:cxn modelId="{B8C0971D-56CF-45E3-9FC5-2E4B71A4D73F}" type="presParOf" srcId="{EBB17A1C-137F-7E42-AEEE-9FB14081B7E4}" destId="{4096C0FD-2DFE-A444-A1F4-1E9694C03039}" srcOrd="0" destOrd="0" presId="urn:microsoft.com/office/officeart/2005/8/layout/process1"/>
    <dgm:cxn modelId="{624FA6E1-805D-477E-8C3D-C2184DA1530B}" type="presParOf" srcId="{0C9828AE-0902-9549-BC64-768D9E101300}" destId="{D29B095E-3544-1242-BB75-5B6DCA16D4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1A1AB-AD31-C241-8622-C4E7A44A598D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4663C4D7-5A60-1E4F-9A82-AD82DD75A8D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3D models, area, linear</a:t>
          </a:r>
          <a:r>
            <a:rPr lang="en-US" baseline="0" dirty="0" smtClean="0"/>
            <a:t> &amp; set models</a:t>
          </a:r>
          <a:endParaRPr lang="en-US" dirty="0"/>
        </a:p>
      </dgm:t>
    </dgm:pt>
    <dgm:pt modelId="{A69A4966-8E8C-4140-A5DB-48AB8793F8FD}" type="parTrans" cxnId="{41AEE8D9-5D5C-9F48-9EA4-371526AF4D04}">
      <dgm:prSet/>
      <dgm:spPr/>
      <dgm:t>
        <a:bodyPr/>
        <a:lstStyle/>
        <a:p>
          <a:endParaRPr lang="en-US"/>
        </a:p>
      </dgm:t>
    </dgm:pt>
    <dgm:pt modelId="{835AAB7D-1C17-4340-A087-1CD88B4B2D9D}" type="sibTrans" cxnId="{41AEE8D9-5D5C-9F48-9EA4-371526AF4D04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7756A633-9529-6047-8955-143A32605C4C}">
      <dgm:prSet phldrT="[Text]"/>
      <dgm:spPr>
        <a:solidFill>
          <a:srgbClr val="FF8B00"/>
        </a:solidFill>
      </dgm:spPr>
      <dgm:t>
        <a:bodyPr/>
        <a:lstStyle/>
        <a:p>
          <a:r>
            <a:rPr lang="en-US" dirty="0" smtClean="0"/>
            <a:t>2D models, drawn or diagrammatic forms</a:t>
          </a:r>
          <a:endParaRPr lang="en-US" dirty="0"/>
        </a:p>
      </dgm:t>
    </dgm:pt>
    <dgm:pt modelId="{9D38E08A-5814-B041-A642-DA7F982AF1BF}" type="parTrans" cxnId="{BC0BEF6A-CE51-EA45-BEBC-C93D42E37272}">
      <dgm:prSet/>
      <dgm:spPr/>
      <dgm:t>
        <a:bodyPr/>
        <a:lstStyle/>
        <a:p>
          <a:endParaRPr lang="en-US"/>
        </a:p>
      </dgm:t>
    </dgm:pt>
    <dgm:pt modelId="{8D34AE28-DB22-A84B-89D4-C06E839E64FA}" type="sibTrans" cxnId="{BC0BEF6A-CE51-EA45-BEBC-C93D42E37272}">
      <dgm:prSet/>
      <dgm:spPr>
        <a:solidFill>
          <a:srgbClr val="406077"/>
        </a:solidFill>
      </dgm:spPr>
      <dgm:t>
        <a:bodyPr/>
        <a:lstStyle/>
        <a:p>
          <a:endParaRPr lang="en-US"/>
        </a:p>
      </dgm:t>
    </dgm:pt>
    <dgm:pt modelId="{3D066D32-E62B-C34B-B0AA-326EE9A0EA10}">
      <dgm:prSet phldrT="[Text]"/>
      <dgm:spPr>
        <a:solidFill>
          <a:srgbClr val="FF0400"/>
        </a:solidFill>
      </dgm:spPr>
      <dgm:t>
        <a:bodyPr/>
        <a:lstStyle/>
        <a:p>
          <a:r>
            <a:rPr lang="en-US" dirty="0" smtClean="0"/>
            <a:t>Mental responses and formal algorithms</a:t>
          </a:r>
          <a:endParaRPr lang="en-US" dirty="0"/>
        </a:p>
      </dgm:t>
    </dgm:pt>
    <dgm:pt modelId="{CD07419F-BE0A-B448-A7A5-0A85BC55675D}" type="parTrans" cxnId="{5B6254D6-669C-1A47-83D7-626ACA40A962}">
      <dgm:prSet/>
      <dgm:spPr/>
      <dgm:t>
        <a:bodyPr/>
        <a:lstStyle/>
        <a:p>
          <a:endParaRPr lang="en-US"/>
        </a:p>
      </dgm:t>
    </dgm:pt>
    <dgm:pt modelId="{E936B17D-2CB1-1B4A-AAF5-0E368EEE016B}" type="sibTrans" cxnId="{5B6254D6-669C-1A47-83D7-626ACA40A962}">
      <dgm:prSet/>
      <dgm:spPr/>
      <dgm:t>
        <a:bodyPr/>
        <a:lstStyle/>
        <a:p>
          <a:endParaRPr lang="en-US"/>
        </a:p>
      </dgm:t>
    </dgm:pt>
    <dgm:pt modelId="{C8B6CC7C-DBD5-D445-A585-7C08C50CE1DF}" type="pres">
      <dgm:prSet presAssocID="{4791A1AB-AD31-C241-8622-C4E7A44A598D}" presName="linearFlow" presStyleCnt="0">
        <dgm:presLayoutVars>
          <dgm:resizeHandles val="exact"/>
        </dgm:presLayoutVars>
      </dgm:prSet>
      <dgm:spPr/>
    </dgm:pt>
    <dgm:pt modelId="{6AB75FE7-4226-244A-AF50-B02ABA49408A}" type="pres">
      <dgm:prSet presAssocID="{4663C4D7-5A60-1E4F-9A82-AD82DD75A8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A3344-B2B6-F040-BE98-6BAE7F6F7966}" type="pres">
      <dgm:prSet presAssocID="{835AAB7D-1C17-4340-A087-1CD88B4B2D9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72259E1-4C8F-3245-BC84-1B9EC8248E54}" type="pres">
      <dgm:prSet presAssocID="{835AAB7D-1C17-4340-A087-1CD88B4B2D9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E0C384E-B583-F147-BC1F-EFC2A5F9369E}" type="pres">
      <dgm:prSet presAssocID="{7756A633-9529-6047-8955-143A32605C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297DC-D66A-384A-A32F-572574A4D341}" type="pres">
      <dgm:prSet presAssocID="{8D34AE28-DB22-A84B-89D4-C06E839E64F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F0D995E-4BF1-3A47-81BC-7BC63D4452DB}" type="pres">
      <dgm:prSet presAssocID="{8D34AE28-DB22-A84B-89D4-C06E839E64F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E7CAAC7-3B5F-2449-8BF3-88C8B36A60FF}" type="pres">
      <dgm:prSet presAssocID="{3D066D32-E62B-C34B-B0AA-326EE9A0EA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B5AAD-1FF5-4C13-8953-8E9A3A987296}" type="presOf" srcId="{4791A1AB-AD31-C241-8622-C4E7A44A598D}" destId="{C8B6CC7C-DBD5-D445-A585-7C08C50CE1DF}" srcOrd="0" destOrd="0" presId="urn:microsoft.com/office/officeart/2005/8/layout/process2"/>
    <dgm:cxn modelId="{33F72D4A-E6E9-4BCB-9F38-3D9971995543}" type="presOf" srcId="{3D066D32-E62B-C34B-B0AA-326EE9A0EA10}" destId="{4E7CAAC7-3B5F-2449-8BF3-88C8B36A60FF}" srcOrd="0" destOrd="0" presId="urn:microsoft.com/office/officeart/2005/8/layout/process2"/>
    <dgm:cxn modelId="{5B6254D6-669C-1A47-83D7-626ACA40A962}" srcId="{4791A1AB-AD31-C241-8622-C4E7A44A598D}" destId="{3D066D32-E62B-C34B-B0AA-326EE9A0EA10}" srcOrd="2" destOrd="0" parTransId="{CD07419F-BE0A-B448-A7A5-0A85BC55675D}" sibTransId="{E936B17D-2CB1-1B4A-AAF5-0E368EEE016B}"/>
    <dgm:cxn modelId="{7B762C36-7788-4569-8C49-6E590121133E}" type="presOf" srcId="{4663C4D7-5A60-1E4F-9A82-AD82DD75A8DD}" destId="{6AB75FE7-4226-244A-AF50-B02ABA49408A}" srcOrd="0" destOrd="0" presId="urn:microsoft.com/office/officeart/2005/8/layout/process2"/>
    <dgm:cxn modelId="{41AEE8D9-5D5C-9F48-9EA4-371526AF4D04}" srcId="{4791A1AB-AD31-C241-8622-C4E7A44A598D}" destId="{4663C4D7-5A60-1E4F-9A82-AD82DD75A8DD}" srcOrd="0" destOrd="0" parTransId="{A69A4966-8E8C-4140-A5DB-48AB8793F8FD}" sibTransId="{835AAB7D-1C17-4340-A087-1CD88B4B2D9D}"/>
    <dgm:cxn modelId="{D986D88E-93D8-4914-8D8A-26F5846E935F}" type="presOf" srcId="{835AAB7D-1C17-4340-A087-1CD88B4B2D9D}" destId="{372259E1-4C8F-3245-BC84-1B9EC8248E54}" srcOrd="1" destOrd="0" presId="urn:microsoft.com/office/officeart/2005/8/layout/process2"/>
    <dgm:cxn modelId="{F1C56340-F557-4028-AA82-42E3EF9FFB95}" type="presOf" srcId="{835AAB7D-1C17-4340-A087-1CD88B4B2D9D}" destId="{08AA3344-B2B6-F040-BE98-6BAE7F6F7966}" srcOrd="0" destOrd="0" presId="urn:microsoft.com/office/officeart/2005/8/layout/process2"/>
    <dgm:cxn modelId="{814D5E6F-D3CF-4C9A-84D7-BF4C00A2D57C}" type="presOf" srcId="{7756A633-9529-6047-8955-143A32605C4C}" destId="{3E0C384E-B583-F147-BC1F-EFC2A5F9369E}" srcOrd="0" destOrd="0" presId="urn:microsoft.com/office/officeart/2005/8/layout/process2"/>
    <dgm:cxn modelId="{BC0BEF6A-CE51-EA45-BEBC-C93D42E37272}" srcId="{4791A1AB-AD31-C241-8622-C4E7A44A598D}" destId="{7756A633-9529-6047-8955-143A32605C4C}" srcOrd="1" destOrd="0" parTransId="{9D38E08A-5814-B041-A642-DA7F982AF1BF}" sibTransId="{8D34AE28-DB22-A84B-89D4-C06E839E64FA}"/>
    <dgm:cxn modelId="{56594FDC-38F7-4E9A-8C39-F73A8CA2ECFC}" type="presOf" srcId="{8D34AE28-DB22-A84B-89D4-C06E839E64FA}" destId="{9F0D995E-4BF1-3A47-81BC-7BC63D4452DB}" srcOrd="1" destOrd="0" presId="urn:microsoft.com/office/officeart/2005/8/layout/process2"/>
    <dgm:cxn modelId="{7B3F11A0-2192-47D5-B69F-EF281D51475F}" type="presOf" srcId="{8D34AE28-DB22-A84B-89D4-C06E839E64FA}" destId="{994297DC-D66A-384A-A32F-572574A4D341}" srcOrd="0" destOrd="0" presId="urn:microsoft.com/office/officeart/2005/8/layout/process2"/>
    <dgm:cxn modelId="{BD99C882-1331-4D10-A153-BB9506F605DA}" type="presParOf" srcId="{C8B6CC7C-DBD5-D445-A585-7C08C50CE1DF}" destId="{6AB75FE7-4226-244A-AF50-B02ABA49408A}" srcOrd="0" destOrd="0" presId="urn:microsoft.com/office/officeart/2005/8/layout/process2"/>
    <dgm:cxn modelId="{FD7A690A-F67E-4692-B8FB-360AF088CB23}" type="presParOf" srcId="{C8B6CC7C-DBD5-D445-A585-7C08C50CE1DF}" destId="{08AA3344-B2B6-F040-BE98-6BAE7F6F7966}" srcOrd="1" destOrd="0" presId="urn:microsoft.com/office/officeart/2005/8/layout/process2"/>
    <dgm:cxn modelId="{18A7740D-581B-40CF-9C94-D9339A2D2579}" type="presParOf" srcId="{08AA3344-B2B6-F040-BE98-6BAE7F6F7966}" destId="{372259E1-4C8F-3245-BC84-1B9EC8248E54}" srcOrd="0" destOrd="0" presId="urn:microsoft.com/office/officeart/2005/8/layout/process2"/>
    <dgm:cxn modelId="{F83F485B-CF7C-456C-AD66-CEB5947BA436}" type="presParOf" srcId="{C8B6CC7C-DBD5-D445-A585-7C08C50CE1DF}" destId="{3E0C384E-B583-F147-BC1F-EFC2A5F9369E}" srcOrd="2" destOrd="0" presId="urn:microsoft.com/office/officeart/2005/8/layout/process2"/>
    <dgm:cxn modelId="{614B1F42-CD2B-47A5-8F8E-EE0C410245C1}" type="presParOf" srcId="{C8B6CC7C-DBD5-D445-A585-7C08C50CE1DF}" destId="{994297DC-D66A-384A-A32F-572574A4D341}" srcOrd="3" destOrd="0" presId="urn:microsoft.com/office/officeart/2005/8/layout/process2"/>
    <dgm:cxn modelId="{9F65EA0C-DBFA-44BB-A4E2-85C9C9F3EAE6}" type="presParOf" srcId="{994297DC-D66A-384A-A32F-572574A4D341}" destId="{9F0D995E-4BF1-3A47-81BC-7BC63D4452DB}" srcOrd="0" destOrd="0" presId="urn:microsoft.com/office/officeart/2005/8/layout/process2"/>
    <dgm:cxn modelId="{3401F4A2-DDD7-4F8D-8737-D332EE55A0CC}" type="presParOf" srcId="{C8B6CC7C-DBD5-D445-A585-7C08C50CE1DF}" destId="{4E7CAAC7-3B5F-2449-8BF3-88C8B36A60F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A5F69-B573-4845-9B09-746D9634513A}">
      <dsp:nvSpPr>
        <dsp:cNvPr id="0" name=""/>
        <dsp:cNvSpPr/>
      </dsp:nvSpPr>
      <dsp:spPr>
        <a:xfrm>
          <a:off x="5357" y="0"/>
          <a:ext cx="1601390" cy="9369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F1E50"/>
              </a:solidFill>
            </a:rPr>
            <a:t>Real world tangible examples</a:t>
          </a:r>
          <a:endParaRPr lang="en-US" sz="1700" kern="1200" dirty="0">
            <a:solidFill>
              <a:srgbClr val="0F1E50"/>
            </a:solidFill>
          </a:endParaRPr>
        </a:p>
      </dsp:txBody>
      <dsp:txXfrm>
        <a:off x="32800" y="27443"/>
        <a:ext cx="1546504" cy="882092"/>
      </dsp:txXfrm>
    </dsp:sp>
    <dsp:sp modelId="{C0BD579A-7DC5-4248-8942-EE7402223795}">
      <dsp:nvSpPr>
        <dsp:cNvPr id="0" name=""/>
        <dsp:cNvSpPr/>
      </dsp:nvSpPr>
      <dsp:spPr>
        <a:xfrm>
          <a:off x="1782198" y="269916"/>
          <a:ext cx="371953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82198" y="349345"/>
        <a:ext cx="260367" cy="238286"/>
      </dsp:txXfrm>
    </dsp:sp>
    <dsp:sp modelId="{8A24D8C9-0B50-DE49-A693-2710060196E3}">
      <dsp:nvSpPr>
        <dsp:cNvPr id="0" name=""/>
        <dsp:cNvSpPr/>
      </dsp:nvSpPr>
      <dsp:spPr>
        <a:xfrm>
          <a:off x="2308548" y="0"/>
          <a:ext cx="1601390" cy="9369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F1E50"/>
              </a:solidFill>
            </a:rPr>
            <a:t>Pictorial diagrams</a:t>
          </a:r>
          <a:endParaRPr lang="en-US" sz="1700" kern="1200" dirty="0">
            <a:solidFill>
              <a:srgbClr val="0F1E50"/>
            </a:solidFill>
          </a:endParaRPr>
        </a:p>
      </dsp:txBody>
      <dsp:txXfrm>
        <a:off x="2335991" y="27443"/>
        <a:ext cx="1546504" cy="882092"/>
      </dsp:txXfrm>
    </dsp:sp>
    <dsp:sp modelId="{EBB17A1C-137F-7E42-AEEE-9FB14081B7E4}">
      <dsp:nvSpPr>
        <dsp:cNvPr id="0" name=""/>
        <dsp:cNvSpPr/>
      </dsp:nvSpPr>
      <dsp:spPr>
        <a:xfrm>
          <a:off x="4018769" y="269916"/>
          <a:ext cx="230720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18769" y="349345"/>
        <a:ext cx="161504" cy="238286"/>
      </dsp:txXfrm>
    </dsp:sp>
    <dsp:sp modelId="{D29B095E-3544-1242-BB75-5B6DCA16D43E}">
      <dsp:nvSpPr>
        <dsp:cNvPr id="0" name=""/>
        <dsp:cNvSpPr/>
      </dsp:nvSpPr>
      <dsp:spPr>
        <a:xfrm>
          <a:off x="4345260" y="0"/>
          <a:ext cx="1601390" cy="9369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F1E50"/>
              </a:solidFill>
            </a:rPr>
            <a:t>Abstract algorithms </a:t>
          </a:r>
          <a:br>
            <a:rPr lang="en-US" sz="1700" kern="1200" dirty="0" smtClean="0">
              <a:solidFill>
                <a:srgbClr val="0F1E50"/>
              </a:solidFill>
            </a:rPr>
          </a:br>
          <a:r>
            <a:rPr lang="en-US" sz="1700" kern="1200" dirty="0" smtClean="0">
              <a:solidFill>
                <a:srgbClr val="0F1E50"/>
              </a:solidFill>
            </a:rPr>
            <a:t>&amp; notation</a:t>
          </a:r>
          <a:endParaRPr lang="en-US" sz="1700" kern="1200" dirty="0">
            <a:solidFill>
              <a:srgbClr val="0F1E50"/>
            </a:solidFill>
          </a:endParaRPr>
        </a:p>
      </dsp:txBody>
      <dsp:txXfrm>
        <a:off x="4372703" y="27443"/>
        <a:ext cx="1546504" cy="88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75FE7-4226-244A-AF50-B02ABA49408A}">
      <dsp:nvSpPr>
        <dsp:cNvPr id="0" name=""/>
        <dsp:cNvSpPr/>
      </dsp:nvSpPr>
      <dsp:spPr>
        <a:xfrm>
          <a:off x="153635" y="0"/>
          <a:ext cx="2257798" cy="80617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3D models, area, linear</a:t>
          </a:r>
          <a:r>
            <a:rPr lang="en-US" sz="1800" kern="1200" baseline="0" dirty="0" smtClean="0"/>
            <a:t> &amp; set models</a:t>
          </a:r>
          <a:endParaRPr lang="en-US" sz="1800" kern="1200" dirty="0"/>
        </a:p>
      </dsp:txBody>
      <dsp:txXfrm>
        <a:off x="177247" y="23612"/>
        <a:ext cx="2210574" cy="758950"/>
      </dsp:txXfrm>
    </dsp:sp>
    <dsp:sp modelId="{08AA3344-B2B6-F040-BE98-6BAE7F6F7966}">
      <dsp:nvSpPr>
        <dsp:cNvPr id="0" name=""/>
        <dsp:cNvSpPr/>
      </dsp:nvSpPr>
      <dsp:spPr>
        <a:xfrm rot="5400000">
          <a:off x="1131377" y="826328"/>
          <a:ext cx="302315" cy="362778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173702" y="856559"/>
        <a:ext cx="217666" cy="211621"/>
      </dsp:txXfrm>
    </dsp:sp>
    <dsp:sp modelId="{3E0C384E-B583-F147-BC1F-EFC2A5F9369E}">
      <dsp:nvSpPr>
        <dsp:cNvPr id="0" name=""/>
        <dsp:cNvSpPr/>
      </dsp:nvSpPr>
      <dsp:spPr>
        <a:xfrm>
          <a:off x="153635" y="1209261"/>
          <a:ext cx="2257798" cy="806174"/>
        </a:xfrm>
        <a:prstGeom prst="roundRect">
          <a:avLst>
            <a:gd name="adj" fmla="val 10000"/>
          </a:avLst>
        </a:prstGeom>
        <a:solidFill>
          <a:srgbClr val="FF8B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2D models, drawn or diagrammatic forms</a:t>
          </a:r>
          <a:endParaRPr lang="en-US" sz="1800" kern="1200" dirty="0"/>
        </a:p>
      </dsp:txBody>
      <dsp:txXfrm>
        <a:off x="177247" y="1232873"/>
        <a:ext cx="2210574" cy="758950"/>
      </dsp:txXfrm>
    </dsp:sp>
    <dsp:sp modelId="{994297DC-D66A-384A-A32F-572574A4D341}">
      <dsp:nvSpPr>
        <dsp:cNvPr id="0" name=""/>
        <dsp:cNvSpPr/>
      </dsp:nvSpPr>
      <dsp:spPr>
        <a:xfrm rot="5400000">
          <a:off x="1131377" y="2035589"/>
          <a:ext cx="302315" cy="362778"/>
        </a:xfrm>
        <a:prstGeom prst="rightArrow">
          <a:avLst>
            <a:gd name="adj1" fmla="val 60000"/>
            <a:gd name="adj2" fmla="val 50000"/>
          </a:avLst>
        </a:prstGeom>
        <a:solidFill>
          <a:srgbClr val="4060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173702" y="2065820"/>
        <a:ext cx="217666" cy="211621"/>
      </dsp:txXfrm>
    </dsp:sp>
    <dsp:sp modelId="{4E7CAAC7-3B5F-2449-8BF3-88C8B36A60FF}">
      <dsp:nvSpPr>
        <dsp:cNvPr id="0" name=""/>
        <dsp:cNvSpPr/>
      </dsp:nvSpPr>
      <dsp:spPr>
        <a:xfrm>
          <a:off x="153635" y="2418522"/>
          <a:ext cx="2257798" cy="806174"/>
        </a:xfrm>
        <a:prstGeom prst="roundRect">
          <a:avLst>
            <a:gd name="adj" fmla="val 10000"/>
          </a:avLst>
        </a:prstGeom>
        <a:solidFill>
          <a:srgbClr val="FF04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Mental responses and formal algorithms</a:t>
          </a:r>
          <a:endParaRPr lang="en-US" sz="1800" kern="1200" dirty="0"/>
        </a:p>
      </dsp:txBody>
      <dsp:txXfrm>
        <a:off x="177247" y="2442134"/>
        <a:ext cx="2210574" cy="7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1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B7B4-0C1C-1E47-A1C9-79B2CE654C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B7B4-0C1C-1E47-A1C9-79B2CE654C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875" y="2463404"/>
            <a:ext cx="7477125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050257" y="2339579"/>
            <a:ext cx="7093744" cy="123825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0257" y="2019301"/>
            <a:ext cx="7093744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Activities" TargetMode="Externa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Activitie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u.ixl.com/math/fractions" TargetMode="External"/><Relationship Id="rId4" Type="http://schemas.openxmlformats.org/officeDocument/2006/relationships/hyperlink" Target="http://www.backtofrontmaths.com.au/wp-content/uploads/2012/04/Fractions-book-sample-only.pdf" TargetMode="External"/><Relationship Id="rId5" Type="http://schemas.openxmlformats.org/officeDocument/2006/relationships/hyperlink" Target="http://www.drpaulswan.com.au/#!downloadables/h8rw3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http://amsi.org.au/ESA_middle_years/Year7/Year7_md/Year7_1d.html" TargetMode="External"/><Relationship Id="rId10" Type="http://schemas.openxmlformats.org/officeDocument/2006/relationships/hyperlink" Target="http://www.onlinemathlearning.com/fractions-word-problem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sisfun.com/fractions-menu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Downloads" TargetMode="Externa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Webshop/Entire-catalogue/Fractio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mssandpirls.bc.edu/about.html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F1E50"/>
                </a:solidFill>
              </a:rPr>
              <a:t>Opening the Top Drawer to Fractions</a:t>
            </a:r>
            <a:endParaRPr lang="en-US" sz="3200" b="1" dirty="0">
              <a:solidFill>
                <a:srgbClr val="0F1E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875" y="2028874"/>
            <a:ext cx="7096125" cy="1397001"/>
          </a:xfrm>
          <a:prstGeom prst="rect">
            <a:avLst/>
          </a:prstGeom>
          <a:solidFill>
            <a:srgbClr val="406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9476" y="2144230"/>
            <a:ext cx="6705600" cy="2057401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Module 5 of 6: Year 7 strategies, classroom activities and resources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47875" y="3399254"/>
            <a:ext cx="70961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72242"/>
            <a:ext cx="7381522" cy="1243269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Why Singapore mathematics?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055" y="1212313"/>
            <a:ext cx="6207478" cy="2326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Singapore students are achieving the best </a:t>
            </a:r>
            <a:r>
              <a:rPr lang="en-US" sz="2200" dirty="0" smtClean="0">
                <a:solidFill>
                  <a:srgbClr val="0F1E50"/>
                </a:solidFill>
              </a:rPr>
              <a:t>mathematics </a:t>
            </a:r>
            <a:r>
              <a:rPr lang="en-US" sz="2200" dirty="0">
                <a:solidFill>
                  <a:srgbClr val="0F1E50"/>
                </a:solidFill>
              </a:rPr>
              <a:t>results in the </a:t>
            </a:r>
            <a:r>
              <a:rPr lang="en-US" sz="2200" dirty="0" smtClean="0">
                <a:solidFill>
                  <a:srgbClr val="0F1E50"/>
                </a:solidFill>
              </a:rPr>
              <a:t>world, on international assessments. 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Singapore mathematics is focused on mastery not performance in </a:t>
            </a:r>
            <a:r>
              <a:rPr lang="en-US" sz="2200" dirty="0" smtClean="0">
                <a:solidFill>
                  <a:srgbClr val="0F1E50"/>
                </a:solidFill>
              </a:rPr>
              <a:t>assessments.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Singaporean students that are visual or audible learners are benefitting from the </a:t>
            </a:r>
            <a:r>
              <a:rPr lang="en-US" sz="2200" dirty="0" smtClean="0">
                <a:solidFill>
                  <a:srgbClr val="0F1E50"/>
                </a:solidFill>
              </a:rPr>
              <a:t>approach.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0516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Research findings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284" y="1198385"/>
            <a:ext cx="6998759" cy="337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Research has shown immediate improvement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in </a:t>
            </a:r>
            <a:r>
              <a:rPr lang="en-US" sz="2200" dirty="0">
                <a:solidFill>
                  <a:srgbClr val="0F1E50"/>
                </a:solidFill>
              </a:rPr>
              <a:t>all students using this approach to </a:t>
            </a:r>
            <a:r>
              <a:rPr lang="en-US" sz="2200" dirty="0" smtClean="0">
                <a:solidFill>
                  <a:srgbClr val="0F1E50"/>
                </a:solidFill>
              </a:rPr>
              <a:t>learning.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Research tells us that the more multimodal approaches we use to deliver conceptual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content </a:t>
            </a:r>
            <a:r>
              <a:rPr lang="en-US" sz="2200" dirty="0">
                <a:solidFill>
                  <a:srgbClr val="0F1E50"/>
                </a:solidFill>
              </a:rPr>
              <a:t>the more it is understood and </a:t>
            </a:r>
            <a:r>
              <a:rPr lang="en-US" sz="2200" dirty="0" smtClean="0">
                <a:solidFill>
                  <a:srgbClr val="0F1E50"/>
                </a:solidFill>
              </a:rPr>
              <a:t>retained. 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4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028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CPA learning trajectory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61923" y="1286961"/>
            <a:ext cx="1424277" cy="791265"/>
          </a:xfrm>
          <a:custGeom>
            <a:avLst/>
            <a:gdLst>
              <a:gd name="connsiteX0" fmla="*/ 0 w 1424277"/>
              <a:gd name="connsiteY0" fmla="*/ 79127 h 791265"/>
              <a:gd name="connsiteX1" fmla="*/ 79127 w 1424277"/>
              <a:gd name="connsiteY1" fmla="*/ 0 h 791265"/>
              <a:gd name="connsiteX2" fmla="*/ 1345151 w 1424277"/>
              <a:gd name="connsiteY2" fmla="*/ 0 h 791265"/>
              <a:gd name="connsiteX3" fmla="*/ 1424278 w 1424277"/>
              <a:gd name="connsiteY3" fmla="*/ 79127 h 791265"/>
              <a:gd name="connsiteX4" fmla="*/ 1424277 w 1424277"/>
              <a:gd name="connsiteY4" fmla="*/ 712139 h 791265"/>
              <a:gd name="connsiteX5" fmla="*/ 1345150 w 1424277"/>
              <a:gd name="connsiteY5" fmla="*/ 791266 h 791265"/>
              <a:gd name="connsiteX6" fmla="*/ 79127 w 1424277"/>
              <a:gd name="connsiteY6" fmla="*/ 791265 h 791265"/>
              <a:gd name="connsiteX7" fmla="*/ 0 w 1424277"/>
              <a:gd name="connsiteY7" fmla="*/ 712138 h 791265"/>
              <a:gd name="connsiteX8" fmla="*/ 0 w 1424277"/>
              <a:gd name="connsiteY8" fmla="*/ 79127 h 79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277" h="791265">
                <a:moveTo>
                  <a:pt x="0" y="79127"/>
                </a:moveTo>
                <a:cubicBezTo>
                  <a:pt x="0" y="35426"/>
                  <a:pt x="35426" y="0"/>
                  <a:pt x="79127" y="0"/>
                </a:cubicBezTo>
                <a:lnTo>
                  <a:pt x="1345151" y="0"/>
                </a:lnTo>
                <a:cubicBezTo>
                  <a:pt x="1388852" y="0"/>
                  <a:pt x="1424278" y="35426"/>
                  <a:pt x="1424278" y="79127"/>
                </a:cubicBezTo>
                <a:cubicBezTo>
                  <a:pt x="1424278" y="290131"/>
                  <a:pt x="1424277" y="501135"/>
                  <a:pt x="1424277" y="712139"/>
                </a:cubicBezTo>
                <a:cubicBezTo>
                  <a:pt x="1424277" y="755840"/>
                  <a:pt x="1388851" y="791266"/>
                  <a:pt x="1345150" y="791266"/>
                </a:cubicBezTo>
                <a:lnTo>
                  <a:pt x="79127" y="791265"/>
                </a:lnTo>
                <a:cubicBezTo>
                  <a:pt x="35426" y="791265"/>
                  <a:pt x="0" y="755839"/>
                  <a:pt x="0" y="712138"/>
                </a:cubicBezTo>
                <a:lnTo>
                  <a:pt x="0" y="79127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425" tIns="118425" rIns="118425" bIns="11842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bg1"/>
                </a:solidFill>
              </a:rPr>
              <a:t>Concrete</a:t>
            </a:r>
            <a:endParaRPr lang="en-US" sz="2500" kern="1200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96026" y="2127679"/>
            <a:ext cx="356070" cy="296725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2" name="Freeform 11"/>
          <p:cNvSpPr/>
          <p:nvPr/>
        </p:nvSpPr>
        <p:spPr>
          <a:xfrm>
            <a:off x="2361923" y="2473858"/>
            <a:ext cx="1424277" cy="791265"/>
          </a:xfrm>
          <a:custGeom>
            <a:avLst/>
            <a:gdLst>
              <a:gd name="connsiteX0" fmla="*/ 0 w 1424277"/>
              <a:gd name="connsiteY0" fmla="*/ 79127 h 791265"/>
              <a:gd name="connsiteX1" fmla="*/ 79127 w 1424277"/>
              <a:gd name="connsiteY1" fmla="*/ 0 h 791265"/>
              <a:gd name="connsiteX2" fmla="*/ 1345151 w 1424277"/>
              <a:gd name="connsiteY2" fmla="*/ 0 h 791265"/>
              <a:gd name="connsiteX3" fmla="*/ 1424278 w 1424277"/>
              <a:gd name="connsiteY3" fmla="*/ 79127 h 791265"/>
              <a:gd name="connsiteX4" fmla="*/ 1424277 w 1424277"/>
              <a:gd name="connsiteY4" fmla="*/ 712139 h 791265"/>
              <a:gd name="connsiteX5" fmla="*/ 1345150 w 1424277"/>
              <a:gd name="connsiteY5" fmla="*/ 791266 h 791265"/>
              <a:gd name="connsiteX6" fmla="*/ 79127 w 1424277"/>
              <a:gd name="connsiteY6" fmla="*/ 791265 h 791265"/>
              <a:gd name="connsiteX7" fmla="*/ 0 w 1424277"/>
              <a:gd name="connsiteY7" fmla="*/ 712138 h 791265"/>
              <a:gd name="connsiteX8" fmla="*/ 0 w 1424277"/>
              <a:gd name="connsiteY8" fmla="*/ 79127 h 79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277" h="791265">
                <a:moveTo>
                  <a:pt x="0" y="79127"/>
                </a:moveTo>
                <a:cubicBezTo>
                  <a:pt x="0" y="35426"/>
                  <a:pt x="35426" y="0"/>
                  <a:pt x="79127" y="0"/>
                </a:cubicBezTo>
                <a:lnTo>
                  <a:pt x="1345151" y="0"/>
                </a:lnTo>
                <a:cubicBezTo>
                  <a:pt x="1388852" y="0"/>
                  <a:pt x="1424278" y="35426"/>
                  <a:pt x="1424278" y="79127"/>
                </a:cubicBezTo>
                <a:cubicBezTo>
                  <a:pt x="1424278" y="290131"/>
                  <a:pt x="1424277" y="501135"/>
                  <a:pt x="1424277" y="712139"/>
                </a:cubicBezTo>
                <a:cubicBezTo>
                  <a:pt x="1424277" y="755840"/>
                  <a:pt x="1388851" y="791266"/>
                  <a:pt x="1345150" y="791266"/>
                </a:cubicBezTo>
                <a:lnTo>
                  <a:pt x="79127" y="791265"/>
                </a:lnTo>
                <a:cubicBezTo>
                  <a:pt x="35426" y="791265"/>
                  <a:pt x="0" y="755839"/>
                  <a:pt x="0" y="712138"/>
                </a:cubicBezTo>
                <a:lnTo>
                  <a:pt x="0" y="79127"/>
                </a:lnTo>
                <a:close/>
              </a:path>
            </a:pathLst>
          </a:custGeom>
          <a:solidFill>
            <a:srgbClr val="FF8B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425" tIns="118425" rIns="118425" bIns="11842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bg1"/>
                </a:solidFill>
              </a:rPr>
              <a:t>Pictorial</a:t>
            </a:r>
            <a:endParaRPr lang="en-US" sz="2500" kern="12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96026" y="3314577"/>
            <a:ext cx="356070" cy="296725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4" name="Freeform 13"/>
          <p:cNvSpPr/>
          <p:nvPr/>
        </p:nvSpPr>
        <p:spPr>
          <a:xfrm>
            <a:off x="2361923" y="3660756"/>
            <a:ext cx="1424277" cy="791265"/>
          </a:xfrm>
          <a:custGeom>
            <a:avLst/>
            <a:gdLst>
              <a:gd name="connsiteX0" fmla="*/ 0 w 1424277"/>
              <a:gd name="connsiteY0" fmla="*/ 79127 h 791265"/>
              <a:gd name="connsiteX1" fmla="*/ 79127 w 1424277"/>
              <a:gd name="connsiteY1" fmla="*/ 0 h 791265"/>
              <a:gd name="connsiteX2" fmla="*/ 1345151 w 1424277"/>
              <a:gd name="connsiteY2" fmla="*/ 0 h 791265"/>
              <a:gd name="connsiteX3" fmla="*/ 1424278 w 1424277"/>
              <a:gd name="connsiteY3" fmla="*/ 79127 h 791265"/>
              <a:gd name="connsiteX4" fmla="*/ 1424277 w 1424277"/>
              <a:gd name="connsiteY4" fmla="*/ 712139 h 791265"/>
              <a:gd name="connsiteX5" fmla="*/ 1345150 w 1424277"/>
              <a:gd name="connsiteY5" fmla="*/ 791266 h 791265"/>
              <a:gd name="connsiteX6" fmla="*/ 79127 w 1424277"/>
              <a:gd name="connsiteY6" fmla="*/ 791265 h 791265"/>
              <a:gd name="connsiteX7" fmla="*/ 0 w 1424277"/>
              <a:gd name="connsiteY7" fmla="*/ 712138 h 791265"/>
              <a:gd name="connsiteX8" fmla="*/ 0 w 1424277"/>
              <a:gd name="connsiteY8" fmla="*/ 79127 h 79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277" h="791265">
                <a:moveTo>
                  <a:pt x="0" y="79127"/>
                </a:moveTo>
                <a:cubicBezTo>
                  <a:pt x="0" y="35426"/>
                  <a:pt x="35426" y="0"/>
                  <a:pt x="79127" y="0"/>
                </a:cubicBezTo>
                <a:lnTo>
                  <a:pt x="1345151" y="0"/>
                </a:lnTo>
                <a:cubicBezTo>
                  <a:pt x="1388852" y="0"/>
                  <a:pt x="1424278" y="35426"/>
                  <a:pt x="1424278" y="79127"/>
                </a:cubicBezTo>
                <a:cubicBezTo>
                  <a:pt x="1424278" y="290131"/>
                  <a:pt x="1424277" y="501135"/>
                  <a:pt x="1424277" y="712139"/>
                </a:cubicBezTo>
                <a:cubicBezTo>
                  <a:pt x="1424277" y="755840"/>
                  <a:pt x="1388851" y="791266"/>
                  <a:pt x="1345150" y="791266"/>
                </a:cubicBezTo>
                <a:lnTo>
                  <a:pt x="79127" y="791265"/>
                </a:lnTo>
                <a:cubicBezTo>
                  <a:pt x="35426" y="791265"/>
                  <a:pt x="0" y="755839"/>
                  <a:pt x="0" y="712138"/>
                </a:cubicBezTo>
                <a:lnTo>
                  <a:pt x="0" y="79127"/>
                </a:lnTo>
                <a:close/>
              </a:path>
            </a:pathLst>
          </a:custGeom>
          <a:solidFill>
            <a:srgbClr val="FF04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425" tIns="118425" rIns="118425" bIns="11842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>
                <a:solidFill>
                  <a:schemeClr val="bg1"/>
                </a:solidFill>
              </a:rPr>
              <a:t>Abstract</a:t>
            </a:r>
            <a:endParaRPr lang="en-US" sz="2500" kern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9017583"/>
              </p:ext>
            </p:extLst>
          </p:nvPr>
        </p:nvGraphicFramePr>
        <p:xfrm>
          <a:off x="4987728" y="1257142"/>
          <a:ext cx="2565070" cy="322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92816" y="4741375"/>
            <a:ext cx="387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Adapted from PDST Fractions Teacher’s manual</a:t>
            </a:r>
          </a:p>
        </p:txBody>
      </p:sp>
      <p:sp>
        <p:nvSpPr>
          <p:cNvPr id="15" name="Freeform 14"/>
          <p:cNvSpPr/>
          <p:nvPr/>
        </p:nvSpPr>
        <p:spPr>
          <a:xfrm rot="16200000">
            <a:off x="4326470" y="1560042"/>
            <a:ext cx="356070" cy="272991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8" name="Freeform 17"/>
          <p:cNvSpPr/>
          <p:nvPr/>
        </p:nvSpPr>
        <p:spPr>
          <a:xfrm rot="16200000">
            <a:off x="4326469" y="2653306"/>
            <a:ext cx="356070" cy="272991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9" name="Freeform 18"/>
          <p:cNvSpPr/>
          <p:nvPr/>
        </p:nvSpPr>
        <p:spPr>
          <a:xfrm rot="16200000">
            <a:off x="4360436" y="3811498"/>
            <a:ext cx="356070" cy="272991"/>
          </a:xfrm>
          <a:custGeom>
            <a:avLst/>
            <a:gdLst>
              <a:gd name="connsiteX0" fmla="*/ 0 w 296724"/>
              <a:gd name="connsiteY0" fmla="*/ 71214 h 356069"/>
              <a:gd name="connsiteX1" fmla="*/ 148362 w 296724"/>
              <a:gd name="connsiteY1" fmla="*/ 71214 h 356069"/>
              <a:gd name="connsiteX2" fmla="*/ 148362 w 296724"/>
              <a:gd name="connsiteY2" fmla="*/ 0 h 356069"/>
              <a:gd name="connsiteX3" fmla="*/ 296724 w 296724"/>
              <a:gd name="connsiteY3" fmla="*/ 178035 h 356069"/>
              <a:gd name="connsiteX4" fmla="*/ 148362 w 296724"/>
              <a:gd name="connsiteY4" fmla="*/ 356069 h 356069"/>
              <a:gd name="connsiteX5" fmla="*/ 148362 w 296724"/>
              <a:gd name="connsiteY5" fmla="*/ 284855 h 356069"/>
              <a:gd name="connsiteX6" fmla="*/ 0 w 296724"/>
              <a:gd name="connsiteY6" fmla="*/ 284855 h 356069"/>
              <a:gd name="connsiteX7" fmla="*/ 0 w 296724"/>
              <a:gd name="connsiteY7" fmla="*/ 71214 h 3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24" h="356069">
                <a:moveTo>
                  <a:pt x="237379" y="1"/>
                </a:moveTo>
                <a:lnTo>
                  <a:pt x="237379" y="178035"/>
                </a:lnTo>
                <a:lnTo>
                  <a:pt x="296724" y="178035"/>
                </a:lnTo>
                <a:lnTo>
                  <a:pt x="148362" y="356068"/>
                </a:lnTo>
                <a:lnTo>
                  <a:pt x="0" y="178035"/>
                </a:lnTo>
                <a:lnTo>
                  <a:pt x="59345" y="178035"/>
                </a:lnTo>
                <a:lnTo>
                  <a:pt x="59345" y="1"/>
                </a:lnTo>
                <a:lnTo>
                  <a:pt x="237379" y="1"/>
                </a:lnTo>
                <a:close/>
              </a:path>
            </a:pathLst>
          </a:custGeom>
          <a:solidFill>
            <a:srgbClr val="406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15" tIns="1" rIns="71214" bIns="890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</p:spTree>
    <p:extLst>
      <p:ext uri="{BB962C8B-B14F-4D97-AF65-F5344CB8AC3E}">
        <p14:creationId xmlns:p14="http://schemas.microsoft.com/office/powerpoint/2010/main" val="42248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3977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Comparing fractions using CPA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2114" y="1178746"/>
                <a:ext cx="661500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Find three equivalent fractions to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2114" y="1178746"/>
                <a:ext cx="6615000" cy="3375000"/>
              </a:xfrm>
              <a:blipFill rotWithShape="0">
                <a:blip r:embed="rId2"/>
                <a:stretch>
                  <a:fillRect l="-1198" t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60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3172" y="1135716"/>
                <a:ext cx="661500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Find three equivalent fractions to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3172" y="1135716"/>
                <a:ext cx="6615000" cy="3375000"/>
              </a:xfrm>
              <a:blipFill rotWithShape="0">
                <a:blip r:embed="rId2"/>
                <a:stretch>
                  <a:fillRect l="-1197" t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94140" y="2933960"/>
          <a:ext cx="4384100" cy="51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  <a:gridCol w="438410"/>
              </a:tblGrid>
              <a:tr h="51080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00690" y="3552633"/>
          <a:ext cx="4384110" cy="51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  <a:gridCol w="292274"/>
              </a:tblGrid>
              <a:tr h="51080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00690" y="4171306"/>
          <a:ext cx="4384460" cy="51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  <a:gridCol w="219223"/>
              </a:tblGrid>
              <a:tr h="510802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94140" y="2404126"/>
          <a:ext cx="4384110" cy="42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22"/>
                <a:gridCol w="876822"/>
                <a:gridCol w="876822"/>
                <a:gridCol w="876822"/>
                <a:gridCol w="876822"/>
              </a:tblGrid>
              <a:tr h="42196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2485" marR="92485" marT="46243" marB="46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00690" y="1868005"/>
          <a:ext cx="4384100" cy="38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100"/>
              </a:tblGrid>
              <a:tr h="389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0" i="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Whole</a:t>
                      </a:r>
                      <a:endParaRPr lang="en-US" sz="1700" b="0" i="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2485" marR="92485" marT="46242" marB="462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35043" y="2404126"/>
                <a:ext cx="771268" cy="225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sz="16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16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6</m:t>
                        </m:r>
                      </m:num>
                      <m:den>
                        <m:r>
                          <a:rPr lang="en-AU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sz="16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16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9</m:t>
                        </m:r>
                      </m:num>
                      <m:den>
                        <m:r>
                          <a:rPr lang="en-AU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sz="16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16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12</m:t>
                        </m:r>
                      </m:num>
                      <m:den>
                        <m:r>
                          <a:rPr lang="en-AU" sz="16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43" y="2404126"/>
                <a:ext cx="771268" cy="2253437"/>
              </a:xfrm>
              <a:prstGeom prst="rect">
                <a:avLst/>
              </a:prstGeom>
              <a:blipFill rotWithShape="0">
                <a:blip r:embed="rId3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33500" y="343977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Comparing fractions using CPA</a:t>
            </a:r>
            <a:endParaRPr lang="en-US" sz="30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321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Addition of fractions using CPA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5050" y="1240725"/>
                <a:ext cx="661500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200" dirty="0" smtClean="0">
                    <a:solidFill>
                      <a:srgbClr val="0F1E50"/>
                    </a:solidFill>
                  </a:rPr>
                  <a:t>Find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5050" y="1240725"/>
                <a:ext cx="6615000" cy="3375000"/>
              </a:xfrm>
              <a:blipFill rotWithShape="0">
                <a:blip r:embed="rId3"/>
                <a:stretch>
                  <a:fillRect l="-1197" t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19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3977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Addition of fractions using CPA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5050" y="1240725"/>
                <a:ext cx="661500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200" dirty="0" smtClean="0">
                    <a:solidFill>
                      <a:srgbClr val="0F1E50"/>
                    </a:solidFill>
                  </a:rPr>
                  <a:t>Find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= </a:t>
                </a:r>
              </a:p>
              <a:p>
                <a:endParaRPr lang="en-US" dirty="0">
                  <a:solidFill>
                    <a:srgbClr val="0F1E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5050" y="1240725"/>
                <a:ext cx="6615000" cy="3375000"/>
              </a:xfrm>
              <a:blipFill rotWithShape="0">
                <a:blip r:embed="rId3"/>
                <a:stretch>
                  <a:fillRect l="-1197" t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64696" y="3183155"/>
            <a:ext cx="343796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           </a:t>
            </a:r>
            <a:endParaRPr lang="en-US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60908"/>
              </p:ext>
            </p:extLst>
          </p:nvPr>
        </p:nvGraphicFramePr>
        <p:xfrm>
          <a:off x="1908175" y="2377775"/>
          <a:ext cx="2117799" cy="35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933"/>
                <a:gridCol w="705933"/>
                <a:gridCol w="705933"/>
              </a:tblGrid>
              <a:tr h="35721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5577"/>
              </p:ext>
            </p:extLst>
          </p:nvPr>
        </p:nvGraphicFramePr>
        <p:xfrm>
          <a:off x="1909648" y="2798362"/>
          <a:ext cx="2115248" cy="34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12"/>
                <a:gridCol w="528812"/>
                <a:gridCol w="528812"/>
                <a:gridCol w="528812"/>
              </a:tblGrid>
              <a:tr h="34362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62367"/>
              </p:ext>
            </p:extLst>
          </p:nvPr>
        </p:nvGraphicFramePr>
        <p:xfrm>
          <a:off x="1911121" y="1934627"/>
          <a:ext cx="2115246" cy="37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46"/>
              </a:tblGrid>
              <a:tr h="374269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200" b="1" kern="12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Whole</a:t>
                      </a:r>
                      <a:endParaRPr lang="en-US" sz="1200" b="1" kern="12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104" marR="64104" marT="32052" marB="320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46155"/>
              </p:ext>
            </p:extLst>
          </p:nvPr>
        </p:nvGraphicFramePr>
        <p:xfrm>
          <a:off x="4364696" y="2377775"/>
          <a:ext cx="2024231" cy="35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41"/>
                <a:gridCol w="163530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</a:tblGrid>
              <a:tr h="35680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4916"/>
              </p:ext>
            </p:extLst>
          </p:nvPr>
        </p:nvGraphicFramePr>
        <p:xfrm>
          <a:off x="4364696" y="2792604"/>
          <a:ext cx="2024231" cy="34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9"/>
                <a:gridCol w="170962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  <a:gridCol w="168686"/>
              </a:tblGrid>
              <a:tr h="34938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088"/>
              </p:ext>
            </p:extLst>
          </p:nvPr>
        </p:nvGraphicFramePr>
        <p:xfrm>
          <a:off x="4364696" y="1934627"/>
          <a:ext cx="2024229" cy="37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229"/>
              </a:tblGrid>
              <a:tr h="37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Whole</a:t>
                      </a:r>
                      <a:endParaRPr lang="en-US" sz="12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1858" marR="61858" marT="30929" marB="309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72360"/>
              </p:ext>
            </p:extLst>
          </p:nvPr>
        </p:nvGraphicFramePr>
        <p:xfrm>
          <a:off x="6727649" y="2377775"/>
          <a:ext cx="2051125" cy="35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6"/>
                <a:gridCol w="169468"/>
                <a:gridCol w="165649"/>
                <a:gridCol w="176206"/>
                <a:gridCol w="170927"/>
                <a:gridCol w="170927"/>
                <a:gridCol w="170927"/>
                <a:gridCol w="170927"/>
                <a:gridCol w="170927"/>
                <a:gridCol w="170927"/>
                <a:gridCol w="170927"/>
                <a:gridCol w="170927"/>
              </a:tblGrid>
              <a:tr h="35680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6667"/>
              </p:ext>
            </p:extLst>
          </p:nvPr>
        </p:nvGraphicFramePr>
        <p:xfrm>
          <a:off x="6727649" y="2792604"/>
          <a:ext cx="2060364" cy="34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94"/>
                <a:gridCol w="343394"/>
                <a:gridCol w="343394"/>
                <a:gridCol w="343394"/>
                <a:gridCol w="343394"/>
                <a:gridCol w="343394"/>
              </a:tblGrid>
              <a:tr h="3493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0025"/>
              </p:ext>
            </p:extLst>
          </p:nvPr>
        </p:nvGraphicFramePr>
        <p:xfrm>
          <a:off x="6727650" y="1934627"/>
          <a:ext cx="2051122" cy="37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22"/>
              </a:tblGrid>
              <a:tr h="374269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200" b="1" kern="12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Whole</a:t>
                      </a:r>
                      <a:endParaRPr lang="en-US" sz="1200" b="1" kern="12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641000" y="3314157"/>
            <a:ext cx="1231900" cy="1622608"/>
            <a:chOff x="4650740" y="3334939"/>
            <a:chExt cx="1231900" cy="16226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740" y="3334939"/>
              <a:ext cx="1231900" cy="4953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190" y="3898593"/>
              <a:ext cx="469900" cy="4953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190" y="4462247"/>
              <a:ext cx="3810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34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585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Subtraction of fractions using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513" y="1226401"/>
            <a:ext cx="2802176" cy="590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 smtClean="0">
                <a:solidFill>
                  <a:srgbClr val="0F1E50"/>
                </a:solidFill>
              </a:rPr>
              <a:t>Find 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28" y="1230979"/>
            <a:ext cx="71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818022" y="1650214"/>
          <a:ext cx="3659268" cy="339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817"/>
                <a:gridCol w="914817"/>
                <a:gridCol w="914817"/>
                <a:gridCol w="914817"/>
              </a:tblGrid>
              <a:tr h="339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815412" y="2021691"/>
          <a:ext cx="3661878" cy="34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313"/>
                <a:gridCol w="610313"/>
                <a:gridCol w="610313"/>
                <a:gridCol w="610313"/>
                <a:gridCol w="610313"/>
                <a:gridCol w="610313"/>
              </a:tblGrid>
              <a:tr h="34383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823243" y="2868122"/>
          <a:ext cx="3654048" cy="336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</a:tblGrid>
              <a:tr h="33692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4823243" y="3248493"/>
          <a:ext cx="3654048" cy="339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  <a:gridCol w="152252"/>
              </a:tblGrid>
              <a:tr h="33968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/>
          </p:nvPr>
        </p:nvGraphicFramePr>
        <p:xfrm>
          <a:off x="4815404" y="4111170"/>
          <a:ext cx="3662835" cy="357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51374"/>
                <a:gridCol w="181233"/>
              </a:tblGrid>
              <a:tr h="35748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15399" y="4504359"/>
          <a:ext cx="3661896" cy="33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8"/>
                <a:gridCol w="305158"/>
                <a:gridCol w="305158"/>
                <a:gridCol w="305158"/>
                <a:gridCol w="305158"/>
                <a:gridCol w="305158"/>
                <a:gridCol w="305158"/>
                <a:gridCol w="305158"/>
                <a:gridCol w="305158"/>
                <a:gridCol w="305158"/>
                <a:gridCol w="305158"/>
                <a:gridCol w="305158"/>
              </a:tblGrid>
              <a:tr h="33612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15399" y="1290513"/>
          <a:ext cx="3661891" cy="33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891"/>
              </a:tblGrid>
              <a:tr h="32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Whole</a:t>
                      </a:r>
                      <a:endParaRPr lang="en-US" sz="12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7" marR="63967" marT="31983" marB="319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/>
          </p:nvPr>
        </p:nvGraphicFramePr>
        <p:xfrm>
          <a:off x="4823243" y="2508498"/>
          <a:ext cx="3654048" cy="33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048"/>
              </a:tblGrid>
              <a:tr h="318067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solidFill>
                            <a:srgbClr val="0F1E50"/>
                          </a:solidFill>
                        </a:rPr>
                        <a:t>   </a:t>
                      </a:r>
                      <a:r>
                        <a:rPr lang="en-US" sz="1200" b="1" i="0" kern="12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Whole</a:t>
                      </a:r>
                      <a:endParaRPr lang="en-US" sz="1200" b="1" i="0" kern="12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426" marR="63426" marT="31713" marB="31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4815413" y="3758512"/>
          <a:ext cx="3661878" cy="33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878"/>
              </a:tblGrid>
              <a:tr h="315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i="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Whole</a:t>
                      </a:r>
                      <a:endParaRPr lang="en-US" sz="1200" b="1" i="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2987" marR="62987" marT="31493" marB="31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333500" y="35585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Subtraction of fractions using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18042" y="1302449"/>
            <a:ext cx="2802176" cy="5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200" dirty="0" smtClean="0">
                <a:solidFill>
                  <a:srgbClr val="0F1E50"/>
                </a:solidFill>
              </a:rPr>
              <a:t>Find</a:t>
            </a:r>
            <a:endParaRPr lang="en-US" sz="2200" dirty="0" smtClean="0">
              <a:solidFill>
                <a:srgbClr val="0F1E50"/>
              </a:solidFill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99" y="1227883"/>
            <a:ext cx="7112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76" y="1892973"/>
            <a:ext cx="1282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66" y="2508498"/>
            <a:ext cx="5080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34" y="3170686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72424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Multiplication of fractions using </a:t>
            </a:r>
            <a:r>
              <a:rPr lang="en-US" sz="3000" b="1" dirty="0" smtClean="0">
                <a:solidFill>
                  <a:srgbClr val="0F1E50"/>
                </a:solidFill>
              </a:rPr>
              <a:t/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 </a:t>
            </a:r>
            <a:r>
              <a:rPr lang="en-US" sz="3000" b="1" dirty="0">
                <a:solidFill>
                  <a:srgbClr val="0F1E50"/>
                </a:solidFill>
              </a:rPr>
              <a:t>pictorial representation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198" y="1901062"/>
            <a:ext cx="1857949" cy="7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 </a:t>
            </a:r>
            <a:endParaRPr lang="en-US" sz="2200" dirty="0">
              <a:solidFill>
                <a:srgbClr val="40607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20" y="1773381"/>
            <a:ext cx="787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2093" y="228634"/>
            <a:ext cx="7556407" cy="944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AITSL Professional Standards for Teachers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10431" y="1314314"/>
            <a:ext cx="6615112" cy="33750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knowledge</a:t>
            </a:r>
            <a:endParaRPr lang="en-US" sz="2800" dirty="0">
              <a:solidFill>
                <a:srgbClr val="0F1E50"/>
              </a:solidFill>
            </a:endParaRPr>
          </a:p>
          <a:p>
            <a:pPr marL="11113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</a:t>
            </a:r>
            <a:r>
              <a:rPr lang="en-US" sz="1900" b="1" dirty="0">
                <a:solidFill>
                  <a:srgbClr val="0F1E50"/>
                </a:solidFill>
              </a:rPr>
              <a:t>1: </a:t>
            </a:r>
            <a:r>
              <a:rPr lang="en-US" sz="1900" b="1" dirty="0" smtClean="0">
                <a:solidFill>
                  <a:srgbClr val="0F1E50"/>
                </a:solidFill>
              </a:rPr>
              <a:t> Know </a:t>
            </a:r>
            <a:r>
              <a:rPr lang="en-US" sz="1900" b="1" dirty="0">
                <a:solidFill>
                  <a:srgbClr val="0F1E50"/>
                </a:solidFill>
              </a:rPr>
              <a:t>students and how they </a:t>
            </a:r>
            <a:r>
              <a:rPr lang="en-US" sz="1900" b="1" dirty="0" smtClean="0">
                <a:solidFill>
                  <a:srgbClr val="0F1E50"/>
                </a:solidFill>
              </a:rPr>
              <a:t>learn</a:t>
            </a:r>
          </a:p>
          <a:p>
            <a:pPr marL="11113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</a:t>
            </a:r>
            <a:r>
              <a:rPr lang="en-US" sz="1900" b="1" dirty="0">
                <a:solidFill>
                  <a:srgbClr val="0F1E50"/>
                </a:solidFill>
              </a:rPr>
              <a:t>2: </a:t>
            </a:r>
            <a:r>
              <a:rPr lang="en-US" sz="1900" b="1" dirty="0" smtClean="0">
                <a:solidFill>
                  <a:srgbClr val="0F1E50"/>
                </a:solidFill>
              </a:rPr>
              <a:t> Know </a:t>
            </a:r>
            <a:r>
              <a:rPr lang="en-US" sz="1900" b="1" dirty="0">
                <a:solidFill>
                  <a:srgbClr val="0F1E50"/>
                </a:solidFill>
              </a:rPr>
              <a:t>the content and how to teach it</a:t>
            </a:r>
          </a:p>
          <a:p>
            <a:pPr marL="11113" indent="0">
              <a:buNone/>
            </a:pPr>
            <a:endParaRPr lang="en-US" sz="19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Practice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3:  Plan </a:t>
            </a:r>
            <a:r>
              <a:rPr lang="en-US" sz="1900" b="1" dirty="0">
                <a:solidFill>
                  <a:srgbClr val="0F1E50"/>
                </a:solidFill>
              </a:rPr>
              <a:t>for and implement effective teaching </a:t>
            </a:r>
            <a:br>
              <a:rPr lang="en-US" sz="1900" b="1" dirty="0">
                <a:solidFill>
                  <a:srgbClr val="0F1E50"/>
                </a:solidFill>
              </a:rPr>
            </a:br>
            <a:r>
              <a:rPr lang="en-US" sz="1900" b="1" dirty="0">
                <a:solidFill>
                  <a:srgbClr val="0F1E50"/>
                </a:solidFill>
              </a:rPr>
              <a:t>	 </a:t>
            </a:r>
            <a:r>
              <a:rPr lang="en-US" sz="1900" b="1" dirty="0" smtClean="0">
                <a:solidFill>
                  <a:srgbClr val="0F1E50"/>
                </a:solidFill>
              </a:rPr>
              <a:t>         and </a:t>
            </a:r>
            <a:r>
              <a:rPr lang="en-US" sz="1900" b="1" dirty="0">
                <a:solidFill>
                  <a:srgbClr val="0F1E50"/>
                </a:solidFill>
              </a:rPr>
              <a:t>learning</a:t>
            </a:r>
            <a:endParaRPr lang="en-US" sz="19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</a:t>
            </a:r>
            <a:r>
              <a:rPr lang="en-US" sz="1900" b="1" dirty="0" smtClean="0">
                <a:solidFill>
                  <a:srgbClr val="0F1E50"/>
                </a:solidFill>
              </a:rPr>
              <a:t>5:  Assess</a:t>
            </a:r>
            <a:r>
              <a:rPr lang="en-US" sz="1900" b="1" dirty="0">
                <a:solidFill>
                  <a:srgbClr val="0F1E50"/>
                </a:solidFill>
              </a:rPr>
              <a:t>, provide feedback and report </a:t>
            </a:r>
            <a:br>
              <a:rPr lang="en-US" sz="1900" b="1" dirty="0">
                <a:solidFill>
                  <a:srgbClr val="0F1E50"/>
                </a:solidFill>
              </a:rPr>
            </a:br>
            <a:r>
              <a:rPr lang="en-US" sz="1900" b="1" dirty="0">
                <a:solidFill>
                  <a:srgbClr val="0F1E50"/>
                </a:solidFill>
              </a:rPr>
              <a:t>	</a:t>
            </a:r>
            <a:r>
              <a:rPr lang="en-US" sz="1900" b="1" dirty="0" smtClean="0">
                <a:solidFill>
                  <a:srgbClr val="0F1E50"/>
                </a:solidFill>
              </a:rPr>
              <a:t>         on </a:t>
            </a:r>
            <a:r>
              <a:rPr lang="en-US" sz="1900" b="1" dirty="0">
                <a:solidFill>
                  <a:srgbClr val="0F1E50"/>
                </a:solidFill>
              </a:rPr>
              <a:t>student learning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F1E50"/>
                </a:solidFill>
              </a:rPr>
              <a:t/>
            </a:r>
            <a:br>
              <a:rPr lang="en-US" sz="2800" b="1" dirty="0" smtClean="0">
                <a:solidFill>
                  <a:srgbClr val="0F1E50"/>
                </a:solidFill>
              </a:rPr>
            </a:br>
            <a:r>
              <a:rPr lang="en-US" sz="2800" b="1" dirty="0" smtClean="0">
                <a:solidFill>
                  <a:srgbClr val="0F1E50"/>
                </a:solidFill>
              </a:rPr>
              <a:t>Professional </a:t>
            </a:r>
            <a:r>
              <a:rPr lang="en-US" sz="2800" b="1" dirty="0">
                <a:solidFill>
                  <a:srgbClr val="0F1E50"/>
                </a:solidFill>
              </a:rPr>
              <a:t>Engagement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</a:t>
            </a:r>
            <a:r>
              <a:rPr lang="en-US" sz="1900" b="1" dirty="0" smtClean="0">
                <a:solidFill>
                  <a:srgbClr val="0F1E50"/>
                </a:solidFill>
              </a:rPr>
              <a:t>6:  Engage </a:t>
            </a:r>
            <a:r>
              <a:rPr lang="en-US" sz="1900" b="1" dirty="0">
                <a:solidFill>
                  <a:srgbClr val="0F1E50"/>
                </a:solidFill>
              </a:rPr>
              <a:t>in professional learning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1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194030" y="1969164"/>
                <a:ext cx="4071268" cy="279166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=  		 (I </a:t>
                </a:r>
                <a:r>
                  <a:rPr lang="en-US" sz="2200" dirty="0">
                    <a:solidFill>
                      <a:srgbClr val="0F1E50"/>
                    </a:solidFill>
                  </a:rPr>
                  <a:t>have 8 </a:t>
                </a:r>
                <a:r>
                  <a:rPr lang="en-US" sz="2200" dirty="0" smtClean="0">
                    <a:solidFill>
                      <a:srgbClr val="0F1E50"/>
                    </a:solidFill>
                  </a:rPr>
                  <a:t>fifths)</a:t>
                </a:r>
                <a:endParaRPr lang="en-US" sz="2200" dirty="0">
                  <a:solidFill>
                    <a:srgbClr val="0F1E5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                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rgbClr val="0F1E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8</m:t>
                        </m:r>
                      </m:num>
                      <m:den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F1E50"/>
                    </a:solidFill>
                  </a:rPr>
                  <a:t>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=  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F1E50"/>
                    </a:solidFill>
                  </a:rPr>
                  <a:t>    </a:t>
                </a:r>
                <a:endParaRPr lang="en-US" sz="2200" dirty="0">
                  <a:solidFill>
                    <a:srgbClr val="0F1E5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4030" y="1969164"/>
                <a:ext cx="4071268" cy="2791662"/>
              </a:xfrm>
              <a:prstGeom prst="rect">
                <a:avLst/>
              </a:prstGeom>
              <a:blipFill rotWithShape="0">
                <a:blip r:embed="rId2"/>
                <a:stretch>
                  <a:fillRect l="-4192" t="-4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9389"/>
              </p:ext>
            </p:extLst>
          </p:nvPr>
        </p:nvGraphicFramePr>
        <p:xfrm>
          <a:off x="2937903" y="1640891"/>
          <a:ext cx="345141" cy="1405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141"/>
              </a:tblGrid>
              <a:tr h="29285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2133"/>
              </p:ext>
            </p:extLst>
          </p:nvPr>
        </p:nvGraphicFramePr>
        <p:xfrm>
          <a:off x="3485040" y="1648255"/>
          <a:ext cx="364616" cy="13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16"/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28652"/>
              </p:ext>
            </p:extLst>
          </p:nvPr>
        </p:nvGraphicFramePr>
        <p:xfrm>
          <a:off x="4015207" y="1648255"/>
          <a:ext cx="364616" cy="13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16"/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2655"/>
              </p:ext>
            </p:extLst>
          </p:nvPr>
        </p:nvGraphicFramePr>
        <p:xfrm>
          <a:off x="4530866" y="1640891"/>
          <a:ext cx="364616" cy="13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16"/>
              </a:tblGrid>
              <a:tr h="2781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13319"/>
              </p:ext>
            </p:extLst>
          </p:nvPr>
        </p:nvGraphicFramePr>
        <p:xfrm>
          <a:off x="5627645" y="1662959"/>
          <a:ext cx="402772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72"/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5036"/>
              </p:ext>
            </p:extLst>
          </p:nvPr>
        </p:nvGraphicFramePr>
        <p:xfrm>
          <a:off x="6132966" y="1648255"/>
          <a:ext cx="350520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"/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547569" y="1894519"/>
            <a:ext cx="1465741" cy="748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 </a:t>
            </a:r>
            <a:endParaRPr lang="en-US" sz="2200" dirty="0">
              <a:solidFill>
                <a:srgbClr val="0F1E5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3500" y="572424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Multiplication of fractions using </a:t>
            </a:r>
            <a:r>
              <a:rPr lang="en-US" sz="3000" b="1" dirty="0" smtClean="0">
                <a:solidFill>
                  <a:srgbClr val="0F1E50"/>
                </a:solidFill>
              </a:rPr>
              <a:t/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 </a:t>
            </a:r>
            <a:r>
              <a:rPr lang="en-US" sz="3000" b="1" dirty="0">
                <a:solidFill>
                  <a:srgbClr val="0F1E50"/>
                </a:solidFill>
              </a:rPr>
              <a:t>pictorial representation</a:t>
            </a:r>
            <a:endParaRPr lang="en-US" sz="3000" dirty="0">
              <a:solidFill>
                <a:srgbClr val="0F1E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20" y="1773381"/>
            <a:ext cx="787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838" y="56418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Singaporean </a:t>
            </a:r>
            <a:r>
              <a:rPr lang="en-US" sz="3000" b="1" dirty="0" smtClean="0">
                <a:solidFill>
                  <a:srgbClr val="0F1E50"/>
                </a:solidFill>
              </a:rPr>
              <a:t>bar </a:t>
            </a:r>
            <a:r>
              <a:rPr lang="en-US" sz="3000" b="1" dirty="0">
                <a:solidFill>
                  <a:srgbClr val="0F1E50"/>
                </a:solidFill>
              </a:rPr>
              <a:t>method </a:t>
            </a:r>
            <a:r>
              <a:rPr lang="en-US" sz="3000" b="1" dirty="0" smtClean="0">
                <a:solidFill>
                  <a:srgbClr val="0F1E50"/>
                </a:solidFill>
              </a:rPr>
              <a:t/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for multiplication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022" y="1705121"/>
                <a:ext cx="1698949" cy="8421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x 20 =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022" y="1705121"/>
                <a:ext cx="1698949" cy="842136"/>
              </a:xfrm>
              <a:blipFill rotWithShape="0">
                <a:blip r:embed="rId2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91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838" y="56418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Singaporean </a:t>
            </a:r>
            <a:r>
              <a:rPr lang="en-US" sz="3000" b="1" dirty="0" smtClean="0">
                <a:solidFill>
                  <a:srgbClr val="0F1E50"/>
                </a:solidFill>
              </a:rPr>
              <a:t>bar </a:t>
            </a:r>
            <a:r>
              <a:rPr lang="en-US" sz="3000" b="1" dirty="0">
                <a:solidFill>
                  <a:srgbClr val="0F1E50"/>
                </a:solidFill>
              </a:rPr>
              <a:t>method </a:t>
            </a:r>
            <a:r>
              <a:rPr lang="en-US" sz="3000" b="1" dirty="0" smtClean="0">
                <a:solidFill>
                  <a:srgbClr val="0F1E50"/>
                </a:solidFill>
              </a:rPr>
              <a:t/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for multiplication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022" y="1705121"/>
                <a:ext cx="1698949" cy="8421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x 20 =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022" y="1705121"/>
                <a:ext cx="1698949" cy="842136"/>
              </a:xfrm>
              <a:blipFill rotWithShape="0">
                <a:blip r:embed="rId2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98321" y="4263941"/>
            <a:ext cx="657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NB: </a:t>
            </a:r>
            <a:r>
              <a:rPr lang="en-US" sz="14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	Works </a:t>
            </a:r>
            <a:r>
              <a:rPr lang="en-US" sz="14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best when the original </a:t>
            </a:r>
            <a:r>
              <a:rPr lang="en-US" sz="14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number </a:t>
            </a:r>
            <a:br>
              <a:rPr lang="en-US" sz="14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	is </a:t>
            </a:r>
            <a:r>
              <a:rPr lang="en-US" sz="14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divisible by the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55928" y="3008722"/>
                <a:ext cx="33374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AU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i="1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928" y="3008722"/>
                <a:ext cx="333745" cy="497059"/>
              </a:xfrm>
              <a:prstGeom prst="rect">
                <a:avLst/>
              </a:prstGeom>
              <a:blipFill rotWithShape="0"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87751" y="3008722"/>
                <a:ext cx="33374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AU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i="1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51" y="3008722"/>
                <a:ext cx="333745" cy="497059"/>
              </a:xfrm>
              <a:prstGeom prst="rect">
                <a:avLst/>
              </a:prstGeom>
              <a:blipFill rotWithShape="0"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19573" y="3008722"/>
                <a:ext cx="33374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AU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i="1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573" y="3008722"/>
                <a:ext cx="333745" cy="497059"/>
              </a:xfrm>
              <a:prstGeom prst="rect">
                <a:avLst/>
              </a:prstGeom>
              <a:blipFill rotWithShape="0"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51395" y="3008722"/>
                <a:ext cx="33374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AU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i="1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95" y="3008722"/>
                <a:ext cx="333745" cy="497059"/>
              </a:xfrm>
              <a:prstGeom prst="rect">
                <a:avLst/>
              </a:prstGeom>
              <a:blipFill rotWithShape="0"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83217" y="3008722"/>
                <a:ext cx="33374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AU" sz="1400" i="1" smtClean="0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i="1">
                              <a:solidFill>
                                <a:srgbClr val="0F1E5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17" y="3008722"/>
                <a:ext cx="333745" cy="497059"/>
              </a:xfrm>
              <a:prstGeom prst="rect">
                <a:avLst/>
              </a:prstGeom>
              <a:blipFill rotWithShape="0"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40695"/>
              </p:ext>
            </p:extLst>
          </p:nvPr>
        </p:nvGraphicFramePr>
        <p:xfrm>
          <a:off x="3056207" y="2102593"/>
          <a:ext cx="4840520" cy="80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8104"/>
                <a:gridCol w="968104"/>
                <a:gridCol w="968104"/>
                <a:gridCol w="968104"/>
                <a:gridCol w="968104"/>
              </a:tblGrid>
              <a:tr h="31535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n-US" sz="18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14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14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F1E5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14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F1E5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839" y="552335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Multiplication using an array pictorial representation 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49554" y="1693855"/>
                <a:ext cx="6615000" cy="337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40607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F1E50"/>
                    </a:solidFill>
                  </a:rPr>
                  <a:t>  =</a:t>
                </a:r>
                <a:endParaRPr lang="en-US" sz="2200" dirty="0">
                  <a:solidFill>
                    <a:srgbClr val="406077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9554" y="1693855"/>
                <a:ext cx="6615000" cy="3375000"/>
              </a:xfrm>
              <a:blipFill rotWithShape="0">
                <a:blip r:embed="rId2"/>
                <a:stretch>
                  <a:fillRect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58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839" y="552335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Multiplication using an array pictorial representation 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49554" y="1693855"/>
                <a:ext cx="6615000" cy="337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F1E50"/>
                    </a:solidFill>
                  </a:rPr>
                  <a:t>  =</a:t>
                </a:r>
                <a:endParaRPr lang="en-US" sz="2200" dirty="0">
                  <a:solidFill>
                    <a:srgbClr val="0F1E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9554" y="1693855"/>
                <a:ext cx="6615000" cy="3375000"/>
              </a:xfrm>
              <a:blipFill rotWithShape="0">
                <a:blip r:embed="rId2"/>
                <a:stretch>
                  <a:fillRect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3501530" y="3670880"/>
            <a:ext cx="3537348" cy="106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0F1E50"/>
                </a:solidFill>
              </a:rPr>
              <a:t>      	   </a:t>
            </a:r>
            <a:r>
              <a:rPr lang="en-US" sz="2200" dirty="0" smtClean="0">
                <a:solidFill>
                  <a:srgbClr val="0F1E50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2920"/>
              </p:ext>
            </p:extLst>
          </p:nvPr>
        </p:nvGraphicFramePr>
        <p:xfrm>
          <a:off x="1908175" y="2592185"/>
          <a:ext cx="29942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53"/>
                <a:gridCol w="748553"/>
                <a:gridCol w="748553"/>
                <a:gridCol w="748553"/>
              </a:tblGrid>
              <a:tr h="82296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89234"/>
              </p:ext>
            </p:extLst>
          </p:nvPr>
        </p:nvGraphicFramePr>
        <p:xfrm>
          <a:off x="5132055" y="2592185"/>
          <a:ext cx="2994212" cy="82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53"/>
                <a:gridCol w="748553"/>
                <a:gridCol w="748553"/>
                <a:gridCol w="748553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91" y="3931568"/>
            <a:ext cx="1346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1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983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Division of fractions using CPA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240" y="1733550"/>
            <a:ext cx="2232842" cy="90745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F1E5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55" y="1783772"/>
            <a:ext cx="812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439509"/>
              </p:ext>
            </p:extLst>
          </p:nvPr>
        </p:nvGraphicFramePr>
        <p:xfrm>
          <a:off x="6314042" y="1274832"/>
          <a:ext cx="929311" cy="1649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36055"/>
                <a:gridCol w="232328"/>
                <a:gridCol w="232328"/>
              </a:tblGrid>
              <a:tr h="2748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48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48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48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48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2748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85355"/>
              </p:ext>
            </p:extLst>
          </p:nvPr>
        </p:nvGraphicFramePr>
        <p:xfrm>
          <a:off x="3148163" y="1278141"/>
          <a:ext cx="92931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28"/>
                <a:gridCol w="232328"/>
                <a:gridCol w="232328"/>
                <a:gridCol w="232328"/>
              </a:tblGrid>
              <a:tr h="16459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96371"/>
              </p:ext>
            </p:extLst>
          </p:nvPr>
        </p:nvGraphicFramePr>
        <p:xfrm>
          <a:off x="4289875" y="1288286"/>
          <a:ext cx="930120" cy="1635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120"/>
              </a:tblGrid>
              <a:tr h="27262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262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</a:tr>
              <a:tr h="27262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262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</a:tr>
              <a:tr h="27262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27262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22405" y="1621583"/>
                <a:ext cx="2161362" cy="310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</a:t>
                </a:r>
                <a:r>
                  <a:rPr lang="en-US" sz="2200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200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/>
                </a:r>
                <a:br>
                  <a:rPr lang="en-US" sz="2200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200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/>
                </a:r>
                <a:br>
                  <a:rPr lang="en-US" sz="2200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2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  18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÷</m:t>
                    </m:r>
                  </m:oMath>
                </a14:m>
                <a:r>
                  <a:rPr lang="en-US" sz="22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8 </a:t>
                </a:r>
              </a:p>
              <a:p>
                <a:r>
                  <a:rPr lang="en-US" sz="22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18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endParaRPr lang="en-AU" sz="22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2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=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405" y="1621583"/>
                <a:ext cx="2161362" cy="3101747"/>
              </a:xfrm>
              <a:prstGeom prst="rect">
                <a:avLst/>
              </a:prstGeom>
              <a:blipFill rotWithShape="0">
                <a:blip r:embed="rId2"/>
                <a:stretch>
                  <a:fillRect l="-3672" b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3500" y="32983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Division of fractions using CPA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33500" y="1850933"/>
            <a:ext cx="2011690" cy="678132"/>
          </a:xfrm>
        </p:spPr>
        <p:txBody>
          <a:bodyPr/>
          <a:lstStyle/>
          <a:p>
            <a:pPr marL="0" indent="0">
              <a:buNone/>
            </a:pP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55" y="1783772"/>
            <a:ext cx="812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563085"/>
            <a:ext cx="7549243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Expressing one quantity as a fraction of another using CPA method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620" y="1677128"/>
                <a:ext cx="6615000" cy="8421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12 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0" i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AU" sz="2200" b="0" i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of</m:t>
                    </m:r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what</m:t>
                    </m:r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number</m:t>
                    </m:r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620" y="1677128"/>
                <a:ext cx="6615000" cy="842137"/>
              </a:xfrm>
              <a:blipFill rotWithShape="0">
                <a:blip r:embed="rId2"/>
                <a:stretch>
                  <a:fillRect l="-1197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202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563085"/>
            <a:ext cx="7549243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Expressing one quantity as a fraction of another using CPA method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620" y="1677128"/>
                <a:ext cx="6615000" cy="8421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12 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0" i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AU" sz="2200" b="0" i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of</m:t>
                    </m:r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what</m:t>
                    </m:r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number</m:t>
                    </m:r>
                    <m:r>
                      <a:rPr lang="en-AU" sz="2200" b="0" i="0">
                        <a:solidFill>
                          <a:srgbClr val="0F1E50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620" y="1677128"/>
                <a:ext cx="6615000" cy="842137"/>
              </a:xfrm>
              <a:blipFill rotWithShape="0">
                <a:blip r:embed="rId2"/>
                <a:stretch>
                  <a:fillRect l="-1197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868582"/>
              </p:ext>
            </p:extLst>
          </p:nvPr>
        </p:nvGraphicFramePr>
        <p:xfrm>
          <a:off x="3230726" y="2342276"/>
          <a:ext cx="4211780" cy="521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945"/>
                <a:gridCol w="1052945"/>
                <a:gridCol w="1052945"/>
                <a:gridCol w="1052945"/>
              </a:tblGrid>
              <a:tr h="24379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4595678" y="1664950"/>
            <a:ext cx="373330" cy="3103233"/>
          </a:xfrm>
          <a:prstGeom prst="leftBrace">
            <a:avLst/>
          </a:prstGeom>
          <a:ln>
            <a:solidFill>
              <a:srgbClr val="406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4525978" y="3297552"/>
            <a:ext cx="3615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12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319537"/>
              </p:ext>
            </p:extLst>
          </p:nvPr>
        </p:nvGraphicFramePr>
        <p:xfrm>
          <a:off x="3230726" y="3764188"/>
          <a:ext cx="4211780" cy="521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945"/>
                <a:gridCol w="1052945"/>
                <a:gridCol w="1052945"/>
                <a:gridCol w="1052945"/>
              </a:tblGrid>
              <a:tr h="24379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32C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68" y="4341367"/>
            <a:ext cx="734561" cy="6010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4569" y="4462402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X = </a:t>
            </a:r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16 also </a:t>
            </a:r>
            <a:endParaRPr lang="en-US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0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5376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Problem solving using the Singapore bar method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4868" y="1593152"/>
                <a:ext cx="258918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b="1" dirty="0" smtClean="0">
                    <a:solidFill>
                      <a:srgbClr val="0F1E50"/>
                    </a:solidFill>
                  </a:rPr>
                  <a:t>Example</a:t>
                </a:r>
                <a:endParaRPr lang="en-US" sz="2600" dirty="0" smtClean="0">
                  <a:solidFill>
                    <a:srgbClr val="0F1E5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If </a:t>
                </a:r>
                <a:r>
                  <a:rPr lang="en-US" sz="2200" dirty="0">
                    <a:solidFill>
                      <a:srgbClr val="0F1E50"/>
                    </a:solidFill>
                  </a:rPr>
                  <a:t>Mike is given $250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0F1E50"/>
                    </a:solidFill>
                  </a:rPr>
                  <a:t/>
                </a:r>
                <a:br>
                  <a:rPr lang="en-US" sz="2200" dirty="0" smtClean="0">
                    <a:solidFill>
                      <a:srgbClr val="0F1E50"/>
                    </a:solidFill>
                  </a:rPr>
                </a:br>
                <a:r>
                  <a:rPr lang="en-US" sz="2200" dirty="0" smtClean="0">
                    <a:solidFill>
                      <a:srgbClr val="0F1E50"/>
                    </a:solidFill>
                  </a:rPr>
                  <a:t>of </a:t>
                </a:r>
                <a:r>
                  <a:rPr lang="en-US" sz="2200" dirty="0">
                    <a:solidFill>
                      <a:srgbClr val="0F1E50"/>
                    </a:solidFill>
                  </a:rPr>
                  <a:t>a sum of money and Paul gets </a:t>
                </a:r>
                <a:r>
                  <a:rPr lang="en-US" sz="2200" dirty="0" smtClean="0">
                    <a:solidFill>
                      <a:srgbClr val="0F1E50"/>
                    </a:solidFill>
                  </a:rPr>
                  <a:t>the remainder, how much </a:t>
                </a:r>
                <a:r>
                  <a:rPr lang="en-US" sz="2200" dirty="0">
                    <a:solidFill>
                      <a:srgbClr val="0F1E50"/>
                    </a:solidFill>
                  </a:rPr>
                  <a:t>money does Paul get?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4868" y="1593152"/>
                <a:ext cx="2589180" cy="3375000"/>
              </a:xfrm>
              <a:blipFill rotWithShape="0">
                <a:blip r:embed="rId2"/>
                <a:stretch>
                  <a:fillRect l="-4245" t="-2888" r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006995" y="1981439"/>
            <a:ext cx="1160067" cy="667688"/>
          </a:xfrm>
          <a:prstGeom prst="rect">
            <a:avLst/>
          </a:prstGeom>
          <a:solidFill>
            <a:srgbClr val="32C2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167062" y="1981438"/>
            <a:ext cx="1160067" cy="669611"/>
          </a:xfrm>
          <a:prstGeom prst="rect">
            <a:avLst/>
          </a:prstGeom>
          <a:solidFill>
            <a:srgbClr val="32C2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312835" y="1981437"/>
            <a:ext cx="1160067" cy="6676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763394" y="2880542"/>
            <a:ext cx="80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$250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9201" y="28805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7770" y="2811430"/>
            <a:ext cx="2320133" cy="1"/>
          </a:xfrm>
          <a:prstGeom prst="straightConnector1">
            <a:avLst/>
          </a:prstGeom>
          <a:ln>
            <a:solidFill>
              <a:srgbClr val="4060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27129" y="2811430"/>
            <a:ext cx="1160067" cy="1"/>
          </a:xfrm>
          <a:prstGeom prst="straightConnector1">
            <a:avLst/>
          </a:prstGeom>
          <a:ln>
            <a:solidFill>
              <a:srgbClr val="4060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49558" y="1608328"/>
            <a:ext cx="284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Total Sum of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99291" y="3618216"/>
                <a:ext cx="36956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Answer </a:t>
                </a:r>
                <a: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b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$250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÷</m:t>
                    </m:r>
                  </m:oMath>
                </a14:m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2 = $125</a:t>
                </a:r>
              </a:p>
              <a:p>
                <a:r>
                  <a:rPr lang="en-US" sz="2000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Paul </a:t>
                </a:r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gets $125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91" y="3618216"/>
                <a:ext cx="3695608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815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9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915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Module objectives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03924" y="1180645"/>
            <a:ext cx="585091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provide Year 7 – 10 teachers with strategies to teach fractions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provide teachers with classroom activities they can use to teach fractions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To provide resources and LINKS to assist in the delivery of fractions in the Year </a:t>
            </a:r>
            <a:b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7–10 Australian Curriculum: Mathematics. </a:t>
            </a:r>
            <a:endParaRPr lang="en-US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7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31" y="634188"/>
            <a:ext cx="2380083" cy="62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F1E50"/>
                </a:solidFill>
              </a:rPr>
              <a:t>Example</a:t>
            </a:r>
            <a:r>
              <a:rPr lang="en-US" sz="2600" dirty="0" smtClean="0">
                <a:solidFill>
                  <a:srgbClr val="0F1E5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600" dirty="0">
              <a:solidFill>
                <a:srgbClr val="406077"/>
              </a:solidFill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45829" y="1230111"/>
            <a:ext cx="6998736" cy="859238"/>
            <a:chOff x="1845829" y="1230111"/>
            <a:chExt cx="6998736" cy="859238"/>
          </a:xfrm>
        </p:grpSpPr>
        <p:sp>
          <p:nvSpPr>
            <p:cNvPr id="2" name="Rectangle 1"/>
            <p:cNvSpPr/>
            <p:nvPr/>
          </p:nvSpPr>
          <p:spPr>
            <a:xfrm>
              <a:off x="1845829" y="1319908"/>
              <a:ext cx="69987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  of </a:t>
              </a:r>
              <a:r>
                <a:rPr lang="en-US" sz="22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a group of adults were male. If there were 24 men, </a:t>
              </a:r>
              <a:r>
                <a:rPr lang="en-US" sz="2200" dirty="0" smtClean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how </a:t>
              </a:r>
              <a:r>
                <a:rPr lang="en-US" sz="22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many adults were there all together?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611" y="1230111"/>
              <a:ext cx="2159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391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31" y="587927"/>
            <a:ext cx="2380083" cy="62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F1E50"/>
                </a:solidFill>
              </a:rPr>
              <a:t>Example</a:t>
            </a:r>
            <a:r>
              <a:rPr lang="en-US" sz="3100" dirty="0" smtClean="0">
                <a:solidFill>
                  <a:srgbClr val="406077"/>
                </a:solidFill>
              </a:rPr>
              <a:t>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4600" dirty="0">
              <a:solidFill>
                <a:srgbClr val="406077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34518" y="1054935"/>
            <a:ext cx="6998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3/5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of a group of adults were male. If there were 24 men, </a:t>
            </a:r>
            <a:r>
              <a:rPr lang="en-US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many adults were there all together?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7434" y="2644428"/>
                <a:ext cx="341429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Answer</a:t>
                </a:r>
                <a:r>
                  <a:rPr lang="en-US" sz="1350" dirty="0" smtClean="0">
                    <a:solidFill>
                      <a:srgbClr val="0F1E50"/>
                    </a:solidFill>
                  </a:rPr>
                  <a:t>    </a:t>
                </a:r>
                <a:endParaRPr lang="en-US" sz="1350" dirty="0">
                  <a:solidFill>
                    <a:srgbClr val="0F1E50"/>
                  </a:solidFill>
                </a:endParaRPr>
              </a:p>
              <a:p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÷</m:t>
                    </m:r>
                    <m:r>
                      <a:rPr lang="en-AU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3=8</m:t>
                    </m:r>
                  </m:oMath>
                </a14:m>
                <a:endParaRPr lang="en-AU" sz="20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Total  = 5 x 8 </a:t>
                </a:r>
              </a:p>
              <a:p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          = 40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434" y="2644428"/>
                <a:ext cx="3414298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964" t="-2304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08175" y="2400506"/>
            <a:ext cx="4391156" cy="1694465"/>
            <a:chOff x="3291250" y="2398854"/>
            <a:chExt cx="4391156" cy="1694465"/>
          </a:xfrm>
        </p:grpSpPr>
        <p:sp>
          <p:nvSpPr>
            <p:cNvPr id="4" name="Rectangle 3"/>
            <p:cNvSpPr/>
            <p:nvPr/>
          </p:nvSpPr>
          <p:spPr>
            <a:xfrm>
              <a:off x="4152583" y="2912250"/>
              <a:ext cx="861332" cy="459809"/>
            </a:xfrm>
            <a:prstGeom prst="rect">
              <a:avLst/>
            </a:prstGeom>
            <a:solidFill>
              <a:srgbClr val="32C2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7152" y="2912250"/>
              <a:ext cx="825254" cy="4598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1250" y="2912250"/>
              <a:ext cx="861332" cy="459809"/>
            </a:xfrm>
            <a:prstGeom prst="rect">
              <a:avLst/>
            </a:prstGeom>
            <a:solidFill>
              <a:srgbClr val="32C2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13915" y="2912250"/>
              <a:ext cx="861332" cy="459809"/>
            </a:xfrm>
            <a:prstGeom prst="rect">
              <a:avLst/>
            </a:prstGeom>
            <a:solidFill>
              <a:srgbClr val="32C2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15438" y="2912250"/>
              <a:ext cx="901523" cy="4598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291250" y="3603266"/>
              <a:ext cx="2583997" cy="12247"/>
            </a:xfrm>
            <a:prstGeom prst="straightConnector1">
              <a:avLst/>
            </a:prstGeom>
            <a:ln>
              <a:solidFill>
                <a:srgbClr val="40607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915437" y="3603266"/>
              <a:ext cx="1766969" cy="0"/>
            </a:xfrm>
            <a:prstGeom prst="straightConnector1">
              <a:avLst/>
            </a:prstGeom>
            <a:ln>
              <a:solidFill>
                <a:srgbClr val="40607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91250" y="2758263"/>
              <a:ext cx="4391156" cy="12246"/>
            </a:xfrm>
            <a:prstGeom prst="straightConnector1">
              <a:avLst/>
            </a:prstGeom>
            <a:ln>
              <a:solidFill>
                <a:srgbClr val="40607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63599" y="3693209"/>
              <a:ext cx="673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04023" y="2398854"/>
              <a:ext cx="2260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Total Number of Adults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06580" y="3688643"/>
              <a:ext cx="8073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rPr>
                <a:t>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717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1346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Year 7 fractions activities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1702059"/>
            <a:ext cx="585216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9830"/>
            <a:ext cx="7552316" cy="94652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Activities in </a:t>
            </a:r>
            <a:r>
              <a:rPr lang="en-US" sz="3000" b="1" i="1" dirty="0" smtClean="0">
                <a:solidFill>
                  <a:srgbClr val="0F1E50"/>
                </a:solidFill>
              </a:rPr>
              <a:t>Top Drawer Teachers</a:t>
            </a:r>
            <a:endParaRPr lang="en-US" sz="3000" b="1" i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6167" r="12360"/>
          <a:stretch/>
        </p:blipFill>
        <p:spPr bwMode="auto">
          <a:xfrm>
            <a:off x="3269721" y="1263556"/>
            <a:ext cx="3298785" cy="340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01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5376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Activities on fractions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for year 7 students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690" y="1627165"/>
            <a:ext cx="7886700" cy="326350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F1E50"/>
                </a:solidFill>
              </a:rPr>
              <a:t>Comparing non-unit fractions</a:t>
            </a:r>
          </a:p>
          <a:p>
            <a:r>
              <a:rPr lang="en-US" sz="2000" dirty="0">
                <a:solidFill>
                  <a:srgbClr val="0F1E50"/>
                </a:solidFill>
              </a:rPr>
              <a:t>Dynamic fractions</a:t>
            </a:r>
          </a:p>
          <a:p>
            <a:r>
              <a:rPr lang="en-US" sz="2000" dirty="0">
                <a:solidFill>
                  <a:srgbClr val="0F1E50"/>
                </a:solidFill>
              </a:rPr>
              <a:t>Fraction </a:t>
            </a:r>
            <a:r>
              <a:rPr lang="en-US" sz="2000" dirty="0" smtClean="0">
                <a:solidFill>
                  <a:srgbClr val="0F1E50"/>
                </a:solidFill>
              </a:rPr>
              <a:t>wall </a:t>
            </a:r>
            <a:r>
              <a:rPr lang="en-US" sz="2000" dirty="0">
                <a:solidFill>
                  <a:srgbClr val="0F1E50"/>
                </a:solidFill>
              </a:rPr>
              <a:t>game</a:t>
            </a:r>
          </a:p>
          <a:p>
            <a:r>
              <a:rPr lang="en-US" sz="2000" dirty="0">
                <a:solidFill>
                  <a:srgbClr val="0F1E50"/>
                </a:solidFill>
              </a:rPr>
              <a:t>Grids and </a:t>
            </a:r>
            <a:r>
              <a:rPr lang="en-US" sz="2000" dirty="0" smtClean="0">
                <a:solidFill>
                  <a:srgbClr val="0F1E50"/>
                </a:solidFill>
              </a:rPr>
              <a:t>jumps</a:t>
            </a:r>
            <a:endParaRPr lang="en-US" sz="2000" dirty="0">
              <a:solidFill>
                <a:srgbClr val="0F1E50"/>
              </a:solidFill>
            </a:endParaRPr>
          </a:p>
          <a:p>
            <a:r>
              <a:rPr lang="en-US" sz="2000" dirty="0">
                <a:solidFill>
                  <a:srgbClr val="0F1E50"/>
                </a:solidFill>
              </a:rPr>
              <a:t>Overlay grids                       </a:t>
            </a:r>
            <a:endParaRPr lang="en-US" sz="2000" dirty="0" smtClean="0">
              <a:solidFill>
                <a:srgbClr val="0F1E50"/>
              </a:solidFill>
            </a:endParaRPr>
          </a:p>
          <a:p>
            <a:r>
              <a:rPr lang="en-US" sz="2000" dirty="0" smtClean="0">
                <a:solidFill>
                  <a:srgbClr val="0F1E50"/>
                </a:solidFill>
              </a:rPr>
              <a:t>Reach </a:t>
            </a:r>
            <a:r>
              <a:rPr lang="en-US" sz="2000" dirty="0">
                <a:solidFill>
                  <a:srgbClr val="0F1E50"/>
                </a:solidFill>
              </a:rPr>
              <a:t>the target </a:t>
            </a:r>
          </a:p>
          <a:p>
            <a:r>
              <a:rPr lang="en-US" sz="2000" dirty="0">
                <a:solidFill>
                  <a:srgbClr val="0F1E50"/>
                </a:solidFill>
              </a:rPr>
              <a:t>Sense of size      </a:t>
            </a:r>
            <a:endParaRPr lang="en-US" sz="2000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F1E50"/>
                </a:solidFill>
                <a:hlinkClick r:id="rId2"/>
              </a:rPr>
              <a:t>All </a:t>
            </a:r>
            <a:r>
              <a:rPr lang="en-US" sz="1400" b="1" dirty="0">
                <a:solidFill>
                  <a:srgbClr val="0F1E50"/>
                </a:solidFill>
                <a:hlinkClick r:id="rId2"/>
              </a:rPr>
              <a:t>found </a:t>
            </a:r>
            <a:r>
              <a:rPr lang="en-US" sz="1400" b="1" dirty="0" smtClean="0">
                <a:solidFill>
                  <a:srgbClr val="0F1E50"/>
                </a:solidFill>
                <a:hlinkClick r:id="rId2"/>
              </a:rPr>
              <a:t>in Top </a:t>
            </a:r>
            <a:r>
              <a:rPr lang="en-US" sz="1400" b="1" dirty="0">
                <a:solidFill>
                  <a:srgbClr val="0F1E50"/>
                </a:solidFill>
                <a:hlinkClick r:id="rId2"/>
              </a:rPr>
              <a:t>Drawer Fractions </a:t>
            </a:r>
            <a:r>
              <a:rPr lang="en-US" sz="1400" b="1" dirty="0" smtClean="0">
                <a:solidFill>
                  <a:srgbClr val="0F1E50"/>
                </a:solidFill>
                <a:hlinkClick r:id="rId2"/>
              </a:rPr>
              <a:t>under </a:t>
            </a:r>
            <a:r>
              <a:rPr lang="en-US" sz="1400" b="1" dirty="0">
                <a:solidFill>
                  <a:srgbClr val="0F1E50"/>
                </a:solidFill>
                <a:hlinkClick r:id="rId2"/>
              </a:rPr>
              <a:t>Activities</a:t>
            </a:r>
            <a:endParaRPr lang="en-US" sz="1400" b="1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6430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Online resources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and curriculum links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973" y="1788776"/>
            <a:ext cx="6954279" cy="313824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06077"/>
                </a:solidFill>
                <a:hlinkClick r:id="rId2"/>
              </a:rPr>
              <a:t>Maths is fun</a:t>
            </a:r>
            <a:endParaRPr lang="en-US" sz="2000" dirty="0" smtClean="0">
              <a:solidFill>
                <a:srgbClr val="406077"/>
              </a:solidFill>
            </a:endParaRPr>
          </a:p>
          <a:p>
            <a:r>
              <a:rPr lang="en-US" sz="2000" dirty="0" smtClean="0">
                <a:solidFill>
                  <a:srgbClr val="406077"/>
                </a:solidFill>
                <a:hlinkClick r:id="rId3"/>
              </a:rPr>
              <a:t>IXL Fractions</a:t>
            </a:r>
            <a:endParaRPr lang="en-US" sz="2000" dirty="0" smtClean="0">
              <a:solidFill>
                <a:srgbClr val="406077"/>
              </a:solidFill>
            </a:endParaRPr>
          </a:p>
          <a:p>
            <a:r>
              <a:rPr lang="en-US" sz="2000" dirty="0" smtClean="0">
                <a:solidFill>
                  <a:srgbClr val="406077"/>
                </a:solidFill>
                <a:hlinkClick r:id="rId4"/>
              </a:rPr>
              <a:t>Back to Front </a:t>
            </a:r>
            <a:r>
              <a:rPr lang="en-US" sz="2000" dirty="0" err="1" smtClean="0">
                <a:solidFill>
                  <a:srgbClr val="406077"/>
                </a:solidFill>
                <a:hlinkClick r:id="rId4"/>
              </a:rPr>
              <a:t>Maths</a:t>
            </a:r>
            <a:r>
              <a:rPr lang="en-US" sz="2000" dirty="0" smtClean="0">
                <a:solidFill>
                  <a:srgbClr val="406077"/>
                </a:solidFill>
              </a:rPr>
              <a:t> – Tierney Kennedy</a:t>
            </a:r>
          </a:p>
          <a:p>
            <a:r>
              <a:rPr lang="en-US" sz="2000" dirty="0" smtClean="0">
                <a:solidFill>
                  <a:srgbClr val="406077"/>
                </a:solidFill>
                <a:hlinkClick r:id="rId5"/>
              </a:rPr>
              <a:t>A4/POP Games Fact &amp; Sheets </a:t>
            </a:r>
            <a:r>
              <a:rPr lang="en-US" sz="2000" dirty="0" smtClean="0">
                <a:solidFill>
                  <a:srgbClr val="406077"/>
                </a:solidFill>
              </a:rPr>
              <a:t>- Paul Swan</a:t>
            </a:r>
          </a:p>
          <a:p>
            <a:r>
              <a:rPr lang="en-US" sz="2000" dirty="0">
                <a:hlinkClick r:id="rId6" invalidUrl="http://www.mathplayground.com/ThinkingBlocks/thinking_blocks_modeling _tool.html"/>
              </a:rPr>
              <a:t>Thinking Blocks Modelling </a:t>
            </a:r>
            <a:r>
              <a:rPr lang="en-US" sz="2000" dirty="0" smtClean="0">
                <a:hlinkClick r:id="rId7" invalidUrl="http://www.mathplayground.com/ThinkingBlocks/thinking_blocks_modeling _tool.html"/>
              </a:rPr>
              <a:t>Tool</a:t>
            </a:r>
            <a:endParaRPr lang="en-US" sz="2000" dirty="0">
              <a:hlinkClick r:id="rId8" invalidUrl="http://www.mathplayground.com/ThinkingBlocks/thinking_blocks_modeling _tool.html"/>
            </a:endParaRPr>
          </a:p>
          <a:p>
            <a:r>
              <a:rPr lang="en-US" sz="2000" dirty="0">
                <a:hlinkClick r:id="rId9"/>
              </a:rPr>
              <a:t>AMSI: Supporting Australian Mathematics </a:t>
            </a:r>
            <a:r>
              <a:rPr lang="en-US" sz="2000" dirty="0" smtClean="0">
                <a:hlinkClick r:id="rId9"/>
              </a:rPr>
              <a:t>Project</a:t>
            </a:r>
            <a:endParaRPr lang="en-US" sz="2000" dirty="0"/>
          </a:p>
          <a:p>
            <a:r>
              <a:rPr lang="en-US" sz="2000" dirty="0">
                <a:hlinkClick r:id="rId10"/>
              </a:rPr>
              <a:t>Online Math Learning</a:t>
            </a:r>
            <a:endParaRPr lang="en-US" sz="2000" dirty="0"/>
          </a:p>
          <a:p>
            <a:endParaRPr lang="en-US" sz="1800" dirty="0" smtClean="0">
              <a:solidFill>
                <a:srgbClr val="406077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33135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Downloads from the </a:t>
            </a:r>
            <a:r>
              <a:rPr lang="en-US" sz="3000" b="1" i="1" dirty="0" smtClean="0">
                <a:solidFill>
                  <a:srgbClr val="0F1E50"/>
                </a:solidFill>
              </a:rPr>
              <a:t>Top Drawer</a:t>
            </a:r>
            <a:endParaRPr lang="en-US" sz="3000" b="1" i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6607" r="11841"/>
          <a:stretch/>
        </p:blipFill>
        <p:spPr bwMode="auto">
          <a:xfrm>
            <a:off x="2832001" y="1276350"/>
            <a:ext cx="3617997" cy="3593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72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167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Self reflection activity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89" y="1175290"/>
            <a:ext cx="5491046" cy="33750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Were the learning outcomes of this </a:t>
            </a:r>
            <a:r>
              <a:rPr lang="en-US" sz="2200" dirty="0" smtClean="0">
                <a:solidFill>
                  <a:srgbClr val="0F1E50"/>
                </a:solidFill>
              </a:rPr>
              <a:t>session </a:t>
            </a:r>
            <a:r>
              <a:rPr lang="en-US" sz="2200" dirty="0">
                <a:solidFill>
                  <a:srgbClr val="0F1E50"/>
                </a:solidFill>
              </a:rPr>
              <a:t>achieved? </a:t>
            </a: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How do you know? </a:t>
            </a: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Do you need any more </a:t>
            </a:r>
            <a:r>
              <a:rPr lang="en-US" sz="2200" dirty="0" smtClean="0">
                <a:solidFill>
                  <a:srgbClr val="0F1E50"/>
                </a:solidFill>
              </a:rPr>
              <a:t>information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about assessment of fractions?</a:t>
            </a:r>
            <a:endParaRPr lang="en-US" sz="2200" dirty="0">
              <a:solidFill>
                <a:srgbClr val="0F1E5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What </a:t>
            </a:r>
            <a:r>
              <a:rPr lang="en-US" sz="2200" dirty="0" smtClean="0">
                <a:solidFill>
                  <a:srgbClr val="0F1E50"/>
                </a:solidFill>
              </a:rPr>
              <a:t>assessment strategies will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you </a:t>
            </a:r>
            <a:r>
              <a:rPr lang="en-US" sz="2200" dirty="0">
                <a:solidFill>
                  <a:srgbClr val="0F1E50"/>
                </a:solidFill>
              </a:rPr>
              <a:t>take from this session to try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</a:t>
            </a:r>
            <a:r>
              <a:rPr lang="en-US" sz="2200" dirty="0">
                <a:solidFill>
                  <a:srgbClr val="0F1E50"/>
                </a:solidFill>
              </a:rPr>
              <a:t>implement in your classroom?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48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57" y="559594"/>
            <a:ext cx="4872990" cy="945000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0F1E50"/>
                </a:solidFill>
              </a:rPr>
              <a:t/>
            </a:r>
            <a:br>
              <a:rPr lang="en-US" sz="3300" b="1" dirty="0" smtClean="0">
                <a:solidFill>
                  <a:srgbClr val="0F1E50"/>
                </a:solidFill>
              </a:rPr>
            </a:br>
            <a:r>
              <a:rPr lang="en-US" sz="3300" b="1" dirty="0" smtClean="0">
                <a:solidFill>
                  <a:srgbClr val="0F1E50"/>
                </a:solidFill>
              </a:rPr>
              <a:t>Acknowledgements for </a:t>
            </a:r>
            <a:r>
              <a:rPr lang="en-US" sz="3300" b="1" i="1" dirty="0" smtClean="0">
                <a:solidFill>
                  <a:srgbClr val="0F1E50"/>
                </a:solidFill>
              </a:rPr>
              <a:t>Top Drawer Fractions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570" y="1597819"/>
            <a:ext cx="593598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Fractions drawer was designed and written by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b="1" dirty="0" err="1" smtClean="0">
                <a:solidFill>
                  <a:srgbClr val="0F1E50"/>
                </a:solidFill>
              </a:rPr>
              <a:t>Dr</a:t>
            </a:r>
            <a:r>
              <a:rPr lang="en-US" sz="1800" b="1" dirty="0" smtClean="0">
                <a:solidFill>
                  <a:srgbClr val="0F1E50"/>
                </a:solidFill>
              </a:rPr>
              <a:t> </a:t>
            </a:r>
            <a:r>
              <a:rPr lang="en-US" sz="1800" b="1" dirty="0">
                <a:solidFill>
                  <a:srgbClr val="0F1E50"/>
                </a:solidFill>
              </a:rPr>
              <a:t>Jennifer Way</a:t>
            </a:r>
            <a:r>
              <a:rPr lang="en-US" sz="1800" dirty="0">
                <a:solidFill>
                  <a:srgbClr val="0F1E50"/>
                </a:solidFill>
              </a:rPr>
              <a:t> and reflects a long history of research and development in effective use of technologies in mathematics education. </a:t>
            </a:r>
            <a:endParaRPr lang="en-US" sz="1800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content of the drawer is supported by the extensive research into the learning of fractions carried out by several groups of researchers across Australia, some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dirty="0" smtClean="0">
                <a:solidFill>
                  <a:srgbClr val="0F1E50"/>
                </a:solidFill>
              </a:rPr>
              <a:t>of </a:t>
            </a:r>
            <a:r>
              <a:rPr lang="en-US" sz="1800" dirty="0">
                <a:solidFill>
                  <a:srgbClr val="0F1E50"/>
                </a:solidFill>
              </a:rPr>
              <a:t>which was published in a book edited by </a:t>
            </a:r>
            <a:r>
              <a:rPr lang="en-US" sz="1800" dirty="0" err="1">
                <a:solidFill>
                  <a:srgbClr val="0F1E50"/>
                </a:solidFill>
              </a:rPr>
              <a:t>Dr</a:t>
            </a:r>
            <a:r>
              <a:rPr lang="en-US" sz="1800" dirty="0">
                <a:solidFill>
                  <a:srgbClr val="0F1E50"/>
                </a:solidFill>
              </a:rPr>
              <a:t> Jennifer Way and A/Prof. Janette </a:t>
            </a:r>
            <a:r>
              <a:rPr lang="en-US" sz="1800" dirty="0" err="1">
                <a:solidFill>
                  <a:srgbClr val="0F1E50"/>
                </a:solidFill>
              </a:rPr>
              <a:t>Bobis</a:t>
            </a:r>
            <a:r>
              <a:rPr lang="en-US" sz="1800" dirty="0">
                <a:solidFill>
                  <a:srgbClr val="0F1E50"/>
                </a:solidFill>
              </a:rPr>
              <a:t> from The University of Sydney, titled </a:t>
            </a:r>
            <a:r>
              <a:rPr lang="en-US" sz="1800" b="1" i="1" u="sng" dirty="0">
                <a:solidFill>
                  <a:srgbClr val="0F1E50"/>
                </a:solidFill>
                <a:hlinkClick r:id="rId2"/>
              </a:rPr>
              <a:t>Fractions: Teaching for Understanding (2011, AAMT).</a:t>
            </a:r>
            <a:endParaRPr lang="en-US" sz="1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326096"/>
            <a:ext cx="7663355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Example: TIMSS style of question</a:t>
            </a:r>
            <a:endParaRPr lang="en-US" sz="3000" b="1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4644" y="1110723"/>
                <a:ext cx="6615000" cy="3375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Tom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F1E50"/>
                    </a:solidFill>
                  </a:rPr>
                  <a:t> of a cake, and Jane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F1E50"/>
                    </a:solidFill>
                  </a:rPr>
                  <a:t> of the cake, how much of the cake did they eat all </a:t>
                </a:r>
                <a:r>
                  <a:rPr lang="en-US" sz="2200" dirty="0">
                    <a:solidFill>
                      <a:srgbClr val="0F1E50"/>
                    </a:solidFill>
                  </a:rPr>
                  <a:t>together? </a:t>
                </a:r>
                <a:endParaRPr lang="en-US" sz="2200" dirty="0" smtClean="0">
                  <a:solidFill>
                    <a:srgbClr val="0F1E50"/>
                  </a:solidFill>
                </a:endParaRPr>
              </a:p>
              <a:p>
                <a:endParaRPr lang="en-US" dirty="0">
                  <a:hlinkClick r:id="rId2"/>
                </a:endParaRPr>
              </a:p>
              <a:p>
                <a:endParaRPr lang="en-US" dirty="0" smtClean="0">
                  <a:hlinkClick r:id="rId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4644" y="1110723"/>
                <a:ext cx="6615000" cy="3375000"/>
              </a:xfrm>
              <a:blipFill rotWithShape="0">
                <a:blip r:embed="rId3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6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6096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Pictorially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9797" y="1144305"/>
                <a:ext cx="661500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Tom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of a cake, and Jane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of the cake, how much of the cake did they eat all together?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9797" y="1144305"/>
                <a:ext cx="6615000" cy="3375000"/>
              </a:xfrm>
              <a:blipFill rotWithShape="0">
                <a:blip r:embed="rId2"/>
                <a:stretch>
                  <a:fillRect l="-1198" t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120618" y="2379007"/>
            <a:ext cx="1016679" cy="1032387"/>
            <a:chOff x="4103961" y="2772697"/>
            <a:chExt cx="1016679" cy="1032387"/>
          </a:xfrm>
        </p:grpSpPr>
        <p:sp>
          <p:nvSpPr>
            <p:cNvPr id="5" name="Oval 4"/>
            <p:cNvSpPr/>
            <p:nvPr/>
          </p:nvSpPr>
          <p:spPr>
            <a:xfrm>
              <a:off x="4103961" y="2772697"/>
              <a:ext cx="1016679" cy="1032387"/>
            </a:xfrm>
            <a:prstGeom prst="ellipse">
              <a:avLst/>
            </a:prstGeom>
            <a:solidFill>
              <a:srgbClr val="32C213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612875" y="2772697"/>
              <a:ext cx="7374" cy="1032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07426" y="3288890"/>
              <a:ext cx="5048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6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6096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Pictorially</a:t>
            </a:r>
            <a:endParaRPr lang="en-US" sz="3000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281" y="1165825"/>
                <a:ext cx="6615000" cy="337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F1E50"/>
                    </a:solidFill>
                  </a:rPr>
                  <a:t>Tom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of a cake, and Jane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200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F1E50"/>
                    </a:solidFill>
                  </a:rPr>
                  <a:t> of the cake, how much of the cake did they eat all together?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281" y="1165825"/>
                <a:ext cx="6615000" cy="3375000"/>
              </a:xfrm>
              <a:blipFill rotWithShape="0">
                <a:blip r:embed="rId2"/>
                <a:stretch>
                  <a:fillRect l="-1198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67937" y="2596468"/>
            <a:ext cx="1016679" cy="1032387"/>
            <a:chOff x="4103961" y="2772697"/>
            <a:chExt cx="1016679" cy="1032387"/>
          </a:xfrm>
        </p:grpSpPr>
        <p:sp>
          <p:nvSpPr>
            <p:cNvPr id="5" name="Oval 4"/>
            <p:cNvSpPr/>
            <p:nvPr/>
          </p:nvSpPr>
          <p:spPr>
            <a:xfrm>
              <a:off x="4103961" y="2772697"/>
              <a:ext cx="1016679" cy="1032387"/>
            </a:xfrm>
            <a:prstGeom prst="ellipse">
              <a:avLst/>
            </a:prstGeom>
            <a:solidFill>
              <a:srgbClr val="32C213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612875" y="2772697"/>
              <a:ext cx="7374" cy="1032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07426" y="3288890"/>
              <a:ext cx="5048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6911" y="2342477"/>
                <a:ext cx="3054074" cy="1286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Answer: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0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2000" b="0" i="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AU" sz="2000" b="0" i="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0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2000" b="0" i="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AU" sz="2000" b="0" i="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0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2000" b="0" i="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AU" sz="2000" b="0" i="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4</m:t>
                        </m:r>
                      </m:den>
                    </m:f>
                  </m:oMath>
                </a14:m>
                <a:endParaRPr lang="en-AU" sz="20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000" dirty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Therefore they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000" i="1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AU" sz="200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AU" sz="2000">
                            <a:solidFill>
                              <a:srgbClr val="0F1E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4</m:t>
                        </m:r>
                      </m:den>
                    </m:f>
                    <m:r>
                      <a:rPr lang="en-AU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of</m:t>
                    </m:r>
                    <m:r>
                      <a:rPr lang="en-AU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the</m:t>
                    </m:r>
                    <m:r>
                      <a:rPr lang="en-AU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>
                        <a:solidFill>
                          <a:srgbClr val="0F1E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cake</m:t>
                    </m:r>
                  </m:oMath>
                </a14:m>
                <a:endParaRPr lang="en-US" sz="2000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911" y="2342477"/>
                <a:ext cx="3054074" cy="1286378"/>
              </a:xfrm>
              <a:prstGeom prst="rect">
                <a:avLst/>
              </a:prstGeom>
              <a:blipFill rotWithShape="0">
                <a:blip r:embed="rId3"/>
                <a:stretch>
                  <a:fillRect l="-2196" b="-3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1047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Using a variety of models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634" y="1245306"/>
            <a:ext cx="661500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Traditionally circles are used pictorially to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represent fractions and examples of real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world applications are pizzas, cakes etc.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This representation can cause difficulties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when using models to represent operations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with fractions.</a:t>
            </a:r>
          </a:p>
        </p:txBody>
      </p:sp>
    </p:spTree>
    <p:extLst>
      <p:ext uri="{BB962C8B-B14F-4D97-AF65-F5344CB8AC3E}">
        <p14:creationId xmlns:p14="http://schemas.microsoft.com/office/powerpoint/2010/main" val="3315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028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Using a </a:t>
            </a:r>
            <a:r>
              <a:rPr lang="en-US" sz="3000" b="1" dirty="0" smtClean="0">
                <a:solidFill>
                  <a:srgbClr val="0F1E50"/>
                </a:solidFill>
              </a:rPr>
              <a:t>variety </a:t>
            </a:r>
            <a:r>
              <a:rPr lang="en-US" sz="3000" b="1" dirty="0">
                <a:solidFill>
                  <a:srgbClr val="0F1E50"/>
                </a:solidFill>
              </a:rPr>
              <a:t>of </a:t>
            </a:r>
            <a:r>
              <a:rPr lang="en-US" sz="3000" b="1" dirty="0" smtClean="0">
                <a:solidFill>
                  <a:srgbClr val="0F1E50"/>
                </a:solidFill>
              </a:rPr>
              <a:t>models</a:t>
            </a:r>
            <a:endParaRPr lang="en-US" sz="30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633" y="1188865"/>
            <a:ext cx="6692899" cy="3375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F1E50"/>
                </a:solidFill>
              </a:rPr>
              <a:t>Using squares and rectangles to represent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fractions </a:t>
            </a:r>
            <a:r>
              <a:rPr lang="en-US" sz="2200" dirty="0">
                <a:solidFill>
                  <a:srgbClr val="0F1E50"/>
                </a:solidFill>
              </a:rPr>
              <a:t>can allow grids to be used and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overlays to </a:t>
            </a:r>
            <a:r>
              <a:rPr lang="en-US" sz="2200" dirty="0">
                <a:solidFill>
                  <a:srgbClr val="0F1E50"/>
                </a:solidFill>
              </a:rPr>
              <a:t>demonstrate equivalent fractions.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3697"/>
            <a:ext cx="762762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Singapore modelling method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810" y="1240877"/>
            <a:ext cx="712131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It involves using simple but powerful models to assist in mathematics problem solving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In Singapore teachers use the Concrete–Pictorial–Abstract (CPA) sequence for teaching mathematics </a:t>
            </a:r>
            <a:endParaRPr lang="en-US" sz="2200" dirty="0">
              <a:solidFill>
                <a:srgbClr val="0F1E5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7802239"/>
              </p:ext>
            </p:extLst>
          </p:nvPr>
        </p:nvGraphicFramePr>
        <p:xfrm>
          <a:off x="2291221" y="3217333"/>
          <a:ext cx="6096000" cy="93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5671" y="4749580"/>
            <a:ext cx="3615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Based on Bruner’s Stages </a:t>
            </a:r>
            <a:r>
              <a:rPr lang="en-US" sz="1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of Representation</a:t>
            </a:r>
            <a:endParaRPr lang="en-US" sz="1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3839</TotalTime>
  <Words>881</Words>
  <Application>Microsoft Macintosh PowerPoint</Application>
  <PresentationFormat>On-screen Show (16:9)</PresentationFormat>
  <Paragraphs>181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Cambria Math</vt:lpstr>
      <vt:lpstr>Arial</vt:lpstr>
      <vt:lpstr>dimensions</vt:lpstr>
      <vt:lpstr>1_Office Theme</vt:lpstr>
      <vt:lpstr>Opening the Top Drawer to Fractions</vt:lpstr>
      <vt:lpstr>AITSL Professional Standards for Teachers</vt:lpstr>
      <vt:lpstr>Module objectives</vt:lpstr>
      <vt:lpstr>Example: TIMSS style of question</vt:lpstr>
      <vt:lpstr>Pictorially</vt:lpstr>
      <vt:lpstr>Pictorially</vt:lpstr>
      <vt:lpstr>Using a variety of models</vt:lpstr>
      <vt:lpstr>Using a variety of models</vt:lpstr>
      <vt:lpstr>Singapore modelling method</vt:lpstr>
      <vt:lpstr>Why Singapore mathematics?</vt:lpstr>
      <vt:lpstr>Research findings</vt:lpstr>
      <vt:lpstr>CPA learning trajectory</vt:lpstr>
      <vt:lpstr>Comparing fractions using CPA</vt:lpstr>
      <vt:lpstr>Comparing fractions using CPA</vt:lpstr>
      <vt:lpstr>Addition of fractions using CPA</vt:lpstr>
      <vt:lpstr>Addition of fractions using CPA</vt:lpstr>
      <vt:lpstr>Subtraction of fractions using</vt:lpstr>
      <vt:lpstr>Subtraction of fractions using</vt:lpstr>
      <vt:lpstr>Multiplication of fractions using  a pictorial representation</vt:lpstr>
      <vt:lpstr>Multiplication of fractions using  a pictorial representation</vt:lpstr>
      <vt:lpstr>Singaporean bar method  for multiplication</vt:lpstr>
      <vt:lpstr>Singaporean bar method  for multiplication</vt:lpstr>
      <vt:lpstr>Multiplication using an array pictorial representation </vt:lpstr>
      <vt:lpstr>Multiplication using an array pictorial representation </vt:lpstr>
      <vt:lpstr>Division of fractions using CPA</vt:lpstr>
      <vt:lpstr>Division of fractions using CPA</vt:lpstr>
      <vt:lpstr>Expressing one quantity as a fraction of another using CPA method</vt:lpstr>
      <vt:lpstr>Expressing one quantity as a fraction of another using CPA method</vt:lpstr>
      <vt:lpstr>Problem solving using the Singapore bar method</vt:lpstr>
      <vt:lpstr>PowerPoint Presentation</vt:lpstr>
      <vt:lpstr>PowerPoint Presentation</vt:lpstr>
      <vt:lpstr>Year 7 fractions activities</vt:lpstr>
      <vt:lpstr>Activities in Top Drawer Teachers</vt:lpstr>
      <vt:lpstr>Activities on fractions  for year 7 students</vt:lpstr>
      <vt:lpstr>Online resources  and curriculum links</vt:lpstr>
      <vt:lpstr>Downloads from the Top Drawer</vt:lpstr>
      <vt:lpstr>Self reflection activity</vt:lpstr>
      <vt:lpstr> Acknowledgements for Top Drawer Fractions </vt:lpstr>
    </vt:vector>
  </TitlesOfParts>
  <Company>University of Tasmania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Spohn</dc:creator>
  <cp:lastModifiedBy>Toby Spencer</cp:lastModifiedBy>
  <cp:revision>51</cp:revision>
  <cp:lastPrinted>2017-03-27T05:52:09Z</cp:lastPrinted>
  <dcterms:created xsi:type="dcterms:W3CDTF">2016-09-07T00:22:54Z</dcterms:created>
  <dcterms:modified xsi:type="dcterms:W3CDTF">2017-09-29T06:37:37Z</dcterms:modified>
</cp:coreProperties>
</file>