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35"/>
  </p:notesMasterIdLst>
  <p:handoutMasterIdLst>
    <p:handoutMasterId r:id="rId36"/>
  </p:handoutMasterIdLst>
  <p:sldIdLst>
    <p:sldId id="257" r:id="rId3"/>
    <p:sldId id="289" r:id="rId4"/>
    <p:sldId id="290" r:id="rId5"/>
    <p:sldId id="259" r:id="rId6"/>
    <p:sldId id="291" r:id="rId7"/>
    <p:sldId id="307" r:id="rId8"/>
    <p:sldId id="293" r:id="rId9"/>
    <p:sldId id="294" r:id="rId10"/>
    <p:sldId id="295" r:id="rId11"/>
    <p:sldId id="296" r:id="rId12"/>
    <p:sldId id="306" r:id="rId13"/>
    <p:sldId id="297" r:id="rId14"/>
    <p:sldId id="276" r:id="rId15"/>
    <p:sldId id="308" r:id="rId16"/>
    <p:sldId id="309" r:id="rId17"/>
    <p:sldId id="299" r:id="rId18"/>
    <p:sldId id="300" r:id="rId19"/>
    <p:sldId id="301" r:id="rId20"/>
    <p:sldId id="310" r:id="rId21"/>
    <p:sldId id="278" r:id="rId22"/>
    <p:sldId id="311" r:id="rId23"/>
    <p:sldId id="281" r:id="rId24"/>
    <p:sldId id="312" r:id="rId25"/>
    <p:sldId id="287" r:id="rId26"/>
    <p:sldId id="280" r:id="rId27"/>
    <p:sldId id="270" r:id="rId28"/>
    <p:sldId id="271" r:id="rId29"/>
    <p:sldId id="272" r:id="rId30"/>
    <p:sldId id="303" r:id="rId31"/>
    <p:sldId id="274" r:id="rId32"/>
    <p:sldId id="304" r:id="rId33"/>
    <p:sldId id="305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1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  <a:srgbClr val="32C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3" autoAdjust="0"/>
    <p:restoredTop sz="94708" autoAdjust="0"/>
  </p:normalViewPr>
  <p:slideViewPr>
    <p:cSldViewPr snapToGrid="0" snapToObjects="1">
      <p:cViewPr>
        <p:scale>
          <a:sx n="125" d="100"/>
          <a:sy n="125" d="100"/>
        </p:scale>
        <p:origin x="64" y="144"/>
      </p:cViewPr>
      <p:guideLst>
        <p:guide orient="horz" pos="758"/>
        <p:guide pos="1156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F3D5-7CB2-A44D-BC28-7BA49B7C5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C8AD7F3-E5AA-9C4B-9151-9B7B7334F6CE}">
      <dgm:prSet phldrT="[Text]"/>
      <dgm:spPr>
        <a:solidFill>
          <a:srgbClr val="FFC000"/>
        </a:solidFill>
      </dgm:spPr>
      <dgm:t>
        <a:bodyPr/>
        <a:lstStyle/>
        <a:p>
          <a:r>
            <a:rPr lang="en-US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Real world tangible examples</a:t>
          </a:r>
          <a:endParaRPr lang="en-US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DE2407A1-EAEA-8044-854A-7B71C07850B8}" type="parTrans" cxnId="{923A2B59-4B9B-7044-8D26-B30B958F7A47}">
      <dgm:prSet/>
      <dgm:spPr/>
      <dgm:t>
        <a:bodyPr/>
        <a:lstStyle/>
        <a:p>
          <a:endParaRPr lang="en-US"/>
        </a:p>
      </dgm:t>
    </dgm:pt>
    <dgm:pt modelId="{7E44F9B6-3A44-974A-9165-C5160DB7FBE4}" type="sibTrans" cxnId="{923A2B59-4B9B-7044-8D26-B30B958F7A47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7218135A-6472-4740-A883-AF2CEF2C25E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Pictorial diagrams</a:t>
          </a:r>
          <a:endParaRPr lang="en-US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30E72D4F-7D1D-3046-8388-4E62F2A59580}" type="parTrans" cxnId="{878A12F5-60FE-E545-9D50-D92D4F251216}">
      <dgm:prSet/>
      <dgm:spPr/>
      <dgm:t>
        <a:bodyPr/>
        <a:lstStyle/>
        <a:p>
          <a:endParaRPr lang="en-US"/>
        </a:p>
      </dgm:t>
    </dgm:pt>
    <dgm:pt modelId="{18546AEA-4369-654F-9BCF-6F495F274D4D}" type="sibTrans" cxnId="{878A12F5-60FE-E545-9D50-D92D4F251216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453453F1-DA67-EA47-9E44-0459F562EE9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Abstract algorithms </a:t>
          </a:r>
          <a:br>
            <a:rPr lang="en-US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</a:br>
          <a:r>
            <a:rPr lang="en-US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&amp; notation</a:t>
          </a:r>
          <a:endParaRPr lang="en-US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8D1C955B-BAAD-CD46-9162-6E77EE3757C1}" type="parTrans" cxnId="{C645B357-B9DF-9345-B8FC-7DA300F31011}">
      <dgm:prSet/>
      <dgm:spPr/>
      <dgm:t>
        <a:bodyPr/>
        <a:lstStyle/>
        <a:p>
          <a:endParaRPr lang="en-US"/>
        </a:p>
      </dgm:t>
    </dgm:pt>
    <dgm:pt modelId="{D1A7F691-B03D-D743-90E1-BF4D7AF07B38}" type="sibTrans" cxnId="{C645B357-B9DF-9345-B8FC-7DA300F31011}">
      <dgm:prSet/>
      <dgm:spPr/>
      <dgm:t>
        <a:bodyPr/>
        <a:lstStyle/>
        <a:p>
          <a:endParaRPr lang="en-US"/>
        </a:p>
      </dgm:t>
    </dgm:pt>
    <dgm:pt modelId="{0C9828AE-0902-9549-BC64-768D9E101300}" type="pres">
      <dgm:prSet presAssocID="{5098F3D5-7CB2-A44D-BC28-7BA49B7C520A}" presName="Name0" presStyleCnt="0">
        <dgm:presLayoutVars>
          <dgm:dir/>
          <dgm:resizeHandles val="exact"/>
        </dgm:presLayoutVars>
      </dgm:prSet>
      <dgm:spPr/>
    </dgm:pt>
    <dgm:pt modelId="{27EA5F69-B573-4845-9B09-746D9634513A}" type="pres">
      <dgm:prSet presAssocID="{EC8AD7F3-E5AA-9C4B-9151-9B7B7334F6CE}" presName="node" presStyleLbl="node1" presStyleIdx="0" presStyleCnt="3" custLinFactY="303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579A-7DC5-4248-8942-EE7402223795}" type="pres">
      <dgm:prSet presAssocID="{7E44F9B6-3A44-974A-9165-C5160DB7FB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720C24-A0E3-C945-B3E9-E81A96788FC7}" type="pres">
      <dgm:prSet presAssocID="{7E44F9B6-3A44-974A-9165-C5160DB7FB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A24D8C9-0B50-DE49-A693-2710060196E3}" type="pres">
      <dgm:prSet presAssocID="{7218135A-6472-4740-A883-AF2CEF2C25E4}" presName="node" presStyleLbl="node1" presStyleIdx="1" presStyleCnt="3" custLinFactNeighborX="9561" custLinFactNeighborY="6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7A1C-137F-7E42-AEEE-9FB14081B7E4}" type="pres">
      <dgm:prSet presAssocID="{18546AEA-4369-654F-9BCF-6F495F274D4D}" presName="sibTrans" presStyleLbl="sibTrans2D1" presStyleIdx="1" presStyleCnt="2" custScaleX="125270" custLinFactNeighborX="16324" custLinFactNeighborY="-6839"/>
      <dgm:spPr/>
      <dgm:t>
        <a:bodyPr/>
        <a:lstStyle/>
        <a:p>
          <a:endParaRPr lang="en-US"/>
        </a:p>
      </dgm:t>
    </dgm:pt>
    <dgm:pt modelId="{4096C0FD-2DFE-A444-A1F4-1E9694C03039}" type="pres">
      <dgm:prSet presAssocID="{18546AEA-4369-654F-9BCF-6F495F274D4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29B095E-3544-1242-BB75-5B6DCA16D43E}" type="pres">
      <dgm:prSet presAssocID="{453453F1-DA67-EA47-9E44-0459F562EE93}" presName="node" presStyleLbl="node1" presStyleIdx="2" presStyleCnt="3" custLinFactNeighborX="2308" custLinFactNeighborY="-2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4B746-B995-4F41-B5F3-4B916704FB96}" type="presOf" srcId="{EC8AD7F3-E5AA-9C4B-9151-9B7B7334F6CE}" destId="{27EA5F69-B573-4845-9B09-746D9634513A}" srcOrd="0" destOrd="0" presId="urn:microsoft.com/office/officeart/2005/8/layout/process1"/>
    <dgm:cxn modelId="{3BFEF3CA-F392-6D43-8C0D-D40EEE226B87}" type="presOf" srcId="{18546AEA-4369-654F-9BCF-6F495F274D4D}" destId="{EBB17A1C-137F-7E42-AEEE-9FB14081B7E4}" srcOrd="0" destOrd="0" presId="urn:microsoft.com/office/officeart/2005/8/layout/process1"/>
    <dgm:cxn modelId="{233D3796-563B-D946-89BF-4677FA5B966C}" type="presOf" srcId="{7218135A-6472-4740-A883-AF2CEF2C25E4}" destId="{8A24D8C9-0B50-DE49-A693-2710060196E3}" srcOrd="0" destOrd="0" presId="urn:microsoft.com/office/officeart/2005/8/layout/process1"/>
    <dgm:cxn modelId="{B979899C-4E7B-F24D-8EAF-8A42445E75C2}" type="presOf" srcId="{5098F3D5-7CB2-A44D-BC28-7BA49B7C520A}" destId="{0C9828AE-0902-9549-BC64-768D9E101300}" srcOrd="0" destOrd="0" presId="urn:microsoft.com/office/officeart/2005/8/layout/process1"/>
    <dgm:cxn modelId="{55F0E590-A3A3-2543-BF0C-6C2F27D89061}" type="presOf" srcId="{7E44F9B6-3A44-974A-9165-C5160DB7FBE4}" destId="{28720C24-A0E3-C945-B3E9-E81A96788FC7}" srcOrd="1" destOrd="0" presId="urn:microsoft.com/office/officeart/2005/8/layout/process1"/>
    <dgm:cxn modelId="{C645B357-B9DF-9345-B8FC-7DA300F31011}" srcId="{5098F3D5-7CB2-A44D-BC28-7BA49B7C520A}" destId="{453453F1-DA67-EA47-9E44-0459F562EE93}" srcOrd="2" destOrd="0" parTransId="{8D1C955B-BAAD-CD46-9162-6E77EE3757C1}" sibTransId="{D1A7F691-B03D-D743-90E1-BF4D7AF07B38}"/>
    <dgm:cxn modelId="{923A2B59-4B9B-7044-8D26-B30B958F7A47}" srcId="{5098F3D5-7CB2-A44D-BC28-7BA49B7C520A}" destId="{EC8AD7F3-E5AA-9C4B-9151-9B7B7334F6CE}" srcOrd="0" destOrd="0" parTransId="{DE2407A1-EAEA-8044-854A-7B71C07850B8}" sibTransId="{7E44F9B6-3A44-974A-9165-C5160DB7FBE4}"/>
    <dgm:cxn modelId="{878A12F5-60FE-E545-9D50-D92D4F251216}" srcId="{5098F3D5-7CB2-A44D-BC28-7BA49B7C520A}" destId="{7218135A-6472-4740-A883-AF2CEF2C25E4}" srcOrd="1" destOrd="0" parTransId="{30E72D4F-7D1D-3046-8388-4E62F2A59580}" sibTransId="{18546AEA-4369-654F-9BCF-6F495F274D4D}"/>
    <dgm:cxn modelId="{E6C23880-B610-C545-AF10-589F8D179A4F}" type="presOf" srcId="{453453F1-DA67-EA47-9E44-0459F562EE93}" destId="{D29B095E-3544-1242-BB75-5B6DCA16D43E}" srcOrd="0" destOrd="0" presId="urn:microsoft.com/office/officeart/2005/8/layout/process1"/>
    <dgm:cxn modelId="{EDF88A87-B214-1347-9E60-D51BB39BD556}" type="presOf" srcId="{18546AEA-4369-654F-9BCF-6F495F274D4D}" destId="{4096C0FD-2DFE-A444-A1F4-1E9694C03039}" srcOrd="1" destOrd="0" presId="urn:microsoft.com/office/officeart/2005/8/layout/process1"/>
    <dgm:cxn modelId="{F1285172-4202-E942-9B00-DDD5C7C72CEB}" type="presOf" srcId="{7E44F9B6-3A44-974A-9165-C5160DB7FBE4}" destId="{C0BD579A-7DC5-4248-8942-EE7402223795}" srcOrd="0" destOrd="0" presId="urn:microsoft.com/office/officeart/2005/8/layout/process1"/>
    <dgm:cxn modelId="{DB135957-C166-AA40-914E-59D1E3986A36}" type="presParOf" srcId="{0C9828AE-0902-9549-BC64-768D9E101300}" destId="{27EA5F69-B573-4845-9B09-746D9634513A}" srcOrd="0" destOrd="0" presId="urn:microsoft.com/office/officeart/2005/8/layout/process1"/>
    <dgm:cxn modelId="{47D3D1B9-D4AB-3C4E-A699-32E632987FB4}" type="presParOf" srcId="{0C9828AE-0902-9549-BC64-768D9E101300}" destId="{C0BD579A-7DC5-4248-8942-EE7402223795}" srcOrd="1" destOrd="0" presId="urn:microsoft.com/office/officeart/2005/8/layout/process1"/>
    <dgm:cxn modelId="{A0BADAFB-A871-3A47-8237-6D3E8EDD1769}" type="presParOf" srcId="{C0BD579A-7DC5-4248-8942-EE7402223795}" destId="{28720C24-A0E3-C945-B3E9-E81A96788FC7}" srcOrd="0" destOrd="0" presId="urn:microsoft.com/office/officeart/2005/8/layout/process1"/>
    <dgm:cxn modelId="{24C5DE52-F924-8846-98AD-AECD28C06D91}" type="presParOf" srcId="{0C9828AE-0902-9549-BC64-768D9E101300}" destId="{8A24D8C9-0B50-DE49-A693-2710060196E3}" srcOrd="2" destOrd="0" presId="urn:microsoft.com/office/officeart/2005/8/layout/process1"/>
    <dgm:cxn modelId="{82497847-8C5D-0D43-9111-82ABC735D4E2}" type="presParOf" srcId="{0C9828AE-0902-9549-BC64-768D9E101300}" destId="{EBB17A1C-137F-7E42-AEEE-9FB14081B7E4}" srcOrd="3" destOrd="0" presId="urn:microsoft.com/office/officeart/2005/8/layout/process1"/>
    <dgm:cxn modelId="{B22CE31C-9286-0A44-B115-668E59E86464}" type="presParOf" srcId="{EBB17A1C-137F-7E42-AEEE-9FB14081B7E4}" destId="{4096C0FD-2DFE-A444-A1F4-1E9694C03039}" srcOrd="0" destOrd="0" presId="urn:microsoft.com/office/officeart/2005/8/layout/process1"/>
    <dgm:cxn modelId="{25855579-670A-7B4D-A929-99F992497995}" type="presParOf" srcId="{0C9828AE-0902-9549-BC64-768D9E101300}" destId="{D29B095E-3544-1242-BB75-5B6DCA16D4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1A1AB-AD31-C241-8622-C4E7A44A598D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4663C4D7-5A60-1E4F-9A82-AD82DD75A8D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3D models, area, linear</a:t>
          </a:r>
          <a:r>
            <a:rPr lang="en-US" sz="1600" b="1" i="0" baseline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 &amp; set models</a:t>
          </a:r>
          <a:endParaRPr lang="en-US" sz="1600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A69A4966-8E8C-4140-A5DB-48AB8793F8FD}" type="parTrans" cxnId="{41AEE8D9-5D5C-9F48-9EA4-371526AF4D04}">
      <dgm:prSet/>
      <dgm:spPr/>
      <dgm:t>
        <a:bodyPr/>
        <a:lstStyle/>
        <a:p>
          <a:endParaRPr lang="en-US"/>
        </a:p>
      </dgm:t>
    </dgm:pt>
    <dgm:pt modelId="{835AAB7D-1C17-4340-A087-1CD88B4B2D9D}" type="sibTrans" cxnId="{41AEE8D9-5D5C-9F48-9EA4-371526AF4D04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7756A633-9529-6047-8955-143A32605C4C}">
      <dgm:prSet phldrT="[Text]" custT="1"/>
      <dgm:spPr>
        <a:solidFill>
          <a:srgbClr val="FF8B00"/>
        </a:solidFill>
      </dgm:spPr>
      <dgm:t>
        <a:bodyPr/>
        <a:lstStyle/>
        <a:p>
          <a:r>
            <a:rPr lang="en-US" sz="1600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2D models, drawn or diagrammatic forms</a:t>
          </a:r>
          <a:endParaRPr lang="en-US" sz="1600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9D38E08A-5814-B041-A642-DA7F982AF1BF}" type="parTrans" cxnId="{BC0BEF6A-CE51-EA45-BEBC-C93D42E37272}">
      <dgm:prSet/>
      <dgm:spPr/>
      <dgm:t>
        <a:bodyPr/>
        <a:lstStyle/>
        <a:p>
          <a:endParaRPr lang="en-US"/>
        </a:p>
      </dgm:t>
    </dgm:pt>
    <dgm:pt modelId="{8D34AE28-DB22-A84B-89D4-C06E839E64FA}" type="sibTrans" cxnId="{BC0BEF6A-CE51-EA45-BEBC-C93D42E37272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3D066D32-E62B-C34B-B0AA-326EE9A0EA10}">
      <dgm:prSet phldrT="[Text]" custT="1"/>
      <dgm:spPr>
        <a:solidFill>
          <a:srgbClr val="FF0400"/>
        </a:solidFill>
      </dgm:spPr>
      <dgm:t>
        <a:bodyPr/>
        <a:lstStyle/>
        <a:p>
          <a:r>
            <a:rPr lang="en-US" sz="1600" b="1" i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Mental responses and formal algorithms</a:t>
          </a:r>
          <a:endParaRPr lang="en-US" sz="1600" b="1" i="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gm:t>
    </dgm:pt>
    <dgm:pt modelId="{CD07419F-BE0A-B448-A7A5-0A85BC55675D}" type="parTrans" cxnId="{5B6254D6-669C-1A47-83D7-626ACA40A962}">
      <dgm:prSet/>
      <dgm:spPr/>
      <dgm:t>
        <a:bodyPr/>
        <a:lstStyle/>
        <a:p>
          <a:endParaRPr lang="en-US"/>
        </a:p>
      </dgm:t>
    </dgm:pt>
    <dgm:pt modelId="{E936B17D-2CB1-1B4A-AAF5-0E368EEE016B}" type="sibTrans" cxnId="{5B6254D6-669C-1A47-83D7-626ACA40A962}">
      <dgm:prSet/>
      <dgm:spPr/>
      <dgm:t>
        <a:bodyPr/>
        <a:lstStyle/>
        <a:p>
          <a:endParaRPr lang="en-US"/>
        </a:p>
      </dgm:t>
    </dgm:pt>
    <dgm:pt modelId="{C8B6CC7C-DBD5-D445-A585-7C08C50CE1DF}" type="pres">
      <dgm:prSet presAssocID="{4791A1AB-AD31-C241-8622-C4E7A44A598D}" presName="linearFlow" presStyleCnt="0">
        <dgm:presLayoutVars>
          <dgm:resizeHandles val="exact"/>
        </dgm:presLayoutVars>
      </dgm:prSet>
      <dgm:spPr/>
    </dgm:pt>
    <dgm:pt modelId="{6AB75FE7-4226-244A-AF50-B02ABA49408A}" type="pres">
      <dgm:prSet presAssocID="{4663C4D7-5A60-1E4F-9A82-AD82DD75A8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A3344-B2B6-F040-BE98-6BAE7F6F7966}" type="pres">
      <dgm:prSet presAssocID="{835AAB7D-1C17-4340-A087-1CD88B4B2D9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72259E1-4C8F-3245-BC84-1B9EC8248E54}" type="pres">
      <dgm:prSet presAssocID="{835AAB7D-1C17-4340-A087-1CD88B4B2D9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E0C384E-B583-F147-BC1F-EFC2A5F9369E}" type="pres">
      <dgm:prSet presAssocID="{7756A633-9529-6047-8955-143A32605C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297DC-D66A-384A-A32F-572574A4D341}" type="pres">
      <dgm:prSet presAssocID="{8D34AE28-DB22-A84B-89D4-C06E839E64F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0D995E-4BF1-3A47-81BC-7BC63D4452DB}" type="pres">
      <dgm:prSet presAssocID="{8D34AE28-DB22-A84B-89D4-C06E839E64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7CAAC7-3B5F-2449-8BF3-88C8B36A60FF}" type="pres">
      <dgm:prSet presAssocID="{3D066D32-E62B-C34B-B0AA-326EE9A0EA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9093C-5159-F34D-8992-66B820E7E051}" type="presOf" srcId="{4791A1AB-AD31-C241-8622-C4E7A44A598D}" destId="{C8B6CC7C-DBD5-D445-A585-7C08C50CE1DF}" srcOrd="0" destOrd="0" presId="urn:microsoft.com/office/officeart/2005/8/layout/process2"/>
    <dgm:cxn modelId="{83725DE5-CBE9-1942-B8F8-5C39C92E2641}" type="presOf" srcId="{3D066D32-E62B-C34B-B0AA-326EE9A0EA10}" destId="{4E7CAAC7-3B5F-2449-8BF3-88C8B36A60FF}" srcOrd="0" destOrd="0" presId="urn:microsoft.com/office/officeart/2005/8/layout/process2"/>
    <dgm:cxn modelId="{5B6254D6-669C-1A47-83D7-626ACA40A962}" srcId="{4791A1AB-AD31-C241-8622-C4E7A44A598D}" destId="{3D066D32-E62B-C34B-B0AA-326EE9A0EA10}" srcOrd="2" destOrd="0" parTransId="{CD07419F-BE0A-B448-A7A5-0A85BC55675D}" sibTransId="{E936B17D-2CB1-1B4A-AAF5-0E368EEE016B}"/>
    <dgm:cxn modelId="{87FAFDA7-21CB-2C43-AEC9-00550F4FA4BA}" type="presOf" srcId="{835AAB7D-1C17-4340-A087-1CD88B4B2D9D}" destId="{372259E1-4C8F-3245-BC84-1B9EC8248E54}" srcOrd="1" destOrd="0" presId="urn:microsoft.com/office/officeart/2005/8/layout/process2"/>
    <dgm:cxn modelId="{41AEE8D9-5D5C-9F48-9EA4-371526AF4D04}" srcId="{4791A1AB-AD31-C241-8622-C4E7A44A598D}" destId="{4663C4D7-5A60-1E4F-9A82-AD82DD75A8DD}" srcOrd="0" destOrd="0" parTransId="{A69A4966-8E8C-4140-A5DB-48AB8793F8FD}" sibTransId="{835AAB7D-1C17-4340-A087-1CD88B4B2D9D}"/>
    <dgm:cxn modelId="{EE517FD7-ED77-0E4B-85C1-71FC3B7652E5}" type="presOf" srcId="{8D34AE28-DB22-A84B-89D4-C06E839E64FA}" destId="{9F0D995E-4BF1-3A47-81BC-7BC63D4452DB}" srcOrd="1" destOrd="0" presId="urn:microsoft.com/office/officeart/2005/8/layout/process2"/>
    <dgm:cxn modelId="{BC0BEF6A-CE51-EA45-BEBC-C93D42E37272}" srcId="{4791A1AB-AD31-C241-8622-C4E7A44A598D}" destId="{7756A633-9529-6047-8955-143A32605C4C}" srcOrd="1" destOrd="0" parTransId="{9D38E08A-5814-B041-A642-DA7F982AF1BF}" sibTransId="{8D34AE28-DB22-A84B-89D4-C06E839E64FA}"/>
    <dgm:cxn modelId="{9009DEA2-FF2A-174D-A58B-35EAC4AF052B}" type="presOf" srcId="{4663C4D7-5A60-1E4F-9A82-AD82DD75A8DD}" destId="{6AB75FE7-4226-244A-AF50-B02ABA49408A}" srcOrd="0" destOrd="0" presId="urn:microsoft.com/office/officeart/2005/8/layout/process2"/>
    <dgm:cxn modelId="{D2A9C3B3-00B8-0B4F-9B8B-3910962AF484}" type="presOf" srcId="{835AAB7D-1C17-4340-A087-1CD88B4B2D9D}" destId="{08AA3344-B2B6-F040-BE98-6BAE7F6F7966}" srcOrd="0" destOrd="0" presId="urn:microsoft.com/office/officeart/2005/8/layout/process2"/>
    <dgm:cxn modelId="{E5B4EB9D-F20C-0245-9E6C-098BA3FDC781}" type="presOf" srcId="{8D34AE28-DB22-A84B-89D4-C06E839E64FA}" destId="{994297DC-D66A-384A-A32F-572574A4D341}" srcOrd="0" destOrd="0" presId="urn:microsoft.com/office/officeart/2005/8/layout/process2"/>
    <dgm:cxn modelId="{71CBD683-8DE5-6344-95A5-1E17E758D207}" type="presOf" srcId="{7756A633-9529-6047-8955-143A32605C4C}" destId="{3E0C384E-B583-F147-BC1F-EFC2A5F9369E}" srcOrd="0" destOrd="0" presId="urn:microsoft.com/office/officeart/2005/8/layout/process2"/>
    <dgm:cxn modelId="{2B2F88B0-13DD-4A4A-9450-E5D823BE7AE2}" type="presParOf" srcId="{C8B6CC7C-DBD5-D445-A585-7C08C50CE1DF}" destId="{6AB75FE7-4226-244A-AF50-B02ABA49408A}" srcOrd="0" destOrd="0" presId="urn:microsoft.com/office/officeart/2005/8/layout/process2"/>
    <dgm:cxn modelId="{7810A6B6-E82E-704D-81BE-96E5301F3BAA}" type="presParOf" srcId="{C8B6CC7C-DBD5-D445-A585-7C08C50CE1DF}" destId="{08AA3344-B2B6-F040-BE98-6BAE7F6F7966}" srcOrd="1" destOrd="0" presId="urn:microsoft.com/office/officeart/2005/8/layout/process2"/>
    <dgm:cxn modelId="{2C335460-BF7A-4942-927C-1B8903A6EA2A}" type="presParOf" srcId="{08AA3344-B2B6-F040-BE98-6BAE7F6F7966}" destId="{372259E1-4C8F-3245-BC84-1B9EC8248E54}" srcOrd="0" destOrd="0" presId="urn:microsoft.com/office/officeart/2005/8/layout/process2"/>
    <dgm:cxn modelId="{B20BBD2B-44CA-0444-8E78-8ED4D0EFA51F}" type="presParOf" srcId="{C8B6CC7C-DBD5-D445-A585-7C08C50CE1DF}" destId="{3E0C384E-B583-F147-BC1F-EFC2A5F9369E}" srcOrd="2" destOrd="0" presId="urn:microsoft.com/office/officeart/2005/8/layout/process2"/>
    <dgm:cxn modelId="{605A6B84-2552-D44E-ADBE-4EA22D4D8A08}" type="presParOf" srcId="{C8B6CC7C-DBD5-D445-A585-7C08C50CE1DF}" destId="{994297DC-D66A-384A-A32F-572574A4D341}" srcOrd="3" destOrd="0" presId="urn:microsoft.com/office/officeart/2005/8/layout/process2"/>
    <dgm:cxn modelId="{9A81D6C1-D9AD-E644-AFA2-0FE84D86E558}" type="presParOf" srcId="{994297DC-D66A-384A-A32F-572574A4D341}" destId="{9F0D995E-4BF1-3A47-81BC-7BC63D4452DB}" srcOrd="0" destOrd="0" presId="urn:microsoft.com/office/officeart/2005/8/layout/process2"/>
    <dgm:cxn modelId="{D8C22228-20AF-094E-9A4E-213ADEB94CF9}" type="presParOf" srcId="{C8B6CC7C-DBD5-D445-A585-7C08C50CE1DF}" destId="{4E7CAAC7-3B5F-2449-8BF3-88C8B36A60F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A5F69-B573-4845-9B09-746D9634513A}">
      <dsp:nvSpPr>
        <dsp:cNvPr id="0" name=""/>
        <dsp:cNvSpPr/>
      </dsp:nvSpPr>
      <dsp:spPr>
        <a:xfrm>
          <a:off x="5357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Real world tangible examples</a:t>
          </a:r>
          <a:endParaRPr lang="en-US" sz="18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2800" y="27443"/>
        <a:ext cx="1546504" cy="882092"/>
      </dsp:txXfrm>
    </dsp:sp>
    <dsp:sp modelId="{C0BD579A-7DC5-4248-8942-EE7402223795}">
      <dsp:nvSpPr>
        <dsp:cNvPr id="0" name=""/>
        <dsp:cNvSpPr/>
      </dsp:nvSpPr>
      <dsp:spPr>
        <a:xfrm>
          <a:off x="1779109" y="269916"/>
          <a:ext cx="365406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79109" y="349345"/>
        <a:ext cx="255784" cy="238286"/>
      </dsp:txXfrm>
    </dsp:sp>
    <dsp:sp modelId="{8A24D8C9-0B50-DE49-A693-2710060196E3}">
      <dsp:nvSpPr>
        <dsp:cNvPr id="0" name=""/>
        <dsp:cNvSpPr/>
      </dsp:nvSpPr>
      <dsp:spPr>
        <a:xfrm>
          <a:off x="2296193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Pictorial diagrams</a:t>
          </a:r>
          <a:endParaRPr lang="en-US" sz="18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323636" y="27443"/>
        <a:ext cx="1546504" cy="882092"/>
      </dsp:txXfrm>
    </dsp:sp>
    <dsp:sp modelId="{EBB17A1C-137F-7E42-AEEE-9FB14081B7E4}">
      <dsp:nvSpPr>
        <dsp:cNvPr id="0" name=""/>
        <dsp:cNvSpPr/>
      </dsp:nvSpPr>
      <dsp:spPr>
        <a:xfrm>
          <a:off x="4058513" y="242755"/>
          <a:ext cx="396383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58513" y="322184"/>
        <a:ext cx="277468" cy="238286"/>
      </dsp:txXfrm>
    </dsp:sp>
    <dsp:sp modelId="{D29B095E-3544-1242-BB75-5B6DCA16D43E}">
      <dsp:nvSpPr>
        <dsp:cNvPr id="0" name=""/>
        <dsp:cNvSpPr/>
      </dsp:nvSpPr>
      <dsp:spPr>
        <a:xfrm>
          <a:off x="4494609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Abstract algorithms </a:t>
          </a:r>
          <a:br>
            <a:rPr lang="en-US" sz="18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</a:br>
          <a:r>
            <a:rPr lang="en-US" sz="18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&amp; notation</a:t>
          </a:r>
          <a:endParaRPr lang="en-US" sz="18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522052" y="27443"/>
        <a:ext cx="1546504" cy="88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75FE7-4226-244A-AF50-B02ABA49408A}">
      <dsp:nvSpPr>
        <dsp:cNvPr id="0" name=""/>
        <dsp:cNvSpPr/>
      </dsp:nvSpPr>
      <dsp:spPr>
        <a:xfrm>
          <a:off x="307568" y="0"/>
          <a:ext cx="1949933" cy="80617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3D models, area, linear</a:t>
          </a:r>
          <a:r>
            <a:rPr lang="en-US" sz="1600" b="1" i="0" kern="1200" baseline="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 &amp; set models</a:t>
          </a:r>
          <a:endParaRPr lang="en-US" sz="16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31180" y="23612"/>
        <a:ext cx="1902709" cy="758950"/>
      </dsp:txXfrm>
    </dsp:sp>
    <dsp:sp modelId="{08AA3344-B2B6-F040-BE98-6BAE7F6F7966}">
      <dsp:nvSpPr>
        <dsp:cNvPr id="0" name=""/>
        <dsp:cNvSpPr/>
      </dsp:nvSpPr>
      <dsp:spPr>
        <a:xfrm rot="5400000">
          <a:off x="1131377" y="826328"/>
          <a:ext cx="302315" cy="362778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173702" y="856559"/>
        <a:ext cx="217666" cy="211621"/>
      </dsp:txXfrm>
    </dsp:sp>
    <dsp:sp modelId="{3E0C384E-B583-F147-BC1F-EFC2A5F9369E}">
      <dsp:nvSpPr>
        <dsp:cNvPr id="0" name=""/>
        <dsp:cNvSpPr/>
      </dsp:nvSpPr>
      <dsp:spPr>
        <a:xfrm>
          <a:off x="307568" y="1209261"/>
          <a:ext cx="1949933" cy="806174"/>
        </a:xfrm>
        <a:prstGeom prst="roundRect">
          <a:avLst>
            <a:gd name="adj" fmla="val 10000"/>
          </a:avLst>
        </a:prstGeom>
        <a:solidFill>
          <a:srgbClr val="FF8B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2D models, drawn or diagrammatic forms</a:t>
          </a:r>
          <a:endParaRPr lang="en-US" sz="16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31180" y="1232873"/>
        <a:ext cx="1902709" cy="758950"/>
      </dsp:txXfrm>
    </dsp:sp>
    <dsp:sp modelId="{994297DC-D66A-384A-A32F-572574A4D341}">
      <dsp:nvSpPr>
        <dsp:cNvPr id="0" name=""/>
        <dsp:cNvSpPr/>
      </dsp:nvSpPr>
      <dsp:spPr>
        <a:xfrm rot="5400000">
          <a:off x="1131377" y="2035589"/>
          <a:ext cx="302315" cy="362778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173702" y="2065820"/>
        <a:ext cx="217666" cy="211621"/>
      </dsp:txXfrm>
    </dsp:sp>
    <dsp:sp modelId="{4E7CAAC7-3B5F-2449-8BF3-88C8B36A60FF}">
      <dsp:nvSpPr>
        <dsp:cNvPr id="0" name=""/>
        <dsp:cNvSpPr/>
      </dsp:nvSpPr>
      <dsp:spPr>
        <a:xfrm>
          <a:off x="307568" y="2418522"/>
          <a:ext cx="1949933" cy="806174"/>
        </a:xfrm>
        <a:prstGeom prst="roundRect">
          <a:avLst>
            <a:gd name="adj" fmla="val 10000"/>
          </a:avLst>
        </a:prstGeom>
        <a:solidFill>
          <a:srgbClr val="FF04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rPr>
            <a:t>Mental responses and formal algorithms</a:t>
          </a:r>
          <a:endParaRPr lang="en-US" sz="1600" b="1" i="0" kern="1200" dirty="0">
            <a:solidFill>
              <a:srgbClr val="0F1E5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31180" y="2442134"/>
        <a:ext cx="1902709" cy="7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2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1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6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Fractions/Activities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fractions-menu.html" TargetMode="External"/><Relationship Id="rId4" Type="http://schemas.openxmlformats.org/officeDocument/2006/relationships/hyperlink" Target="https://au.ixl.com/math/fractions" TargetMode="External"/><Relationship Id="rId5" Type="http://schemas.openxmlformats.org/officeDocument/2006/relationships/hyperlink" Target="http://www.backtofrontmaths.com.au/wp-content/uploads/2012/04/Fractions-book-sample-only.pdf" TargetMode="External"/><Relationship Id="rId6" Type="http://schemas.openxmlformats.org/officeDocument/2006/relationships/hyperlink" Target="http://www.drpaulswan.com.au/#!downloadables/h8rw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s://youtu.be/_11SEY-P_h0" TargetMode="External"/><Relationship Id="rId5" Type="http://schemas.openxmlformats.org/officeDocument/2006/relationships/hyperlink" Target="http://amsi.org.au/ESA_middle_years/Year7/Year7_md/Year7_1d.html" TargetMode="External"/><Relationship Id="rId6" Type="http://schemas.openxmlformats.org/officeDocument/2006/relationships/hyperlink" Target="http://www.onlinemathlearning.com/fractions-word-problem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Fractions/Downloads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Webshop/Entire-catalogue/Frac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andpirls.bc.edu/about.html" TargetMode="Externa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F1E50"/>
                </a:solidFill>
              </a:rPr>
              <a:t>Opening the Top Drawer to Fractions</a:t>
            </a:r>
            <a:endParaRPr lang="en-US" sz="3200" b="1" dirty="0">
              <a:solidFill>
                <a:srgbClr val="0F1E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5" y="2009776"/>
            <a:ext cx="7096125" cy="1397001"/>
          </a:xfrm>
          <a:prstGeom prst="rect">
            <a:avLst/>
          </a:prstGeom>
          <a:solidFill>
            <a:srgbClr val="40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9476" y="2125132"/>
            <a:ext cx="6705600" cy="2057401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Module 6 of 6: Primary strategies, classroom activities and resources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47875" y="3380156"/>
            <a:ext cx="70961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72242"/>
            <a:ext cx="7381522" cy="1243269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Why Singapore mathematics?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602" y="1111954"/>
            <a:ext cx="6207478" cy="2326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 students are achieving the best </a:t>
            </a:r>
            <a:r>
              <a:rPr lang="en-US" sz="2200" dirty="0" smtClean="0">
                <a:solidFill>
                  <a:srgbClr val="0F1E50"/>
                </a:solidFill>
              </a:rPr>
              <a:t>mathematics </a:t>
            </a:r>
            <a:r>
              <a:rPr lang="en-US" sz="2200" dirty="0">
                <a:solidFill>
                  <a:srgbClr val="0F1E50"/>
                </a:solidFill>
              </a:rPr>
              <a:t>results in the </a:t>
            </a:r>
            <a:r>
              <a:rPr lang="en-US" sz="2200" dirty="0" smtClean="0">
                <a:solidFill>
                  <a:srgbClr val="0F1E50"/>
                </a:solidFill>
              </a:rPr>
              <a:t>world on international assessments. 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 mathematics is focused on mastery not performance in </a:t>
            </a:r>
            <a:r>
              <a:rPr lang="en-US" sz="2200" dirty="0" smtClean="0">
                <a:solidFill>
                  <a:srgbClr val="0F1E50"/>
                </a:solidFill>
              </a:rPr>
              <a:t>assessments.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Singaporean students that are visual or audible learners are benefitting from the </a:t>
            </a:r>
            <a:r>
              <a:rPr lang="en-US" sz="2200" dirty="0" smtClean="0">
                <a:solidFill>
                  <a:srgbClr val="0F1E50"/>
                </a:solidFill>
              </a:rPr>
              <a:t>approach.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051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Research findings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284" y="1198385"/>
            <a:ext cx="6998759" cy="337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Research has shown immediate improvement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>
                <a:solidFill>
                  <a:srgbClr val="0F1E50"/>
                </a:solidFill>
              </a:rPr>
              <a:t>all students using this approach to </a:t>
            </a:r>
            <a:r>
              <a:rPr lang="en-US" sz="2200" dirty="0" smtClean="0">
                <a:solidFill>
                  <a:srgbClr val="0F1E50"/>
                </a:solidFill>
              </a:rPr>
              <a:t>learning.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Research tells us that the more multimodal approaches we use to deliver conceptual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content </a:t>
            </a:r>
            <a:r>
              <a:rPr lang="en-US" sz="2200" dirty="0">
                <a:solidFill>
                  <a:srgbClr val="0F1E50"/>
                </a:solidFill>
              </a:rPr>
              <a:t>the more it is understood and </a:t>
            </a:r>
            <a:r>
              <a:rPr lang="en-US" sz="2200" dirty="0" smtClean="0">
                <a:solidFill>
                  <a:srgbClr val="0F1E50"/>
                </a:solidFill>
              </a:rPr>
              <a:t>retained. 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8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CPA learning trajectory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61923" y="1286961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Concrete</a:t>
            </a:r>
            <a:endParaRPr lang="en-US" sz="2000" b="1" kern="1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96026" y="2127679"/>
            <a:ext cx="356070" cy="296725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Freeform 11"/>
          <p:cNvSpPr/>
          <p:nvPr/>
        </p:nvSpPr>
        <p:spPr>
          <a:xfrm>
            <a:off x="2361923" y="2473858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8B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Pictorial</a:t>
            </a:r>
          </a:p>
        </p:txBody>
      </p:sp>
      <p:sp>
        <p:nvSpPr>
          <p:cNvPr id="13" name="Freeform 12"/>
          <p:cNvSpPr/>
          <p:nvPr/>
        </p:nvSpPr>
        <p:spPr>
          <a:xfrm>
            <a:off x="2896026" y="3314577"/>
            <a:ext cx="356070" cy="296725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4" name="Freeform 13"/>
          <p:cNvSpPr/>
          <p:nvPr/>
        </p:nvSpPr>
        <p:spPr>
          <a:xfrm>
            <a:off x="2356847" y="3680268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04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Abstract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8801797"/>
              </p:ext>
            </p:extLst>
          </p:nvPr>
        </p:nvGraphicFramePr>
        <p:xfrm>
          <a:off x="4987728" y="1257142"/>
          <a:ext cx="2565070" cy="322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15329" y="4785979"/>
            <a:ext cx="387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Adapted from PDST Fractions Teacher’s manual</a:t>
            </a:r>
          </a:p>
        </p:txBody>
      </p:sp>
      <p:sp>
        <p:nvSpPr>
          <p:cNvPr id="15" name="Freeform 14"/>
          <p:cNvSpPr/>
          <p:nvPr/>
        </p:nvSpPr>
        <p:spPr>
          <a:xfrm rot="16200000">
            <a:off x="4326470" y="1560042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8" name="Freeform 17"/>
          <p:cNvSpPr/>
          <p:nvPr/>
        </p:nvSpPr>
        <p:spPr>
          <a:xfrm rot="16200000">
            <a:off x="4326469" y="2653306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9" name="Freeform 18"/>
          <p:cNvSpPr/>
          <p:nvPr/>
        </p:nvSpPr>
        <p:spPr>
          <a:xfrm rot="16200000">
            <a:off x="4360436" y="3811498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</p:spTree>
    <p:extLst>
      <p:ext uri="{BB962C8B-B14F-4D97-AF65-F5344CB8AC3E}">
        <p14:creationId xmlns:p14="http://schemas.microsoft.com/office/powerpoint/2010/main" val="13396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959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The bar method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693" y="1094388"/>
            <a:ext cx="66150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Uses a bar (rectangle) to represent the whole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The bar is then divided up into equal parts equivalent to the denominator in the fraction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being represented</a:t>
            </a:r>
            <a:endParaRPr lang="en-US" sz="2200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25560"/>
              </p:ext>
            </p:extLst>
          </p:nvPr>
        </p:nvGraphicFramePr>
        <p:xfrm>
          <a:off x="1852500" y="29615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11284"/>
              </p:ext>
            </p:extLst>
          </p:nvPr>
        </p:nvGraphicFramePr>
        <p:xfrm>
          <a:off x="1852500" y="425385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9432" y="2519103"/>
            <a:ext cx="13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Whole</a:t>
            </a:r>
            <a:endParaRPr lang="en-US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3885" y="3590199"/>
                <a:ext cx="712177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85" y="3590199"/>
                <a:ext cx="712177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321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Comparing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172" y="1135716"/>
            <a:ext cx="6615000" cy="337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Find three equivalent fractions to the fraction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94140" y="2933960"/>
          <a:ext cx="438410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0690" y="3552633"/>
          <a:ext cx="438411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0690" y="4171306"/>
          <a:ext cx="438446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94140" y="2404126"/>
          <a:ext cx="4384110" cy="42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22"/>
                <a:gridCol w="876822"/>
                <a:gridCol w="876822"/>
                <a:gridCol w="876822"/>
                <a:gridCol w="876822"/>
              </a:tblGrid>
              <a:tr h="42196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00690" y="1868005"/>
          <a:ext cx="4384100" cy="38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00"/>
              </a:tblGrid>
              <a:tr h="389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0" i="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700" b="0" i="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00" y="1002498"/>
            <a:ext cx="2159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2" y="3542473"/>
            <a:ext cx="431800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2" y="2924653"/>
            <a:ext cx="4318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2" y="4158794"/>
            <a:ext cx="444500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2" y="2368556"/>
            <a:ext cx="342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215"/>
            <a:ext cx="6615000" cy="945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F1E50"/>
                </a:solidFill>
              </a:rPr>
              <a:t>Mapping to a number line</a:t>
            </a:r>
            <a:endParaRPr lang="en-US" sz="3200" b="1" dirty="0">
              <a:solidFill>
                <a:srgbClr val="0F1E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35150" y="1820463"/>
          <a:ext cx="66151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023"/>
                <a:gridCol w="1323023"/>
                <a:gridCol w="1323023"/>
                <a:gridCol w="1323023"/>
                <a:gridCol w="132302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566250" y="2549008"/>
            <a:ext cx="7269932" cy="21406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56511" y="2460295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9195" y="2439824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7232" y="2440565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63246" y="2460295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55330" y="2460295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0215" y="2480767"/>
            <a:ext cx="0" cy="218365"/>
          </a:xfrm>
          <a:prstGeom prst="lin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6252" y="2769956"/>
            <a:ext cx="738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0                                                                            </a:t>
            </a:r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			     1</a:t>
            </a:r>
            <a:endParaRPr lang="en-US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82" y="2643988"/>
            <a:ext cx="2159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11" y="2678660"/>
            <a:ext cx="2794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45" y="2643988"/>
            <a:ext cx="2159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6" y="2643988"/>
            <a:ext cx="2159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65" y="2678660"/>
            <a:ext cx="215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5376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Problem solving using the Singapore bar method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F1E50"/>
                    </a:solidFill>
                  </a:rPr>
                  <a:t>Example</a:t>
                </a:r>
                <a:endParaRPr lang="en-US" dirty="0" smtClean="0">
                  <a:solidFill>
                    <a:srgbClr val="0F1E5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If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Mike is given $250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/>
                </a:r>
                <a:br>
                  <a:rPr lang="en-US" sz="2200" dirty="0" smtClean="0">
                    <a:solidFill>
                      <a:srgbClr val="0F1E50"/>
                    </a:solidFill>
                  </a:rPr>
                </a:br>
                <a:r>
                  <a:rPr lang="en-US" sz="2200" dirty="0" smtClean="0">
                    <a:solidFill>
                      <a:srgbClr val="0F1E50"/>
                    </a:solidFill>
                  </a:rPr>
                  <a:t>of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a sum of money and Paul gets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>the remainder, how much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money does Paul get?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  <a:blipFill rotWithShape="0">
                <a:blip r:embed="rId2"/>
                <a:stretch>
                  <a:fillRect l="-3774" t="-2347"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7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5376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Problem solving using the Singapore bar method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F1E50"/>
                    </a:solidFill>
                  </a:rPr>
                  <a:t>Example</a:t>
                </a:r>
                <a:endParaRPr lang="en-US" dirty="0" smtClean="0">
                  <a:solidFill>
                    <a:srgbClr val="0F1E5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If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Mike is given $250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/>
                </a:r>
                <a:br>
                  <a:rPr lang="en-US" sz="2200" dirty="0" smtClean="0">
                    <a:solidFill>
                      <a:srgbClr val="0F1E50"/>
                    </a:solidFill>
                  </a:rPr>
                </a:br>
                <a:r>
                  <a:rPr lang="en-US" sz="2200" dirty="0" smtClean="0">
                    <a:solidFill>
                      <a:srgbClr val="0F1E50"/>
                    </a:solidFill>
                  </a:rPr>
                  <a:t>of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a sum of money and Paul gets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>the remainder, how much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money does Paul get?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  <a:blipFill rotWithShape="0">
                <a:blip r:embed="rId2"/>
                <a:stretch>
                  <a:fillRect l="-3774" t="-2347"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06995" y="1981439"/>
            <a:ext cx="1160067" cy="667688"/>
          </a:xfrm>
          <a:prstGeom prst="rect">
            <a:avLst/>
          </a:prstGeom>
          <a:solidFill>
            <a:srgbClr val="32C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167062" y="1981438"/>
            <a:ext cx="1160067" cy="669611"/>
          </a:xfrm>
          <a:prstGeom prst="rect">
            <a:avLst/>
          </a:prstGeom>
          <a:solidFill>
            <a:srgbClr val="32C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312835" y="1981437"/>
            <a:ext cx="1160067" cy="6676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763394" y="2880542"/>
            <a:ext cx="80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$250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9201" y="28805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7770" y="2811430"/>
            <a:ext cx="2320133" cy="1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27129" y="2811430"/>
            <a:ext cx="1160067" cy="1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9558" y="1610105"/>
            <a:ext cx="284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Total Sum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9291" y="3618216"/>
                <a:ext cx="36956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Answer </a:t>
                </a:r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b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$250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÷</m:t>
                    </m:r>
                  </m:oMath>
                </a14:m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2 = $125</a:t>
                </a:r>
              </a:p>
              <a:p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Paul </a:t>
                </a:r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gets $125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91" y="3618216"/>
                <a:ext cx="3695608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611" y="654286"/>
            <a:ext cx="2380083" cy="6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F1E50"/>
                </a:solidFill>
              </a:rPr>
              <a:t>Example</a:t>
            </a:r>
            <a:r>
              <a:rPr lang="en-US" dirty="0" smtClean="0">
                <a:solidFill>
                  <a:srgbClr val="0F1E5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600" dirty="0">
              <a:solidFill>
                <a:srgbClr val="406077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4762" y="1497478"/>
            <a:ext cx="6998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 group of adults were male. If there were 24 men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, how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many adults were there all together?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62" y="1386898"/>
            <a:ext cx="215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846" y="656454"/>
            <a:ext cx="2380083" cy="6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F1E50"/>
                </a:solidFill>
              </a:rPr>
              <a:t>Example</a:t>
            </a:r>
            <a:r>
              <a:rPr lang="en-US" dirty="0" smtClean="0">
                <a:solidFill>
                  <a:srgbClr val="0F1E5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600" dirty="0">
              <a:solidFill>
                <a:srgbClr val="406077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8378" y="2554660"/>
            <a:ext cx="3414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Answer:</a:t>
            </a:r>
            <a:r>
              <a:rPr lang="en-US" sz="220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08175" y="2603727"/>
            <a:ext cx="4391156" cy="1735166"/>
            <a:chOff x="3291250" y="2358153"/>
            <a:chExt cx="4391156" cy="1735166"/>
          </a:xfrm>
        </p:grpSpPr>
        <p:sp>
          <p:nvSpPr>
            <p:cNvPr id="4" name="Rectangle 3"/>
            <p:cNvSpPr/>
            <p:nvPr/>
          </p:nvSpPr>
          <p:spPr>
            <a:xfrm>
              <a:off x="4152583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7152" y="2912250"/>
              <a:ext cx="825254" cy="4598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1250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13915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15438" y="2912250"/>
              <a:ext cx="901523" cy="4598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291250" y="3603266"/>
              <a:ext cx="2583997" cy="12247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915437" y="3603266"/>
              <a:ext cx="1766969" cy="0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91250" y="2758263"/>
              <a:ext cx="4391156" cy="12246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63599" y="3693209"/>
              <a:ext cx="673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0174" y="2358153"/>
              <a:ext cx="2924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Total Number of Adults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6580" y="3688643"/>
              <a:ext cx="8073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24</a:t>
              </a:r>
              <a:endParaRPr lang="en-US" sz="20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43611" y="1242106"/>
            <a:ext cx="6998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 of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 group of adults were male. If there were 24 men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, how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many adults were there all together?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70" y="1169727"/>
            <a:ext cx="215900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9" y="2982982"/>
            <a:ext cx="1142306" cy="380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89" y="3431863"/>
            <a:ext cx="1484998" cy="380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48" y="3861087"/>
            <a:ext cx="571153" cy="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9708" y="226733"/>
            <a:ext cx="7631092" cy="944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AITSL Professional Standards for Teachers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1239" y="1171295"/>
            <a:ext cx="6615112" cy="33750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knowledge</a:t>
            </a:r>
            <a:endParaRPr lang="en-US" sz="2800" dirty="0">
              <a:solidFill>
                <a:srgbClr val="0F1E50"/>
              </a:solidFill>
            </a:endParaRP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1: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students and how they </a:t>
            </a:r>
            <a:r>
              <a:rPr lang="en-US" sz="1900" b="1" dirty="0" smtClean="0">
                <a:solidFill>
                  <a:srgbClr val="0F1E50"/>
                </a:solidFill>
              </a:rPr>
              <a:t>learn</a:t>
            </a: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2: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the content and how to teach it</a:t>
            </a:r>
          </a:p>
          <a:p>
            <a:pPr marL="11113" indent="0">
              <a:buNone/>
            </a:pP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Practice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3:  Plan </a:t>
            </a:r>
            <a:r>
              <a:rPr lang="en-US" sz="1900" b="1" dirty="0">
                <a:solidFill>
                  <a:srgbClr val="0F1E50"/>
                </a:solidFill>
              </a:rPr>
              <a:t>for and implement effective teaching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 </a:t>
            </a:r>
            <a:r>
              <a:rPr lang="en-US" sz="1900" b="1" dirty="0" smtClean="0">
                <a:solidFill>
                  <a:srgbClr val="0F1E50"/>
                </a:solidFill>
              </a:rPr>
              <a:t>         and </a:t>
            </a:r>
            <a:r>
              <a:rPr lang="en-US" sz="1900" b="1" dirty="0">
                <a:solidFill>
                  <a:srgbClr val="0F1E50"/>
                </a:solidFill>
              </a:rPr>
              <a:t>learning</a:t>
            </a: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5:  Assess</a:t>
            </a:r>
            <a:r>
              <a:rPr lang="en-US" sz="1900" b="1" dirty="0">
                <a:solidFill>
                  <a:srgbClr val="0F1E50"/>
                </a:solidFill>
              </a:rPr>
              <a:t>, provide feedback and report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</a:t>
            </a:r>
            <a:r>
              <a:rPr lang="en-US" sz="1900" b="1" dirty="0" smtClean="0">
                <a:solidFill>
                  <a:srgbClr val="0F1E50"/>
                </a:solidFill>
              </a:rPr>
              <a:t>         on </a:t>
            </a:r>
            <a:r>
              <a:rPr lang="en-US" sz="1900" b="1" dirty="0">
                <a:solidFill>
                  <a:srgbClr val="0F1E50"/>
                </a:solidFill>
              </a:rPr>
              <a:t>student learning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F1E50"/>
                </a:solidFill>
              </a:rPr>
              <a:t/>
            </a:r>
            <a:br>
              <a:rPr lang="en-US" sz="2800" b="1" dirty="0" smtClean="0">
                <a:solidFill>
                  <a:srgbClr val="0F1E50"/>
                </a:solidFill>
              </a:rPr>
            </a:br>
            <a:r>
              <a:rPr lang="en-US" sz="2800" b="1" dirty="0" smtClean="0">
                <a:solidFill>
                  <a:srgbClr val="0F1E50"/>
                </a:solidFill>
              </a:rPr>
              <a:t>Professional </a:t>
            </a:r>
            <a:r>
              <a:rPr lang="en-US" sz="2800" b="1" dirty="0">
                <a:solidFill>
                  <a:srgbClr val="0F1E50"/>
                </a:solidFill>
              </a:rPr>
              <a:t>Engagement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6:  Engage </a:t>
            </a:r>
            <a:r>
              <a:rPr lang="en-US" sz="1900" b="1" dirty="0">
                <a:solidFill>
                  <a:srgbClr val="0F1E50"/>
                </a:solidFill>
              </a:rPr>
              <a:t>in professional learning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816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Teacher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59" y="1115720"/>
            <a:ext cx="6000139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Think–Pair–Share activity: Using the CPA approach try to generate a problem that can be solved using the Singapore bar model that is suitable for your particular year level.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215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Reasoning with fractions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59" y="1166813"/>
            <a:ext cx="6615000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F1E50"/>
                </a:solidFill>
              </a:rPr>
              <a:t>Example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What do you notice?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80" y="2111813"/>
            <a:ext cx="1173480" cy="594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80" y="2941411"/>
            <a:ext cx="1173480" cy="5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80" y="3771009"/>
            <a:ext cx="117348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215"/>
            <a:ext cx="6615000" cy="945000"/>
          </a:xfrm>
        </p:spPr>
        <p:txBody>
          <a:bodyPr>
            <a:normAutofit/>
          </a:bodyPr>
          <a:lstStyle/>
          <a:p>
            <a:pPr>
              <a:tabLst>
                <a:tab pos="793750" algn="l"/>
              </a:tabLst>
            </a:pPr>
            <a:r>
              <a:rPr lang="en-US" sz="3000" b="1" dirty="0">
                <a:solidFill>
                  <a:srgbClr val="0F1E50"/>
                </a:solidFill>
              </a:rPr>
              <a:t>Reasoning with the </a:t>
            </a:r>
            <a:r>
              <a:rPr lang="en-US" sz="3000" b="1" dirty="0" smtClean="0">
                <a:solidFill>
                  <a:srgbClr val="0F1E50"/>
                </a:solidFill>
              </a:rPr>
              <a:t>bar model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59" y="1121548"/>
            <a:ext cx="6615000" cy="337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F1E50"/>
                </a:solidFill>
              </a:rPr>
              <a:t>Example</a:t>
            </a:r>
            <a:endParaRPr lang="en-US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What do you notice? </a:t>
            </a:r>
            <a:endParaRPr lang="en-US" sz="2200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52426"/>
              </p:ext>
            </p:extLst>
          </p:nvPr>
        </p:nvGraphicFramePr>
        <p:xfrm>
          <a:off x="1852500" y="332827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22858"/>
              </p:ext>
            </p:extLst>
          </p:nvPr>
        </p:nvGraphicFramePr>
        <p:xfrm>
          <a:off x="1852500" y="276265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96711"/>
              </p:ext>
            </p:extLst>
          </p:nvPr>
        </p:nvGraphicFramePr>
        <p:xfrm>
          <a:off x="1852500" y="224144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816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Reasoning with the </a:t>
            </a:r>
            <a:r>
              <a:rPr lang="en-US" sz="3000" b="1" dirty="0" smtClean="0">
                <a:solidFill>
                  <a:srgbClr val="0F1E50"/>
                </a:solidFill>
              </a:rPr>
              <a:t>bar model</a:t>
            </a:r>
            <a:endParaRPr lang="en-US" sz="3000" dirty="0">
              <a:solidFill>
                <a:srgbClr val="0F1E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49878" y="1835526"/>
          <a:ext cx="6615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49878" y="3412040"/>
          <a:ext cx="6615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  <a:gridCol w="6615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60" y="2471550"/>
            <a:ext cx="1173480" cy="59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60" y="4123234"/>
            <a:ext cx="10820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816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Reasoning with the </a:t>
            </a:r>
            <a:r>
              <a:rPr lang="en-US" sz="3000" b="1" dirty="0" smtClean="0">
                <a:solidFill>
                  <a:srgbClr val="0F1E50"/>
                </a:solidFill>
              </a:rPr>
              <a:t>bar model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906" y="1166813"/>
            <a:ext cx="6615000" cy="337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F1E50"/>
                </a:solidFill>
              </a:rPr>
              <a:t>Example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How </a:t>
            </a:r>
            <a:r>
              <a:rPr lang="en-US" sz="2200" dirty="0">
                <a:solidFill>
                  <a:srgbClr val="0F1E50"/>
                </a:solidFill>
              </a:rPr>
              <a:t>many different ways could I divide up $24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so </a:t>
            </a:r>
            <a:r>
              <a:rPr lang="en-US" sz="2200" dirty="0">
                <a:solidFill>
                  <a:srgbClr val="0F1E50"/>
                </a:solidFill>
              </a:rPr>
              <a:t>that each person receives an equal amount?</a:t>
            </a:r>
          </a:p>
          <a:p>
            <a:endParaRPr lang="en-US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816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Reasoning with the bar model</a:t>
            </a:r>
            <a:endParaRPr lang="en-US" sz="3000" b="1" dirty="0">
              <a:solidFill>
                <a:srgbClr val="0F1E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05893"/>
              </p:ext>
            </p:extLst>
          </p:nvPr>
        </p:nvGraphicFramePr>
        <p:xfrm>
          <a:off x="1852500" y="18947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9519" y="1296702"/>
            <a:ext cx="2443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$24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2500" y="1704049"/>
            <a:ext cx="6096000" cy="0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07739"/>
              </p:ext>
            </p:extLst>
          </p:nvPr>
        </p:nvGraphicFramePr>
        <p:xfrm>
          <a:off x="1852500" y="409878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47358"/>
              </p:ext>
            </p:extLst>
          </p:nvPr>
        </p:nvGraphicFramePr>
        <p:xfrm>
          <a:off x="1852500" y="277633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32559"/>
              </p:ext>
            </p:extLst>
          </p:nvPr>
        </p:nvGraphicFramePr>
        <p:xfrm>
          <a:off x="1852500" y="23355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55769"/>
              </p:ext>
            </p:extLst>
          </p:nvPr>
        </p:nvGraphicFramePr>
        <p:xfrm>
          <a:off x="1852500" y="365796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98586"/>
              </p:ext>
            </p:extLst>
          </p:nvPr>
        </p:nvGraphicFramePr>
        <p:xfrm>
          <a:off x="1852500" y="321715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6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Topic 2: </a:t>
            </a:r>
            <a:r>
              <a:rPr lang="en-US" sz="3000" b="1" spc="300" dirty="0" smtClean="0">
                <a:solidFill>
                  <a:srgbClr val="0F1E50"/>
                </a:solidFill>
              </a:rPr>
              <a:t>F–6</a:t>
            </a:r>
            <a:r>
              <a:rPr lang="en-US" sz="3000" b="1" dirty="0" smtClean="0">
                <a:solidFill>
                  <a:srgbClr val="0F1E50"/>
                </a:solidFill>
              </a:rPr>
              <a:t> fractions activities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98" y="1574674"/>
            <a:ext cx="5394960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28162"/>
            <a:ext cx="7285399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Activities in </a:t>
            </a:r>
            <a:r>
              <a:rPr lang="en-US" sz="3000" b="1" i="1" dirty="0" smtClean="0">
                <a:solidFill>
                  <a:srgbClr val="0F1E50"/>
                </a:solidFill>
              </a:rPr>
              <a:t>Top Drawer Teachers</a:t>
            </a:r>
            <a:endParaRPr lang="en-US" sz="3000" b="1" i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6167" r="12360"/>
          <a:stretch/>
        </p:blipFill>
        <p:spPr bwMode="auto">
          <a:xfrm>
            <a:off x="3326805" y="1273162"/>
            <a:ext cx="3298785" cy="340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287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45448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Topic 3: Online resources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and curriculum links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008" y="1490448"/>
            <a:ext cx="6443426" cy="38737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rgbClr val="0F1E50"/>
                </a:solidFill>
              </a:rPr>
              <a:t>Maths</a:t>
            </a:r>
            <a:r>
              <a:rPr lang="en-US" sz="2000" dirty="0" smtClean="0">
                <a:solidFill>
                  <a:srgbClr val="0F1E50"/>
                </a:solidFill>
              </a:rPr>
              <a:t> is fun</a:t>
            </a:r>
            <a:r>
              <a:rPr lang="en-US" sz="2300" dirty="0" smtClean="0">
                <a:solidFill>
                  <a:srgbClr val="0F1E50"/>
                </a:solidFill>
              </a:rPr>
              <a:t/>
            </a:r>
            <a:br>
              <a:rPr lang="en-US" sz="2300" dirty="0" smtClean="0">
                <a:solidFill>
                  <a:srgbClr val="0F1E50"/>
                </a:solidFill>
              </a:rPr>
            </a:br>
            <a:r>
              <a:rPr lang="en-US" sz="1500" dirty="0" smtClean="0">
                <a:solidFill>
                  <a:srgbClr val="0F1E50"/>
                </a:solidFill>
                <a:hlinkClick r:id="rId3"/>
              </a:rPr>
              <a:t>http</a:t>
            </a:r>
            <a:r>
              <a:rPr lang="en-US" sz="1500" dirty="0">
                <a:solidFill>
                  <a:srgbClr val="0F1E50"/>
                </a:solidFill>
                <a:hlinkClick r:id="rId3"/>
              </a:rPr>
              <a:t>://</a:t>
            </a:r>
            <a:r>
              <a:rPr lang="en-US" sz="1500" dirty="0" smtClean="0">
                <a:solidFill>
                  <a:srgbClr val="0F1E50"/>
                </a:solidFill>
                <a:hlinkClick r:id="rId3"/>
              </a:rPr>
              <a:t>www.mathsisfun.com/fractions-menu.html</a:t>
            </a:r>
            <a:endParaRPr lang="en-US" sz="1500" dirty="0" smtClean="0">
              <a:solidFill>
                <a:srgbClr val="0F1E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F1E50"/>
                </a:solidFill>
              </a:rPr>
              <a:t>IXL Fractions</a:t>
            </a:r>
            <a:r>
              <a:rPr lang="en-US" sz="2300" dirty="0" smtClean="0">
                <a:solidFill>
                  <a:srgbClr val="0F1E50"/>
                </a:solidFill>
              </a:rPr>
              <a:t/>
            </a:r>
            <a:br>
              <a:rPr lang="en-US" sz="2300" dirty="0" smtClean="0">
                <a:solidFill>
                  <a:srgbClr val="0F1E50"/>
                </a:solidFill>
              </a:rPr>
            </a:br>
            <a:r>
              <a:rPr lang="en-US" sz="1500" dirty="0" smtClean="0">
                <a:solidFill>
                  <a:srgbClr val="0F1E50"/>
                </a:solidFill>
                <a:hlinkClick r:id="rId4"/>
              </a:rPr>
              <a:t>https</a:t>
            </a:r>
            <a:r>
              <a:rPr lang="en-US" sz="1500" dirty="0">
                <a:solidFill>
                  <a:srgbClr val="0F1E50"/>
                </a:solidFill>
                <a:hlinkClick r:id="rId4"/>
              </a:rPr>
              <a:t>://</a:t>
            </a:r>
            <a:r>
              <a:rPr lang="en-US" sz="1500" dirty="0" smtClean="0">
                <a:solidFill>
                  <a:srgbClr val="0F1E50"/>
                </a:solidFill>
                <a:hlinkClick r:id="rId4"/>
              </a:rPr>
              <a:t>au.ixl.com/math/fractions</a:t>
            </a:r>
            <a:endParaRPr lang="en-US" sz="1500" dirty="0" smtClean="0">
              <a:solidFill>
                <a:srgbClr val="0F1E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F1E50"/>
                </a:solidFill>
              </a:rPr>
              <a:t>Back to Front </a:t>
            </a:r>
            <a:r>
              <a:rPr lang="en-US" sz="2000" dirty="0" err="1" smtClean="0">
                <a:solidFill>
                  <a:srgbClr val="0F1E50"/>
                </a:solidFill>
              </a:rPr>
              <a:t>Maths</a:t>
            </a:r>
            <a:r>
              <a:rPr lang="en-US" sz="2000" dirty="0" smtClean="0">
                <a:solidFill>
                  <a:srgbClr val="0F1E50"/>
                </a:solidFill>
              </a:rPr>
              <a:t> – Tierney Kennedy</a:t>
            </a:r>
            <a:r>
              <a:rPr lang="en-US" sz="2300" dirty="0" smtClean="0">
                <a:solidFill>
                  <a:srgbClr val="0F1E50"/>
                </a:solidFill>
              </a:rPr>
              <a:t/>
            </a:r>
            <a:br>
              <a:rPr lang="en-US" sz="2300" dirty="0" smtClean="0">
                <a:solidFill>
                  <a:srgbClr val="0F1E50"/>
                </a:solidFill>
              </a:rPr>
            </a:br>
            <a:r>
              <a:rPr lang="en-US" sz="1400" dirty="0" smtClean="0">
                <a:solidFill>
                  <a:srgbClr val="0F1E50"/>
                </a:solidFill>
                <a:hlinkClick r:id="rId5"/>
              </a:rPr>
              <a:t>http</a:t>
            </a:r>
            <a:r>
              <a:rPr lang="en-US" sz="1400" dirty="0">
                <a:solidFill>
                  <a:srgbClr val="0F1E50"/>
                </a:solidFill>
                <a:hlinkClick r:id="rId5"/>
              </a:rPr>
              <a:t>://</a:t>
            </a:r>
            <a:r>
              <a:rPr lang="en-US" sz="1400" dirty="0" smtClean="0">
                <a:solidFill>
                  <a:srgbClr val="0F1E50"/>
                </a:solidFill>
                <a:hlinkClick r:id="rId5"/>
              </a:rPr>
              <a:t>www.backtofrontmaths.com.au/wp-content/uploads/2012/04/Fractions-book-sample-only.pdf</a:t>
            </a:r>
            <a:endParaRPr lang="en-US" sz="1400" dirty="0" smtClean="0">
              <a:solidFill>
                <a:srgbClr val="0F1E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F1E50"/>
                </a:solidFill>
              </a:rPr>
              <a:t>A4/POP Games Fact &amp; Sheets - Paul Swan</a:t>
            </a:r>
            <a:r>
              <a:rPr lang="en-US" sz="2300" dirty="0" smtClean="0">
                <a:solidFill>
                  <a:srgbClr val="0F1E50"/>
                </a:solidFill>
              </a:rPr>
              <a:t/>
            </a:r>
            <a:br>
              <a:rPr lang="en-US" sz="2300" dirty="0" smtClean="0">
                <a:solidFill>
                  <a:srgbClr val="0F1E50"/>
                </a:solidFill>
              </a:rPr>
            </a:br>
            <a:r>
              <a:rPr lang="en-US" sz="1300" dirty="0" smtClean="0">
                <a:solidFill>
                  <a:srgbClr val="0F1E50"/>
                </a:solidFill>
                <a:hlinkClick r:id="rId6"/>
              </a:rPr>
              <a:t>http</a:t>
            </a:r>
            <a:r>
              <a:rPr lang="en-US" sz="1300" dirty="0">
                <a:solidFill>
                  <a:srgbClr val="0F1E50"/>
                </a:solidFill>
                <a:hlinkClick r:id="rId6"/>
              </a:rPr>
              <a:t>://www.drpaulswan.com.au/#!</a:t>
            </a:r>
            <a:r>
              <a:rPr lang="en-US" sz="1300" dirty="0" smtClean="0">
                <a:solidFill>
                  <a:srgbClr val="0F1E50"/>
                </a:solidFill>
                <a:hlinkClick r:id="rId6"/>
              </a:rPr>
              <a:t>downloadables/h8rw3</a:t>
            </a:r>
            <a:endParaRPr lang="en-US" sz="1300" dirty="0" smtClean="0">
              <a:solidFill>
                <a:srgbClr val="0F1E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07" y="369395"/>
            <a:ext cx="6615000" cy="945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F1E50"/>
                </a:solidFill>
              </a:rPr>
              <a:t>(cont.)</a:t>
            </a:r>
            <a:endParaRPr lang="en-US" sz="2400" b="1" dirty="0">
              <a:solidFill>
                <a:srgbClr val="0F1E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9794" y="1269791"/>
            <a:ext cx="6416266" cy="391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F1E50"/>
                </a:solidFill>
              </a:rPr>
              <a:t>Thinking Blocks Modelling Tool</a:t>
            </a:r>
            <a:r>
              <a:rPr lang="en-US" sz="1800" dirty="0">
                <a:solidFill>
                  <a:srgbClr val="0F1E50"/>
                </a:solidFill>
              </a:rPr>
              <a:t/>
            </a:r>
            <a:br>
              <a:rPr lang="en-US" sz="1800" dirty="0">
                <a:solidFill>
                  <a:srgbClr val="0F1E50"/>
                </a:solidFill>
              </a:rPr>
            </a:br>
            <a:r>
              <a:rPr lang="en-US" sz="1200" dirty="0" smtClean="0">
                <a:solidFill>
                  <a:srgbClr val="0F1E50"/>
                </a:solidFill>
                <a:hlinkClick r:id="rId3" invalidUrl="http://www.mathplayground.com/ThinkingBlocks/thinking_blocks_modeling _tool.html"/>
              </a:rPr>
              <a:t>http://www.mathplayground.com/ThinkingBlocks/thinking_blocks_modeling%20_tool.html</a:t>
            </a:r>
            <a:r>
              <a:rPr lang="en-US" sz="1200" dirty="0">
                <a:solidFill>
                  <a:srgbClr val="0F1E50"/>
                </a:solidFill>
              </a:rPr>
              <a:t/>
            </a:r>
            <a:br>
              <a:rPr lang="en-US" sz="1200" dirty="0">
                <a:solidFill>
                  <a:srgbClr val="0F1E50"/>
                </a:solidFill>
              </a:rPr>
            </a:br>
            <a:r>
              <a:rPr lang="en-US" sz="1200" dirty="0" smtClean="0">
                <a:solidFill>
                  <a:srgbClr val="0F1E50"/>
                </a:solidFill>
                <a:hlinkClick r:id="rId4"/>
              </a:rPr>
              <a:t>https://youtu.be/_11SEY-P_h0</a:t>
            </a:r>
            <a:endParaRPr lang="en-US" sz="1200" dirty="0" smtClean="0">
              <a:solidFill>
                <a:srgbClr val="0F1E50"/>
              </a:solidFill>
            </a:endParaRPr>
          </a:p>
          <a:p>
            <a:r>
              <a:rPr lang="en-US" sz="2000" dirty="0" smtClean="0">
                <a:solidFill>
                  <a:srgbClr val="0F1E50"/>
                </a:solidFill>
              </a:rPr>
              <a:t>AMSI: Supporting Australian Mathematics Project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200" dirty="0" smtClean="0">
                <a:solidFill>
                  <a:srgbClr val="0F1E50"/>
                </a:solidFill>
                <a:hlinkClick r:id="rId5"/>
              </a:rPr>
              <a:t>http://amsi.org.au/ESA_middle_years/Year7/Year7_md/Year7_1d.html</a:t>
            </a:r>
            <a:endParaRPr lang="en-US" sz="1200" dirty="0" smtClean="0">
              <a:solidFill>
                <a:srgbClr val="0F1E50"/>
              </a:solidFill>
            </a:endParaRPr>
          </a:p>
          <a:p>
            <a:r>
              <a:rPr lang="en-US" sz="2000" dirty="0">
                <a:solidFill>
                  <a:srgbClr val="0F1E50"/>
                </a:solidFill>
              </a:rPr>
              <a:t>Online Math </a:t>
            </a:r>
            <a:r>
              <a:rPr lang="en-US" sz="2000" dirty="0" smtClean="0">
                <a:solidFill>
                  <a:srgbClr val="0F1E50"/>
                </a:solidFill>
              </a:rPr>
              <a:t>Learning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200" dirty="0" smtClean="0">
                <a:solidFill>
                  <a:srgbClr val="0F1E50"/>
                </a:solidFill>
                <a:hlinkClick r:id="rId6"/>
              </a:rPr>
              <a:t>http://www.onlinemathlearning.com/fractions-word-problems.html</a:t>
            </a:r>
            <a:endParaRPr lang="en-US" sz="1200" dirty="0" smtClean="0">
              <a:solidFill>
                <a:srgbClr val="0F1E50"/>
              </a:solidFill>
            </a:endParaRPr>
          </a:p>
          <a:p>
            <a:endParaRPr lang="en-US" dirty="0" smtClean="0">
              <a:solidFill>
                <a:srgbClr val="40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915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Module objectives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545" y="1090110"/>
            <a:ext cx="5850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teachers with some strategies to teach fractions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teachers with some classroom activities they can use to teach fractions using the proficiencies of the Australian Curriculum: Mathematics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resources and LINKS to assist in the delivery of fractions in the F – 6 Australian Curriculum: Mathematics 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0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3"/>
            <a:ext cx="7973462" cy="1093229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Downloads from </a:t>
            </a:r>
            <a:r>
              <a:rPr lang="en-US" sz="3000" b="1" i="1" dirty="0" smtClean="0">
                <a:solidFill>
                  <a:srgbClr val="0F1E50"/>
                </a:solidFill>
              </a:rPr>
              <a:t>Top Drawer Teachers</a:t>
            </a:r>
            <a:endParaRPr lang="en-US" sz="3000" b="1" i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6607" r="11841"/>
          <a:stretch/>
        </p:blipFill>
        <p:spPr bwMode="auto">
          <a:xfrm>
            <a:off x="3003606" y="1203325"/>
            <a:ext cx="3617997" cy="3649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6722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167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Self reflection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89" y="1175290"/>
            <a:ext cx="5491046" cy="3375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Were the learning outcomes of this </a:t>
            </a:r>
            <a:r>
              <a:rPr lang="en-US" sz="2200" dirty="0" smtClean="0">
                <a:solidFill>
                  <a:srgbClr val="0F1E50"/>
                </a:solidFill>
              </a:rPr>
              <a:t>session </a:t>
            </a:r>
            <a:r>
              <a:rPr lang="en-US" sz="2200" dirty="0">
                <a:solidFill>
                  <a:srgbClr val="0F1E50"/>
                </a:solidFill>
              </a:rPr>
              <a:t>achieved?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you know?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Do you need any more </a:t>
            </a:r>
            <a:r>
              <a:rPr lang="en-US" sz="2200" dirty="0" smtClean="0">
                <a:solidFill>
                  <a:srgbClr val="0F1E50"/>
                </a:solidFill>
              </a:rPr>
              <a:t>information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about fraction classroom activities?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What </a:t>
            </a:r>
            <a:r>
              <a:rPr lang="en-US" sz="2200" dirty="0" smtClean="0">
                <a:solidFill>
                  <a:srgbClr val="0F1E50"/>
                </a:solidFill>
              </a:rPr>
              <a:t>assessment strategies will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you </a:t>
            </a:r>
            <a:r>
              <a:rPr lang="en-US" sz="2200" dirty="0">
                <a:solidFill>
                  <a:srgbClr val="0F1E50"/>
                </a:solidFill>
              </a:rPr>
              <a:t>take from this session to try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</a:t>
            </a:r>
            <a:r>
              <a:rPr lang="en-US" sz="2200" dirty="0">
                <a:solidFill>
                  <a:srgbClr val="0F1E50"/>
                </a:solidFill>
              </a:rPr>
              <a:t>implement in your classroom?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7" y="559594"/>
            <a:ext cx="4872990" cy="94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300" b="1" dirty="0" smtClean="0">
                <a:solidFill>
                  <a:srgbClr val="0F1E50"/>
                </a:solidFill>
              </a:rPr>
              <a:t>Acknowledgements for </a:t>
            </a:r>
            <a:r>
              <a:rPr lang="en-US" sz="3300" b="1" i="1" dirty="0" smtClean="0">
                <a:solidFill>
                  <a:srgbClr val="0F1E50"/>
                </a:solidFill>
              </a:rPr>
              <a:t>Top Drawer Fractions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608970"/>
            <a:ext cx="593598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Fractions drawer was designed and written by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b="1" dirty="0" err="1" smtClean="0">
                <a:solidFill>
                  <a:srgbClr val="0F1E50"/>
                </a:solidFill>
              </a:rPr>
              <a:t>Dr</a:t>
            </a:r>
            <a:r>
              <a:rPr lang="en-US" sz="1800" b="1" dirty="0" smtClean="0">
                <a:solidFill>
                  <a:srgbClr val="0F1E50"/>
                </a:solidFill>
              </a:rPr>
              <a:t> </a:t>
            </a:r>
            <a:r>
              <a:rPr lang="en-US" sz="1800" b="1" dirty="0">
                <a:solidFill>
                  <a:srgbClr val="0F1E50"/>
                </a:solidFill>
              </a:rPr>
              <a:t>Jennifer Way</a:t>
            </a:r>
            <a:r>
              <a:rPr lang="en-US" sz="1800" dirty="0">
                <a:solidFill>
                  <a:srgbClr val="0F1E50"/>
                </a:solidFill>
              </a:rPr>
              <a:t> and reflects a long history of research and development in effective use of technologies in mathematics education. </a:t>
            </a:r>
            <a:endParaRPr lang="en-US" sz="18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content of the drawer is supported by the extensive research into the learning of fractions carried out by several groups of researchers across Australia, some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dirty="0" smtClean="0">
                <a:solidFill>
                  <a:srgbClr val="0F1E50"/>
                </a:solidFill>
              </a:rPr>
              <a:t>of </a:t>
            </a:r>
            <a:r>
              <a:rPr lang="en-US" sz="1800" dirty="0">
                <a:solidFill>
                  <a:srgbClr val="0F1E50"/>
                </a:solidFill>
              </a:rPr>
              <a:t>which was published in a book edited by </a:t>
            </a:r>
            <a:r>
              <a:rPr lang="en-US" sz="1800" dirty="0" err="1">
                <a:solidFill>
                  <a:srgbClr val="0F1E50"/>
                </a:solidFill>
              </a:rPr>
              <a:t>Dr</a:t>
            </a:r>
            <a:r>
              <a:rPr lang="en-US" sz="1800" dirty="0">
                <a:solidFill>
                  <a:srgbClr val="0F1E50"/>
                </a:solidFill>
              </a:rPr>
              <a:t> Jennifer Way and A/Prof. Janette </a:t>
            </a:r>
            <a:r>
              <a:rPr lang="en-US" sz="1800" dirty="0" err="1">
                <a:solidFill>
                  <a:srgbClr val="0F1E50"/>
                </a:solidFill>
              </a:rPr>
              <a:t>Bobis</a:t>
            </a:r>
            <a:r>
              <a:rPr lang="en-US" sz="1800" dirty="0">
                <a:solidFill>
                  <a:srgbClr val="0F1E50"/>
                </a:solidFill>
              </a:rPr>
              <a:t> from The University of Sydney, titled </a:t>
            </a:r>
            <a:r>
              <a:rPr lang="en-US" sz="1800" b="1" i="1" u="sng" dirty="0">
                <a:solidFill>
                  <a:srgbClr val="0F1E50"/>
                </a:solidFill>
                <a:hlinkClick r:id="rId2"/>
              </a:rPr>
              <a:t>Fractions: Teaching for Understanding (2011, AAMT).</a:t>
            </a:r>
            <a:endParaRPr lang="en-US" sz="1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393" y="554501"/>
            <a:ext cx="7687408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Example: TIMSS 2015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mathematics questions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764" y="1667635"/>
            <a:ext cx="685292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Tom ate    of a cake, and Jane ate    of the cake, how much of the cake did they eat all </a:t>
            </a:r>
            <a:r>
              <a:rPr lang="en-US" sz="2200" dirty="0">
                <a:solidFill>
                  <a:srgbClr val="0F1E50"/>
                </a:solidFill>
              </a:rPr>
              <a:t>together? </a:t>
            </a:r>
            <a:endParaRPr lang="en-US" sz="2200" dirty="0" smtClean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hlinkClick r:id="rId3"/>
            </a:endParaRPr>
          </a:p>
          <a:p>
            <a:endParaRPr lang="en-US" dirty="0" smtClean="0">
              <a:hlinkClick r:id="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763" y="2686790"/>
            <a:ext cx="685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strategies could you use to solve this question? 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60" y="1579451"/>
            <a:ext cx="177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0" y="1615998"/>
            <a:ext cx="190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609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Pictorially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9797" y="1284159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Tom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a cake, and Jane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the cake, how much of the cake did they eat all together?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797" y="1284159"/>
                <a:ext cx="6615000" cy="3375000"/>
              </a:xfrm>
              <a:blipFill rotWithShape="0">
                <a:blip r:embed="rId2"/>
                <a:stretch>
                  <a:fillRect l="-1198"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67938" y="2589817"/>
            <a:ext cx="1016679" cy="1032387"/>
            <a:chOff x="4103961" y="2772697"/>
            <a:chExt cx="1016679" cy="1032387"/>
          </a:xfrm>
        </p:grpSpPr>
        <p:sp>
          <p:nvSpPr>
            <p:cNvPr id="5" name="Oval 4"/>
            <p:cNvSpPr/>
            <p:nvPr/>
          </p:nvSpPr>
          <p:spPr>
            <a:xfrm>
              <a:off x="4103961" y="2772697"/>
              <a:ext cx="1016679" cy="1032387"/>
            </a:xfrm>
            <a:prstGeom prst="ellipse">
              <a:avLst/>
            </a:prstGeom>
            <a:solidFill>
              <a:srgbClr val="32C213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12875" y="2772697"/>
              <a:ext cx="7374" cy="1032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07426" y="3288890"/>
              <a:ext cx="5048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407773" y="2606237"/>
            <a:ext cx="25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Students to </a:t>
            </a:r>
            <a:b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draw a </a:t>
            </a:r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2110" y="2971659"/>
            <a:ext cx="773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9161" y="2572236"/>
            <a:ext cx="62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Jane</a:t>
            </a:r>
            <a:endParaRPr lang="en-US" sz="16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57373" y="2793034"/>
            <a:ext cx="243348" cy="54879"/>
          </a:xfrm>
          <a:prstGeom prst="straightConnector1">
            <a:avLst/>
          </a:prstGeom>
          <a:ln>
            <a:solidFill>
              <a:srgbClr val="406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33073" y="3115735"/>
            <a:ext cx="441734" cy="73431"/>
          </a:xfrm>
          <a:prstGeom prst="straightConnector1">
            <a:avLst/>
          </a:prstGeom>
          <a:ln>
            <a:solidFill>
              <a:srgbClr val="406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609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Pictorially</a:t>
            </a:r>
            <a:endParaRPr lang="en-US" sz="3000" dirty="0">
              <a:solidFill>
                <a:srgbClr val="0F1E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67937" y="2596468"/>
            <a:ext cx="1016679" cy="1032387"/>
            <a:chOff x="4103961" y="2772697"/>
            <a:chExt cx="1016679" cy="1032387"/>
          </a:xfrm>
        </p:grpSpPr>
        <p:sp>
          <p:nvSpPr>
            <p:cNvPr id="5" name="Oval 4"/>
            <p:cNvSpPr/>
            <p:nvPr/>
          </p:nvSpPr>
          <p:spPr>
            <a:xfrm>
              <a:off x="4103961" y="2772697"/>
              <a:ext cx="1016679" cy="1032387"/>
            </a:xfrm>
            <a:prstGeom prst="ellipse">
              <a:avLst/>
            </a:prstGeom>
            <a:solidFill>
              <a:srgbClr val="32C213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12875" y="2772697"/>
              <a:ext cx="7374" cy="1032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07426" y="3288890"/>
              <a:ext cx="5048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35472" y="2469472"/>
            <a:ext cx="4489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Answer: 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Therefore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they ate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  of the cake.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29797" y="1284159"/>
            <a:ext cx="6615000" cy="77188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Tom ate    of </a:t>
            </a:r>
            <a:r>
              <a:rPr lang="en-US" sz="2200" dirty="0">
                <a:solidFill>
                  <a:srgbClr val="0F1E50"/>
                </a:solidFill>
              </a:rPr>
              <a:t>a cake, and Jane ate </a:t>
            </a:r>
            <a:r>
              <a:rPr lang="en-US" sz="2200" dirty="0" smtClean="0">
                <a:solidFill>
                  <a:srgbClr val="0F1E50"/>
                </a:solidFill>
              </a:rPr>
              <a:t>   of </a:t>
            </a:r>
            <a:r>
              <a:rPr lang="en-US" sz="2200" dirty="0">
                <a:solidFill>
                  <a:srgbClr val="0F1E50"/>
                </a:solidFill>
              </a:rPr>
              <a:t>the cake, how much of the cake did they eat all together?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73" y="1156343"/>
            <a:ext cx="1778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56343"/>
            <a:ext cx="1905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40" y="3002835"/>
            <a:ext cx="215900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56" y="2481890"/>
            <a:ext cx="850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8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Using a variety of models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366" y="1091397"/>
            <a:ext cx="66150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Traditionally circles are used pictorially to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represent fractions and examples of real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world applications are pizzas, cakes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This representation can cause difficulties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when using models to represent operations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with fractions.</a:t>
            </a:r>
          </a:p>
        </p:txBody>
      </p:sp>
    </p:spTree>
    <p:extLst>
      <p:ext uri="{BB962C8B-B14F-4D97-AF65-F5344CB8AC3E}">
        <p14:creationId xmlns:p14="http://schemas.microsoft.com/office/powerpoint/2010/main" val="19505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8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Using a </a:t>
            </a:r>
            <a:r>
              <a:rPr lang="en-US" sz="3000" b="1" dirty="0" smtClean="0">
                <a:solidFill>
                  <a:srgbClr val="0F1E50"/>
                </a:solidFill>
              </a:rPr>
              <a:t>variety </a:t>
            </a:r>
            <a:r>
              <a:rPr lang="en-US" sz="3000" b="1" dirty="0">
                <a:solidFill>
                  <a:srgbClr val="0F1E50"/>
                </a:solidFill>
              </a:rPr>
              <a:t>of </a:t>
            </a:r>
            <a:r>
              <a:rPr lang="en-US" sz="3000" b="1" dirty="0" smtClean="0">
                <a:solidFill>
                  <a:srgbClr val="0F1E50"/>
                </a:solidFill>
              </a:rPr>
              <a:t>models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12" y="1123255"/>
            <a:ext cx="6692899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Using squares and rectangles to represent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fractions </a:t>
            </a:r>
            <a:r>
              <a:rPr lang="en-US" sz="2200" dirty="0">
                <a:solidFill>
                  <a:srgbClr val="0F1E50"/>
                </a:solidFill>
              </a:rPr>
              <a:t>can allow grids to be used and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overlays to </a:t>
            </a:r>
            <a:r>
              <a:rPr lang="en-US" sz="2200" dirty="0">
                <a:solidFill>
                  <a:srgbClr val="0F1E50"/>
                </a:solidFill>
              </a:rPr>
              <a:t>demonstrate equivalent fractions.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5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3697"/>
            <a:ext cx="762762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Singapore modelling method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566" y="1076946"/>
            <a:ext cx="712131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It involves using simple but powerful models to assist in mathematics problem solving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Singapore teachers use the Concrete–Pictorial–Abstract (CPA) sequence for teaching mathematics </a:t>
            </a:r>
            <a:endParaRPr lang="en-US" sz="2200" dirty="0">
              <a:solidFill>
                <a:srgbClr val="0F1E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909524"/>
              </p:ext>
            </p:extLst>
          </p:nvPr>
        </p:nvGraphicFramePr>
        <p:xfrm>
          <a:off x="2291221" y="3217333"/>
          <a:ext cx="6096000" cy="93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5671" y="4749580"/>
            <a:ext cx="3615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Based on Bruner’s Stages </a:t>
            </a:r>
            <a:r>
              <a:rPr lang="en-US" sz="1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of Representation</a:t>
            </a:r>
            <a:endParaRPr lang="en-US" sz="1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3640</TotalTime>
  <Words>674</Words>
  <Application>Microsoft Macintosh PowerPoint</Application>
  <PresentationFormat>On-screen Show (16:9)</PresentationFormat>
  <Paragraphs>136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Cambria Math</vt:lpstr>
      <vt:lpstr>Arial</vt:lpstr>
      <vt:lpstr>dimensions</vt:lpstr>
      <vt:lpstr>1_Office Theme</vt:lpstr>
      <vt:lpstr>Opening the Top Drawer to Fractions</vt:lpstr>
      <vt:lpstr>AITSL Professional Standards for Teachers</vt:lpstr>
      <vt:lpstr>Module objectives</vt:lpstr>
      <vt:lpstr>Example: TIMSS 2015  mathematics questions</vt:lpstr>
      <vt:lpstr>Pictorially</vt:lpstr>
      <vt:lpstr>Pictorially</vt:lpstr>
      <vt:lpstr>Using a variety of models</vt:lpstr>
      <vt:lpstr>Using a variety of models</vt:lpstr>
      <vt:lpstr>Singapore modelling method</vt:lpstr>
      <vt:lpstr>Why Singapore mathematics?</vt:lpstr>
      <vt:lpstr>Research findings</vt:lpstr>
      <vt:lpstr>CPA learning trajectory</vt:lpstr>
      <vt:lpstr>The bar method</vt:lpstr>
      <vt:lpstr>Comparing fractions using CPA</vt:lpstr>
      <vt:lpstr>Mapping to a number line</vt:lpstr>
      <vt:lpstr>Problem solving using the Singapore bar method</vt:lpstr>
      <vt:lpstr>Problem solving using the Singapore bar method</vt:lpstr>
      <vt:lpstr>PowerPoint Presentation</vt:lpstr>
      <vt:lpstr>PowerPoint Presentation</vt:lpstr>
      <vt:lpstr>Teacher activity</vt:lpstr>
      <vt:lpstr>Reasoning with fractions</vt:lpstr>
      <vt:lpstr>Reasoning with the bar model</vt:lpstr>
      <vt:lpstr>Reasoning with the bar model</vt:lpstr>
      <vt:lpstr>Reasoning with the bar model</vt:lpstr>
      <vt:lpstr>Reasoning with the bar model</vt:lpstr>
      <vt:lpstr>Topic 2: F–6 fractions activities</vt:lpstr>
      <vt:lpstr>Activities in Top Drawer Teachers</vt:lpstr>
      <vt:lpstr>Topic 3: Online resources  and curriculum links</vt:lpstr>
      <vt:lpstr>(cont.)</vt:lpstr>
      <vt:lpstr>Downloads from Top Drawer Teachers</vt:lpstr>
      <vt:lpstr>Self reflection activity</vt:lpstr>
      <vt:lpstr> Acknowledgements for Top Drawer Fractions </vt:lpstr>
    </vt:vector>
  </TitlesOfParts>
  <Company>University of Tasmania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41</cp:revision>
  <cp:lastPrinted>2017-03-28T01:49:09Z</cp:lastPrinted>
  <dcterms:created xsi:type="dcterms:W3CDTF">2016-09-07T00:22:54Z</dcterms:created>
  <dcterms:modified xsi:type="dcterms:W3CDTF">2017-09-29T06:38:24Z</dcterms:modified>
</cp:coreProperties>
</file>