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23"/>
  </p:notesMasterIdLst>
  <p:handoutMasterIdLst>
    <p:handoutMasterId r:id="rId24"/>
  </p:handoutMasterIdLst>
  <p:sldIdLst>
    <p:sldId id="259" r:id="rId3"/>
    <p:sldId id="269" r:id="rId4"/>
    <p:sldId id="279" r:id="rId5"/>
    <p:sldId id="280" r:id="rId6"/>
    <p:sldId id="270" r:id="rId7"/>
    <p:sldId id="272" r:id="rId8"/>
    <p:sldId id="271" r:id="rId9"/>
    <p:sldId id="284" r:id="rId10"/>
    <p:sldId id="281" r:id="rId11"/>
    <p:sldId id="274" r:id="rId12"/>
    <p:sldId id="285" r:id="rId13"/>
    <p:sldId id="275" r:id="rId14"/>
    <p:sldId id="286" r:id="rId15"/>
    <p:sldId id="287" r:id="rId16"/>
    <p:sldId id="276" r:id="rId17"/>
    <p:sldId id="277" r:id="rId18"/>
    <p:sldId id="278" r:id="rId19"/>
    <p:sldId id="288" r:id="rId20"/>
    <p:sldId id="273" r:id="rId21"/>
    <p:sldId id="28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930" userDrawn="1">
          <p15:clr>
            <a:srgbClr val="A4A3A4"/>
          </p15:clr>
        </p15:guide>
        <p15:guide id="3" orient="horz" pos="804" userDrawn="1">
          <p15:clr>
            <a:srgbClr val="A4A3A4"/>
          </p15:clr>
        </p15:guide>
        <p15:guide id="4" pos="1156" userDrawn="1">
          <p15:clr>
            <a:srgbClr val="A4A3A4"/>
          </p15:clr>
        </p15:guide>
        <p15:guide id="5" pos="2880" userDrawn="1">
          <p15:clr>
            <a:srgbClr val="A4A3A4"/>
          </p15:clr>
        </p15:guide>
        <p15:guide id="6" pos="1610" userDrawn="1">
          <p15:clr>
            <a:srgbClr val="A4A3A4"/>
          </p15:clr>
        </p15:guide>
        <p15:guide id="7" orient="horz" pos="1053" userDrawn="1">
          <p15:clr>
            <a:srgbClr val="A4A3A4"/>
          </p15:clr>
        </p15:guide>
        <p15:guide id="8" pos="1383" userDrawn="1">
          <p15:clr>
            <a:srgbClr val="A4A3A4"/>
          </p15:clr>
        </p15:guide>
        <p15:guide id="9" pos="51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41"/>
    <a:srgbClr val="32C213"/>
    <a:srgbClr val="406077"/>
    <a:srgbClr val="95B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84421" autoAdjust="0"/>
  </p:normalViewPr>
  <p:slideViewPr>
    <p:cSldViewPr snapToGrid="0" snapToObjects="1">
      <p:cViewPr varScale="1">
        <p:scale>
          <a:sx n="81" d="100"/>
          <a:sy n="81" d="100"/>
        </p:scale>
        <p:origin x="870" y="78"/>
      </p:cViewPr>
      <p:guideLst>
        <p:guide orient="horz" pos="599"/>
        <p:guide pos="930"/>
        <p:guide orient="horz" pos="804"/>
        <p:guide pos="1156"/>
        <p:guide pos="2880"/>
        <p:guide pos="1610"/>
        <p:guide orient="horz" pos="1053"/>
        <p:guide pos="1383"/>
        <p:guide pos="5171"/>
      </p:guideLst>
    </p:cSldViewPr>
  </p:slideViewPr>
  <p:outlineViewPr>
    <p:cViewPr>
      <p:scale>
        <a:sx n="33" d="100"/>
        <a:sy n="33" d="100"/>
      </p:scale>
      <p:origin x="0" y="52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5/25/2017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5/25/2017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409026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Students cut out eight arrows, each labelled with a quadrilateral property, and seven different quadrilaterals.</a:t>
            </a:r>
          </a:p>
          <a:p>
            <a:pPr marL="0" indent="0">
              <a:buNone/>
            </a:pPr>
            <a:r>
              <a:rPr lang="en-AU" dirty="0"/>
              <a:t>The activity begins with a quadrilateral with no special properties.</a:t>
            </a:r>
          </a:p>
          <a:p>
            <a:pPr marL="0" indent="0">
              <a:buNone/>
            </a:pPr>
            <a:r>
              <a:rPr lang="en-AU" dirty="0"/>
              <a:t>If that quadrilateral is then found to have one pair of parallel sides, the quadrilateral can now be called a trapezium.</a:t>
            </a:r>
          </a:p>
          <a:p>
            <a:pPr marL="0" indent="0">
              <a:buNone/>
            </a:pPr>
            <a:r>
              <a:rPr lang="en-AU" dirty="0"/>
              <a:t>This is indicated by connecting the quadrilateral to the trapezium with one of the coloured arrows labelled 'one pair of parallel sides'. </a:t>
            </a:r>
          </a:p>
          <a:p>
            <a:pPr marL="0" indent="0">
              <a:buNone/>
            </a:pPr>
            <a:r>
              <a:rPr lang="en-AU" dirty="0"/>
              <a:t>In the finished flowchart, the quadrilateral is at the top and the square is at the bottom, because the square has the greatest number of properties.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This is designed to help students overcome the confusion that can arise when they learn that a square is also a rectangle—and a rhombus and a parallelogram and a kite and a trapezium.</a:t>
            </a:r>
          </a:p>
          <a:p>
            <a:pPr marL="0" indent="0">
              <a:buNone/>
            </a:pPr>
            <a:r>
              <a:rPr lang="en-AU" dirty="0"/>
              <a:t>It may be helpful for students to have an idea of what the finished product will look like.</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48027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Ensure that you are familiar with this activity and have attempted it before the presentation as you may have to clarify some concepts while participants are engaged with the activity.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photographs of their final flowcharts and compare them; this could result in a profitable discussion.</a:t>
            </a: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a discussion around how to implement this activity in the classroom and how it might support student learning.</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953103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challenging problem is best suited for collaborative work in small groups of 3–4 students. Students will need to be familiar with the classification and properties of quadrilaterals. </a:t>
            </a:r>
          </a:p>
          <a:p>
            <a:pPr marL="0" indent="0">
              <a:buNone/>
            </a:pPr>
            <a:r>
              <a:rPr lang="en-AU" dirty="0"/>
              <a:t>When working with the problem, students will make conjectures and then explore the validity of their ideas using diagrams.</a:t>
            </a:r>
          </a:p>
          <a:p>
            <a:pPr marL="0" indent="0">
              <a:buNone/>
            </a:pPr>
            <a:r>
              <a:rPr lang="en-AU" dirty="0"/>
              <a:t>At times, the discussions can become quite complex and simple hand-drawn diagrams may not be sufficiently convincing. Make sure that they can access dynamic geometry software if needed.</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394433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Having completed a number of activities related to naming and classifying plane shapes, especially the definitions of quadrilaterals, participants should now reflect on their original response where they recorded everything they knew about a square.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they discovered further properties that they can use to describe a square?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Did the activities undertaken today help them to do this?  How?</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Was it worthwhile?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230191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everyone has completed this module, consider the </a:t>
            </a:r>
            <a:r>
              <a:rPr lang="en-US" sz="1200" b="1" kern="1200" dirty="0">
                <a:solidFill>
                  <a:schemeClr val="tx1"/>
                </a:solidFill>
                <a:effectLst/>
                <a:latin typeface="+mn-lt"/>
                <a:ea typeface="+mn-ea"/>
                <a:cs typeface="+mn-cs"/>
              </a:rPr>
              <a:t>focus question</a:t>
            </a:r>
            <a:r>
              <a:rPr lang="en-US" sz="1200" kern="1200" dirty="0">
                <a:solidFill>
                  <a:schemeClr val="tx1"/>
                </a:solidFill>
                <a:effectLst/>
                <a:latin typeface="+mn-lt"/>
                <a:ea typeface="+mn-ea"/>
                <a:cs typeface="+mn-cs"/>
              </a:rPr>
              <a:t> posed at the beginning of the presentation.  </a:t>
            </a:r>
          </a:p>
          <a:p>
            <a:r>
              <a:rPr lang="en-US" sz="1200" kern="1200" dirty="0">
                <a:solidFill>
                  <a:schemeClr val="tx1"/>
                </a:solidFill>
                <a:effectLst/>
                <a:latin typeface="+mn-lt"/>
                <a:ea typeface="+mn-ea"/>
                <a:cs typeface="+mn-cs"/>
              </a:rPr>
              <a:t>Ask everyone to share their thoughts, ideas, wonderings with each other and record responses for dissemination amongst the group.  </a:t>
            </a:r>
          </a:p>
          <a:p>
            <a:r>
              <a:rPr lang="en-US" sz="1200" kern="1200" dirty="0">
                <a:solidFill>
                  <a:schemeClr val="tx1"/>
                </a:solidFill>
                <a:effectLst/>
                <a:latin typeface="+mn-lt"/>
                <a:ea typeface="+mn-ea"/>
                <a:cs typeface="+mn-cs"/>
              </a:rPr>
              <a:t>This might act as a stimulus to help them alter the way in which the idea of plane shapes is taught.</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17</a:t>
            </a:fld>
            <a:endParaRPr lang="en-US"/>
          </a:p>
        </p:txBody>
      </p:sp>
    </p:spTree>
    <p:extLst>
      <p:ext uri="{BB962C8B-B14F-4D97-AF65-F5344CB8AC3E}">
        <p14:creationId xmlns:p14="http://schemas.microsoft.com/office/powerpoint/2010/main" val="178923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201950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19</a:t>
            </a:fld>
            <a:endParaRPr lang="en-US"/>
          </a:p>
        </p:txBody>
      </p:sp>
    </p:spTree>
    <p:extLst>
      <p:ext uri="{BB962C8B-B14F-4D97-AF65-F5344CB8AC3E}">
        <p14:creationId xmlns:p14="http://schemas.microsoft.com/office/powerpoint/2010/main" val="129565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20</a:t>
            </a:fld>
            <a:endParaRPr lang="en-US"/>
          </a:p>
        </p:txBody>
      </p:sp>
    </p:spTree>
    <p:extLst>
      <p:ext uri="{BB962C8B-B14F-4D97-AF65-F5344CB8AC3E}">
        <p14:creationId xmlns:p14="http://schemas.microsoft.com/office/powerpoint/2010/main" val="151452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108694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Ensure that all participants understand what the focus question is asking, especially what is meant by the term ‘systems’ as used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discuss what they do currently to help students to name and classify plane shapes.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they feel their students benefit from what is being done currently in the classroom?</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385356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each participant a sheet of A4 paper on which to records their response(s) to the instruction to “</a:t>
            </a:r>
            <a:r>
              <a:rPr lang="en-US" sz="1200" i="1" kern="1200" dirty="0">
                <a:solidFill>
                  <a:schemeClr val="tx1"/>
                </a:solidFill>
                <a:effectLst/>
                <a:latin typeface="+mn-lt"/>
                <a:ea typeface="+mn-ea"/>
                <a:cs typeface="+mn-cs"/>
              </a:rPr>
              <a:t>record everything they can about a square</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Allow participants 5 – 10 minutes to complete the introductory activity and then put it to one side.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be revisited towards the end of the presentation for participants to consider whether the activities in which they engaged today have altered/refined their response.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need for discussion, move straight into the next activity once everyone has completed this one.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406150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activity contains a collection of diagrams which students then have to match to the appropriate property. </a:t>
            </a:r>
          </a:p>
          <a:p>
            <a:r>
              <a:rPr lang="en-AU" dirty="0"/>
              <a:t>It illustrates that the use of the English language can be inefficient compared with the diagrams and symbols used in plane geometry.</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113442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prefer participants to work through this individually or in pairs (depending on their mathematical confidence).  Give them sufficient time to work through the activity and then lead a discussion around:</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they might implement the activity in their classroom.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student outcomes might they expect to observe?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they feel that this is a worthwhile activity to use with their students?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might they adapt it to suit their students?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147934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34874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This activity gives students the opportunity to use concrete and dynamic representations of the shapes. Using dynamic software, students can morph them into different versions of the same shape. They can see, for example, that the diagonals of a rhombus are always perpendicular. They may also realise that it is possible to morph a trapezium, for example, into a parallelogram, then a rectangle, then a square.</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At the completion of this activity, students will have a discovered a list of properties for each of the six special quadrilaterals. The final page of the quiz enables students to summarise all their findings in a table that can be retained for future use.</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132951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activity gives students the opportunity to use concrete and dynamic representations of the shapes.</a:t>
            </a:r>
          </a:p>
          <a:p>
            <a:r>
              <a:rPr lang="en-US" sz="1200" kern="1200" dirty="0">
                <a:solidFill>
                  <a:schemeClr val="tx1"/>
                </a:solidFill>
                <a:effectLst/>
                <a:latin typeface="+mn-lt"/>
                <a:ea typeface="+mn-ea"/>
                <a:cs typeface="+mn-cs"/>
              </a:rPr>
              <a:t>Lead a discussion as to the effectiveness of this activity (as for the previous activity).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158586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549" y="333805"/>
            <a:ext cx="6615000" cy="945000"/>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hasCustomPrompt="1"/>
          </p:nvPr>
        </p:nvSpPr>
        <p:spPr>
          <a:xfrm>
            <a:off x="1820680" y="1339239"/>
            <a:ext cx="6615000" cy="3375000"/>
          </a:xfrm>
        </p:spPr>
        <p:txBody>
          <a:bodyPr/>
          <a:lstStyle>
            <a:lvl1pPr>
              <a:defRPr sz="2600"/>
            </a:lvl1pPr>
            <a:lvl2pPr>
              <a:defRPr sz="2400"/>
            </a:lvl2pPr>
            <a:lvl3pPr>
              <a:defRPr sz="22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666875" y="2463404"/>
            <a:ext cx="7477125"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050257" y="2339579"/>
            <a:ext cx="709374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50257" y="2019301"/>
            <a:ext cx="709374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opdrawer.aamt.edu.au/Geometric-reasoning/Big-idea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mathsisfun.com/geometry/quadrilaterals-interactiv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opdrawer.aamt.edu.au/Geometric-reasoning/Downloads/Quadrilateral-flowchart-puzz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opdrawer.aamt.edu.au/Geometric-reasoning/Downloads/Milli-makes-magical-measurements-Student-workshe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ustraliancurriculum.edu.au/Curriculum/ContentDescription/ACMMG009" TargetMode="External"/><Relationship Id="rId7" Type="http://schemas.openxmlformats.org/officeDocument/2006/relationships/hyperlink" Target="http://www.australiancurriculum.edu.au/Curriculum/ContentDescription/ACMMG20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ustraliancurriculum.edu.au/Curriculum/ContentDescription/ACMMG165" TargetMode="External"/><Relationship Id="rId5" Type="http://schemas.openxmlformats.org/officeDocument/2006/relationships/hyperlink" Target="http://www.australiancurriculum.edu.au/Curriculum/ContentDescription/ACMMG114" TargetMode="External"/><Relationship Id="rId4" Type="http://schemas.openxmlformats.org/officeDocument/2006/relationships/hyperlink" Target="http://www.australiancurriculum.edu.au/Curriculum/ContentDescription/ACMMG02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opdrawer.aamt.edu.au/Geometric-reasoning/Downloads/Quadrilateral-proper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topdrawer.aamt.edu.au/Geometric-reasoning/Downloads/Property-match-up-Student-workshe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299" y="955766"/>
            <a:ext cx="6705600" cy="1606840"/>
          </a:xfrm>
        </p:spPr>
        <p:txBody>
          <a:bodyPr/>
          <a:lstStyle/>
          <a:p>
            <a:pPr algn="l">
              <a:lnSpc>
                <a:spcPct val="100000"/>
              </a:lnSpc>
            </a:pPr>
            <a:r>
              <a:rPr lang="en-AU" sz="3200" b="1" dirty="0">
                <a:solidFill>
                  <a:srgbClr val="171C41"/>
                </a:solidFill>
              </a:rPr>
              <a:t>Opening the Top Drawer </a:t>
            </a:r>
            <a:br>
              <a:rPr lang="en-AU" sz="3200" b="1" dirty="0">
                <a:solidFill>
                  <a:srgbClr val="171C41"/>
                </a:solidFill>
              </a:rPr>
            </a:br>
            <a:r>
              <a:rPr lang="en-AU" sz="3200" b="1" dirty="0">
                <a:solidFill>
                  <a:srgbClr val="171C41"/>
                </a:solidFill>
              </a:rPr>
              <a:t>to Geometric Reasoning</a:t>
            </a:r>
            <a:br>
              <a:rPr lang="en-AU" sz="3200" dirty="0"/>
            </a:br>
            <a:endParaRPr lang="en-US" sz="3200" dirty="0"/>
          </a:p>
        </p:txBody>
      </p:sp>
      <p:sp>
        <p:nvSpPr>
          <p:cNvPr id="3" name="Subtitle 2"/>
          <p:cNvSpPr>
            <a:spLocks noGrp="1"/>
          </p:cNvSpPr>
          <p:nvPr>
            <p:ph type="subTitle" idx="1"/>
          </p:nvPr>
        </p:nvSpPr>
        <p:spPr>
          <a:xfrm>
            <a:off x="2120646" y="1939670"/>
            <a:ext cx="6705600" cy="604647"/>
          </a:xfrm>
        </p:spPr>
        <p:txBody>
          <a:bodyPr>
            <a:noAutofit/>
          </a:bodyPr>
          <a:lstStyle/>
          <a:p>
            <a:pPr algn="l">
              <a:lnSpc>
                <a:spcPct val="150000"/>
              </a:lnSpc>
              <a:spcAft>
                <a:spcPts val="600"/>
              </a:spcAft>
            </a:pPr>
            <a:r>
              <a:rPr lang="en-AU" sz="2000" dirty="0"/>
              <a:t>Module 1 </a:t>
            </a:r>
            <a:r>
              <a:rPr lang="en-AU" sz="2000"/>
              <a:t>of 4: Plane Shapes</a:t>
            </a:r>
            <a:endParaRPr lang="en-AU" sz="2000" dirty="0"/>
          </a:p>
        </p:txBody>
      </p:sp>
      <p:pic>
        <p:nvPicPr>
          <p:cNvPr id="5" name="Picture 4">
            <a:hlinkClick r:id="rId3"/>
          </p:cNvPr>
          <p:cNvPicPr>
            <a:picLocks noChangeAspect="1"/>
          </p:cNvPicPr>
          <p:nvPr/>
        </p:nvPicPr>
        <p:blipFill rotWithShape="1">
          <a:blip r:embed="rId4"/>
          <a:srcRect l="11625" t="10870" r="14250" b="66521"/>
          <a:stretch/>
        </p:blipFill>
        <p:spPr>
          <a:xfrm>
            <a:off x="2011299" y="2562606"/>
            <a:ext cx="3246120" cy="553727"/>
          </a:xfrm>
          <a:prstGeom prst="rect">
            <a:avLst/>
          </a:prstGeom>
        </p:spPr>
      </p:pic>
      <p:sp>
        <p:nvSpPr>
          <p:cNvPr id="6" name="Subtitle 2"/>
          <p:cNvSpPr txBox="1">
            <a:spLocks/>
          </p:cNvSpPr>
          <p:nvPr/>
        </p:nvSpPr>
        <p:spPr>
          <a:xfrm>
            <a:off x="6678208" y="4835948"/>
            <a:ext cx="2429216" cy="25725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240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b="0" i="0" kern="1200">
                <a:solidFill>
                  <a:schemeClr val="tx1"/>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a:buNone/>
              <a:defRPr sz="1350" b="0" i="0" kern="1200">
                <a:solidFill>
                  <a:schemeClr val="tx1"/>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algn="l"/>
            <a:r>
              <a:rPr lang="en-AU" sz="1000" dirty="0">
                <a:solidFill>
                  <a:srgbClr val="171C41"/>
                </a:solidFill>
              </a:rPr>
              <a:t>Designed and written by Ann </a:t>
            </a:r>
            <a:r>
              <a:rPr lang="en-AU" sz="1000" dirty="0" err="1">
                <a:solidFill>
                  <a:srgbClr val="171C41"/>
                </a:solidFill>
              </a:rPr>
              <a:t>Ruckert</a:t>
            </a:r>
            <a:endParaRPr lang="en-AU" sz="1000" dirty="0">
              <a:solidFill>
                <a:srgbClr val="171C41"/>
              </a:solidFill>
            </a:endParaRPr>
          </a:p>
        </p:txBody>
      </p:sp>
    </p:spTree>
    <p:extLst>
      <p:ext uri="{BB962C8B-B14F-4D97-AF65-F5344CB8AC3E}">
        <p14:creationId xmlns:p14="http://schemas.microsoft.com/office/powerpoint/2010/main" val="278661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2536" y="1569993"/>
            <a:ext cx="6757144" cy="3371923"/>
          </a:xfrm>
        </p:spPr>
        <p:txBody>
          <a:bodyPr>
            <a:normAutofit/>
          </a:bodyPr>
          <a:lstStyle/>
          <a:p>
            <a:pPr marL="0" indent="0">
              <a:lnSpc>
                <a:spcPct val="110000"/>
              </a:lnSpc>
              <a:spcBef>
                <a:spcPts val="0"/>
              </a:spcBef>
              <a:spcAft>
                <a:spcPts val="600"/>
              </a:spcAft>
              <a:buNone/>
            </a:pPr>
            <a:r>
              <a:rPr lang="en-AU" sz="2200" dirty="0">
                <a:solidFill>
                  <a:srgbClr val="171C41"/>
                </a:solidFill>
              </a:rPr>
              <a:t>You might also find the </a:t>
            </a:r>
            <a:r>
              <a:rPr lang="en-AU" sz="2200" i="1" u="sng" dirty="0">
                <a:solidFill>
                  <a:srgbClr val="171C41"/>
                </a:solidFill>
                <a:hlinkClick r:id="rId3"/>
              </a:rPr>
              <a:t>Interactive Quadrilaterals</a:t>
            </a:r>
            <a:r>
              <a:rPr lang="en-AU" sz="2200" dirty="0">
                <a:solidFill>
                  <a:srgbClr val="171C41"/>
                </a:solidFill>
              </a:rPr>
              <a:t> </a:t>
            </a:r>
            <a:br>
              <a:rPr lang="en-AU" sz="2200" dirty="0">
                <a:solidFill>
                  <a:srgbClr val="171C41"/>
                </a:solidFill>
              </a:rPr>
            </a:br>
            <a:r>
              <a:rPr lang="en-AU" sz="2200" dirty="0">
                <a:solidFill>
                  <a:srgbClr val="171C41"/>
                </a:solidFill>
              </a:rPr>
              <a:t>page on the </a:t>
            </a:r>
            <a:r>
              <a:rPr lang="en-AU" sz="2200" i="1" dirty="0">
                <a:solidFill>
                  <a:srgbClr val="171C41"/>
                </a:solidFill>
              </a:rPr>
              <a:t>Maths is Fun </a:t>
            </a:r>
            <a:r>
              <a:rPr lang="en-AU" sz="2200" dirty="0">
                <a:solidFill>
                  <a:srgbClr val="171C41"/>
                </a:solidFill>
              </a:rPr>
              <a:t>website useful to manipulate digital versions of the same quadrilaterals. </a:t>
            </a:r>
          </a:p>
          <a:p>
            <a:pPr marL="0" indent="0">
              <a:lnSpc>
                <a:spcPct val="110000"/>
              </a:lnSpc>
              <a:spcBef>
                <a:spcPts val="0"/>
              </a:spcBef>
              <a:spcAft>
                <a:spcPts val="600"/>
              </a:spcAft>
              <a:buNone/>
            </a:pPr>
            <a:endParaRPr lang="en-AU" sz="2200" dirty="0">
              <a:solidFill>
                <a:srgbClr val="406077"/>
              </a:solidFill>
            </a:endParaRPr>
          </a:p>
          <a:p>
            <a:pPr marL="0" indent="0">
              <a:lnSpc>
                <a:spcPct val="110000"/>
              </a:lnSpc>
              <a:spcBef>
                <a:spcPts val="0"/>
              </a:spcBef>
              <a:spcAft>
                <a:spcPts val="600"/>
              </a:spcAft>
              <a:buNone/>
            </a:pPr>
            <a:br>
              <a:rPr lang="en-AU" sz="1800" dirty="0">
                <a:solidFill>
                  <a:srgbClr val="406077"/>
                </a:solidFill>
              </a:rPr>
            </a:br>
            <a:br>
              <a:rPr lang="en-AU" sz="1800" dirty="0">
                <a:solidFill>
                  <a:srgbClr val="406077"/>
                </a:solidFill>
              </a:rPr>
            </a:br>
            <a:r>
              <a:rPr lang="en-AU" sz="1700" dirty="0">
                <a:solidFill>
                  <a:srgbClr val="171C41"/>
                </a:solidFill>
              </a:rPr>
              <a:t>Note that the US 'trapezoid' is equivalent to Australia's 'trapezium'.</a:t>
            </a:r>
          </a:p>
        </p:txBody>
      </p:sp>
      <p:sp>
        <p:nvSpPr>
          <p:cNvPr id="5" name="Title 1"/>
          <p:cNvSpPr txBox="1">
            <a:spLocks/>
          </p:cNvSpPr>
          <p:nvPr/>
        </p:nvSpPr>
        <p:spPr>
          <a:xfrm>
            <a:off x="1370076" y="556832"/>
            <a:ext cx="5657126" cy="945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b="1" i="0" kern="1200">
                <a:solidFill>
                  <a:srgbClr val="406077"/>
                </a:solidFill>
                <a:latin typeface="Arial" charset="0"/>
                <a:ea typeface="Arial" charset="0"/>
                <a:cs typeface="Arial" charset="0"/>
              </a:defRPr>
            </a:lvl1pPr>
          </a:lstStyle>
          <a:p>
            <a:r>
              <a:rPr lang="en-AU" sz="3000" dirty="0">
                <a:solidFill>
                  <a:srgbClr val="171C41"/>
                </a:solidFill>
              </a:rPr>
              <a:t>Plane shape activity: </a:t>
            </a:r>
          </a:p>
          <a:p>
            <a:r>
              <a:rPr lang="en-AU" sz="3000" dirty="0">
                <a:solidFill>
                  <a:srgbClr val="171C41"/>
                </a:solidFill>
              </a:rPr>
              <a:t>Quadrilateral property quiz</a:t>
            </a:r>
          </a:p>
        </p:txBody>
      </p:sp>
      <p:pic>
        <p:nvPicPr>
          <p:cNvPr id="4" name="Picture 3"/>
          <p:cNvPicPr>
            <a:picLocks noChangeAspect="1"/>
          </p:cNvPicPr>
          <p:nvPr/>
        </p:nvPicPr>
        <p:blipFill>
          <a:blip r:embed="rId4"/>
          <a:stretch>
            <a:fillRect/>
          </a:stretch>
        </p:blipFill>
        <p:spPr>
          <a:xfrm>
            <a:off x="8208963" y="426657"/>
            <a:ext cx="521208" cy="524256"/>
          </a:xfrm>
          <a:prstGeom prst="rect">
            <a:avLst/>
          </a:prstGeom>
        </p:spPr>
      </p:pic>
    </p:spTree>
    <p:extLst>
      <p:ext uri="{BB962C8B-B14F-4D97-AF65-F5344CB8AC3E}">
        <p14:creationId xmlns:p14="http://schemas.microsoft.com/office/powerpoint/2010/main" val="249033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33" y="358782"/>
            <a:ext cx="6615000" cy="945000"/>
          </a:xfrm>
        </p:spPr>
        <p:txBody>
          <a:bodyPr>
            <a:normAutofit/>
          </a:bodyPr>
          <a:lstStyle/>
          <a:p>
            <a:r>
              <a:rPr lang="en-AU" sz="3000" dirty="0">
                <a:solidFill>
                  <a:srgbClr val="171C41"/>
                </a:solidFill>
              </a:rPr>
              <a:t>Discussion point</a:t>
            </a:r>
          </a:p>
        </p:txBody>
      </p:sp>
      <p:sp>
        <p:nvSpPr>
          <p:cNvPr id="3" name="Content Placeholder 2"/>
          <p:cNvSpPr>
            <a:spLocks noGrp="1"/>
          </p:cNvSpPr>
          <p:nvPr>
            <p:ph idx="1"/>
          </p:nvPr>
        </p:nvSpPr>
        <p:spPr>
          <a:xfrm>
            <a:off x="2112123" y="1384959"/>
            <a:ext cx="5862010" cy="3375000"/>
          </a:xfrm>
        </p:spPr>
        <p:txBody>
          <a:bodyPr/>
          <a:lstStyle/>
          <a:p>
            <a:pPr marL="0" indent="0">
              <a:buNone/>
            </a:pPr>
            <a:r>
              <a:rPr lang="en-AU" sz="2400" b="1" dirty="0">
                <a:solidFill>
                  <a:srgbClr val="171C41"/>
                </a:solidFill>
              </a:rPr>
              <a:t>With your colleagues discuss:</a:t>
            </a:r>
          </a:p>
          <a:p>
            <a:pPr lvl="1">
              <a:lnSpc>
                <a:spcPct val="100000"/>
              </a:lnSpc>
            </a:pPr>
            <a:r>
              <a:rPr lang="en-AU" sz="2200" dirty="0">
                <a:solidFill>
                  <a:srgbClr val="171C41"/>
                </a:solidFill>
              </a:rPr>
              <a:t>How might you implement this activity </a:t>
            </a:r>
            <a:br>
              <a:rPr lang="en-AU" sz="2200" dirty="0">
                <a:solidFill>
                  <a:srgbClr val="171C41"/>
                </a:solidFill>
              </a:rPr>
            </a:br>
            <a:r>
              <a:rPr lang="en-AU" sz="2200" dirty="0">
                <a:solidFill>
                  <a:srgbClr val="171C41"/>
                </a:solidFill>
              </a:rPr>
              <a:t>in your classroom?</a:t>
            </a:r>
          </a:p>
          <a:p>
            <a:pPr lvl="1">
              <a:lnSpc>
                <a:spcPct val="100000"/>
              </a:lnSpc>
            </a:pPr>
            <a:r>
              <a:rPr lang="en-AU" sz="2200" dirty="0">
                <a:solidFill>
                  <a:srgbClr val="171C41"/>
                </a:solidFill>
              </a:rPr>
              <a:t>What student outcomes might you </a:t>
            </a:r>
            <a:br>
              <a:rPr lang="en-AU" sz="2200" dirty="0">
                <a:solidFill>
                  <a:srgbClr val="171C41"/>
                </a:solidFill>
              </a:rPr>
            </a:br>
            <a:r>
              <a:rPr lang="en-AU" sz="2200" dirty="0">
                <a:solidFill>
                  <a:srgbClr val="171C41"/>
                </a:solidFill>
              </a:rPr>
              <a:t>expect to observe?</a:t>
            </a:r>
          </a:p>
          <a:p>
            <a:pPr lvl="1">
              <a:lnSpc>
                <a:spcPct val="100000"/>
              </a:lnSpc>
            </a:pPr>
            <a:r>
              <a:rPr lang="en-AU" sz="2200" dirty="0">
                <a:solidFill>
                  <a:srgbClr val="171C41"/>
                </a:solidFill>
              </a:rPr>
              <a:t>In what ways is this a worthwhile activity </a:t>
            </a:r>
            <a:br>
              <a:rPr lang="en-AU" sz="2200" dirty="0">
                <a:solidFill>
                  <a:srgbClr val="171C41"/>
                </a:solidFill>
              </a:rPr>
            </a:br>
            <a:r>
              <a:rPr lang="en-AU" sz="2200" dirty="0">
                <a:solidFill>
                  <a:srgbClr val="171C41"/>
                </a:solidFill>
              </a:rPr>
              <a:t>to use with your students?</a:t>
            </a:r>
          </a:p>
          <a:p>
            <a:pPr lvl="1">
              <a:lnSpc>
                <a:spcPct val="100000"/>
              </a:lnSpc>
            </a:pPr>
            <a:r>
              <a:rPr lang="en-AU" sz="2200" dirty="0">
                <a:solidFill>
                  <a:srgbClr val="171C41"/>
                </a:solidFill>
              </a:rPr>
              <a:t>How might you adapt this to suit </a:t>
            </a:r>
            <a:br>
              <a:rPr lang="en-AU" sz="2200" dirty="0">
                <a:solidFill>
                  <a:srgbClr val="171C41"/>
                </a:solidFill>
              </a:rPr>
            </a:br>
            <a:r>
              <a:rPr lang="en-AU" sz="2200" dirty="0">
                <a:solidFill>
                  <a:srgbClr val="171C41"/>
                </a:solidFill>
              </a:rPr>
              <a:t>your students?</a:t>
            </a:r>
          </a:p>
        </p:txBody>
      </p:sp>
      <p:pic>
        <p:nvPicPr>
          <p:cNvPr id="5" name="Picture 4"/>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276382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7100" y="1561910"/>
            <a:ext cx="6013450" cy="2879793"/>
          </a:xfrm>
        </p:spPr>
        <p:txBody>
          <a:bodyPr>
            <a:noAutofit/>
          </a:bodyPr>
          <a:lstStyle/>
          <a:p>
            <a:pPr>
              <a:lnSpc>
                <a:spcPct val="100000"/>
              </a:lnSpc>
            </a:pPr>
            <a:r>
              <a:rPr lang="en-AU" sz="2200" dirty="0">
                <a:solidFill>
                  <a:srgbClr val="171C41"/>
                </a:solidFill>
              </a:rPr>
              <a:t>Collect the </a:t>
            </a:r>
            <a:r>
              <a:rPr lang="en-AU" sz="2200" i="1" u="sng" dirty="0">
                <a:solidFill>
                  <a:srgbClr val="171C41"/>
                </a:solidFill>
                <a:hlinkClick r:id="rId3"/>
              </a:rPr>
              <a:t>Quadrilateral Flowchart Puzzle</a:t>
            </a:r>
            <a:r>
              <a:rPr lang="en-AU" sz="2200" dirty="0">
                <a:solidFill>
                  <a:srgbClr val="171C41"/>
                </a:solidFill>
              </a:rPr>
              <a:t> and work through the activity, cutting out the shapes (if they have not already been cut out for you).</a:t>
            </a:r>
          </a:p>
          <a:p>
            <a:pPr>
              <a:lnSpc>
                <a:spcPct val="100000"/>
              </a:lnSpc>
            </a:pPr>
            <a:r>
              <a:rPr lang="en-AU" sz="2200" dirty="0">
                <a:solidFill>
                  <a:srgbClr val="171C41"/>
                </a:solidFill>
              </a:rPr>
              <a:t>Create a flowchart depicting the hierarchy </a:t>
            </a:r>
            <a:br>
              <a:rPr lang="en-AU" sz="2200" dirty="0">
                <a:solidFill>
                  <a:srgbClr val="171C41"/>
                </a:solidFill>
              </a:rPr>
            </a:br>
            <a:r>
              <a:rPr lang="en-AU" sz="2200" dirty="0">
                <a:solidFill>
                  <a:srgbClr val="171C41"/>
                </a:solidFill>
              </a:rPr>
              <a:t>of the special quadrilaterals starting with the quadrilateral with no special properties.</a:t>
            </a:r>
          </a:p>
          <a:p>
            <a:pPr>
              <a:lnSpc>
                <a:spcPct val="100000"/>
              </a:lnSpc>
            </a:pPr>
            <a:r>
              <a:rPr lang="en-AU" sz="2200" dirty="0">
                <a:solidFill>
                  <a:srgbClr val="171C41"/>
                </a:solidFill>
              </a:rPr>
              <a:t>Photograph your flowchart as a record.</a:t>
            </a:r>
          </a:p>
        </p:txBody>
      </p:sp>
      <p:sp>
        <p:nvSpPr>
          <p:cNvPr id="4" name="Title 1"/>
          <p:cNvSpPr txBox="1">
            <a:spLocks/>
          </p:cNvSpPr>
          <p:nvPr/>
        </p:nvSpPr>
        <p:spPr>
          <a:xfrm>
            <a:off x="1370076" y="548164"/>
            <a:ext cx="6095433" cy="945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b="1" i="0" kern="1200">
                <a:solidFill>
                  <a:srgbClr val="406077"/>
                </a:solidFill>
                <a:latin typeface="Arial" charset="0"/>
                <a:ea typeface="Arial" charset="0"/>
                <a:cs typeface="Arial" charset="0"/>
              </a:defRPr>
            </a:lvl1pPr>
          </a:lstStyle>
          <a:p>
            <a:r>
              <a:rPr lang="en-AU" sz="3000" dirty="0">
                <a:solidFill>
                  <a:srgbClr val="171C41"/>
                </a:solidFill>
              </a:rPr>
              <a:t>Plane shape activity: </a:t>
            </a:r>
          </a:p>
          <a:p>
            <a:r>
              <a:rPr lang="en-AU" sz="3000" dirty="0">
                <a:solidFill>
                  <a:srgbClr val="171C41"/>
                </a:solidFill>
              </a:rPr>
              <a:t>Quadrilateral flowchart puzzle</a:t>
            </a:r>
          </a:p>
        </p:txBody>
      </p:sp>
      <p:pic>
        <p:nvPicPr>
          <p:cNvPr id="5" name="Picture 4"/>
          <p:cNvPicPr>
            <a:picLocks noChangeAspect="1"/>
          </p:cNvPicPr>
          <p:nvPr/>
        </p:nvPicPr>
        <p:blipFill>
          <a:blip r:embed="rId4"/>
          <a:stretch>
            <a:fillRect/>
          </a:stretch>
        </p:blipFill>
        <p:spPr>
          <a:xfrm>
            <a:off x="8208963" y="414465"/>
            <a:ext cx="530352" cy="536448"/>
          </a:xfrm>
          <a:prstGeom prst="rect">
            <a:avLst/>
          </a:prstGeom>
        </p:spPr>
      </p:pic>
    </p:spTree>
    <p:extLst>
      <p:ext uri="{BB962C8B-B14F-4D97-AF65-F5344CB8AC3E}">
        <p14:creationId xmlns:p14="http://schemas.microsoft.com/office/powerpoint/2010/main" val="43946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565" y="338426"/>
            <a:ext cx="6615000" cy="945000"/>
          </a:xfrm>
        </p:spPr>
        <p:txBody>
          <a:bodyPr>
            <a:normAutofit/>
          </a:bodyPr>
          <a:lstStyle/>
          <a:p>
            <a:r>
              <a:rPr lang="en-AU" sz="3000" dirty="0">
                <a:solidFill>
                  <a:srgbClr val="171C41"/>
                </a:solidFill>
              </a:rPr>
              <a:t>A suggested solution</a:t>
            </a:r>
          </a:p>
        </p:txBody>
      </p:sp>
      <p:pic>
        <p:nvPicPr>
          <p:cNvPr id="4" name="Picture 3"/>
          <p:cNvPicPr>
            <a:picLocks noChangeAspect="1"/>
          </p:cNvPicPr>
          <p:nvPr/>
        </p:nvPicPr>
        <p:blipFill rotWithShape="1">
          <a:blip r:embed="rId2"/>
          <a:srcRect l="15372" t="3380" r="9036" b="10083"/>
          <a:stretch/>
        </p:blipFill>
        <p:spPr>
          <a:xfrm>
            <a:off x="5616903" y="416101"/>
            <a:ext cx="2592060" cy="4451087"/>
          </a:xfrm>
          <a:prstGeom prst="rect">
            <a:avLst/>
          </a:prstGeom>
        </p:spPr>
      </p:pic>
    </p:spTree>
    <p:extLst>
      <p:ext uri="{BB962C8B-B14F-4D97-AF65-F5344CB8AC3E}">
        <p14:creationId xmlns:p14="http://schemas.microsoft.com/office/powerpoint/2010/main" val="234350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2949"/>
            <a:ext cx="6615000" cy="945000"/>
          </a:xfrm>
        </p:spPr>
        <p:txBody>
          <a:bodyPr>
            <a:normAutofit/>
          </a:bodyPr>
          <a:lstStyle/>
          <a:p>
            <a:r>
              <a:rPr lang="en-AU" sz="3000" dirty="0">
                <a:solidFill>
                  <a:srgbClr val="171C41"/>
                </a:solidFill>
              </a:rPr>
              <a:t>Discussion point</a:t>
            </a:r>
          </a:p>
        </p:txBody>
      </p:sp>
      <p:sp>
        <p:nvSpPr>
          <p:cNvPr id="3" name="Content Placeholder 2"/>
          <p:cNvSpPr>
            <a:spLocks noGrp="1"/>
          </p:cNvSpPr>
          <p:nvPr>
            <p:ph idx="1"/>
          </p:nvPr>
        </p:nvSpPr>
        <p:spPr>
          <a:xfrm>
            <a:off x="2095000" y="1366671"/>
            <a:ext cx="5549383" cy="3375000"/>
          </a:xfrm>
        </p:spPr>
        <p:txBody>
          <a:bodyPr/>
          <a:lstStyle/>
          <a:p>
            <a:pPr marL="0" indent="0">
              <a:buNone/>
            </a:pPr>
            <a:r>
              <a:rPr lang="en-AU" sz="2400" b="1" dirty="0">
                <a:solidFill>
                  <a:srgbClr val="171C41"/>
                </a:solidFill>
              </a:rPr>
              <a:t>With your colleagues discuss:</a:t>
            </a:r>
          </a:p>
          <a:p>
            <a:pPr lvl="1">
              <a:lnSpc>
                <a:spcPct val="100000"/>
              </a:lnSpc>
            </a:pPr>
            <a:r>
              <a:rPr lang="en-AU" sz="2200" dirty="0">
                <a:solidFill>
                  <a:srgbClr val="171C41"/>
                </a:solidFill>
              </a:rPr>
              <a:t>How might you implement this activity in your classroom?</a:t>
            </a:r>
          </a:p>
          <a:p>
            <a:pPr lvl="1">
              <a:lnSpc>
                <a:spcPct val="100000"/>
              </a:lnSpc>
            </a:pPr>
            <a:r>
              <a:rPr lang="en-AU" sz="2200" dirty="0">
                <a:solidFill>
                  <a:srgbClr val="171C41"/>
                </a:solidFill>
              </a:rPr>
              <a:t>What student outcomes might you expect to observe?</a:t>
            </a:r>
          </a:p>
          <a:p>
            <a:pPr lvl="1">
              <a:lnSpc>
                <a:spcPct val="100000"/>
              </a:lnSpc>
            </a:pPr>
            <a:r>
              <a:rPr lang="en-AU" sz="2200" dirty="0">
                <a:solidFill>
                  <a:srgbClr val="171C41"/>
                </a:solidFill>
              </a:rPr>
              <a:t>In what ways is this a worthwhile activity to use with your students?</a:t>
            </a:r>
          </a:p>
          <a:p>
            <a:pPr lvl="1">
              <a:lnSpc>
                <a:spcPct val="100000"/>
              </a:lnSpc>
            </a:pPr>
            <a:r>
              <a:rPr lang="en-AU" sz="2200" dirty="0">
                <a:solidFill>
                  <a:srgbClr val="171C41"/>
                </a:solidFill>
              </a:rPr>
              <a:t>How might you adapt this to suit </a:t>
            </a:r>
            <a:br>
              <a:rPr lang="en-AU" sz="2200" dirty="0">
                <a:solidFill>
                  <a:srgbClr val="171C41"/>
                </a:solidFill>
              </a:rPr>
            </a:br>
            <a:r>
              <a:rPr lang="en-AU" sz="2200" dirty="0">
                <a:solidFill>
                  <a:srgbClr val="171C41"/>
                </a:solidFill>
              </a:rPr>
              <a:t>your students?</a:t>
            </a:r>
          </a:p>
        </p:txBody>
      </p:sp>
      <p:pic>
        <p:nvPicPr>
          <p:cNvPr id="5" name="Picture 4"/>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305921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16" y="557987"/>
            <a:ext cx="7022080" cy="945000"/>
          </a:xfrm>
        </p:spPr>
        <p:txBody>
          <a:bodyPr>
            <a:noAutofit/>
          </a:bodyPr>
          <a:lstStyle/>
          <a:p>
            <a:r>
              <a:rPr lang="en-AU" sz="3000" dirty="0">
                <a:solidFill>
                  <a:srgbClr val="171C41"/>
                </a:solidFill>
              </a:rPr>
              <a:t>Plane shape activity: </a:t>
            </a:r>
            <a:br>
              <a:rPr lang="en-AU" sz="3000" dirty="0">
                <a:solidFill>
                  <a:srgbClr val="171C41"/>
                </a:solidFill>
              </a:rPr>
            </a:br>
            <a:r>
              <a:rPr lang="en-AU" sz="3000" b="1" dirty="0" err="1">
                <a:solidFill>
                  <a:srgbClr val="171C41"/>
                </a:solidFill>
              </a:rPr>
              <a:t>Milli</a:t>
            </a:r>
            <a:r>
              <a:rPr lang="en-AU" sz="3000" b="1" dirty="0">
                <a:solidFill>
                  <a:srgbClr val="171C41"/>
                </a:solidFill>
              </a:rPr>
              <a:t> makes magical measurements</a:t>
            </a:r>
            <a:endParaRPr lang="en-AU" sz="3000" dirty="0">
              <a:solidFill>
                <a:srgbClr val="171C41"/>
              </a:solidFill>
            </a:endParaRPr>
          </a:p>
        </p:txBody>
      </p:sp>
      <p:sp>
        <p:nvSpPr>
          <p:cNvPr id="3" name="Content Placeholder 2"/>
          <p:cNvSpPr>
            <a:spLocks noGrp="1"/>
          </p:cNvSpPr>
          <p:nvPr>
            <p:ph idx="1"/>
          </p:nvPr>
        </p:nvSpPr>
        <p:spPr>
          <a:xfrm>
            <a:off x="1717231" y="1528705"/>
            <a:ext cx="6801644" cy="3259803"/>
          </a:xfrm>
        </p:spPr>
        <p:txBody>
          <a:bodyPr>
            <a:noAutofit/>
          </a:bodyPr>
          <a:lstStyle/>
          <a:p>
            <a:pPr>
              <a:lnSpc>
                <a:spcPct val="100000"/>
              </a:lnSpc>
              <a:spcBef>
                <a:spcPts val="0"/>
              </a:spcBef>
              <a:spcAft>
                <a:spcPts val="600"/>
              </a:spcAft>
            </a:pPr>
            <a:r>
              <a:rPr lang="en-AU" sz="2200" dirty="0">
                <a:solidFill>
                  <a:srgbClr val="171C41"/>
                </a:solidFill>
              </a:rPr>
              <a:t>In a group of 3 to 4 people, work through </a:t>
            </a:r>
            <a:r>
              <a:rPr lang="en-AU" sz="2200" u="sng" dirty="0">
                <a:solidFill>
                  <a:srgbClr val="171C41"/>
                </a:solidFill>
                <a:hlinkClick r:id="rId3"/>
              </a:rPr>
              <a:t>Milli makes magical measurements: Student worksheet</a:t>
            </a:r>
            <a:r>
              <a:rPr lang="en-AU" sz="2200" dirty="0">
                <a:solidFill>
                  <a:srgbClr val="171C41"/>
                </a:solidFill>
              </a:rPr>
              <a:t> to determine the minimum conditions which determine a square.</a:t>
            </a:r>
          </a:p>
          <a:p>
            <a:pPr>
              <a:lnSpc>
                <a:spcPct val="100000"/>
              </a:lnSpc>
              <a:spcBef>
                <a:spcPts val="0"/>
              </a:spcBef>
              <a:spcAft>
                <a:spcPts val="600"/>
              </a:spcAft>
            </a:pPr>
            <a:r>
              <a:rPr lang="en-AU" sz="2200" dirty="0">
                <a:solidFill>
                  <a:srgbClr val="171C41"/>
                </a:solidFill>
              </a:rPr>
              <a:t>Record your ideas and conjectures using diagrams.</a:t>
            </a:r>
          </a:p>
          <a:p>
            <a:pPr>
              <a:lnSpc>
                <a:spcPct val="100000"/>
              </a:lnSpc>
              <a:spcBef>
                <a:spcPts val="0"/>
              </a:spcBef>
              <a:spcAft>
                <a:spcPts val="600"/>
              </a:spcAft>
            </a:pPr>
            <a:r>
              <a:rPr lang="en-AU" sz="2200" dirty="0">
                <a:solidFill>
                  <a:srgbClr val="171C41"/>
                </a:solidFill>
              </a:rPr>
              <a:t>If you have access to dynamic geometry software use it to help (e.g.,</a:t>
            </a:r>
            <a:r>
              <a:rPr lang="en-AU" sz="2200" i="1" dirty="0" err="1">
                <a:solidFill>
                  <a:srgbClr val="171C41"/>
                </a:solidFill>
              </a:rPr>
              <a:t>Geogebra</a:t>
            </a:r>
            <a:r>
              <a:rPr lang="en-AU" sz="2200" dirty="0">
                <a:solidFill>
                  <a:srgbClr val="171C41"/>
                </a:solidFill>
              </a:rPr>
              <a:t>).</a:t>
            </a:r>
          </a:p>
        </p:txBody>
      </p:sp>
      <p:pic>
        <p:nvPicPr>
          <p:cNvPr id="5" name="Picture 4"/>
          <p:cNvPicPr>
            <a:picLocks noChangeAspect="1"/>
          </p:cNvPicPr>
          <p:nvPr/>
        </p:nvPicPr>
        <p:blipFill>
          <a:blip r:embed="rId4"/>
          <a:stretch>
            <a:fillRect/>
          </a:stretch>
        </p:blipFill>
        <p:spPr>
          <a:xfrm>
            <a:off x="8208963" y="417513"/>
            <a:ext cx="530352" cy="533400"/>
          </a:xfrm>
          <a:prstGeom prst="rect">
            <a:avLst/>
          </a:prstGeom>
        </p:spPr>
      </p:pic>
    </p:spTree>
    <p:extLst>
      <p:ext uri="{BB962C8B-B14F-4D97-AF65-F5344CB8AC3E}">
        <p14:creationId xmlns:p14="http://schemas.microsoft.com/office/powerpoint/2010/main" val="223679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Plane shapes: Conclusion </a:t>
            </a:r>
          </a:p>
        </p:txBody>
      </p:sp>
      <p:sp>
        <p:nvSpPr>
          <p:cNvPr id="3" name="Content Placeholder 2"/>
          <p:cNvSpPr>
            <a:spLocks noGrp="1"/>
          </p:cNvSpPr>
          <p:nvPr>
            <p:ph idx="1"/>
          </p:nvPr>
        </p:nvSpPr>
        <p:spPr>
          <a:xfrm>
            <a:off x="2466698" y="1363469"/>
            <a:ext cx="5516580" cy="3375000"/>
          </a:xfrm>
        </p:spPr>
        <p:txBody>
          <a:bodyPr>
            <a:normAutofit/>
          </a:bodyPr>
          <a:lstStyle/>
          <a:p>
            <a:pPr>
              <a:lnSpc>
                <a:spcPct val="100000"/>
              </a:lnSpc>
              <a:spcAft>
                <a:spcPts val="600"/>
              </a:spcAft>
            </a:pPr>
            <a:r>
              <a:rPr lang="en-AU" sz="2200" dirty="0">
                <a:solidFill>
                  <a:srgbClr val="171C41"/>
                </a:solidFill>
              </a:rPr>
              <a:t>When you are satisfied with your result for the previous activity, check what you have learned today against your original sheet of paper where you recorded everything you knew about a square.  </a:t>
            </a:r>
          </a:p>
          <a:p>
            <a:pPr>
              <a:lnSpc>
                <a:spcPct val="100000"/>
              </a:lnSpc>
              <a:spcAft>
                <a:spcPts val="600"/>
              </a:spcAft>
            </a:pPr>
            <a:r>
              <a:rPr lang="en-AU" sz="2200" dirty="0">
                <a:solidFill>
                  <a:srgbClr val="171C41"/>
                </a:solidFill>
              </a:rPr>
              <a:t>How did you go?</a:t>
            </a:r>
          </a:p>
        </p:txBody>
      </p:sp>
      <p:pic>
        <p:nvPicPr>
          <p:cNvPr id="5" name="Picture 4"/>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31390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407" y="1352692"/>
            <a:ext cx="5415433" cy="4209829"/>
          </a:xfrm>
        </p:spPr>
        <p:txBody>
          <a:bodyPr>
            <a:normAutofit/>
          </a:bodyPr>
          <a:lstStyle/>
          <a:p>
            <a:pPr marL="0" indent="0">
              <a:lnSpc>
                <a:spcPct val="100000"/>
              </a:lnSpc>
              <a:buNone/>
            </a:pPr>
            <a:r>
              <a:rPr lang="en-AU" sz="2200" dirty="0">
                <a:solidFill>
                  <a:srgbClr val="171C41"/>
                </a:solidFill>
              </a:rPr>
              <a:t>Do the activities in which you have participated today help you to answer </a:t>
            </a:r>
            <a:br>
              <a:rPr lang="en-AU" sz="2200" dirty="0">
                <a:solidFill>
                  <a:srgbClr val="171C41"/>
                </a:solidFill>
              </a:rPr>
            </a:br>
            <a:r>
              <a:rPr lang="en-AU" sz="2200" dirty="0">
                <a:solidFill>
                  <a:srgbClr val="171C41"/>
                </a:solidFill>
              </a:rPr>
              <a:t>the focus question at the beginning </a:t>
            </a:r>
            <a:br>
              <a:rPr lang="en-AU" sz="2200" dirty="0">
                <a:solidFill>
                  <a:srgbClr val="171C41"/>
                </a:solidFill>
              </a:rPr>
            </a:br>
            <a:r>
              <a:rPr lang="en-AU" sz="2200" dirty="0">
                <a:solidFill>
                  <a:srgbClr val="171C41"/>
                </a:solidFill>
              </a:rPr>
              <a:t>of the presentation?</a:t>
            </a:r>
          </a:p>
          <a:p>
            <a:pPr marL="0" indent="0">
              <a:lnSpc>
                <a:spcPct val="100000"/>
              </a:lnSpc>
              <a:buNone/>
            </a:pPr>
            <a:r>
              <a:rPr lang="en-AU" b="1" dirty="0">
                <a:solidFill>
                  <a:srgbClr val="171C41"/>
                </a:solidFill>
              </a:rPr>
              <a:t>Focus question</a:t>
            </a:r>
            <a:endParaRPr lang="en-AU" dirty="0">
              <a:solidFill>
                <a:srgbClr val="171C41"/>
              </a:solidFill>
            </a:endParaRPr>
          </a:p>
          <a:p>
            <a:pPr marL="0" indent="0">
              <a:lnSpc>
                <a:spcPct val="100000"/>
              </a:lnSpc>
              <a:buNone/>
            </a:pPr>
            <a:r>
              <a:rPr lang="en-AU" sz="2200" dirty="0">
                <a:solidFill>
                  <a:srgbClr val="171C41"/>
                </a:solidFill>
              </a:rPr>
              <a:t>“How can we make systems used for naming and classifying plane shapes meaningful for students so that they realise they are simple and logical?”</a:t>
            </a:r>
          </a:p>
        </p:txBody>
      </p:sp>
      <p:pic>
        <p:nvPicPr>
          <p:cNvPr id="4" name="Picture 3"/>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145775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2949"/>
            <a:ext cx="6615000" cy="945000"/>
          </a:xfrm>
        </p:spPr>
        <p:txBody>
          <a:bodyPr>
            <a:normAutofit/>
          </a:bodyPr>
          <a:lstStyle/>
          <a:p>
            <a:r>
              <a:rPr lang="en-AU" sz="3000" dirty="0">
                <a:solidFill>
                  <a:srgbClr val="171C41"/>
                </a:solidFill>
              </a:rPr>
              <a:t>Final thoughts</a:t>
            </a:r>
          </a:p>
        </p:txBody>
      </p:sp>
      <p:sp>
        <p:nvSpPr>
          <p:cNvPr id="3" name="Content Placeholder 2"/>
          <p:cNvSpPr>
            <a:spLocks noGrp="1"/>
          </p:cNvSpPr>
          <p:nvPr>
            <p:ph idx="1"/>
          </p:nvPr>
        </p:nvSpPr>
        <p:spPr>
          <a:xfrm>
            <a:off x="2451616" y="1357527"/>
            <a:ext cx="6615000" cy="3375000"/>
          </a:xfrm>
        </p:spPr>
        <p:txBody>
          <a:bodyPr/>
          <a:lstStyle/>
          <a:p>
            <a:pPr lvl="0">
              <a:lnSpc>
                <a:spcPct val="100000"/>
              </a:lnSpc>
              <a:spcAft>
                <a:spcPts val="600"/>
              </a:spcAft>
            </a:pPr>
            <a:r>
              <a:rPr lang="en-US" sz="2200" dirty="0">
                <a:solidFill>
                  <a:srgbClr val="171C41"/>
                </a:solidFill>
              </a:rPr>
              <a:t>Did we achieve the learning outcome? </a:t>
            </a:r>
            <a:endParaRPr lang="en-AU" sz="2200" dirty="0">
              <a:solidFill>
                <a:srgbClr val="171C41"/>
              </a:solidFill>
            </a:endParaRPr>
          </a:p>
          <a:p>
            <a:pPr lvl="0">
              <a:lnSpc>
                <a:spcPct val="100000"/>
              </a:lnSpc>
              <a:spcAft>
                <a:spcPts val="600"/>
              </a:spcAft>
            </a:pPr>
            <a:r>
              <a:rPr lang="en-US" sz="2200" dirty="0">
                <a:solidFill>
                  <a:srgbClr val="171C41"/>
                </a:solidFill>
              </a:rPr>
              <a:t>How do we know? </a:t>
            </a:r>
            <a:endParaRPr lang="en-AU" sz="2200" dirty="0">
              <a:solidFill>
                <a:srgbClr val="171C41"/>
              </a:solidFill>
            </a:endParaRPr>
          </a:p>
          <a:p>
            <a:pPr lvl="0">
              <a:lnSpc>
                <a:spcPct val="100000"/>
              </a:lnSpc>
              <a:spcAft>
                <a:spcPts val="600"/>
              </a:spcAft>
            </a:pPr>
            <a:r>
              <a:rPr lang="en-US" sz="2200" dirty="0">
                <a:solidFill>
                  <a:srgbClr val="171C41"/>
                </a:solidFill>
              </a:rPr>
              <a:t>Do we need any more information?</a:t>
            </a:r>
            <a:endParaRPr lang="en-AU" sz="2200" dirty="0">
              <a:solidFill>
                <a:srgbClr val="171C41"/>
              </a:solidFill>
            </a:endParaRPr>
          </a:p>
          <a:p>
            <a:pPr lvl="0">
              <a:lnSpc>
                <a:spcPct val="100000"/>
              </a:lnSpc>
              <a:spcAft>
                <a:spcPts val="600"/>
              </a:spcAft>
            </a:pPr>
            <a:r>
              <a:rPr lang="en-US" sz="2200" dirty="0">
                <a:solidFill>
                  <a:srgbClr val="171C41"/>
                </a:solidFill>
              </a:rPr>
              <a:t>Where will we go to get it?</a:t>
            </a:r>
            <a:endParaRPr lang="en-AU" sz="2200" dirty="0">
              <a:solidFill>
                <a:srgbClr val="171C41"/>
              </a:solidFill>
            </a:endParaRPr>
          </a:p>
          <a:p>
            <a:pPr lvl="0">
              <a:lnSpc>
                <a:spcPct val="100000"/>
              </a:lnSpc>
              <a:spcAft>
                <a:spcPts val="600"/>
              </a:spcAft>
            </a:pPr>
            <a:r>
              <a:rPr lang="en-US" sz="2200" dirty="0">
                <a:solidFill>
                  <a:srgbClr val="171C41"/>
                </a:solidFill>
              </a:rPr>
              <a:t>What will you try in your classroom?</a:t>
            </a:r>
            <a:endParaRPr lang="en-AU" sz="2200" dirty="0">
              <a:solidFill>
                <a:srgbClr val="171C41"/>
              </a:solidFill>
            </a:endParaRPr>
          </a:p>
        </p:txBody>
      </p:sp>
      <p:pic>
        <p:nvPicPr>
          <p:cNvPr id="4" name="Picture 3"/>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385273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96" y="340494"/>
            <a:ext cx="7252360" cy="945000"/>
          </a:xfrm>
        </p:spPr>
        <p:txBody>
          <a:bodyPr>
            <a:normAutofit/>
          </a:bodyPr>
          <a:lstStyle/>
          <a:p>
            <a:r>
              <a:rPr lang="en-AU" sz="3000" dirty="0">
                <a:solidFill>
                  <a:srgbClr val="171C41"/>
                </a:solidFill>
              </a:rPr>
              <a:t>Acknowledgements</a:t>
            </a:r>
          </a:p>
        </p:txBody>
      </p:sp>
      <p:sp>
        <p:nvSpPr>
          <p:cNvPr id="3" name="Content Placeholder 2"/>
          <p:cNvSpPr>
            <a:spLocks noGrp="1"/>
          </p:cNvSpPr>
          <p:nvPr>
            <p:ph idx="1"/>
          </p:nvPr>
        </p:nvSpPr>
        <p:spPr>
          <a:xfrm>
            <a:off x="2104272" y="1188924"/>
            <a:ext cx="6104691" cy="3651689"/>
          </a:xfrm>
        </p:spPr>
        <p:txBody>
          <a:bodyPr>
            <a:normAutofit/>
          </a:bodyPr>
          <a:lstStyle/>
          <a:p>
            <a:pPr marL="0" indent="0">
              <a:lnSpc>
                <a:spcPct val="110000"/>
              </a:lnSpc>
              <a:buNone/>
            </a:pPr>
            <a:r>
              <a:rPr lang="en-AU" sz="1700" dirty="0">
                <a:solidFill>
                  <a:srgbClr val="171C41"/>
                </a:solidFill>
              </a:rPr>
              <a:t>The </a:t>
            </a:r>
            <a:r>
              <a:rPr lang="en-AU" sz="1700" b="1" dirty="0">
                <a:solidFill>
                  <a:srgbClr val="171C41"/>
                </a:solidFill>
              </a:rPr>
              <a:t>Geometric Reasoning Drawer </a:t>
            </a:r>
            <a:r>
              <a:rPr lang="en-AU" sz="1700" dirty="0">
                <a:solidFill>
                  <a:srgbClr val="171C41"/>
                </a:solidFill>
              </a:rPr>
              <a:t>was written by a team </a:t>
            </a:r>
            <a:br>
              <a:rPr lang="en-AU" sz="1700" dirty="0">
                <a:solidFill>
                  <a:srgbClr val="171C41"/>
                </a:solidFill>
              </a:rPr>
            </a:br>
            <a:r>
              <a:rPr lang="en-AU" sz="1700" dirty="0">
                <a:solidFill>
                  <a:srgbClr val="171C41"/>
                </a:solidFill>
              </a:rPr>
              <a:t>from the </a:t>
            </a:r>
            <a:r>
              <a:rPr lang="en-AU" sz="1700" b="1" dirty="0">
                <a:solidFill>
                  <a:srgbClr val="171C41"/>
                </a:solidFill>
              </a:rPr>
              <a:t>Mathematical Association of New South Wales </a:t>
            </a:r>
            <a:br>
              <a:rPr lang="en-AU" sz="1700" b="1" dirty="0">
                <a:solidFill>
                  <a:srgbClr val="171C41"/>
                </a:solidFill>
              </a:rPr>
            </a:br>
            <a:r>
              <a:rPr lang="en-AU" sz="1700" dirty="0">
                <a:solidFill>
                  <a:srgbClr val="171C41"/>
                </a:solidFill>
              </a:rPr>
              <a:t>led by</a:t>
            </a:r>
            <a:r>
              <a:rPr lang="en-AU" sz="1700" b="1" dirty="0">
                <a:solidFill>
                  <a:srgbClr val="171C41"/>
                </a:solidFill>
              </a:rPr>
              <a:t> </a:t>
            </a:r>
            <a:r>
              <a:rPr lang="en-AU" sz="1700" b="1" dirty="0" err="1">
                <a:solidFill>
                  <a:srgbClr val="171C41"/>
                </a:solidFill>
              </a:rPr>
              <a:t>Nikky</a:t>
            </a:r>
            <a:r>
              <a:rPr lang="en-AU" sz="1700" b="1" dirty="0">
                <a:solidFill>
                  <a:srgbClr val="171C41"/>
                </a:solidFill>
              </a:rPr>
              <a:t> </a:t>
            </a:r>
            <a:r>
              <a:rPr lang="en-AU" sz="1700" b="1" dirty="0" err="1">
                <a:solidFill>
                  <a:srgbClr val="171C41"/>
                </a:solidFill>
              </a:rPr>
              <a:t>Vanderhout</a:t>
            </a:r>
            <a:r>
              <a:rPr lang="en-AU" sz="1700" dirty="0">
                <a:solidFill>
                  <a:srgbClr val="171C41"/>
                </a:solidFill>
              </a:rPr>
              <a:t>, Professional Learning Consultant.</a:t>
            </a:r>
          </a:p>
          <a:p>
            <a:pPr marL="0" indent="0">
              <a:lnSpc>
                <a:spcPct val="110000"/>
              </a:lnSpc>
              <a:buNone/>
            </a:pPr>
            <a:r>
              <a:rPr lang="en-AU" sz="1700" b="1" dirty="0" err="1">
                <a:solidFill>
                  <a:srgbClr val="171C41"/>
                </a:solidFill>
              </a:rPr>
              <a:t>Nikky</a:t>
            </a:r>
            <a:r>
              <a:rPr lang="en-AU" sz="1700" b="1" dirty="0">
                <a:solidFill>
                  <a:srgbClr val="171C41"/>
                </a:solidFill>
              </a:rPr>
              <a:t> </a:t>
            </a:r>
            <a:r>
              <a:rPr lang="en-AU" sz="1700" b="1" dirty="0" err="1">
                <a:solidFill>
                  <a:srgbClr val="171C41"/>
                </a:solidFill>
              </a:rPr>
              <a:t>Vanderhout</a:t>
            </a:r>
            <a:r>
              <a:rPr lang="en-AU" sz="1700" dirty="0">
                <a:solidFill>
                  <a:srgbClr val="171C41"/>
                </a:solidFill>
              </a:rPr>
              <a:t> was responsible for the conceptual design </a:t>
            </a:r>
            <a:br>
              <a:rPr lang="en-AU" sz="1700" dirty="0">
                <a:solidFill>
                  <a:srgbClr val="171C41"/>
                </a:solidFill>
              </a:rPr>
            </a:br>
            <a:r>
              <a:rPr lang="en-AU" sz="1700" dirty="0">
                <a:solidFill>
                  <a:srgbClr val="171C41"/>
                </a:solidFill>
              </a:rPr>
              <a:t>of the drawer and wrote much of the material, with significant contributions from </a:t>
            </a:r>
            <a:r>
              <a:rPr lang="en-AU" sz="1700" b="1" dirty="0">
                <a:solidFill>
                  <a:srgbClr val="171C41"/>
                </a:solidFill>
              </a:rPr>
              <a:t>Stuart Palmer, Patrick Parker, Gavin Sinclair, Karen McDaid, Katrina Simms, Lauren James </a:t>
            </a:r>
            <a:br>
              <a:rPr lang="en-AU" sz="1700" b="1" dirty="0">
                <a:solidFill>
                  <a:srgbClr val="171C41"/>
                </a:solidFill>
              </a:rPr>
            </a:br>
            <a:r>
              <a:rPr lang="en-AU" sz="1700" b="1" dirty="0">
                <a:solidFill>
                  <a:srgbClr val="171C41"/>
                </a:solidFill>
              </a:rPr>
              <a:t>and Christine </a:t>
            </a:r>
            <a:r>
              <a:rPr lang="en-AU" sz="1700" b="1" dirty="0" err="1">
                <a:solidFill>
                  <a:srgbClr val="171C41"/>
                </a:solidFill>
              </a:rPr>
              <a:t>Horley</a:t>
            </a:r>
            <a:r>
              <a:rPr lang="en-AU" sz="1700" b="1" dirty="0">
                <a:solidFill>
                  <a:srgbClr val="171C41"/>
                </a:solidFill>
              </a:rPr>
              <a:t>.</a:t>
            </a:r>
          </a:p>
          <a:p>
            <a:pPr marL="0" indent="0">
              <a:lnSpc>
                <a:spcPct val="110000"/>
              </a:lnSpc>
              <a:buNone/>
            </a:pPr>
            <a:r>
              <a:rPr lang="en-AU" sz="1700" dirty="0">
                <a:solidFill>
                  <a:srgbClr val="171C41"/>
                </a:solidFill>
              </a:rPr>
              <a:t>The Mathematical Association of New South Wales also acknowledges the professional advice and support of </a:t>
            </a:r>
            <a:br>
              <a:rPr lang="en-AU" sz="1700" dirty="0">
                <a:solidFill>
                  <a:srgbClr val="171C41"/>
                </a:solidFill>
              </a:rPr>
            </a:br>
            <a:r>
              <a:rPr lang="en-AU" sz="1700" b="1" dirty="0">
                <a:solidFill>
                  <a:srgbClr val="171C41"/>
                </a:solidFill>
              </a:rPr>
              <a:t>Judy Anderson, Peter Gould</a:t>
            </a:r>
            <a:r>
              <a:rPr lang="en-AU" sz="1700" dirty="0">
                <a:solidFill>
                  <a:srgbClr val="171C41"/>
                </a:solidFill>
              </a:rPr>
              <a:t> and </a:t>
            </a:r>
            <a:r>
              <a:rPr lang="en-AU" sz="1700" b="1" dirty="0">
                <a:solidFill>
                  <a:srgbClr val="171C41"/>
                </a:solidFill>
              </a:rPr>
              <a:t>Ann Thomas</a:t>
            </a:r>
            <a:r>
              <a:rPr lang="en-AU" sz="1700" dirty="0">
                <a:solidFill>
                  <a:srgbClr val="171C41"/>
                </a:solidFill>
              </a:rPr>
              <a:t>.</a:t>
            </a:r>
          </a:p>
          <a:p>
            <a:endParaRPr lang="en-AU" dirty="0"/>
          </a:p>
        </p:txBody>
      </p:sp>
    </p:spTree>
    <p:extLst>
      <p:ext uri="{BB962C8B-B14F-4D97-AF65-F5344CB8AC3E}">
        <p14:creationId xmlns:p14="http://schemas.microsoft.com/office/powerpoint/2010/main" val="53301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97" y="553261"/>
            <a:ext cx="6615000" cy="945000"/>
          </a:xfrm>
        </p:spPr>
        <p:txBody>
          <a:bodyPr>
            <a:normAutofit/>
          </a:bodyPr>
          <a:lstStyle/>
          <a:p>
            <a:r>
              <a:rPr lang="en-AU" sz="3000" dirty="0">
                <a:solidFill>
                  <a:srgbClr val="171C41"/>
                </a:solidFill>
              </a:rPr>
              <a:t>There are five Big Ideas in the </a:t>
            </a:r>
            <a:br>
              <a:rPr lang="en-AU" sz="3000" dirty="0">
                <a:solidFill>
                  <a:srgbClr val="171C41"/>
                </a:solidFill>
              </a:rPr>
            </a:br>
            <a:r>
              <a:rPr lang="en-AU" sz="3000" dirty="0">
                <a:solidFill>
                  <a:srgbClr val="171C41"/>
                </a:solidFill>
              </a:rPr>
              <a:t>Geometric Reasoning Top Drawer</a:t>
            </a:r>
          </a:p>
        </p:txBody>
      </p:sp>
      <p:sp>
        <p:nvSpPr>
          <p:cNvPr id="3" name="Content Placeholder 2"/>
          <p:cNvSpPr>
            <a:spLocks noGrp="1"/>
          </p:cNvSpPr>
          <p:nvPr>
            <p:ph idx="1"/>
          </p:nvPr>
        </p:nvSpPr>
        <p:spPr>
          <a:xfrm>
            <a:off x="2110174" y="1194054"/>
            <a:ext cx="7347362" cy="3375000"/>
          </a:xfrm>
        </p:spPr>
        <p:txBody>
          <a:bodyPr>
            <a:normAutofit/>
          </a:bodyPr>
          <a:lstStyle/>
          <a:p>
            <a:pPr marL="0" indent="0">
              <a:buNone/>
            </a:pPr>
            <a:endParaRPr lang="en-AU" dirty="0"/>
          </a:p>
          <a:p>
            <a:pPr lvl="1"/>
            <a:r>
              <a:rPr lang="en-AU" sz="2200" b="1" dirty="0">
                <a:solidFill>
                  <a:srgbClr val="171C41"/>
                </a:solidFill>
              </a:rPr>
              <a:t>Plane Shapes (F – 8)</a:t>
            </a:r>
          </a:p>
          <a:p>
            <a:pPr lvl="1"/>
            <a:r>
              <a:rPr lang="en-AU" sz="2200" dirty="0">
                <a:solidFill>
                  <a:srgbClr val="171C41"/>
                </a:solidFill>
              </a:rPr>
              <a:t>Congruence (Year 8)</a:t>
            </a:r>
          </a:p>
          <a:p>
            <a:pPr lvl="1"/>
            <a:r>
              <a:rPr lang="en-AU" sz="2200" dirty="0">
                <a:solidFill>
                  <a:srgbClr val="171C41"/>
                </a:solidFill>
              </a:rPr>
              <a:t>Similarity (Year 9)</a:t>
            </a:r>
          </a:p>
          <a:p>
            <a:pPr lvl="1"/>
            <a:r>
              <a:rPr lang="en-AU" sz="2200" dirty="0">
                <a:solidFill>
                  <a:srgbClr val="171C41"/>
                </a:solidFill>
              </a:rPr>
              <a:t>Geometric Proof (Years 7 &amp; 10)</a:t>
            </a:r>
          </a:p>
          <a:p>
            <a:pPr lvl="1"/>
            <a:r>
              <a:rPr lang="en-AU" sz="2200" dirty="0">
                <a:solidFill>
                  <a:srgbClr val="171C41"/>
                </a:solidFill>
              </a:rPr>
              <a:t>Circle Geometry (Year 10A)</a:t>
            </a:r>
          </a:p>
        </p:txBody>
      </p:sp>
    </p:spTree>
    <p:extLst>
      <p:ext uri="{BB962C8B-B14F-4D97-AF65-F5344CB8AC3E}">
        <p14:creationId xmlns:p14="http://schemas.microsoft.com/office/powerpoint/2010/main" val="375614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793" y="349638"/>
            <a:ext cx="7252360" cy="945000"/>
          </a:xfrm>
        </p:spPr>
        <p:txBody>
          <a:bodyPr>
            <a:normAutofit/>
          </a:bodyPr>
          <a:lstStyle/>
          <a:p>
            <a:r>
              <a:rPr lang="en-AU" sz="3000" dirty="0">
                <a:solidFill>
                  <a:srgbClr val="171C41"/>
                </a:solidFill>
              </a:rPr>
              <a:t>Copyright information</a:t>
            </a:r>
          </a:p>
        </p:txBody>
      </p:sp>
      <p:sp>
        <p:nvSpPr>
          <p:cNvPr id="3" name="Rectangle 2"/>
          <p:cNvSpPr/>
          <p:nvPr/>
        </p:nvSpPr>
        <p:spPr>
          <a:xfrm>
            <a:off x="2419795" y="1154627"/>
            <a:ext cx="6120702" cy="3893374"/>
          </a:xfrm>
          <a:prstGeom prst="rect">
            <a:avLst/>
          </a:prstGeom>
        </p:spPr>
        <p:txBody>
          <a:bodyPr wrap="square">
            <a:spAutoFit/>
          </a:bodyPr>
          <a:lstStyle/>
          <a:p>
            <a:r>
              <a:rPr lang="en-US" sz="2200" b="1" dirty="0">
                <a:solidFill>
                  <a:srgbClr val="171C41"/>
                </a:solidFill>
                <a:latin typeface="Arial" charset="0"/>
                <a:ea typeface="Arial" charset="0"/>
                <a:cs typeface="Arial" charset="0"/>
              </a:rPr>
              <a:t>© The Australian Association of Mathematics Teachers (AAMT) Inc. 2017</a:t>
            </a:r>
          </a:p>
          <a:p>
            <a:endParaRPr lang="en-US" sz="1600" dirty="0">
              <a:solidFill>
                <a:srgbClr val="171C41"/>
              </a:solidFill>
              <a:latin typeface="Arial" charset="0"/>
              <a:ea typeface="Arial" charset="0"/>
              <a:cs typeface="Arial" charset="0"/>
            </a:endParaRPr>
          </a:p>
          <a:p>
            <a:r>
              <a:rPr lang="en-US" sz="1700" dirty="0">
                <a:solidFill>
                  <a:srgbClr val="171C41"/>
                </a:solidFill>
                <a:latin typeface="Arial" charset="0"/>
                <a:ea typeface="Arial" charset="0"/>
                <a:cs typeface="Arial" charset="0"/>
              </a:rPr>
              <a:t>This work is licensed under a Creative Commons Attribution-</a:t>
            </a:r>
            <a:r>
              <a:rPr lang="en-US" sz="1700" dirty="0" err="1">
                <a:solidFill>
                  <a:srgbClr val="171C41"/>
                </a:solidFill>
                <a:latin typeface="Arial" charset="0"/>
                <a:ea typeface="Arial" charset="0"/>
                <a:cs typeface="Arial" charset="0"/>
              </a:rPr>
              <a:t>NonCommercial</a:t>
            </a:r>
            <a:r>
              <a:rPr lang="en-US" sz="1700" dirty="0">
                <a:solidFill>
                  <a:srgbClr val="171C41"/>
                </a:solidFill>
                <a:latin typeface="Arial" charset="0"/>
                <a:ea typeface="Arial" charset="0"/>
                <a:cs typeface="Arial" charset="0"/>
              </a:rPr>
              <a:t>-</a:t>
            </a:r>
            <a:r>
              <a:rPr lang="en-US" sz="1700" dirty="0" err="1">
                <a:solidFill>
                  <a:srgbClr val="171C41"/>
                </a:solidFill>
                <a:latin typeface="Arial" charset="0"/>
                <a:ea typeface="Arial" charset="0"/>
                <a:cs typeface="Arial" charset="0"/>
              </a:rPr>
              <a:t>NoDerivatives</a:t>
            </a:r>
            <a:r>
              <a:rPr lang="en-US" sz="1700" dirty="0">
                <a:solidFill>
                  <a:srgbClr val="171C41"/>
                </a:solidFill>
                <a:latin typeface="Arial" charset="0"/>
                <a:ea typeface="Arial" charset="0"/>
                <a:cs typeface="Arial" charset="0"/>
              </a:rPr>
              <a:t> 4.0 International License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(CC BY-NC-ND 4.0) except where otherwise indicated. See </a:t>
            </a:r>
            <a:r>
              <a:rPr lang="en-US" sz="1700" u="sng" dirty="0">
                <a:solidFill>
                  <a:srgbClr val="171C41"/>
                </a:solidFill>
                <a:latin typeface="Arial" charset="0"/>
                <a:ea typeface="Arial" charset="0"/>
                <a:cs typeface="Arial" charset="0"/>
                <a:hlinkClick r:id="rId3"/>
              </a:rPr>
              <a:t>https://creativecommons.org/licenses/by-nc-nd/4.0/</a:t>
            </a:r>
            <a:br>
              <a:rPr lang="en-US" sz="1700" dirty="0">
                <a:solidFill>
                  <a:srgbClr val="406077"/>
                </a:solidFill>
                <a:latin typeface="Arial" charset="0"/>
                <a:ea typeface="Arial" charset="0"/>
                <a:cs typeface="Arial" charset="0"/>
              </a:rPr>
            </a:br>
            <a:endParaRPr lang="en-US" sz="1700" dirty="0">
              <a:solidFill>
                <a:srgbClr val="171C41"/>
              </a:solidFill>
              <a:latin typeface="Arial" charset="0"/>
              <a:ea typeface="Arial" charset="0"/>
              <a:cs typeface="Arial" charset="0"/>
            </a:endParaRPr>
          </a:p>
          <a:p>
            <a:pPr marL="285750" indent="-285750">
              <a:buFont typeface="Arial" charset="0"/>
              <a:buChar char="•"/>
            </a:pPr>
            <a:r>
              <a:rPr lang="en-US" sz="1700" dirty="0">
                <a:solidFill>
                  <a:srgbClr val="171C41"/>
                </a:solidFill>
                <a:latin typeface="Arial" charset="0"/>
                <a:ea typeface="Arial" charset="0"/>
                <a:cs typeface="Arial" charset="0"/>
              </a:rPr>
              <a:t>Australian Professional Standards for Teachers © Australian Institute for Teaching and School Leadership Limited (AITSL) 2013</a:t>
            </a:r>
          </a:p>
          <a:p>
            <a:pPr marL="285750" indent="-285750">
              <a:buFont typeface="Arial" charset="0"/>
              <a:buChar char="•"/>
            </a:pPr>
            <a:r>
              <a:rPr lang="en-US" sz="1700" dirty="0">
                <a:solidFill>
                  <a:srgbClr val="171C41"/>
                </a:solidFill>
                <a:latin typeface="Arial" charset="0"/>
                <a:ea typeface="Arial" charset="0"/>
                <a:cs typeface="Arial" charset="0"/>
              </a:rPr>
              <a:t>Australian Curriculum © Australian Curriculum, Assessment and Reporting Authority (ACARA) 2010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to present</a:t>
            </a:r>
            <a:endParaRPr lang="en-US" sz="1700" dirty="0">
              <a:solidFill>
                <a:srgbClr val="171C41"/>
              </a:solidFill>
              <a:effectLst/>
              <a:latin typeface="Arial" charset="0"/>
              <a:ea typeface="Arial" charset="0"/>
              <a:cs typeface="Arial" charset="0"/>
            </a:endParaRPr>
          </a:p>
        </p:txBody>
      </p:sp>
    </p:spTree>
    <p:extLst>
      <p:ext uri="{BB962C8B-B14F-4D97-AF65-F5344CB8AC3E}">
        <p14:creationId xmlns:p14="http://schemas.microsoft.com/office/powerpoint/2010/main" val="83534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24" y="358782"/>
            <a:ext cx="6615000" cy="945000"/>
          </a:xfrm>
        </p:spPr>
        <p:txBody>
          <a:bodyPr>
            <a:normAutofit/>
          </a:bodyPr>
          <a:lstStyle/>
          <a:p>
            <a:r>
              <a:rPr lang="en-AU" sz="3000" dirty="0">
                <a:solidFill>
                  <a:srgbClr val="171C41"/>
                </a:solidFill>
              </a:rPr>
              <a:t>Big Ideas: Plane Shapes</a:t>
            </a:r>
          </a:p>
        </p:txBody>
      </p:sp>
      <p:sp>
        <p:nvSpPr>
          <p:cNvPr id="3" name="Content Placeholder 2"/>
          <p:cNvSpPr>
            <a:spLocks noGrp="1"/>
          </p:cNvSpPr>
          <p:nvPr>
            <p:ph idx="1"/>
          </p:nvPr>
        </p:nvSpPr>
        <p:spPr>
          <a:xfrm>
            <a:off x="2458211" y="1303782"/>
            <a:ext cx="5231893" cy="3375000"/>
          </a:xfrm>
        </p:spPr>
        <p:txBody>
          <a:bodyPr>
            <a:normAutofit/>
          </a:bodyPr>
          <a:lstStyle/>
          <a:p>
            <a:pPr marL="0" indent="0">
              <a:lnSpc>
                <a:spcPct val="110000"/>
              </a:lnSpc>
              <a:buNone/>
            </a:pPr>
            <a:r>
              <a:rPr lang="en-AU" b="1" dirty="0">
                <a:solidFill>
                  <a:srgbClr val="171C41"/>
                </a:solidFill>
              </a:rPr>
              <a:t>Learning outcome</a:t>
            </a:r>
          </a:p>
          <a:p>
            <a:pPr marL="0" indent="0">
              <a:buNone/>
            </a:pPr>
            <a:r>
              <a:rPr lang="en-US" sz="2200" dirty="0">
                <a:solidFill>
                  <a:srgbClr val="171C41"/>
                </a:solidFill>
              </a:rPr>
              <a:t>Understand how to make systems used for naming and classifying plane shapes meaningful for students so that they </a:t>
            </a:r>
            <a:r>
              <a:rPr lang="en-US" sz="2200" dirty="0" err="1">
                <a:solidFill>
                  <a:srgbClr val="171C41"/>
                </a:solidFill>
              </a:rPr>
              <a:t>realise</a:t>
            </a:r>
            <a:r>
              <a:rPr lang="en-US" sz="2200" dirty="0">
                <a:solidFill>
                  <a:srgbClr val="171C41"/>
                </a:solidFill>
              </a:rPr>
              <a:t> they are simple and logical.</a:t>
            </a:r>
            <a:endParaRPr lang="en-AU" sz="2200" dirty="0">
              <a:solidFill>
                <a:srgbClr val="171C41"/>
              </a:solidFill>
            </a:endParaRPr>
          </a:p>
        </p:txBody>
      </p:sp>
    </p:spTree>
    <p:extLst>
      <p:ext uri="{BB962C8B-B14F-4D97-AF65-F5344CB8AC3E}">
        <p14:creationId xmlns:p14="http://schemas.microsoft.com/office/powerpoint/2010/main" val="230636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421" y="342949"/>
            <a:ext cx="6615000" cy="945000"/>
          </a:xfrm>
        </p:spPr>
        <p:txBody>
          <a:bodyPr>
            <a:normAutofit/>
          </a:bodyPr>
          <a:lstStyle/>
          <a:p>
            <a:r>
              <a:rPr lang="en-AU" sz="3000" dirty="0">
                <a:solidFill>
                  <a:srgbClr val="171C41"/>
                </a:solidFill>
              </a:rPr>
              <a:t>Australian Curriculum links</a:t>
            </a:r>
          </a:p>
        </p:txBody>
      </p:sp>
      <p:sp>
        <p:nvSpPr>
          <p:cNvPr id="3" name="Content Placeholder 2"/>
          <p:cNvSpPr>
            <a:spLocks noGrp="1"/>
          </p:cNvSpPr>
          <p:nvPr>
            <p:ph idx="1"/>
          </p:nvPr>
        </p:nvSpPr>
        <p:spPr>
          <a:xfrm>
            <a:off x="1763776" y="1143714"/>
            <a:ext cx="7252360" cy="3871354"/>
          </a:xfrm>
        </p:spPr>
        <p:txBody>
          <a:bodyPr>
            <a:noAutofit/>
          </a:bodyPr>
          <a:lstStyle/>
          <a:p>
            <a:pPr lvl="0">
              <a:lnSpc>
                <a:spcPct val="130000"/>
              </a:lnSpc>
              <a:spcBef>
                <a:spcPts val="0"/>
              </a:spcBef>
              <a:spcAft>
                <a:spcPts val="600"/>
              </a:spcAft>
            </a:pPr>
            <a:r>
              <a:rPr lang="en-AU" sz="1600" b="1" dirty="0">
                <a:solidFill>
                  <a:srgbClr val="171C41"/>
                </a:solidFill>
              </a:rPr>
              <a:t>Foundation</a:t>
            </a:r>
            <a:r>
              <a:rPr lang="en-AU" sz="1600" dirty="0">
                <a:solidFill>
                  <a:srgbClr val="171C41"/>
                </a:solidFill>
              </a:rPr>
              <a:t>: Sort, describe and name familiar two dimensional shapes </a:t>
            </a:r>
            <a:br>
              <a:rPr lang="en-AU" sz="1600" dirty="0">
                <a:solidFill>
                  <a:srgbClr val="171C41"/>
                </a:solidFill>
              </a:rPr>
            </a:br>
            <a:r>
              <a:rPr lang="en-AU" sz="1600" dirty="0">
                <a:solidFill>
                  <a:srgbClr val="171C41"/>
                </a:solidFill>
              </a:rPr>
              <a:t>and three dimensional objects in the environment</a:t>
            </a:r>
            <a:r>
              <a:rPr lang="en-AU" sz="1600" dirty="0">
                <a:solidFill>
                  <a:srgbClr val="406077"/>
                </a:solidFill>
              </a:rPr>
              <a:t>.  </a:t>
            </a:r>
            <a:r>
              <a:rPr lang="en-AU" sz="1600" u="sng" dirty="0">
                <a:solidFill>
                  <a:srgbClr val="406077"/>
                </a:solidFill>
                <a:hlinkClick r:id="rId3"/>
              </a:rPr>
              <a:t>ACMMG009</a:t>
            </a:r>
            <a:endParaRPr lang="en-AU" sz="1600" dirty="0">
              <a:solidFill>
                <a:srgbClr val="406077"/>
              </a:solidFill>
            </a:endParaRPr>
          </a:p>
          <a:p>
            <a:pPr lvl="0">
              <a:lnSpc>
                <a:spcPct val="130000"/>
              </a:lnSpc>
              <a:spcBef>
                <a:spcPts val="0"/>
              </a:spcBef>
              <a:spcAft>
                <a:spcPts val="600"/>
              </a:spcAft>
            </a:pPr>
            <a:r>
              <a:rPr lang="en-AU" sz="1600" b="1" dirty="0">
                <a:solidFill>
                  <a:srgbClr val="171C41"/>
                </a:solidFill>
              </a:rPr>
              <a:t>Year 1</a:t>
            </a:r>
            <a:r>
              <a:rPr lang="en-AU" sz="1600" dirty="0">
                <a:solidFill>
                  <a:srgbClr val="171C41"/>
                </a:solidFill>
              </a:rPr>
              <a:t>: Recognise and classify familiar two dimensional shapes and </a:t>
            </a:r>
            <a:br>
              <a:rPr lang="en-AU" sz="1600" dirty="0">
                <a:solidFill>
                  <a:srgbClr val="171C41"/>
                </a:solidFill>
              </a:rPr>
            </a:br>
            <a:r>
              <a:rPr lang="en-AU" sz="1600" dirty="0">
                <a:solidFill>
                  <a:srgbClr val="171C41"/>
                </a:solidFill>
              </a:rPr>
              <a:t>three dimensional objects using obvious features.  </a:t>
            </a:r>
            <a:r>
              <a:rPr lang="en-AU" sz="1600" u="sng" dirty="0">
                <a:solidFill>
                  <a:srgbClr val="406077"/>
                </a:solidFill>
                <a:hlinkClick r:id="rId4"/>
              </a:rPr>
              <a:t>ACMMG022</a:t>
            </a:r>
            <a:endParaRPr lang="en-AU" sz="1600" dirty="0">
              <a:solidFill>
                <a:srgbClr val="406077"/>
              </a:solidFill>
            </a:endParaRPr>
          </a:p>
          <a:p>
            <a:pPr lvl="0">
              <a:lnSpc>
                <a:spcPct val="130000"/>
              </a:lnSpc>
              <a:spcBef>
                <a:spcPts val="0"/>
              </a:spcBef>
              <a:spcAft>
                <a:spcPts val="600"/>
              </a:spcAft>
            </a:pPr>
            <a:r>
              <a:rPr lang="en-AU" sz="1600" b="1" dirty="0">
                <a:solidFill>
                  <a:srgbClr val="171C41"/>
                </a:solidFill>
              </a:rPr>
              <a:t>Year 5</a:t>
            </a:r>
            <a:r>
              <a:rPr lang="en-AU" sz="1600" dirty="0">
                <a:solidFill>
                  <a:srgbClr val="171C41"/>
                </a:solidFill>
              </a:rPr>
              <a:t>: Describe translations, reflections and rotations of two dimensional shapes. Identify line and rotational symmetries.  </a:t>
            </a:r>
            <a:r>
              <a:rPr lang="en-AU" sz="1600" u="sng" dirty="0">
                <a:solidFill>
                  <a:srgbClr val="406077"/>
                </a:solidFill>
                <a:hlinkClick r:id="rId5"/>
              </a:rPr>
              <a:t>ACMMG114</a:t>
            </a:r>
            <a:endParaRPr lang="en-AU" sz="1600" dirty="0">
              <a:solidFill>
                <a:srgbClr val="406077"/>
              </a:solidFill>
            </a:endParaRPr>
          </a:p>
          <a:p>
            <a:pPr lvl="0">
              <a:lnSpc>
                <a:spcPct val="130000"/>
              </a:lnSpc>
              <a:spcBef>
                <a:spcPts val="0"/>
              </a:spcBef>
              <a:spcAft>
                <a:spcPts val="600"/>
              </a:spcAft>
            </a:pPr>
            <a:r>
              <a:rPr lang="en-AU" sz="1600" b="1" dirty="0">
                <a:solidFill>
                  <a:srgbClr val="171C41"/>
                </a:solidFill>
              </a:rPr>
              <a:t>Year 7</a:t>
            </a:r>
            <a:r>
              <a:rPr lang="en-AU" sz="1600" dirty="0">
                <a:solidFill>
                  <a:srgbClr val="171C41"/>
                </a:solidFill>
              </a:rPr>
              <a:t>: Classify triangles according to their side and angle properties </a:t>
            </a:r>
            <a:br>
              <a:rPr lang="en-AU" sz="1600" dirty="0">
                <a:solidFill>
                  <a:srgbClr val="171C41"/>
                </a:solidFill>
              </a:rPr>
            </a:br>
            <a:r>
              <a:rPr lang="en-AU" sz="1600" dirty="0">
                <a:solidFill>
                  <a:srgbClr val="171C41"/>
                </a:solidFill>
              </a:rPr>
              <a:t>and describe quadrilaterals.  </a:t>
            </a:r>
            <a:r>
              <a:rPr lang="en-AU" sz="1600" u="sng" dirty="0">
                <a:solidFill>
                  <a:srgbClr val="406077"/>
                </a:solidFill>
                <a:hlinkClick r:id="rId6"/>
              </a:rPr>
              <a:t>ACMMG165</a:t>
            </a:r>
            <a:endParaRPr lang="en-AU" sz="1600" dirty="0">
              <a:solidFill>
                <a:srgbClr val="406077"/>
              </a:solidFill>
            </a:endParaRPr>
          </a:p>
          <a:p>
            <a:pPr lvl="0">
              <a:lnSpc>
                <a:spcPct val="130000"/>
              </a:lnSpc>
              <a:spcBef>
                <a:spcPts val="0"/>
              </a:spcBef>
              <a:spcAft>
                <a:spcPts val="600"/>
              </a:spcAft>
            </a:pPr>
            <a:r>
              <a:rPr lang="en-AU" sz="1600" b="1" dirty="0">
                <a:solidFill>
                  <a:srgbClr val="171C41"/>
                </a:solidFill>
              </a:rPr>
              <a:t>Year 8</a:t>
            </a:r>
            <a:r>
              <a:rPr lang="en-AU" sz="1600" dirty="0">
                <a:solidFill>
                  <a:srgbClr val="171C41"/>
                </a:solidFill>
              </a:rPr>
              <a:t>: Establish properties of quadrilaterals using congruent triangles </a:t>
            </a:r>
            <a:br>
              <a:rPr lang="en-AU" sz="1600" dirty="0">
                <a:solidFill>
                  <a:srgbClr val="171C41"/>
                </a:solidFill>
              </a:rPr>
            </a:br>
            <a:r>
              <a:rPr lang="en-AU" sz="1600" dirty="0">
                <a:solidFill>
                  <a:srgbClr val="171C41"/>
                </a:solidFill>
              </a:rPr>
              <a:t>and angle properties, and solve related numerical problems using reasoning.  </a:t>
            </a:r>
            <a:r>
              <a:rPr lang="en-AU" sz="1600" u="sng" dirty="0">
                <a:solidFill>
                  <a:srgbClr val="406077"/>
                </a:solidFill>
                <a:hlinkClick r:id="rId7"/>
              </a:rPr>
              <a:t>ACMMG202</a:t>
            </a:r>
            <a:endParaRPr lang="en-AU" sz="1600" dirty="0">
              <a:solidFill>
                <a:srgbClr val="406077"/>
              </a:solidFill>
            </a:endParaRPr>
          </a:p>
        </p:txBody>
      </p:sp>
    </p:spTree>
    <p:extLst>
      <p:ext uri="{BB962C8B-B14F-4D97-AF65-F5344CB8AC3E}">
        <p14:creationId xmlns:p14="http://schemas.microsoft.com/office/powerpoint/2010/main" val="346544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9638"/>
            <a:ext cx="6615000" cy="945000"/>
          </a:xfrm>
        </p:spPr>
        <p:txBody>
          <a:bodyPr>
            <a:normAutofit/>
          </a:bodyPr>
          <a:lstStyle/>
          <a:p>
            <a:r>
              <a:rPr lang="en-AU" sz="3000" dirty="0">
                <a:solidFill>
                  <a:srgbClr val="171C41"/>
                </a:solidFill>
              </a:rPr>
              <a:t>Focus question</a:t>
            </a:r>
          </a:p>
        </p:txBody>
      </p:sp>
      <p:sp>
        <p:nvSpPr>
          <p:cNvPr id="3" name="Content Placeholder 2"/>
          <p:cNvSpPr>
            <a:spLocks noGrp="1"/>
          </p:cNvSpPr>
          <p:nvPr>
            <p:ph idx="1"/>
          </p:nvPr>
        </p:nvSpPr>
        <p:spPr>
          <a:xfrm>
            <a:off x="2459285" y="1348383"/>
            <a:ext cx="5898896" cy="3375000"/>
          </a:xfrm>
        </p:spPr>
        <p:txBody>
          <a:bodyPr>
            <a:normAutofit/>
          </a:bodyPr>
          <a:lstStyle/>
          <a:p>
            <a:pPr marL="0" indent="0">
              <a:lnSpc>
                <a:spcPct val="100000"/>
              </a:lnSpc>
              <a:buNone/>
            </a:pPr>
            <a:r>
              <a:rPr lang="en-AU" sz="2200" dirty="0">
                <a:solidFill>
                  <a:srgbClr val="171C41"/>
                </a:solidFill>
              </a:rPr>
              <a:t>“How can we make systems used for naming and classifying plane shapes meaningful for students so that they realise they are simple and logical?”</a:t>
            </a:r>
          </a:p>
        </p:txBody>
      </p:sp>
    </p:spTree>
    <p:extLst>
      <p:ext uri="{BB962C8B-B14F-4D97-AF65-F5344CB8AC3E}">
        <p14:creationId xmlns:p14="http://schemas.microsoft.com/office/powerpoint/2010/main" val="52140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Introductory plane shape activity</a:t>
            </a:r>
          </a:p>
        </p:txBody>
      </p:sp>
      <p:sp>
        <p:nvSpPr>
          <p:cNvPr id="3" name="Content Placeholder 2"/>
          <p:cNvSpPr>
            <a:spLocks noGrp="1"/>
          </p:cNvSpPr>
          <p:nvPr>
            <p:ph idx="1"/>
          </p:nvPr>
        </p:nvSpPr>
        <p:spPr>
          <a:xfrm>
            <a:off x="2455848" y="1358646"/>
            <a:ext cx="5454277" cy="2879793"/>
          </a:xfrm>
        </p:spPr>
        <p:txBody>
          <a:bodyPr>
            <a:normAutofit/>
          </a:bodyPr>
          <a:lstStyle/>
          <a:p>
            <a:pPr>
              <a:lnSpc>
                <a:spcPct val="100000"/>
              </a:lnSpc>
            </a:pPr>
            <a:r>
              <a:rPr lang="en-AU" sz="2200" dirty="0">
                <a:solidFill>
                  <a:srgbClr val="171C41"/>
                </a:solidFill>
              </a:rPr>
              <a:t>On a sheet of paper record everything you can about a square. Use any way </a:t>
            </a:r>
            <a:br>
              <a:rPr lang="en-AU" sz="2200" dirty="0">
                <a:solidFill>
                  <a:srgbClr val="171C41"/>
                </a:solidFill>
              </a:rPr>
            </a:br>
            <a:r>
              <a:rPr lang="en-AU" sz="2200" dirty="0">
                <a:solidFill>
                  <a:srgbClr val="171C41"/>
                </a:solidFill>
              </a:rPr>
              <a:t>of recording this with which you are comfortable.</a:t>
            </a:r>
          </a:p>
          <a:p>
            <a:pPr>
              <a:lnSpc>
                <a:spcPct val="100000"/>
              </a:lnSpc>
            </a:pPr>
            <a:endParaRPr lang="en-AU" sz="2200" dirty="0">
              <a:solidFill>
                <a:srgbClr val="171C41"/>
              </a:solidFill>
            </a:endParaRPr>
          </a:p>
          <a:p>
            <a:pPr>
              <a:lnSpc>
                <a:spcPct val="100000"/>
              </a:lnSpc>
            </a:pPr>
            <a:r>
              <a:rPr lang="en-AU" sz="2200" dirty="0">
                <a:solidFill>
                  <a:srgbClr val="171C41"/>
                </a:solidFill>
              </a:rPr>
              <a:t>Put your piece of paper to one side to refer to towards the end of this module</a:t>
            </a:r>
            <a:r>
              <a:rPr lang="en-AU" sz="2200" dirty="0">
                <a:solidFill>
                  <a:srgbClr val="406077"/>
                </a:solidFill>
              </a:rPr>
              <a:t>.</a:t>
            </a:r>
          </a:p>
        </p:txBody>
      </p:sp>
      <p:pic>
        <p:nvPicPr>
          <p:cNvPr id="5" name="Picture 4"/>
          <p:cNvPicPr>
            <a:picLocks noChangeAspect="1"/>
          </p:cNvPicPr>
          <p:nvPr/>
        </p:nvPicPr>
        <p:blipFill>
          <a:blip r:embed="rId3"/>
          <a:stretch>
            <a:fillRect/>
          </a:stretch>
        </p:blipFill>
        <p:spPr>
          <a:xfrm>
            <a:off x="8208963" y="417513"/>
            <a:ext cx="530352" cy="533400"/>
          </a:xfrm>
          <a:prstGeom prst="rect">
            <a:avLst/>
          </a:prstGeom>
        </p:spPr>
      </p:pic>
    </p:spTree>
    <p:extLst>
      <p:ext uri="{BB962C8B-B14F-4D97-AF65-F5344CB8AC3E}">
        <p14:creationId xmlns:p14="http://schemas.microsoft.com/office/powerpoint/2010/main" val="425762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32" y="564484"/>
            <a:ext cx="6615000" cy="945000"/>
          </a:xfrm>
        </p:spPr>
        <p:txBody>
          <a:bodyPr>
            <a:noAutofit/>
          </a:bodyPr>
          <a:lstStyle/>
          <a:p>
            <a:r>
              <a:rPr lang="en-AU" sz="3000" dirty="0">
                <a:solidFill>
                  <a:srgbClr val="171C41"/>
                </a:solidFill>
              </a:rPr>
              <a:t>Plane shape activity: </a:t>
            </a:r>
            <a:br>
              <a:rPr lang="en-AU" sz="3000" dirty="0">
                <a:solidFill>
                  <a:srgbClr val="171C41"/>
                </a:solidFill>
              </a:rPr>
            </a:br>
            <a:r>
              <a:rPr lang="en-AU" sz="3000" dirty="0">
                <a:solidFill>
                  <a:srgbClr val="171C41"/>
                </a:solidFill>
              </a:rPr>
              <a:t>Property match-up</a:t>
            </a:r>
          </a:p>
        </p:txBody>
      </p:sp>
      <p:sp>
        <p:nvSpPr>
          <p:cNvPr id="3" name="Content Placeholder 2"/>
          <p:cNvSpPr>
            <a:spLocks noGrp="1"/>
          </p:cNvSpPr>
          <p:nvPr>
            <p:ph idx="1"/>
          </p:nvPr>
        </p:nvSpPr>
        <p:spPr>
          <a:xfrm>
            <a:off x="1743742" y="1558910"/>
            <a:ext cx="5079175" cy="3141050"/>
          </a:xfrm>
        </p:spPr>
        <p:txBody>
          <a:bodyPr>
            <a:normAutofit/>
          </a:bodyPr>
          <a:lstStyle/>
          <a:p>
            <a:pPr marL="0" indent="0">
              <a:lnSpc>
                <a:spcPct val="100000"/>
              </a:lnSpc>
              <a:spcBef>
                <a:spcPts val="0"/>
              </a:spcBef>
              <a:spcAft>
                <a:spcPts val="600"/>
              </a:spcAft>
              <a:buNone/>
            </a:pPr>
            <a:r>
              <a:rPr lang="en-AU" sz="2200" dirty="0">
                <a:solidFill>
                  <a:srgbClr val="171C41"/>
                </a:solidFill>
              </a:rPr>
              <a:t>Collect a copy of each of </a:t>
            </a:r>
            <a:r>
              <a:rPr lang="en-AU" sz="2200" i="1" u="sng" dirty="0">
                <a:solidFill>
                  <a:srgbClr val="406077"/>
                </a:solidFill>
                <a:hlinkClick r:id="rId3"/>
              </a:rPr>
              <a:t>Quadrilateral Properties</a:t>
            </a:r>
            <a:r>
              <a:rPr lang="en-AU" sz="2200" dirty="0">
                <a:solidFill>
                  <a:srgbClr val="406077"/>
                </a:solidFill>
              </a:rPr>
              <a:t> </a:t>
            </a:r>
            <a:r>
              <a:rPr lang="en-AU" sz="2200" dirty="0">
                <a:solidFill>
                  <a:srgbClr val="171C41"/>
                </a:solidFill>
              </a:rPr>
              <a:t>and</a:t>
            </a:r>
            <a:r>
              <a:rPr lang="en-AU" sz="2200" dirty="0">
                <a:solidFill>
                  <a:srgbClr val="406077"/>
                </a:solidFill>
              </a:rPr>
              <a:t> </a:t>
            </a:r>
            <a:r>
              <a:rPr lang="en-AU" sz="2200" i="1" u="sng" dirty="0">
                <a:solidFill>
                  <a:srgbClr val="406077"/>
                </a:solidFill>
                <a:hlinkClick r:id="rId4"/>
              </a:rPr>
              <a:t>Property Match-up: Student Worksheet</a:t>
            </a:r>
            <a:r>
              <a:rPr lang="en-AU" sz="2200" dirty="0">
                <a:solidFill>
                  <a:srgbClr val="406077"/>
                </a:solidFill>
              </a:rPr>
              <a:t>. </a:t>
            </a:r>
          </a:p>
          <a:p>
            <a:pPr marL="0" indent="0">
              <a:lnSpc>
                <a:spcPct val="100000"/>
              </a:lnSpc>
              <a:spcBef>
                <a:spcPts val="0"/>
              </a:spcBef>
              <a:spcAft>
                <a:spcPts val="600"/>
              </a:spcAft>
              <a:buNone/>
            </a:pPr>
            <a:r>
              <a:rPr lang="en-AU" sz="2200" dirty="0">
                <a:solidFill>
                  <a:srgbClr val="171C41"/>
                </a:solidFill>
              </a:rPr>
              <a:t>Match each written property to the appropriate image.</a:t>
            </a:r>
          </a:p>
        </p:txBody>
      </p:sp>
      <p:pic>
        <p:nvPicPr>
          <p:cNvPr id="7" name="Picture 6"/>
          <p:cNvPicPr/>
          <p:nvPr/>
        </p:nvPicPr>
        <p:blipFill rotWithShape="1">
          <a:blip r:embed="rId5"/>
          <a:srcRect l="19610" t="19100" r="70289" b="64846"/>
          <a:stretch/>
        </p:blipFill>
        <p:spPr bwMode="auto">
          <a:xfrm>
            <a:off x="6960229" y="1649389"/>
            <a:ext cx="1767793" cy="14306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36729" t="19100" r="53311" b="63185"/>
          <a:stretch/>
        </p:blipFill>
        <p:spPr bwMode="auto">
          <a:xfrm>
            <a:off x="6960229" y="3080009"/>
            <a:ext cx="1648769" cy="1619227"/>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6"/>
          <a:stretch>
            <a:fillRect/>
          </a:stretch>
        </p:blipFill>
        <p:spPr>
          <a:xfrm>
            <a:off x="8208963" y="414465"/>
            <a:ext cx="530352" cy="536448"/>
          </a:xfrm>
          <a:prstGeom prst="rect">
            <a:avLst/>
          </a:prstGeom>
        </p:spPr>
      </p:pic>
    </p:spTree>
    <p:extLst>
      <p:ext uri="{BB962C8B-B14F-4D97-AF65-F5344CB8AC3E}">
        <p14:creationId xmlns:p14="http://schemas.microsoft.com/office/powerpoint/2010/main" val="122810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33" y="348519"/>
            <a:ext cx="6615000" cy="945000"/>
          </a:xfrm>
        </p:spPr>
        <p:txBody>
          <a:bodyPr>
            <a:normAutofit/>
          </a:bodyPr>
          <a:lstStyle/>
          <a:p>
            <a:r>
              <a:rPr lang="en-AU" sz="3000" dirty="0">
                <a:solidFill>
                  <a:srgbClr val="171C41"/>
                </a:solidFill>
              </a:rPr>
              <a:t>Discussion point</a:t>
            </a:r>
          </a:p>
        </p:txBody>
      </p:sp>
      <p:sp>
        <p:nvSpPr>
          <p:cNvPr id="3" name="Content Placeholder 2"/>
          <p:cNvSpPr>
            <a:spLocks noGrp="1"/>
          </p:cNvSpPr>
          <p:nvPr>
            <p:ph idx="1"/>
          </p:nvPr>
        </p:nvSpPr>
        <p:spPr>
          <a:xfrm>
            <a:off x="2117520" y="1366671"/>
            <a:ext cx="5509141" cy="3375000"/>
          </a:xfrm>
        </p:spPr>
        <p:txBody>
          <a:bodyPr/>
          <a:lstStyle/>
          <a:p>
            <a:pPr marL="0" indent="0">
              <a:buNone/>
            </a:pPr>
            <a:r>
              <a:rPr lang="en-AU" sz="2400" b="1" dirty="0">
                <a:solidFill>
                  <a:srgbClr val="171C41"/>
                </a:solidFill>
              </a:rPr>
              <a:t>With your colleagues discuss:</a:t>
            </a:r>
          </a:p>
          <a:p>
            <a:pPr lvl="1">
              <a:lnSpc>
                <a:spcPct val="100000"/>
              </a:lnSpc>
            </a:pPr>
            <a:r>
              <a:rPr lang="en-AU" sz="2200" dirty="0">
                <a:solidFill>
                  <a:srgbClr val="171C41"/>
                </a:solidFill>
              </a:rPr>
              <a:t>How might you implement this activity in your classroom?</a:t>
            </a:r>
          </a:p>
          <a:p>
            <a:pPr lvl="1">
              <a:lnSpc>
                <a:spcPct val="100000"/>
              </a:lnSpc>
            </a:pPr>
            <a:r>
              <a:rPr lang="en-AU" sz="2200" dirty="0">
                <a:solidFill>
                  <a:srgbClr val="171C41"/>
                </a:solidFill>
              </a:rPr>
              <a:t>What student outcomes might you expect to observe?</a:t>
            </a:r>
          </a:p>
          <a:p>
            <a:pPr lvl="1">
              <a:lnSpc>
                <a:spcPct val="100000"/>
              </a:lnSpc>
            </a:pPr>
            <a:r>
              <a:rPr lang="en-AU" sz="2200" dirty="0">
                <a:solidFill>
                  <a:srgbClr val="171C41"/>
                </a:solidFill>
              </a:rPr>
              <a:t>In what ways is this a worthwhile activity to use with your students?</a:t>
            </a:r>
          </a:p>
          <a:p>
            <a:pPr lvl="1">
              <a:lnSpc>
                <a:spcPct val="100000"/>
              </a:lnSpc>
            </a:pPr>
            <a:r>
              <a:rPr lang="en-AU" sz="2200" dirty="0">
                <a:solidFill>
                  <a:srgbClr val="171C41"/>
                </a:solidFill>
              </a:rPr>
              <a:t>How might you adapt this to suit </a:t>
            </a:r>
            <a:br>
              <a:rPr lang="en-AU" sz="2200" dirty="0">
                <a:solidFill>
                  <a:srgbClr val="171C41"/>
                </a:solidFill>
              </a:rPr>
            </a:br>
            <a:r>
              <a:rPr lang="en-AU" sz="2200" dirty="0">
                <a:solidFill>
                  <a:srgbClr val="171C41"/>
                </a:solidFill>
              </a:rPr>
              <a:t>your students?</a:t>
            </a:r>
          </a:p>
        </p:txBody>
      </p:sp>
      <p:pic>
        <p:nvPicPr>
          <p:cNvPr id="5" name="Picture 4"/>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329271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32" y="571684"/>
            <a:ext cx="5626898" cy="945000"/>
          </a:xfrm>
        </p:spPr>
        <p:txBody>
          <a:bodyPr>
            <a:noAutofit/>
          </a:bodyPr>
          <a:lstStyle/>
          <a:p>
            <a:r>
              <a:rPr lang="en-AU" sz="3000" b="1" dirty="0">
                <a:solidFill>
                  <a:srgbClr val="171C41"/>
                </a:solidFill>
              </a:rPr>
              <a:t>Plane shape activity: </a:t>
            </a:r>
            <a:br>
              <a:rPr lang="en-AU" sz="3000" b="1" dirty="0">
                <a:solidFill>
                  <a:srgbClr val="171C41"/>
                </a:solidFill>
              </a:rPr>
            </a:br>
            <a:r>
              <a:rPr lang="en-AU" sz="3000" b="1" dirty="0">
                <a:solidFill>
                  <a:srgbClr val="171C41"/>
                </a:solidFill>
              </a:rPr>
              <a:t>Quadrilateral property quiz</a:t>
            </a:r>
          </a:p>
        </p:txBody>
      </p:sp>
      <p:sp>
        <p:nvSpPr>
          <p:cNvPr id="4" name="Rectangle 3"/>
          <p:cNvSpPr/>
          <p:nvPr/>
        </p:nvSpPr>
        <p:spPr>
          <a:xfrm>
            <a:off x="1481557" y="1910505"/>
            <a:ext cx="4190828" cy="1773596"/>
          </a:xfrm>
          <a:custGeom>
            <a:avLst/>
            <a:gdLst>
              <a:gd name="connsiteX0" fmla="*/ 0 w 683393"/>
              <a:gd name="connsiteY0" fmla="*/ 0 h 693019"/>
              <a:gd name="connsiteX1" fmla="*/ 683393 w 683393"/>
              <a:gd name="connsiteY1" fmla="*/ 0 h 693019"/>
              <a:gd name="connsiteX2" fmla="*/ 683393 w 683393"/>
              <a:gd name="connsiteY2" fmla="*/ 693019 h 693019"/>
              <a:gd name="connsiteX3" fmla="*/ 0 w 683393"/>
              <a:gd name="connsiteY3" fmla="*/ 693019 h 693019"/>
              <a:gd name="connsiteX4" fmla="*/ 0 w 683393"/>
              <a:gd name="connsiteY4" fmla="*/ 0 h 693019"/>
              <a:gd name="connsiteX0" fmla="*/ 0 w 1211295"/>
              <a:gd name="connsiteY0" fmla="*/ 0 h 693019"/>
              <a:gd name="connsiteX1" fmla="*/ 683393 w 1211295"/>
              <a:gd name="connsiteY1" fmla="*/ 0 h 693019"/>
              <a:gd name="connsiteX2" fmla="*/ 1211295 w 1211295"/>
              <a:gd name="connsiteY2" fmla="*/ 683593 h 693019"/>
              <a:gd name="connsiteX3" fmla="*/ 0 w 1211295"/>
              <a:gd name="connsiteY3" fmla="*/ 693019 h 693019"/>
              <a:gd name="connsiteX4" fmla="*/ 0 w 1211295"/>
              <a:gd name="connsiteY4" fmla="*/ 0 h 693019"/>
              <a:gd name="connsiteX0" fmla="*/ 150828 w 1211295"/>
              <a:gd name="connsiteY0" fmla="*/ 18854 h 693019"/>
              <a:gd name="connsiteX1" fmla="*/ 683393 w 1211295"/>
              <a:gd name="connsiteY1" fmla="*/ 0 h 693019"/>
              <a:gd name="connsiteX2" fmla="*/ 1211295 w 1211295"/>
              <a:gd name="connsiteY2" fmla="*/ 683593 h 693019"/>
              <a:gd name="connsiteX3" fmla="*/ 0 w 1211295"/>
              <a:gd name="connsiteY3" fmla="*/ 693019 h 693019"/>
              <a:gd name="connsiteX4" fmla="*/ 150828 w 1211295"/>
              <a:gd name="connsiteY4" fmla="*/ 18854 h 693019"/>
              <a:gd name="connsiteX0" fmla="*/ 763570 w 1824037"/>
              <a:gd name="connsiteY0" fmla="*/ 18854 h 2342709"/>
              <a:gd name="connsiteX1" fmla="*/ 1296135 w 1824037"/>
              <a:gd name="connsiteY1" fmla="*/ 0 h 2342709"/>
              <a:gd name="connsiteX2" fmla="*/ 1824037 w 1824037"/>
              <a:gd name="connsiteY2" fmla="*/ 683593 h 2342709"/>
              <a:gd name="connsiteX3" fmla="*/ 0 w 1824037"/>
              <a:gd name="connsiteY3" fmla="*/ 2342709 h 2342709"/>
              <a:gd name="connsiteX4" fmla="*/ 763570 w 1824037"/>
              <a:gd name="connsiteY4" fmla="*/ 18854 h 2342709"/>
              <a:gd name="connsiteX0" fmla="*/ 763570 w 3643409"/>
              <a:gd name="connsiteY0" fmla="*/ 0 h 2323855"/>
              <a:gd name="connsiteX1" fmla="*/ 3643409 w 3643409"/>
              <a:gd name="connsiteY1" fmla="*/ 18853 h 2323855"/>
              <a:gd name="connsiteX2" fmla="*/ 1824037 w 3643409"/>
              <a:gd name="connsiteY2" fmla="*/ 664739 h 2323855"/>
              <a:gd name="connsiteX3" fmla="*/ 0 w 3643409"/>
              <a:gd name="connsiteY3" fmla="*/ 2323855 h 2323855"/>
              <a:gd name="connsiteX4" fmla="*/ 763570 w 3643409"/>
              <a:gd name="connsiteY4" fmla="*/ 0 h 2323855"/>
              <a:gd name="connsiteX0" fmla="*/ 763570 w 3643433"/>
              <a:gd name="connsiteY0" fmla="*/ 0 h 2323855"/>
              <a:gd name="connsiteX1" fmla="*/ 3643409 w 3643433"/>
              <a:gd name="connsiteY1" fmla="*/ 18853 h 2323855"/>
              <a:gd name="connsiteX2" fmla="*/ 1824037 w 3643433"/>
              <a:gd name="connsiteY2" fmla="*/ 664739 h 2323855"/>
              <a:gd name="connsiteX3" fmla="*/ 0 w 3643433"/>
              <a:gd name="connsiteY3" fmla="*/ 2323855 h 2323855"/>
              <a:gd name="connsiteX4" fmla="*/ 763570 w 3643433"/>
              <a:gd name="connsiteY4" fmla="*/ 0 h 2323855"/>
              <a:gd name="connsiteX0" fmla="*/ 763570 w 6395482"/>
              <a:gd name="connsiteY0" fmla="*/ 0 h 2333283"/>
              <a:gd name="connsiteX1" fmla="*/ 3643409 w 6395482"/>
              <a:gd name="connsiteY1" fmla="*/ 18853 h 2333283"/>
              <a:gd name="connsiteX2" fmla="*/ 6320623 w 6395482"/>
              <a:gd name="connsiteY2" fmla="*/ 2333283 h 2333283"/>
              <a:gd name="connsiteX3" fmla="*/ 0 w 6395482"/>
              <a:gd name="connsiteY3" fmla="*/ 2323855 h 2333283"/>
              <a:gd name="connsiteX4" fmla="*/ 763570 w 6395482"/>
              <a:gd name="connsiteY4" fmla="*/ 0 h 2333283"/>
              <a:gd name="connsiteX0" fmla="*/ 763570 w 6320667"/>
              <a:gd name="connsiteY0" fmla="*/ 0 h 2333321"/>
              <a:gd name="connsiteX1" fmla="*/ 3643409 w 6320667"/>
              <a:gd name="connsiteY1" fmla="*/ 18853 h 2333321"/>
              <a:gd name="connsiteX2" fmla="*/ 6320623 w 6320667"/>
              <a:gd name="connsiteY2" fmla="*/ 2333283 h 2333321"/>
              <a:gd name="connsiteX3" fmla="*/ 0 w 6320667"/>
              <a:gd name="connsiteY3" fmla="*/ 2323855 h 2333321"/>
              <a:gd name="connsiteX4" fmla="*/ 763570 w 6320667"/>
              <a:gd name="connsiteY4" fmla="*/ 0 h 2333321"/>
              <a:gd name="connsiteX0" fmla="*/ 763570 w 5491127"/>
              <a:gd name="connsiteY0" fmla="*/ 0 h 2323894"/>
              <a:gd name="connsiteX1" fmla="*/ 3643409 w 5491127"/>
              <a:gd name="connsiteY1" fmla="*/ 18853 h 2323894"/>
              <a:gd name="connsiteX2" fmla="*/ 5491064 w 5491127"/>
              <a:gd name="connsiteY2" fmla="*/ 2323856 h 2323894"/>
              <a:gd name="connsiteX3" fmla="*/ 0 w 5491127"/>
              <a:gd name="connsiteY3" fmla="*/ 2323855 h 2323894"/>
              <a:gd name="connsiteX4" fmla="*/ 763570 w 5491127"/>
              <a:gd name="connsiteY4" fmla="*/ 0 h 2323894"/>
              <a:gd name="connsiteX0" fmla="*/ 763570 w 5491126"/>
              <a:gd name="connsiteY0" fmla="*/ 0 h 2323894"/>
              <a:gd name="connsiteX1" fmla="*/ 3615129 w 5491126"/>
              <a:gd name="connsiteY1" fmla="*/ 9426 h 2323894"/>
              <a:gd name="connsiteX2" fmla="*/ 5491064 w 5491126"/>
              <a:gd name="connsiteY2" fmla="*/ 2323856 h 2323894"/>
              <a:gd name="connsiteX3" fmla="*/ 0 w 5491126"/>
              <a:gd name="connsiteY3" fmla="*/ 2323855 h 2323894"/>
              <a:gd name="connsiteX4" fmla="*/ 763570 w 5491126"/>
              <a:gd name="connsiteY4" fmla="*/ 0 h 23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26" h="2323894">
                <a:moveTo>
                  <a:pt x="763570" y="0"/>
                </a:moveTo>
                <a:lnTo>
                  <a:pt x="3615129" y="9426"/>
                </a:lnTo>
                <a:cubicBezTo>
                  <a:pt x="3621414" y="-1522"/>
                  <a:pt x="5503632" y="2334805"/>
                  <a:pt x="5491064" y="2323856"/>
                </a:cubicBezTo>
                <a:lnTo>
                  <a:pt x="0" y="2323855"/>
                </a:lnTo>
                <a:lnTo>
                  <a:pt x="763570" y="0"/>
                </a:lnTo>
                <a:close/>
              </a:path>
            </a:pathLst>
          </a:cu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5947" y="1754214"/>
            <a:ext cx="4631135" cy="492443"/>
          </a:xfrm>
          <a:prstGeom prst="rect">
            <a:avLst/>
          </a:prstGeom>
          <a:noFill/>
        </p:spPr>
        <p:txBody>
          <a:bodyPr wrap="square" rtlCol="0">
            <a:spAutoFit/>
          </a:bodyPr>
          <a:lstStyle/>
          <a:p>
            <a:r>
              <a:rPr lang="en-US" sz="2600" b="1" dirty="0">
                <a:solidFill>
                  <a:srgbClr val="171C41"/>
                </a:solidFill>
                <a:latin typeface="Arial" charset="0"/>
                <a:ea typeface="Arial" charset="0"/>
                <a:cs typeface="Arial" charset="0"/>
              </a:rPr>
              <a:t>I am a trapezium</a:t>
            </a:r>
          </a:p>
        </p:txBody>
      </p:sp>
      <p:sp>
        <p:nvSpPr>
          <p:cNvPr id="7" name="TextBox 6"/>
          <p:cNvSpPr txBox="1"/>
          <p:nvPr/>
        </p:nvSpPr>
        <p:spPr>
          <a:xfrm>
            <a:off x="5795947" y="2246657"/>
            <a:ext cx="2924883" cy="1661993"/>
          </a:xfrm>
          <a:prstGeom prst="rect">
            <a:avLst/>
          </a:prstGeom>
          <a:noFill/>
        </p:spPr>
        <p:txBody>
          <a:bodyPr wrap="square" rtlCol="0">
            <a:spAutoFit/>
          </a:bodyPr>
          <a:lstStyle/>
          <a:p>
            <a:pPr marL="342900" indent="-342900">
              <a:buFont typeface="Arial" charset="0"/>
              <a:buChar char="•"/>
            </a:pPr>
            <a:r>
              <a:rPr lang="en-US" sz="1700" dirty="0">
                <a:solidFill>
                  <a:srgbClr val="171C41"/>
                </a:solidFill>
                <a:latin typeface="Arial" charset="0"/>
                <a:ea typeface="Arial" charset="0"/>
                <a:cs typeface="Arial" charset="0"/>
              </a:rPr>
              <a:t>Make a copy of me then cut me out so you can fold and measure me. </a:t>
            </a:r>
          </a:p>
          <a:p>
            <a:endParaRPr lang="en-US" sz="1700" dirty="0">
              <a:solidFill>
                <a:srgbClr val="171C41"/>
              </a:solidFill>
              <a:latin typeface="Arial" charset="0"/>
              <a:ea typeface="Arial" charset="0"/>
              <a:cs typeface="Arial" charset="0"/>
            </a:endParaRPr>
          </a:p>
          <a:p>
            <a:pPr marL="342900" indent="-342900">
              <a:buFont typeface="Arial" charset="0"/>
              <a:buChar char="•"/>
            </a:pPr>
            <a:r>
              <a:rPr lang="en-US" sz="1700" dirty="0">
                <a:solidFill>
                  <a:srgbClr val="171C41"/>
                </a:solidFill>
                <a:latin typeface="Arial" charset="0"/>
                <a:ea typeface="Arial" charset="0"/>
                <a:cs typeface="Arial" charset="0"/>
              </a:rPr>
              <a:t>What properties do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I possess?</a:t>
            </a:r>
          </a:p>
        </p:txBody>
      </p:sp>
      <p:sp>
        <p:nvSpPr>
          <p:cNvPr id="8" name="TextBox 7"/>
          <p:cNvSpPr txBox="1"/>
          <p:nvPr/>
        </p:nvSpPr>
        <p:spPr>
          <a:xfrm>
            <a:off x="2465050" y="2566470"/>
            <a:ext cx="1858083" cy="461665"/>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Trapezium</a:t>
            </a:r>
          </a:p>
        </p:txBody>
      </p:sp>
      <p:pic>
        <p:nvPicPr>
          <p:cNvPr id="5" name="Picture 4"/>
          <p:cNvPicPr>
            <a:picLocks noChangeAspect="1"/>
          </p:cNvPicPr>
          <p:nvPr/>
        </p:nvPicPr>
        <p:blipFill>
          <a:blip r:embed="rId3"/>
          <a:stretch>
            <a:fillRect/>
          </a:stretch>
        </p:blipFill>
        <p:spPr>
          <a:xfrm>
            <a:off x="8208963" y="414465"/>
            <a:ext cx="530352" cy="536448"/>
          </a:xfrm>
          <a:prstGeom prst="rect">
            <a:avLst/>
          </a:prstGeom>
        </p:spPr>
      </p:pic>
    </p:spTree>
    <p:extLst>
      <p:ext uri="{BB962C8B-B14F-4D97-AF65-F5344CB8AC3E}">
        <p14:creationId xmlns:p14="http://schemas.microsoft.com/office/powerpoint/2010/main" val="2948232905"/>
      </p:ext>
    </p:extLst>
  </p:cSld>
  <p:clrMapOvr>
    <a:masterClrMapping/>
  </p:clrMapOvr>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1868</TotalTime>
  <Words>1406</Words>
  <Application>Microsoft Office PowerPoint</Application>
  <PresentationFormat>On-screen Show (16:9)</PresentationFormat>
  <Paragraphs>144</Paragraphs>
  <Slides>20</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dimensions</vt:lpstr>
      <vt:lpstr>1_Office Theme</vt:lpstr>
      <vt:lpstr>Opening the Top Drawer  to Geometric Reasoning </vt:lpstr>
      <vt:lpstr>There are five Big Ideas in the  Geometric Reasoning Top Drawer</vt:lpstr>
      <vt:lpstr>Big Ideas: Plane Shapes</vt:lpstr>
      <vt:lpstr>Australian Curriculum links</vt:lpstr>
      <vt:lpstr>Focus question</vt:lpstr>
      <vt:lpstr>Introductory plane shape activity</vt:lpstr>
      <vt:lpstr>Plane shape activity:  Property match-up</vt:lpstr>
      <vt:lpstr>Discussion point</vt:lpstr>
      <vt:lpstr>Plane shape activity:  Quadrilateral property quiz</vt:lpstr>
      <vt:lpstr>PowerPoint Presentation</vt:lpstr>
      <vt:lpstr>Discussion point</vt:lpstr>
      <vt:lpstr>PowerPoint Presentation</vt:lpstr>
      <vt:lpstr>A suggested solution</vt:lpstr>
      <vt:lpstr>Discussion point</vt:lpstr>
      <vt:lpstr>Plane shape activity:  Milli makes magical measurements</vt:lpstr>
      <vt:lpstr>Plane shapes: Conclusion </vt:lpstr>
      <vt:lpstr>PowerPoint Presentation</vt:lpstr>
      <vt:lpstr>Final thoughts</vt:lpstr>
      <vt:lpstr>Acknowledgements</vt:lpstr>
      <vt:lpstr>Copyright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Ruckert</dc:creator>
  <cp:lastModifiedBy>Ann Ruckert</cp:lastModifiedBy>
  <cp:revision>91</cp:revision>
  <cp:lastPrinted>2015-01-29T03:23:13Z</cp:lastPrinted>
  <dcterms:created xsi:type="dcterms:W3CDTF">2016-06-29T04:44:41Z</dcterms:created>
  <dcterms:modified xsi:type="dcterms:W3CDTF">2017-05-25T05:57:15Z</dcterms:modified>
</cp:coreProperties>
</file>