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7" r:id="rId1"/>
    <p:sldMasterId id="2147483816" r:id="rId2"/>
  </p:sldMasterIdLst>
  <p:notesMasterIdLst>
    <p:notesMasterId r:id="rId21"/>
  </p:notesMasterIdLst>
  <p:handoutMasterIdLst>
    <p:handoutMasterId r:id="rId22"/>
  </p:handoutMasterIdLst>
  <p:sldIdLst>
    <p:sldId id="259" r:id="rId3"/>
    <p:sldId id="269" r:id="rId4"/>
    <p:sldId id="279" r:id="rId5"/>
    <p:sldId id="280" r:id="rId6"/>
    <p:sldId id="270" r:id="rId7"/>
    <p:sldId id="272" r:id="rId8"/>
    <p:sldId id="271" r:id="rId9"/>
    <p:sldId id="284" r:id="rId10"/>
    <p:sldId id="281" r:id="rId11"/>
    <p:sldId id="274" r:id="rId12"/>
    <p:sldId id="285" r:id="rId13"/>
    <p:sldId id="275" r:id="rId14"/>
    <p:sldId id="286" r:id="rId15"/>
    <p:sldId id="287" r:id="rId16"/>
    <p:sldId id="278" r:id="rId17"/>
    <p:sldId id="288" r:id="rId18"/>
    <p:sldId id="273" r:id="rId19"/>
    <p:sldId id="283" r:id="rId2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04" userDrawn="1">
          <p15:clr>
            <a:srgbClr val="A4A3A4"/>
          </p15:clr>
        </p15:guide>
        <p15:guide id="2" pos="975" userDrawn="1">
          <p15:clr>
            <a:srgbClr val="A4A3A4"/>
          </p15:clr>
        </p15:guide>
        <p15:guide id="3" pos="1224" userDrawn="1">
          <p15:clr>
            <a:srgbClr val="A4A3A4"/>
          </p15:clr>
        </p15:guide>
        <p15:guide id="4" pos="1474" userDrawn="1">
          <p15:clr>
            <a:srgbClr val="A4A3A4"/>
          </p15:clr>
        </p15:guide>
        <p15:guide id="5" pos="1723" userDrawn="1">
          <p15:clr>
            <a:srgbClr val="A4A3A4"/>
          </p15:clr>
        </p15:guide>
        <p15:guide id="6" pos="2903" userDrawn="1">
          <p15:clr>
            <a:srgbClr val="A4A3A4"/>
          </p15:clr>
        </p15:guide>
        <p15:guide id="7" pos="5261" userDrawn="1">
          <p15:clr>
            <a:srgbClr val="A4A3A4"/>
          </p15:clr>
        </p15:guide>
        <p15:guide id="8" orient="horz" pos="599" userDrawn="1">
          <p15:clr>
            <a:srgbClr val="A4A3A4"/>
          </p15:clr>
        </p15:guide>
        <p15:guide id="9" orient="horz" pos="1030" userDrawn="1">
          <p15:clr>
            <a:srgbClr val="A4A3A4"/>
          </p15:clr>
        </p15:guide>
        <p15:guide id="10" orient="horz" pos="12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C41"/>
    <a:srgbClr val="406077"/>
    <a:srgbClr val="95B2C2"/>
    <a:srgbClr val="32C2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31" autoAdjust="0"/>
    <p:restoredTop sz="84489" autoAdjust="0"/>
  </p:normalViewPr>
  <p:slideViewPr>
    <p:cSldViewPr snapToGrid="0" snapToObjects="1">
      <p:cViewPr varScale="1">
        <p:scale>
          <a:sx n="98" d="100"/>
          <a:sy n="98" d="100"/>
        </p:scale>
        <p:origin x="1024" y="176"/>
      </p:cViewPr>
      <p:guideLst>
        <p:guide orient="horz" pos="804"/>
        <p:guide pos="975"/>
        <p:guide pos="1224"/>
        <p:guide pos="1474"/>
        <p:guide pos="1723"/>
        <p:guide pos="2903"/>
        <p:guide pos="5261"/>
        <p:guide orient="horz" pos="599"/>
        <p:guide orient="horz" pos="1030"/>
        <p:guide orient="horz" pos="1257"/>
      </p:guideLst>
    </p:cSldViewPr>
  </p:slideViewPr>
  <p:outlineViewPr>
    <p:cViewPr>
      <p:scale>
        <a:sx n="33" d="100"/>
        <a:sy n="33" d="100"/>
      </p:scale>
      <p:origin x="0" y="52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BAE22-BA42-E844-AF4D-3FC3DEF54B2D}" type="datetimeFigureOut">
              <a:rPr lang="en-US" smtClean="0"/>
              <a:pPr/>
              <a:t>9/29/17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D9726-895E-5642-AF69-D29CC26818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61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DB789-A0E4-FC41-A88F-E0D29EABCBC2}" type="datetimeFigureOut">
              <a:rPr lang="en-US" smtClean="0"/>
              <a:pPr/>
              <a:t>9/29/17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8FC2C-B79D-6546-A7CD-42435F8CE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8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2638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>
                <a:latin typeface="+mn-lt"/>
              </a:rPr>
              <a:t>In this series of activities, you will investigate a particular situation in a circle, using pen and paper, to form a hypothesis. Further exploration will then take place using dynamic geometry software.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706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>
                <a:latin typeface="+mn-lt"/>
              </a:rPr>
              <a:t>Once a clear understanding of the theorems is gained, it is both mathematically sound and good teaching practice to prove the theorems using formal deductive geometry strategies.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099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031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 that everyone has completed this module, consider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focus question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posed at the beginning of the presentation. 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everyone to share their thoughts, ideas, wonderings with each other and record responses for dissemination amongst the group. 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might act as a stimulus to help them alter the way in which the idea of circle geometry is taught.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353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507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528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5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69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09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24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dirty="0">
                <a:latin typeface="+mn-lt"/>
              </a:rPr>
              <a:t>State the aim of the proof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dirty="0">
                <a:latin typeface="+mn-lt"/>
              </a:rPr>
              <a:t>Use given information and previously established theorems to establish the result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dirty="0">
                <a:latin typeface="+mn-lt"/>
              </a:rPr>
              <a:t>Give a reason for each step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dirty="0">
                <a:latin typeface="+mn-lt"/>
              </a:rPr>
              <a:t>State a clear conclusion.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dirty="0">
                <a:latin typeface="+mn-lt"/>
              </a:rPr>
              <a:t>Remember that a proof is incorrect if there is: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>
                <a:latin typeface="+mn-lt"/>
              </a:rPr>
              <a:t>an error in the underlying assumptions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>
                <a:latin typeface="+mn-lt"/>
              </a:rPr>
              <a:t>a flaw in the logic of the reasoning.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AU" dirty="0">
              <a:latin typeface="+mn-lt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48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AU" dirty="0">
                <a:latin typeface="+mn-lt"/>
              </a:rPr>
              <a:t>To gain a thorough understanding of circle geometry, let’s explore the relationships and see the results in a variety of situations, such as:</a:t>
            </a:r>
          </a:p>
          <a:p>
            <a:pPr lvl="1">
              <a:lnSpc>
                <a:spcPct val="120000"/>
              </a:lnSpc>
            </a:pPr>
            <a:r>
              <a:rPr lang="en-AU" dirty="0">
                <a:latin typeface="+mn-lt"/>
              </a:rPr>
              <a:t>Fold paper circles.</a:t>
            </a:r>
          </a:p>
          <a:p>
            <a:pPr lvl="1">
              <a:lnSpc>
                <a:spcPct val="120000"/>
              </a:lnSpc>
            </a:pPr>
            <a:r>
              <a:rPr lang="en-AU" dirty="0">
                <a:latin typeface="+mn-lt"/>
              </a:rPr>
              <a:t>Solve problems involving angle measurements.</a:t>
            </a:r>
          </a:p>
          <a:p>
            <a:pPr lvl="1">
              <a:lnSpc>
                <a:spcPct val="120000"/>
              </a:lnSpc>
            </a:pPr>
            <a:r>
              <a:rPr lang="en-AU" dirty="0">
                <a:latin typeface="+mn-lt"/>
              </a:rPr>
              <a:t>Construct accurately with pen-and-paper and then measure angles and lengths.</a:t>
            </a:r>
          </a:p>
          <a:p>
            <a:pPr lvl="1">
              <a:lnSpc>
                <a:spcPct val="120000"/>
              </a:lnSpc>
            </a:pPr>
            <a:r>
              <a:rPr lang="en-AU" dirty="0">
                <a:latin typeface="+mn-lt"/>
              </a:rPr>
              <a:t>Create dynamic diagrams which can be manipulated.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AU" dirty="0">
                <a:latin typeface="+mn-lt"/>
              </a:rPr>
              <a:t>Once a clear understanding of the theorems is gained, it is both mathematically sound and good teaching practice to prove the theorems using formal deductive geometry strategies.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56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12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64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0" y="841772"/>
            <a:ext cx="6615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3500" y="2701529"/>
            <a:ext cx="6615000" cy="175500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923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549" y="333805"/>
            <a:ext cx="6615000" cy="945000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0680" y="1339239"/>
            <a:ext cx="6615000" cy="33750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4411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0" y="1282304"/>
            <a:ext cx="66150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3500" y="3442098"/>
            <a:ext cx="66150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808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8500" y="1441429"/>
            <a:ext cx="32400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1333500" y="1441429"/>
            <a:ext cx="32400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846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3526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331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1" y="336946"/>
            <a:ext cx="317003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538" y="740569"/>
            <a:ext cx="401300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3501" y="1537096"/>
            <a:ext cx="317003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2580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1" y="336946"/>
            <a:ext cx="3073823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02628" y="740569"/>
            <a:ext cx="4052455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3501" y="1537096"/>
            <a:ext cx="3073822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891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7875" y="841773"/>
            <a:ext cx="6705600" cy="1168003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7875" y="2085975"/>
            <a:ext cx="6705600" cy="3429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61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3500" y="273844"/>
            <a:ext cx="6615000" cy="94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3500" y="1369219"/>
            <a:ext cx="6615000" cy="337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0"/>
            <a:ext cx="1080000" cy="5143500"/>
          </a:xfrm>
          <a:prstGeom prst="rect">
            <a:avLst/>
          </a:prstGeom>
          <a:gradFill flip="none" rotWithShape="1">
            <a:gsLst>
              <a:gs pos="0">
                <a:srgbClr val="406077"/>
              </a:gs>
              <a:gs pos="79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pic>
        <p:nvPicPr>
          <p:cNvPr id="8" name="Picture 8" descr="dimensions_logo_2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4" y="258367"/>
            <a:ext cx="945000" cy="75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1194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rgbClr val="406077"/>
          </a:solidFill>
          <a:latin typeface="Arial" charset="0"/>
          <a:ea typeface="Arial" charset="0"/>
          <a:cs typeface="Arial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666875" y="2463404"/>
            <a:ext cx="7477125" cy="2303859"/>
          </a:xfrm>
          <a:prstGeom prst="rect">
            <a:avLst/>
          </a:prstGeom>
          <a:gradFill flip="none" rotWithShape="1">
            <a:gsLst>
              <a:gs pos="91000">
                <a:srgbClr val="406077"/>
              </a:gs>
              <a:gs pos="9000">
                <a:schemeClr val="bg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11" name="Rectangle 10"/>
          <p:cNvSpPr/>
          <p:nvPr/>
        </p:nvSpPr>
        <p:spPr>
          <a:xfrm flipH="1">
            <a:off x="0" y="4767263"/>
            <a:ext cx="6858000" cy="384572"/>
          </a:xfrm>
          <a:prstGeom prst="rect">
            <a:avLst/>
          </a:prstGeom>
          <a:gradFill flip="none" rotWithShape="1">
            <a:gsLst>
              <a:gs pos="100000">
                <a:srgbClr val="406077"/>
              </a:gs>
              <a:gs pos="23000">
                <a:schemeClr val="bg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12" name="Rectangle 11"/>
          <p:cNvSpPr/>
          <p:nvPr/>
        </p:nvSpPr>
        <p:spPr>
          <a:xfrm flipV="1">
            <a:off x="2050257" y="2339579"/>
            <a:ext cx="7093744" cy="123825"/>
          </a:xfrm>
          <a:prstGeom prst="rect">
            <a:avLst/>
          </a:prstGeom>
          <a:solidFill>
            <a:srgbClr val="CE11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pic>
        <p:nvPicPr>
          <p:cNvPr id="13" name="Picture 9" descr="dimensions_logo cop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42875"/>
            <a:ext cx="18383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2050257" y="2019301"/>
            <a:ext cx="7093744" cy="402431"/>
          </a:xfrm>
          <a:prstGeom prst="rect">
            <a:avLst/>
          </a:prstGeom>
          <a:solidFill>
            <a:srgbClr val="40607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905" y="3886201"/>
            <a:ext cx="715565" cy="715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04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rgbClr val="406077"/>
          </a:solidFill>
          <a:latin typeface="Arial" charset="0"/>
          <a:ea typeface="Arial" charset="0"/>
          <a:cs typeface="Arial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opdrawer.aamt.edu.au/Geometric-reasoning/Big-ideas" TargetMode="External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lluminations.nctm.org/Lesson.aspx?id=3777" TargetMode="External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topdrawer.aamt.edu.au/Geometric-reasoning/Downloads/Circle-geometry-investigations-Student-worksheet" TargetMode="External"/><Relationship Id="rId4" Type="http://schemas.openxmlformats.org/officeDocument/2006/relationships/hyperlink" Target="http://www.geogebra.org/cms/en/download/" TargetMode="External"/><Relationship Id="rId5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4" Type="http://schemas.openxmlformats.org/officeDocument/2006/relationships/hyperlink" Target="http://www.geogebratube.org/user/profile/id/17646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creativecommons.org/licenses/by-nc-nd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ustraliancurriculum.edu.au/Curriculum/ContentDescription/ACMMG272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topdrawer.aamt.edu.au/Geometric-reasoning/Downloads/Circle-geometry-theorems" TargetMode="External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1299" y="919190"/>
            <a:ext cx="6705600" cy="160684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AU" sz="3000" b="1" dirty="0">
                <a:solidFill>
                  <a:srgbClr val="171C41"/>
                </a:solidFill>
              </a:rPr>
              <a:t>Opening the Top Drawer </a:t>
            </a:r>
            <a:br>
              <a:rPr lang="en-AU" sz="3000" b="1" dirty="0">
                <a:solidFill>
                  <a:srgbClr val="171C41"/>
                </a:solidFill>
              </a:rPr>
            </a:br>
            <a:r>
              <a:rPr lang="en-AU" sz="3000" b="1" dirty="0">
                <a:solidFill>
                  <a:srgbClr val="171C41"/>
                </a:solidFill>
              </a:rPr>
              <a:t>to Geometric Reasoning</a:t>
            </a:r>
            <a:r>
              <a:rPr lang="en-AU" sz="3200" dirty="0"/>
              <a:t/>
            </a:r>
            <a:br>
              <a:rPr lang="en-AU" sz="3200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0646" y="1939670"/>
            <a:ext cx="6705600" cy="604647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en-AU" b="1" dirty="0" smtClean="0"/>
              <a:t>Module 4 </a:t>
            </a:r>
            <a:r>
              <a:rPr lang="en-AU" b="1" dirty="0"/>
              <a:t>of </a:t>
            </a:r>
            <a:r>
              <a:rPr lang="en-AU" b="1" dirty="0" smtClean="0"/>
              <a:t>4:  Circle geometry</a:t>
            </a:r>
            <a:endParaRPr lang="en-AU" b="1" dirty="0"/>
          </a:p>
        </p:txBody>
      </p:sp>
      <p:pic>
        <p:nvPicPr>
          <p:cNvPr id="5" name="Picture 4">
            <a:hlinkClick r:id="rId3"/>
          </p:cNvPr>
          <p:cNvPicPr>
            <a:picLocks noChangeAspect="1"/>
          </p:cNvPicPr>
          <p:nvPr/>
        </p:nvPicPr>
        <p:blipFill rotWithShape="1">
          <a:blip r:embed="rId4"/>
          <a:srcRect l="11625" t="10870" r="14250" b="66521"/>
          <a:stretch/>
        </p:blipFill>
        <p:spPr>
          <a:xfrm>
            <a:off x="2011299" y="2544317"/>
            <a:ext cx="3314319" cy="553727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6723928" y="4835948"/>
            <a:ext cx="2429216" cy="257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24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AU" sz="1000" dirty="0">
                <a:solidFill>
                  <a:srgbClr val="171C41"/>
                </a:solidFill>
              </a:rPr>
              <a:t>Designed and written by Ann </a:t>
            </a:r>
            <a:r>
              <a:rPr lang="en-AU" sz="1000" dirty="0" err="1">
                <a:solidFill>
                  <a:srgbClr val="171C41"/>
                </a:solidFill>
              </a:rPr>
              <a:t>Ruckert</a:t>
            </a:r>
            <a:endParaRPr lang="en-AU" sz="1000" dirty="0">
              <a:solidFill>
                <a:srgbClr val="171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610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2953" y="1311275"/>
            <a:ext cx="6577815" cy="337192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200" dirty="0">
                <a:solidFill>
                  <a:srgbClr val="171C41"/>
                </a:solidFill>
              </a:rPr>
              <a:t>Work with a partner/small group and access </a:t>
            </a:r>
            <a:r>
              <a:rPr lang="en-US" sz="2200" dirty="0">
                <a:solidFill>
                  <a:srgbClr val="171C41"/>
                </a:solidFill>
                <a:hlinkClick r:id="rId3"/>
              </a:rPr>
              <a:t>https://illuminations.nctm.org/Lesson.aspx?id=3777</a:t>
            </a:r>
            <a:r>
              <a:rPr lang="en-US" sz="2200" dirty="0">
                <a:solidFill>
                  <a:srgbClr val="171C41"/>
                </a:solidFill>
              </a:rPr>
              <a:t>   </a:t>
            </a:r>
            <a:r>
              <a:rPr lang="en-AU" sz="2200" dirty="0">
                <a:solidFill>
                  <a:srgbClr val="171C41"/>
                </a:solidFill>
              </a:rPr>
              <a:t>(</a:t>
            </a:r>
            <a:r>
              <a:rPr lang="en-AU" sz="2200" i="1" dirty="0">
                <a:solidFill>
                  <a:srgbClr val="171C41"/>
                </a:solidFill>
              </a:rPr>
              <a:t>Folding Circles: Exploring Circle Theorems through Paper Folding</a:t>
            </a:r>
            <a:r>
              <a:rPr lang="en-AU" sz="2200" dirty="0">
                <a:solidFill>
                  <a:srgbClr val="171C41"/>
                </a:solidFill>
              </a:rPr>
              <a:t>).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AU" sz="2200" dirty="0">
              <a:solidFill>
                <a:srgbClr val="171C41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200" dirty="0">
                <a:solidFill>
                  <a:srgbClr val="171C41"/>
                </a:solidFill>
              </a:rPr>
              <a:t>Work through the activity, ensuring that you also look at the information accessed through the tabs towards the top of the webpage.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61516" y="349638"/>
            <a:ext cx="5657126" cy="945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rgbClr val="40607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AU" sz="3000" dirty="0">
                <a:solidFill>
                  <a:srgbClr val="171C41"/>
                </a:solidFill>
              </a:rPr>
              <a:t>Activity: Folding circles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1838" y="414465"/>
            <a:ext cx="530352" cy="53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332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1429" y="342949"/>
            <a:ext cx="661500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Discussion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6845" y="1315381"/>
            <a:ext cx="5622536" cy="3375000"/>
          </a:xfrm>
        </p:spPr>
        <p:txBody>
          <a:bodyPr/>
          <a:lstStyle/>
          <a:p>
            <a:pPr marL="0" indent="0">
              <a:buNone/>
            </a:pPr>
            <a:r>
              <a:rPr lang="en-AU" b="1" dirty="0">
                <a:solidFill>
                  <a:srgbClr val="171C41"/>
                </a:solidFill>
              </a:rPr>
              <a:t>With your colleagues discuss:</a:t>
            </a:r>
          </a:p>
          <a:p>
            <a:pPr lvl="1"/>
            <a:r>
              <a:rPr lang="en-AU" sz="2200" dirty="0">
                <a:solidFill>
                  <a:srgbClr val="171C41"/>
                </a:solidFill>
              </a:rPr>
              <a:t>How might you implement this activity in your classroom?</a:t>
            </a:r>
          </a:p>
          <a:p>
            <a:pPr lvl="1"/>
            <a:r>
              <a:rPr lang="en-AU" sz="2200" dirty="0">
                <a:solidFill>
                  <a:srgbClr val="171C41"/>
                </a:solidFill>
              </a:rPr>
              <a:t>What student outcomes might you expect to observe?</a:t>
            </a:r>
          </a:p>
          <a:p>
            <a:pPr lvl="1"/>
            <a:r>
              <a:rPr lang="en-AU" sz="2200" dirty="0">
                <a:solidFill>
                  <a:srgbClr val="171C41"/>
                </a:solidFill>
              </a:rPr>
              <a:t>In what ways is this a worthwhile activity to use with your students?</a:t>
            </a:r>
          </a:p>
          <a:p>
            <a:pPr lvl="1"/>
            <a:r>
              <a:rPr lang="en-AU" sz="2200" dirty="0">
                <a:solidFill>
                  <a:srgbClr val="171C41"/>
                </a:solidFill>
              </a:rPr>
              <a:t>How might you adapt this to suit </a:t>
            </a:r>
            <a:r>
              <a:rPr lang="en-AU" sz="2200" dirty="0" smtClean="0">
                <a:solidFill>
                  <a:srgbClr val="171C41"/>
                </a:solidFill>
              </a:rPr>
              <a:t/>
            </a:r>
            <a:br>
              <a:rPr lang="en-AU" sz="2200" dirty="0" smtClean="0">
                <a:solidFill>
                  <a:srgbClr val="171C41"/>
                </a:solidFill>
              </a:rPr>
            </a:br>
            <a:r>
              <a:rPr lang="en-AU" sz="2200" dirty="0" smtClean="0">
                <a:solidFill>
                  <a:srgbClr val="171C41"/>
                </a:solidFill>
              </a:rPr>
              <a:t>your </a:t>
            </a:r>
            <a:r>
              <a:rPr lang="en-AU" sz="2200" dirty="0">
                <a:solidFill>
                  <a:srgbClr val="171C41"/>
                </a:solidFill>
              </a:rPr>
              <a:t>students?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1661" y="545701"/>
            <a:ext cx="518160" cy="52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829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6823" y="1351712"/>
            <a:ext cx="6146386" cy="337571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200" dirty="0">
                <a:solidFill>
                  <a:srgbClr val="171C41"/>
                </a:solidFill>
              </a:rPr>
              <a:t>These activities begin with pencil </a:t>
            </a:r>
            <a:r>
              <a:rPr lang="en-AU" sz="2200" dirty="0" smtClean="0">
                <a:solidFill>
                  <a:srgbClr val="171C41"/>
                </a:solidFill>
              </a:rPr>
              <a:t/>
            </a:r>
            <a:br>
              <a:rPr lang="en-AU" sz="2200" dirty="0" smtClean="0">
                <a:solidFill>
                  <a:srgbClr val="171C41"/>
                </a:solidFill>
              </a:rPr>
            </a:br>
            <a:r>
              <a:rPr lang="en-AU" sz="2200" dirty="0" smtClean="0">
                <a:solidFill>
                  <a:srgbClr val="171C41"/>
                </a:solidFill>
              </a:rPr>
              <a:t>and </a:t>
            </a:r>
            <a:r>
              <a:rPr lang="en-AU" sz="2200" dirty="0">
                <a:solidFill>
                  <a:srgbClr val="171C41"/>
                </a:solidFill>
              </a:rPr>
              <a:t>paper </a:t>
            </a:r>
            <a:r>
              <a:rPr lang="en-AU" sz="2200" dirty="0" smtClean="0">
                <a:solidFill>
                  <a:srgbClr val="171C41"/>
                </a:solidFill>
              </a:rPr>
              <a:t>explorations:</a:t>
            </a:r>
            <a:endParaRPr lang="en-AU" sz="2200" dirty="0">
              <a:solidFill>
                <a:srgbClr val="171C41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AU" sz="2200" dirty="0">
                <a:solidFill>
                  <a:srgbClr val="171C41"/>
                </a:solidFill>
              </a:rPr>
              <a:t>Work with a partner, using the </a:t>
            </a:r>
            <a:r>
              <a:rPr lang="en-AU" sz="2200" dirty="0">
                <a:solidFill>
                  <a:srgbClr val="171C41"/>
                </a:solidFill>
                <a:hlinkClick r:id="rId3"/>
              </a:rPr>
              <a:t>Circle geometry investigations: Student worksheet</a:t>
            </a:r>
            <a:r>
              <a:rPr lang="en-AU" sz="2200" dirty="0">
                <a:solidFill>
                  <a:srgbClr val="171C41"/>
                </a:solidFill>
              </a:rPr>
              <a:t> to form an hypothesis and write a simple explanation or annotate a diagram.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Then investigate further using the </a:t>
            </a:r>
            <a:r>
              <a:rPr lang="en-AU" sz="2200" dirty="0">
                <a:solidFill>
                  <a:srgbClr val="171C41"/>
                </a:solidFill>
                <a:hlinkClick r:id="rId4"/>
              </a:rPr>
              <a:t>free GeoGebra software</a:t>
            </a:r>
            <a:r>
              <a:rPr lang="en-AU" sz="2200" dirty="0">
                <a:solidFill>
                  <a:srgbClr val="171C41"/>
                </a:solidFill>
              </a:rPr>
              <a:t> and write conclusions explaining what has been found.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43228" y="342704"/>
            <a:ext cx="6095433" cy="945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rgbClr val="40607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AU" sz="3000" dirty="0">
                <a:solidFill>
                  <a:srgbClr val="171C41"/>
                </a:solidFill>
              </a:rPr>
              <a:t>Circle geometry investigations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51838" y="417513"/>
            <a:ext cx="530352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466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285" y="352093"/>
            <a:ext cx="6615000" cy="945000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171C41"/>
                </a:solidFill>
              </a:rPr>
              <a:t>Dynamic circle geometry</a:t>
            </a:r>
            <a:endParaRPr lang="en-AU" sz="3000" dirty="0">
              <a:solidFill>
                <a:srgbClr val="171C4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1838" y="437434"/>
            <a:ext cx="521208" cy="524256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639078" y="1315381"/>
            <a:ext cx="5712760" cy="337571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AU" sz="2200" dirty="0">
                <a:solidFill>
                  <a:srgbClr val="171C41"/>
                </a:solidFill>
              </a:rPr>
              <a:t>Working in pairs, access the </a:t>
            </a:r>
            <a:r>
              <a:rPr lang="en-AU" sz="2200" dirty="0">
                <a:solidFill>
                  <a:srgbClr val="171C41"/>
                </a:solidFill>
                <a:hlinkClick r:id="rId4"/>
              </a:rPr>
              <a:t>dynamic circle geometry files on Geogebratube</a:t>
            </a:r>
            <a:r>
              <a:rPr lang="en-AU" sz="2200" dirty="0">
                <a:solidFill>
                  <a:srgbClr val="171C41"/>
                </a:solidFill>
              </a:rPr>
              <a:t>. </a:t>
            </a:r>
            <a:r>
              <a:rPr lang="en-AU" sz="2200" dirty="0" smtClean="0">
                <a:solidFill>
                  <a:srgbClr val="171C41"/>
                </a:solidFill>
              </a:rPr>
              <a:t/>
            </a:r>
            <a:br>
              <a:rPr lang="en-AU" sz="2200" dirty="0" smtClean="0">
                <a:solidFill>
                  <a:srgbClr val="171C41"/>
                </a:solidFill>
              </a:rPr>
            </a:br>
            <a:r>
              <a:rPr lang="en-AU" sz="2200" dirty="0" smtClean="0">
                <a:solidFill>
                  <a:srgbClr val="171C41"/>
                </a:solidFill>
              </a:rPr>
              <a:t>There </a:t>
            </a:r>
            <a:r>
              <a:rPr lang="en-AU" sz="2200" dirty="0">
                <a:solidFill>
                  <a:srgbClr val="171C41"/>
                </a:solidFill>
              </a:rPr>
              <a:t>are </a:t>
            </a:r>
            <a:r>
              <a:rPr lang="en-AU" sz="2200" dirty="0" smtClean="0">
                <a:solidFill>
                  <a:srgbClr val="171C41"/>
                </a:solidFill>
              </a:rPr>
              <a:t>15 </a:t>
            </a:r>
            <a:r>
              <a:rPr lang="en-AU" sz="2200" dirty="0">
                <a:solidFill>
                  <a:srgbClr val="171C41"/>
                </a:solidFill>
              </a:rPr>
              <a:t>theorems to explore</a:t>
            </a:r>
            <a:r>
              <a:rPr lang="en-AU" sz="2200" dirty="0" smtClean="0">
                <a:solidFill>
                  <a:srgbClr val="171C41"/>
                </a:solidFill>
              </a:rPr>
              <a:t>. </a:t>
            </a:r>
            <a:r>
              <a:rPr lang="en-AU" sz="2200" dirty="0">
                <a:solidFill>
                  <a:srgbClr val="171C41"/>
                </a:solidFill>
              </a:rPr>
              <a:t>It </a:t>
            </a:r>
            <a:r>
              <a:rPr lang="en-AU" sz="2200" dirty="0" smtClean="0">
                <a:solidFill>
                  <a:srgbClr val="171C41"/>
                </a:solidFill>
              </a:rPr>
              <a:t>is recommended that </a:t>
            </a:r>
            <a:r>
              <a:rPr lang="en-AU" sz="2200" dirty="0">
                <a:solidFill>
                  <a:srgbClr val="171C41"/>
                </a:solidFill>
              </a:rPr>
              <a:t>you </a:t>
            </a:r>
            <a:r>
              <a:rPr lang="en-AU" sz="2200" dirty="0" smtClean="0">
                <a:solidFill>
                  <a:srgbClr val="171C41"/>
                </a:solidFill>
              </a:rPr>
              <a:t>explore </a:t>
            </a:r>
            <a:r>
              <a:rPr lang="en-AU" sz="2200" dirty="0">
                <a:solidFill>
                  <a:srgbClr val="171C41"/>
                </a:solidFill>
              </a:rPr>
              <a:t>these in order from 1 to 15 </a:t>
            </a:r>
            <a:r>
              <a:rPr lang="en-AU" sz="2200" dirty="0" smtClean="0">
                <a:solidFill>
                  <a:srgbClr val="171C41"/>
                </a:solidFill>
              </a:rPr>
              <a:t>and no </a:t>
            </a:r>
            <a:r>
              <a:rPr lang="en-AU" sz="2200" dirty="0">
                <a:solidFill>
                  <a:srgbClr val="171C41"/>
                </a:solidFill>
              </a:rPr>
              <a:t>more than five theorems in one session.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Record your explanations of the reasoning </a:t>
            </a:r>
            <a:r>
              <a:rPr lang="en-AU" sz="2200" dirty="0" smtClean="0">
                <a:solidFill>
                  <a:srgbClr val="171C41"/>
                </a:solidFill>
              </a:rPr>
              <a:t/>
            </a:r>
            <a:br>
              <a:rPr lang="en-AU" sz="2200" dirty="0" smtClean="0">
                <a:solidFill>
                  <a:srgbClr val="171C41"/>
                </a:solidFill>
              </a:rPr>
            </a:br>
            <a:r>
              <a:rPr lang="en-AU" sz="2200" dirty="0" smtClean="0">
                <a:solidFill>
                  <a:srgbClr val="171C41"/>
                </a:solidFill>
              </a:rPr>
              <a:t>in each </a:t>
            </a:r>
            <a:r>
              <a:rPr lang="en-AU" sz="2200" dirty="0">
                <a:solidFill>
                  <a:srgbClr val="171C41"/>
                </a:solidFill>
              </a:rPr>
              <a:t>theorem (in your own words).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Does this activity support student learning </a:t>
            </a:r>
            <a:r>
              <a:rPr lang="en-AU" sz="2200" dirty="0" smtClean="0">
                <a:solidFill>
                  <a:srgbClr val="171C41"/>
                </a:solidFill>
              </a:rPr>
              <a:t/>
            </a:r>
            <a:br>
              <a:rPr lang="en-AU" sz="2200" dirty="0" smtClean="0">
                <a:solidFill>
                  <a:srgbClr val="171C41"/>
                </a:solidFill>
              </a:rPr>
            </a:br>
            <a:r>
              <a:rPr lang="en-AU" sz="2200" dirty="0" smtClean="0">
                <a:solidFill>
                  <a:srgbClr val="171C41"/>
                </a:solidFill>
              </a:rPr>
              <a:t>in your </a:t>
            </a:r>
            <a:r>
              <a:rPr lang="en-AU" sz="2200" dirty="0">
                <a:solidFill>
                  <a:srgbClr val="171C41"/>
                </a:solidFill>
              </a:rPr>
              <a:t>classroom?</a:t>
            </a:r>
          </a:p>
        </p:txBody>
      </p:sp>
    </p:spTree>
    <p:extLst>
      <p:ext uri="{BB962C8B-B14F-4D97-AF65-F5344CB8AC3E}">
        <p14:creationId xmlns:p14="http://schemas.microsoft.com/office/powerpoint/2010/main" val="2343502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004" y="333805"/>
            <a:ext cx="661500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Discussion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8030" y="1361101"/>
            <a:ext cx="5695688" cy="337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200" dirty="0">
                <a:solidFill>
                  <a:srgbClr val="171C41"/>
                </a:solidFill>
              </a:rPr>
              <a:t>With your colleagues discuss:</a:t>
            </a:r>
          </a:p>
          <a:p>
            <a:pPr lvl="1"/>
            <a:r>
              <a:rPr lang="en-AU" sz="2200" dirty="0">
                <a:solidFill>
                  <a:srgbClr val="171C41"/>
                </a:solidFill>
              </a:rPr>
              <a:t>How might you implement these </a:t>
            </a:r>
            <a:r>
              <a:rPr lang="en-AU" sz="2200" dirty="0" smtClean="0">
                <a:solidFill>
                  <a:srgbClr val="171C41"/>
                </a:solidFill>
              </a:rPr>
              <a:t>activities in </a:t>
            </a:r>
            <a:r>
              <a:rPr lang="en-AU" sz="2200" dirty="0">
                <a:solidFill>
                  <a:srgbClr val="171C41"/>
                </a:solidFill>
              </a:rPr>
              <a:t>your classroom?</a:t>
            </a:r>
          </a:p>
          <a:p>
            <a:pPr lvl="1"/>
            <a:r>
              <a:rPr lang="en-AU" sz="2200" dirty="0">
                <a:solidFill>
                  <a:srgbClr val="171C41"/>
                </a:solidFill>
              </a:rPr>
              <a:t>What student outcomes might you expect to observe?</a:t>
            </a:r>
          </a:p>
          <a:p>
            <a:pPr lvl="1"/>
            <a:r>
              <a:rPr lang="en-AU" sz="2200" dirty="0">
                <a:solidFill>
                  <a:srgbClr val="171C41"/>
                </a:solidFill>
              </a:rPr>
              <a:t>In what ways is this a worthwhile activity to use with your students?</a:t>
            </a:r>
          </a:p>
          <a:p>
            <a:pPr lvl="1"/>
            <a:r>
              <a:rPr lang="en-AU" sz="2200" dirty="0">
                <a:solidFill>
                  <a:srgbClr val="171C41"/>
                </a:solidFill>
              </a:rPr>
              <a:t>How might you adapt this to suit </a:t>
            </a:r>
            <a:r>
              <a:rPr lang="en-AU" sz="2200" dirty="0" smtClean="0">
                <a:solidFill>
                  <a:srgbClr val="171C41"/>
                </a:solidFill>
              </a:rPr>
              <a:t/>
            </a:r>
            <a:br>
              <a:rPr lang="en-AU" sz="2200" dirty="0" smtClean="0">
                <a:solidFill>
                  <a:srgbClr val="171C41"/>
                </a:solidFill>
              </a:rPr>
            </a:br>
            <a:r>
              <a:rPr lang="en-AU" sz="2200" dirty="0" smtClean="0">
                <a:solidFill>
                  <a:srgbClr val="171C41"/>
                </a:solidFill>
              </a:rPr>
              <a:t>your </a:t>
            </a:r>
            <a:r>
              <a:rPr lang="en-AU" sz="2200" dirty="0">
                <a:solidFill>
                  <a:srgbClr val="171C41"/>
                </a:solidFill>
              </a:rPr>
              <a:t>students?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1838" y="429705"/>
            <a:ext cx="518160" cy="52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217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9648" y="1343548"/>
            <a:ext cx="6616840" cy="420982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AU" sz="2200" dirty="0">
                <a:solidFill>
                  <a:srgbClr val="171C41"/>
                </a:solidFill>
              </a:rPr>
              <a:t>Do the activities in which you have participated today help you to answer the focus question at </a:t>
            </a:r>
            <a:r>
              <a:rPr lang="en-AU" sz="2200" dirty="0" smtClean="0">
                <a:solidFill>
                  <a:srgbClr val="171C41"/>
                </a:solidFill>
              </a:rPr>
              <a:t/>
            </a:r>
            <a:br>
              <a:rPr lang="en-AU" sz="2200" dirty="0" smtClean="0">
                <a:solidFill>
                  <a:srgbClr val="171C41"/>
                </a:solidFill>
              </a:rPr>
            </a:br>
            <a:r>
              <a:rPr lang="en-AU" sz="2200" dirty="0" smtClean="0">
                <a:solidFill>
                  <a:srgbClr val="171C41"/>
                </a:solidFill>
              </a:rPr>
              <a:t>the </a:t>
            </a:r>
            <a:r>
              <a:rPr lang="en-AU" sz="2200" dirty="0">
                <a:solidFill>
                  <a:srgbClr val="171C41"/>
                </a:solidFill>
              </a:rPr>
              <a:t>beginning of the presentation?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AU" b="1" dirty="0">
                <a:solidFill>
                  <a:srgbClr val="171C41"/>
                </a:solidFill>
              </a:rPr>
              <a:t>Focus question</a:t>
            </a:r>
            <a:endParaRPr lang="en-AU" dirty="0">
              <a:solidFill>
                <a:srgbClr val="171C41"/>
              </a:solidFill>
            </a:endParaRP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AU" sz="2200" dirty="0">
                <a:solidFill>
                  <a:srgbClr val="171C41"/>
                </a:solidFill>
              </a:rPr>
              <a:t>“Could establishing classroom activities and discussions that allow students to explore circle geometry relationships in a number of different ways help them to prove the theorems using </a:t>
            </a:r>
            <a:r>
              <a:rPr lang="en-AU" sz="2200" dirty="0" smtClean="0">
                <a:solidFill>
                  <a:srgbClr val="171C41"/>
                </a:solidFill>
              </a:rPr>
              <a:t/>
            </a:r>
            <a:br>
              <a:rPr lang="en-AU" sz="2200" dirty="0" smtClean="0">
                <a:solidFill>
                  <a:srgbClr val="171C41"/>
                </a:solidFill>
              </a:rPr>
            </a:br>
            <a:r>
              <a:rPr lang="en-AU" sz="2200" dirty="0" smtClean="0">
                <a:solidFill>
                  <a:srgbClr val="171C41"/>
                </a:solidFill>
              </a:rPr>
              <a:t>formal </a:t>
            </a:r>
            <a:r>
              <a:rPr lang="en-AU" sz="2200" dirty="0">
                <a:solidFill>
                  <a:srgbClr val="171C41"/>
                </a:solidFill>
              </a:rPr>
              <a:t>deductive geometry strategies</a:t>
            </a:r>
            <a:r>
              <a:rPr lang="en-AU" sz="2000" dirty="0">
                <a:solidFill>
                  <a:srgbClr val="171C41"/>
                </a:solidFill>
              </a:rPr>
              <a:t>?”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1838" y="429705"/>
            <a:ext cx="518160" cy="521208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41429" y="333805"/>
            <a:ext cx="661500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Circle geometry: Conclusion </a:t>
            </a:r>
          </a:p>
        </p:txBody>
      </p:sp>
    </p:spTree>
    <p:extLst>
      <p:ext uri="{BB962C8B-B14F-4D97-AF65-F5344CB8AC3E}">
        <p14:creationId xmlns:p14="http://schemas.microsoft.com/office/powerpoint/2010/main" val="1457753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1429" y="331350"/>
            <a:ext cx="661500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Final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1072" y="1671701"/>
            <a:ext cx="6615000" cy="3375000"/>
          </a:xfrm>
        </p:spPr>
        <p:txBody>
          <a:bodyPr/>
          <a:lstStyle/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US" sz="2200" dirty="0">
                <a:solidFill>
                  <a:srgbClr val="171C41"/>
                </a:solidFill>
              </a:rPr>
              <a:t>Did we achieve the learning outcome? </a:t>
            </a:r>
            <a:endParaRPr lang="en-AU" sz="2200" dirty="0">
              <a:solidFill>
                <a:srgbClr val="171C41"/>
              </a:solidFill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US" sz="2200" dirty="0">
                <a:solidFill>
                  <a:srgbClr val="171C41"/>
                </a:solidFill>
              </a:rPr>
              <a:t>How do we know? </a:t>
            </a:r>
            <a:endParaRPr lang="en-AU" sz="2200" dirty="0">
              <a:solidFill>
                <a:srgbClr val="171C41"/>
              </a:solidFill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US" sz="2200" dirty="0">
                <a:solidFill>
                  <a:srgbClr val="171C41"/>
                </a:solidFill>
              </a:rPr>
              <a:t>Do we need any more information?</a:t>
            </a:r>
            <a:endParaRPr lang="en-AU" sz="2200" dirty="0">
              <a:solidFill>
                <a:srgbClr val="171C41"/>
              </a:solidFill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US" sz="2200" dirty="0">
                <a:solidFill>
                  <a:srgbClr val="171C41"/>
                </a:solidFill>
              </a:rPr>
              <a:t>Where will we go to get it?</a:t>
            </a:r>
            <a:endParaRPr lang="en-AU" sz="2200" dirty="0">
              <a:solidFill>
                <a:srgbClr val="171C41"/>
              </a:solidFill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US" sz="2200" dirty="0">
                <a:solidFill>
                  <a:srgbClr val="171C41"/>
                </a:solidFill>
              </a:rPr>
              <a:t>What will you try in your classroom?</a:t>
            </a:r>
            <a:endParaRPr lang="en-AU" sz="2200" dirty="0">
              <a:solidFill>
                <a:srgbClr val="171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738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704" y="340494"/>
            <a:ext cx="725236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6072" y="1371804"/>
            <a:ext cx="6505766" cy="3651689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AU" sz="1700" dirty="0">
                <a:solidFill>
                  <a:srgbClr val="171C41"/>
                </a:solidFill>
              </a:rPr>
              <a:t>The </a:t>
            </a:r>
            <a:r>
              <a:rPr lang="en-AU" sz="1700" b="1" dirty="0">
                <a:solidFill>
                  <a:srgbClr val="171C41"/>
                </a:solidFill>
              </a:rPr>
              <a:t>Geometric Reasoning Drawer </a:t>
            </a:r>
            <a:r>
              <a:rPr lang="en-AU" sz="1700" dirty="0">
                <a:solidFill>
                  <a:srgbClr val="171C41"/>
                </a:solidFill>
              </a:rPr>
              <a:t>was written by a team </a:t>
            </a:r>
            <a:r>
              <a:rPr lang="en-AU" sz="1700" dirty="0" smtClean="0">
                <a:solidFill>
                  <a:srgbClr val="171C41"/>
                </a:solidFill>
              </a:rPr>
              <a:t>from </a:t>
            </a:r>
            <a:r>
              <a:rPr lang="en-AU" sz="1700" dirty="0">
                <a:solidFill>
                  <a:srgbClr val="171C41"/>
                </a:solidFill>
              </a:rPr>
              <a:t>the </a:t>
            </a:r>
            <a:r>
              <a:rPr lang="en-AU" sz="1700" b="1" dirty="0">
                <a:solidFill>
                  <a:srgbClr val="171C41"/>
                </a:solidFill>
              </a:rPr>
              <a:t>Mathematical Association of New South Wales </a:t>
            </a:r>
            <a:r>
              <a:rPr lang="en-AU" sz="1700" dirty="0" smtClean="0">
                <a:solidFill>
                  <a:srgbClr val="171C41"/>
                </a:solidFill>
              </a:rPr>
              <a:t>led by</a:t>
            </a:r>
            <a:br>
              <a:rPr lang="en-AU" sz="1700" dirty="0" smtClean="0">
                <a:solidFill>
                  <a:srgbClr val="171C41"/>
                </a:solidFill>
              </a:rPr>
            </a:br>
            <a:r>
              <a:rPr lang="en-AU" sz="1700" b="1" dirty="0">
                <a:solidFill>
                  <a:srgbClr val="171C41"/>
                </a:solidFill>
              </a:rPr>
              <a:t> </a:t>
            </a:r>
            <a:r>
              <a:rPr lang="en-AU" sz="1700" b="1" dirty="0" err="1">
                <a:solidFill>
                  <a:srgbClr val="171C41"/>
                </a:solidFill>
              </a:rPr>
              <a:t>Nikky</a:t>
            </a:r>
            <a:r>
              <a:rPr lang="en-AU" sz="1700" b="1" dirty="0">
                <a:solidFill>
                  <a:srgbClr val="171C41"/>
                </a:solidFill>
              </a:rPr>
              <a:t> </a:t>
            </a:r>
            <a:r>
              <a:rPr lang="en-AU" sz="1700" b="1" dirty="0" err="1">
                <a:solidFill>
                  <a:srgbClr val="171C41"/>
                </a:solidFill>
              </a:rPr>
              <a:t>Vanderhout</a:t>
            </a:r>
            <a:r>
              <a:rPr lang="en-AU" sz="1700" dirty="0">
                <a:solidFill>
                  <a:srgbClr val="171C41"/>
                </a:solidFill>
              </a:rPr>
              <a:t>, Professional Learning Consultant.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AU" sz="1700" b="1" dirty="0" err="1">
                <a:solidFill>
                  <a:srgbClr val="171C41"/>
                </a:solidFill>
              </a:rPr>
              <a:t>Nikky</a:t>
            </a:r>
            <a:r>
              <a:rPr lang="en-AU" sz="1700" b="1" dirty="0">
                <a:solidFill>
                  <a:srgbClr val="171C41"/>
                </a:solidFill>
              </a:rPr>
              <a:t> </a:t>
            </a:r>
            <a:r>
              <a:rPr lang="en-AU" sz="1700" b="1" dirty="0" err="1">
                <a:solidFill>
                  <a:srgbClr val="171C41"/>
                </a:solidFill>
              </a:rPr>
              <a:t>Vanderhout</a:t>
            </a:r>
            <a:r>
              <a:rPr lang="en-AU" sz="1700" dirty="0">
                <a:solidFill>
                  <a:srgbClr val="171C41"/>
                </a:solidFill>
              </a:rPr>
              <a:t> was responsible for the conceptual design </a:t>
            </a:r>
            <a:r>
              <a:rPr lang="en-AU" sz="1700" dirty="0" smtClean="0">
                <a:solidFill>
                  <a:srgbClr val="171C41"/>
                </a:solidFill>
              </a:rPr>
              <a:t/>
            </a:r>
            <a:br>
              <a:rPr lang="en-AU" sz="1700" dirty="0" smtClean="0">
                <a:solidFill>
                  <a:srgbClr val="171C41"/>
                </a:solidFill>
              </a:rPr>
            </a:br>
            <a:r>
              <a:rPr lang="en-AU" sz="1700" dirty="0" smtClean="0">
                <a:solidFill>
                  <a:srgbClr val="171C41"/>
                </a:solidFill>
              </a:rPr>
              <a:t>of </a:t>
            </a:r>
            <a:r>
              <a:rPr lang="en-AU" sz="1700" dirty="0">
                <a:solidFill>
                  <a:srgbClr val="171C41"/>
                </a:solidFill>
              </a:rPr>
              <a:t>the drawer and wrote much of the material, with significant contributions from </a:t>
            </a:r>
            <a:r>
              <a:rPr lang="en-AU" sz="1700" b="1" dirty="0">
                <a:solidFill>
                  <a:srgbClr val="171C41"/>
                </a:solidFill>
              </a:rPr>
              <a:t>Stuart Palmer, Patrick Parker, Gavin Sinclair, Karen McDaid, Katrina Simms, Lauren James </a:t>
            </a:r>
            <a:r>
              <a:rPr lang="en-AU" sz="1700" b="1" dirty="0" smtClean="0">
                <a:solidFill>
                  <a:srgbClr val="171C41"/>
                </a:solidFill>
              </a:rPr>
              <a:t/>
            </a:r>
            <a:br>
              <a:rPr lang="en-AU" sz="1700" b="1" dirty="0" smtClean="0">
                <a:solidFill>
                  <a:srgbClr val="171C41"/>
                </a:solidFill>
              </a:rPr>
            </a:br>
            <a:r>
              <a:rPr lang="en-AU" sz="1700" b="1" dirty="0" smtClean="0">
                <a:solidFill>
                  <a:srgbClr val="171C41"/>
                </a:solidFill>
              </a:rPr>
              <a:t>and</a:t>
            </a:r>
            <a:r>
              <a:rPr lang="en-AU" sz="1700" b="1" dirty="0">
                <a:solidFill>
                  <a:srgbClr val="171C41"/>
                </a:solidFill>
              </a:rPr>
              <a:t> Christine </a:t>
            </a:r>
            <a:r>
              <a:rPr lang="en-AU" sz="1700" b="1" dirty="0" err="1">
                <a:solidFill>
                  <a:srgbClr val="171C41"/>
                </a:solidFill>
              </a:rPr>
              <a:t>Horley</a:t>
            </a:r>
            <a:r>
              <a:rPr lang="en-AU" sz="1700" b="1" dirty="0">
                <a:solidFill>
                  <a:srgbClr val="171C41"/>
                </a:solidFill>
              </a:rPr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AU" sz="1700" dirty="0">
                <a:solidFill>
                  <a:srgbClr val="171C41"/>
                </a:solidFill>
              </a:rPr>
              <a:t>The Mathematical Association of New South Wales also acknowledges the professional advice and support of </a:t>
            </a:r>
            <a:br>
              <a:rPr lang="en-AU" sz="1700" dirty="0">
                <a:solidFill>
                  <a:srgbClr val="171C41"/>
                </a:solidFill>
              </a:rPr>
            </a:br>
            <a:r>
              <a:rPr lang="en-AU" sz="1700" b="1" dirty="0">
                <a:solidFill>
                  <a:srgbClr val="171C41"/>
                </a:solidFill>
              </a:rPr>
              <a:t>Judy Anderson, Peter Gould</a:t>
            </a:r>
            <a:r>
              <a:rPr lang="en-AU" sz="1700" dirty="0">
                <a:solidFill>
                  <a:srgbClr val="171C41"/>
                </a:solidFill>
              </a:rPr>
              <a:t> and </a:t>
            </a:r>
            <a:r>
              <a:rPr lang="en-AU" sz="1700" b="1" dirty="0">
                <a:solidFill>
                  <a:srgbClr val="171C41"/>
                </a:solidFill>
              </a:rPr>
              <a:t>Ann Thomas</a:t>
            </a:r>
            <a:r>
              <a:rPr lang="en-AU" sz="1700" dirty="0">
                <a:solidFill>
                  <a:srgbClr val="171C41"/>
                </a:solidFill>
              </a:rPr>
              <a:t>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330142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2089" y="331350"/>
            <a:ext cx="725236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Copyright information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1846072" y="1191203"/>
            <a:ext cx="6328664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b="1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© The Australian Association of Mathematics </a:t>
            </a:r>
            <a:r>
              <a:rPr lang="en-US" sz="1700" b="1" dirty="0" smtClean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Teachers</a:t>
            </a:r>
            <a:br>
              <a:rPr lang="en-US" sz="1700" b="1" dirty="0" smtClean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1700" b="1" dirty="0" smtClean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700" b="1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(AAMT) Inc. 2017</a:t>
            </a:r>
          </a:p>
          <a:p>
            <a:endParaRPr lang="en-US" sz="1700" dirty="0">
              <a:solidFill>
                <a:srgbClr val="171C4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This work is licensed under a Creative Commons Attribution-</a:t>
            </a:r>
            <a:r>
              <a:rPr lang="en-US" sz="1700" dirty="0" err="1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NonCommercial</a:t>
            </a: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-</a:t>
            </a:r>
            <a:r>
              <a:rPr lang="en-US" sz="1700" dirty="0" err="1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NoDerivatives</a:t>
            </a: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 4.0 International License </a:t>
            </a:r>
            <a:r>
              <a:rPr lang="en-US" sz="1700" dirty="0" smtClean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1700" dirty="0" smtClean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1700" dirty="0" smtClean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CC BY-NC-ND 4.0) except where otherwise indicated. See </a:t>
            </a:r>
            <a:r>
              <a:rPr lang="en-US" sz="1700" u="sng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  <a:hlinkClick r:id="rId3"/>
              </a:rPr>
              <a:t>https://creativecommons.org/licenses/by-nc-nd/4.0/</a:t>
            </a:r>
            <a:endParaRPr lang="en-US" sz="1700" dirty="0">
              <a:solidFill>
                <a:srgbClr val="171C41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1700" dirty="0">
              <a:solidFill>
                <a:srgbClr val="171C41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Australian Professional Standards for Teachers © Australian Institute </a:t>
            </a:r>
            <a:r>
              <a:rPr lang="en-US" sz="1700" dirty="0" smtClean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for </a:t>
            </a: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Teaching and School Leadership Limited </a:t>
            </a:r>
            <a:r>
              <a:rPr lang="en-US" sz="1700" dirty="0" smtClean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1700" dirty="0" smtClean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1700" dirty="0" smtClean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AITSL) </a:t>
            </a:r>
            <a:r>
              <a:rPr lang="en-US" sz="1700" dirty="0" smtClean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2013.</a:t>
            </a:r>
            <a:endParaRPr lang="en-US" sz="1700" dirty="0">
              <a:solidFill>
                <a:srgbClr val="171C41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Australian Curriculum © Australian Curriculum, Assessment and Reporting Authority (ACARA) 2010 to </a:t>
            </a:r>
            <a:r>
              <a:rPr lang="en-US" sz="1700" dirty="0" smtClean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present.</a:t>
            </a:r>
            <a:endParaRPr lang="en-US" sz="1700" dirty="0">
              <a:solidFill>
                <a:srgbClr val="171C4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343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0572" y="575250"/>
            <a:ext cx="7254515" cy="945000"/>
          </a:xfrm>
        </p:spPr>
        <p:txBody>
          <a:bodyPr>
            <a:noAutofit/>
          </a:bodyPr>
          <a:lstStyle/>
          <a:p>
            <a:r>
              <a:rPr lang="en-AU" dirty="0">
                <a:solidFill>
                  <a:srgbClr val="171C41"/>
                </a:solidFill>
              </a:rPr>
              <a:t>There are five Big Ideas in the </a:t>
            </a:r>
            <a:br>
              <a:rPr lang="en-AU" dirty="0">
                <a:solidFill>
                  <a:srgbClr val="171C41"/>
                </a:solidFill>
              </a:rPr>
            </a:br>
            <a:r>
              <a:rPr lang="en-AU" dirty="0">
                <a:solidFill>
                  <a:srgbClr val="171C41"/>
                </a:solidFill>
              </a:rPr>
              <a:t>Geometric Reasoning Top Drawer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679" y="1680845"/>
            <a:ext cx="4792345" cy="3375000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</a:pPr>
            <a:r>
              <a:rPr lang="en-AU" sz="2200" dirty="0" smtClean="0">
                <a:solidFill>
                  <a:srgbClr val="171C41"/>
                </a:solidFill>
              </a:rPr>
              <a:t>Plane </a:t>
            </a:r>
            <a:r>
              <a:rPr lang="en-AU" sz="2200" dirty="0">
                <a:solidFill>
                  <a:srgbClr val="171C41"/>
                </a:solidFill>
              </a:rPr>
              <a:t>Shapes (F – 8)</a:t>
            </a:r>
          </a:p>
          <a:p>
            <a:pPr lvl="1">
              <a:lnSpc>
                <a:spcPct val="100000"/>
              </a:lnSpc>
            </a:pPr>
            <a:r>
              <a:rPr lang="en-AU" sz="2200" dirty="0">
                <a:solidFill>
                  <a:srgbClr val="171C41"/>
                </a:solidFill>
              </a:rPr>
              <a:t>Congruence (Year 8)</a:t>
            </a:r>
          </a:p>
          <a:p>
            <a:pPr lvl="1">
              <a:lnSpc>
                <a:spcPct val="100000"/>
              </a:lnSpc>
            </a:pPr>
            <a:r>
              <a:rPr lang="en-AU" sz="2200" dirty="0">
                <a:solidFill>
                  <a:srgbClr val="171C41"/>
                </a:solidFill>
              </a:rPr>
              <a:t>Similarity (Year 9)</a:t>
            </a:r>
          </a:p>
          <a:p>
            <a:pPr lvl="1">
              <a:lnSpc>
                <a:spcPct val="100000"/>
              </a:lnSpc>
            </a:pPr>
            <a:r>
              <a:rPr lang="en-AU" sz="2200" dirty="0">
                <a:solidFill>
                  <a:srgbClr val="171C41"/>
                </a:solidFill>
              </a:rPr>
              <a:t>Geometric Proof (Years 7 &amp; 10)</a:t>
            </a:r>
          </a:p>
          <a:p>
            <a:pPr lvl="1">
              <a:lnSpc>
                <a:spcPct val="100000"/>
              </a:lnSpc>
            </a:pPr>
            <a:r>
              <a:rPr lang="en-AU" sz="2200" b="1" dirty="0">
                <a:solidFill>
                  <a:srgbClr val="171C41"/>
                </a:solidFill>
              </a:rPr>
              <a:t>Circle Geometry (Year 10A)</a:t>
            </a:r>
          </a:p>
        </p:txBody>
      </p:sp>
    </p:spTree>
    <p:extLst>
      <p:ext uri="{BB962C8B-B14F-4D97-AF65-F5344CB8AC3E}">
        <p14:creationId xmlns:p14="http://schemas.microsoft.com/office/powerpoint/2010/main" val="3756145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1429" y="340494"/>
            <a:ext cx="6615000" cy="945000"/>
          </a:xfrm>
        </p:spPr>
        <p:txBody>
          <a:bodyPr>
            <a:normAutofit/>
          </a:bodyPr>
          <a:lstStyle/>
          <a:p>
            <a:r>
              <a:rPr lang="en-AU" sz="3000" dirty="0" smtClean="0">
                <a:solidFill>
                  <a:srgbClr val="171C41"/>
                </a:solidFill>
              </a:rPr>
              <a:t>Learning outcomes</a:t>
            </a:r>
            <a:endParaRPr lang="en-AU" sz="3000" dirty="0">
              <a:solidFill>
                <a:srgbClr val="171C4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8755" y="1312926"/>
            <a:ext cx="5231893" cy="337500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AU" sz="2200" dirty="0">
                <a:solidFill>
                  <a:srgbClr val="171C41"/>
                </a:solidFill>
              </a:rPr>
              <a:t>Participants </a:t>
            </a:r>
            <a:r>
              <a:rPr lang="en-AU" sz="2200" dirty="0" smtClean="0">
                <a:solidFill>
                  <a:srgbClr val="171C41"/>
                </a:solidFill>
              </a:rPr>
              <a:t>will:</a:t>
            </a:r>
            <a:endParaRPr lang="en-AU" sz="2200" dirty="0">
              <a:solidFill>
                <a:srgbClr val="171C41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 smtClean="0">
                <a:solidFill>
                  <a:srgbClr val="171C41"/>
                </a:solidFill>
              </a:rPr>
              <a:t>Learn </a:t>
            </a:r>
            <a:r>
              <a:rPr lang="en-AU" sz="2200" dirty="0">
                <a:solidFill>
                  <a:srgbClr val="171C41"/>
                </a:solidFill>
              </a:rPr>
              <a:t>how to argue and reason deductively in geometric situations using circle theorems.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Confidently scaffold the process </a:t>
            </a:r>
            <a:r>
              <a:rPr lang="en-AU" sz="2200" dirty="0" smtClean="0">
                <a:solidFill>
                  <a:srgbClr val="171C41"/>
                </a:solidFill>
              </a:rPr>
              <a:t/>
            </a:r>
            <a:br>
              <a:rPr lang="en-AU" sz="2200" dirty="0" smtClean="0">
                <a:solidFill>
                  <a:srgbClr val="171C41"/>
                </a:solidFill>
              </a:rPr>
            </a:br>
            <a:r>
              <a:rPr lang="en-AU" sz="2200" dirty="0" smtClean="0">
                <a:solidFill>
                  <a:srgbClr val="171C41"/>
                </a:solidFill>
              </a:rPr>
              <a:t>of </a:t>
            </a:r>
            <a:r>
              <a:rPr lang="en-AU" sz="2200" dirty="0">
                <a:solidFill>
                  <a:srgbClr val="171C41"/>
                </a:solidFill>
              </a:rPr>
              <a:t>writing geometric proofs of circle theorems for their year 10 students</a:t>
            </a:r>
            <a:r>
              <a:rPr lang="en-AU" sz="2000" dirty="0">
                <a:solidFill>
                  <a:srgbClr val="406077"/>
                </a:solidFill>
              </a:rPr>
              <a:t>.</a:t>
            </a:r>
          </a:p>
          <a:p>
            <a:pPr marL="0" indent="0">
              <a:buNone/>
            </a:pPr>
            <a:endParaRPr lang="en-AU" sz="2200" dirty="0">
              <a:solidFill>
                <a:srgbClr val="4060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368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717" y="340494"/>
            <a:ext cx="661500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Australian Curriculum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2456" y="1671701"/>
            <a:ext cx="5228178" cy="3649405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AU" sz="2200" b="1" dirty="0">
                <a:solidFill>
                  <a:srgbClr val="171C41"/>
                </a:solidFill>
              </a:rPr>
              <a:t>Year 10A: </a:t>
            </a:r>
            <a:r>
              <a:rPr lang="en-AU" sz="2200" dirty="0">
                <a:solidFill>
                  <a:srgbClr val="171C41"/>
                </a:solidFill>
              </a:rPr>
              <a:t>Prove and apply angle and chord properties of circles.</a:t>
            </a:r>
          </a:p>
          <a:p>
            <a:pPr marL="0" indent="0" algn="r">
              <a:lnSpc>
                <a:spcPct val="110000"/>
              </a:lnSpc>
              <a:buNone/>
            </a:pPr>
            <a:r>
              <a:rPr lang="en-AU" sz="2200" u="sng" dirty="0">
                <a:hlinkClick r:id="rId2"/>
              </a:rPr>
              <a:t>ACMMG272</a:t>
            </a:r>
            <a:endParaRPr lang="en-AU" sz="2200" dirty="0">
              <a:solidFill>
                <a:srgbClr val="4060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449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285" y="340494"/>
            <a:ext cx="6615000" cy="945000"/>
          </a:xfrm>
        </p:spPr>
        <p:txBody>
          <a:bodyPr>
            <a:normAutofit/>
          </a:bodyPr>
          <a:lstStyle/>
          <a:p>
            <a:r>
              <a:rPr lang="en-AU" sz="3000" dirty="0" smtClean="0">
                <a:solidFill>
                  <a:srgbClr val="171C41"/>
                </a:solidFill>
              </a:rPr>
              <a:t>Focus question</a:t>
            </a:r>
            <a:endParaRPr lang="en-AU" sz="3000" dirty="0">
              <a:solidFill>
                <a:srgbClr val="171C4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4255" y="1680845"/>
            <a:ext cx="6253646" cy="3375000"/>
          </a:xfrm>
        </p:spPr>
        <p:txBody>
          <a:bodyPr numCol="1">
            <a:normAutofit/>
          </a:bodyPr>
          <a:lstStyle/>
          <a:p>
            <a:pPr marL="342900" lvl="1" indent="0">
              <a:lnSpc>
                <a:spcPct val="100000"/>
              </a:lnSpc>
              <a:buNone/>
            </a:pPr>
            <a:r>
              <a:rPr lang="en-AU" sz="2200" dirty="0" smtClean="0">
                <a:solidFill>
                  <a:srgbClr val="171C41"/>
                </a:solidFill>
              </a:rPr>
              <a:t>“</a:t>
            </a:r>
            <a:r>
              <a:rPr lang="en-AU" sz="2200" dirty="0">
                <a:solidFill>
                  <a:srgbClr val="171C41"/>
                </a:solidFill>
              </a:rPr>
              <a:t>Could establishing classroom activities </a:t>
            </a:r>
            <a:r>
              <a:rPr lang="en-AU" sz="2200" dirty="0" smtClean="0">
                <a:solidFill>
                  <a:srgbClr val="171C41"/>
                </a:solidFill>
              </a:rPr>
              <a:t>and </a:t>
            </a:r>
            <a:r>
              <a:rPr lang="en-AU" sz="2200" dirty="0">
                <a:solidFill>
                  <a:srgbClr val="171C41"/>
                </a:solidFill>
              </a:rPr>
              <a:t>discussions that allow students to </a:t>
            </a:r>
            <a:r>
              <a:rPr lang="en-AU" sz="2200" dirty="0" smtClean="0">
                <a:solidFill>
                  <a:srgbClr val="171C41"/>
                </a:solidFill>
              </a:rPr>
              <a:t>explore </a:t>
            </a:r>
            <a:r>
              <a:rPr lang="en-AU" sz="2200" dirty="0">
                <a:solidFill>
                  <a:srgbClr val="171C41"/>
                </a:solidFill>
              </a:rPr>
              <a:t>circle geometry relationships </a:t>
            </a:r>
            <a:r>
              <a:rPr lang="en-AU" sz="2200" dirty="0" smtClean="0">
                <a:solidFill>
                  <a:srgbClr val="171C41"/>
                </a:solidFill>
              </a:rPr>
              <a:t>in a </a:t>
            </a:r>
            <a:r>
              <a:rPr lang="en-AU" sz="2200" dirty="0">
                <a:solidFill>
                  <a:srgbClr val="171C41"/>
                </a:solidFill>
              </a:rPr>
              <a:t>number of different ways help them </a:t>
            </a:r>
            <a:r>
              <a:rPr lang="en-AU" sz="2200" dirty="0" smtClean="0">
                <a:solidFill>
                  <a:srgbClr val="171C41"/>
                </a:solidFill>
              </a:rPr>
              <a:t>to prove </a:t>
            </a:r>
            <a:r>
              <a:rPr lang="en-AU" sz="2200" dirty="0">
                <a:solidFill>
                  <a:srgbClr val="171C41"/>
                </a:solidFill>
              </a:rPr>
              <a:t>the theorems using formal </a:t>
            </a:r>
            <a:r>
              <a:rPr lang="en-AU" sz="2200" dirty="0" smtClean="0">
                <a:solidFill>
                  <a:srgbClr val="171C41"/>
                </a:solidFill>
              </a:rPr>
              <a:t>deductive </a:t>
            </a:r>
            <a:r>
              <a:rPr lang="en-AU" sz="2200" dirty="0">
                <a:solidFill>
                  <a:srgbClr val="171C41"/>
                </a:solidFill>
              </a:rPr>
              <a:t>geometry strategies?”</a:t>
            </a:r>
          </a:p>
        </p:txBody>
      </p:sp>
    </p:spTree>
    <p:extLst>
      <p:ext uri="{BB962C8B-B14F-4D97-AF65-F5344CB8AC3E}">
        <p14:creationId xmlns:p14="http://schemas.microsoft.com/office/powerpoint/2010/main" val="521406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716" y="341313"/>
            <a:ext cx="7345955" cy="945000"/>
          </a:xfrm>
        </p:spPr>
        <p:txBody>
          <a:bodyPr>
            <a:no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Activity: Angle &amp; </a:t>
            </a:r>
            <a:r>
              <a:rPr lang="en-AU" sz="3000" dirty="0" smtClean="0">
                <a:solidFill>
                  <a:srgbClr val="171C41"/>
                </a:solidFill>
              </a:rPr>
              <a:t>chord properties</a:t>
            </a:r>
            <a:endParaRPr lang="en-AU" sz="3000" dirty="0">
              <a:solidFill>
                <a:srgbClr val="171C4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2804" y="1670361"/>
            <a:ext cx="5478067" cy="353041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Working in pairs, collect a set of the </a:t>
            </a:r>
            <a:r>
              <a:rPr lang="en-AU" sz="2200" dirty="0">
                <a:solidFill>
                  <a:srgbClr val="171C41"/>
                </a:solidFill>
                <a:hlinkClick r:id="rId3"/>
              </a:rPr>
              <a:t>circle geometry theorems</a:t>
            </a:r>
            <a:r>
              <a:rPr lang="en-AU" sz="2200" dirty="0">
                <a:solidFill>
                  <a:srgbClr val="171C41"/>
                </a:solidFill>
              </a:rPr>
              <a:t> cards.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Match the cards so that each theorem (there are 21) is matched with its suggested abbreviation and diagram.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Discuss whether you feel this activity would be useful in your classroom</a:t>
            </a:r>
            <a:r>
              <a:rPr lang="en-AU" sz="2200" dirty="0">
                <a:solidFill>
                  <a:srgbClr val="406077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endParaRPr lang="en-AU" sz="2200" dirty="0">
              <a:solidFill>
                <a:srgbClr val="406077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1838" y="414465"/>
            <a:ext cx="530352" cy="53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26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4084" y="265691"/>
            <a:ext cx="7453884" cy="1131690"/>
          </a:xfrm>
        </p:spPr>
        <p:txBody>
          <a:bodyPr>
            <a:no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Deductive </a:t>
            </a:r>
            <a:r>
              <a:rPr lang="en-AU" sz="3000">
                <a:solidFill>
                  <a:srgbClr val="171C41"/>
                </a:solidFill>
              </a:rPr>
              <a:t>reasoning </a:t>
            </a:r>
            <a:r>
              <a:rPr lang="en-AU" sz="3000" smtClean="0">
                <a:solidFill>
                  <a:srgbClr val="171C41"/>
                </a:solidFill>
              </a:rPr>
              <a:t>in </a:t>
            </a:r>
            <a:r>
              <a:rPr lang="en-AU" sz="3000" dirty="0">
                <a:solidFill>
                  <a:srgbClr val="171C41"/>
                </a:solidFill>
              </a:rPr>
              <a:t>circle geometry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7900" y="1239774"/>
            <a:ext cx="5079175" cy="314105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b="1" dirty="0">
                <a:solidFill>
                  <a:srgbClr val="171C41"/>
                </a:solidFill>
              </a:rPr>
              <a:t>Students will need: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extensive practice in locating </a:t>
            </a:r>
            <a:r>
              <a:rPr lang="en-AU" sz="2200" dirty="0" smtClean="0">
                <a:solidFill>
                  <a:srgbClr val="171C41"/>
                </a:solidFill>
              </a:rPr>
              <a:t/>
            </a:r>
            <a:br>
              <a:rPr lang="en-AU" sz="2200" dirty="0" smtClean="0">
                <a:solidFill>
                  <a:srgbClr val="171C41"/>
                </a:solidFill>
              </a:rPr>
            </a:br>
            <a:r>
              <a:rPr lang="en-AU" sz="2200" dirty="0" smtClean="0">
                <a:solidFill>
                  <a:srgbClr val="171C41"/>
                </a:solidFill>
              </a:rPr>
              <a:t>and </a:t>
            </a:r>
            <a:r>
              <a:rPr lang="en-AU" sz="2200" dirty="0">
                <a:solidFill>
                  <a:srgbClr val="171C41"/>
                </a:solidFill>
              </a:rPr>
              <a:t>evaluating angles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guided experience in writing </a:t>
            </a:r>
            <a:r>
              <a:rPr lang="en-AU" sz="2200" dirty="0" smtClean="0">
                <a:solidFill>
                  <a:srgbClr val="171C41"/>
                </a:solidFill>
              </a:rPr>
              <a:t/>
            </a:r>
            <a:br>
              <a:rPr lang="en-AU" sz="2200" dirty="0" smtClean="0">
                <a:solidFill>
                  <a:srgbClr val="171C41"/>
                </a:solidFill>
              </a:rPr>
            </a:br>
            <a:r>
              <a:rPr lang="en-AU" sz="2200" dirty="0" smtClean="0">
                <a:solidFill>
                  <a:srgbClr val="171C41"/>
                </a:solidFill>
              </a:rPr>
              <a:t>a </a:t>
            </a:r>
            <a:r>
              <a:rPr lang="en-AU" sz="2200" dirty="0">
                <a:solidFill>
                  <a:srgbClr val="171C41"/>
                </a:solidFill>
              </a:rPr>
              <a:t>proof.</a:t>
            </a:r>
          </a:p>
        </p:txBody>
      </p:sp>
    </p:spTree>
    <p:extLst>
      <p:ext uri="{BB962C8B-B14F-4D97-AF65-F5344CB8AC3E}">
        <p14:creationId xmlns:p14="http://schemas.microsoft.com/office/powerpoint/2010/main" val="1228109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23" y="545701"/>
            <a:ext cx="4302309" cy="944771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Discussion review: </a:t>
            </a:r>
            <a:r>
              <a:rPr lang="en-AU" sz="3000" dirty="0" smtClean="0">
                <a:solidFill>
                  <a:srgbClr val="171C41"/>
                </a:solidFill>
              </a:rPr>
              <a:t/>
            </a:r>
            <a:br>
              <a:rPr lang="en-AU" sz="3000" dirty="0" smtClean="0">
                <a:solidFill>
                  <a:srgbClr val="171C41"/>
                </a:solidFill>
              </a:rPr>
            </a:br>
            <a:r>
              <a:rPr lang="en-AU" sz="3000" dirty="0" smtClean="0">
                <a:solidFill>
                  <a:srgbClr val="171C41"/>
                </a:solidFill>
              </a:rPr>
              <a:t>To </a:t>
            </a:r>
            <a:r>
              <a:rPr lang="en-AU" sz="3000" dirty="0">
                <a:solidFill>
                  <a:srgbClr val="171C41"/>
                </a:solidFill>
              </a:rPr>
              <a:t>prove a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030" y="1675409"/>
            <a:ext cx="5639434" cy="33750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AU" sz="2200" dirty="0">
                <a:solidFill>
                  <a:srgbClr val="171C41"/>
                </a:solidFill>
              </a:rPr>
              <a:t>A geometric proof is a logical sequence </a:t>
            </a:r>
            <a:r>
              <a:rPr lang="en-AU" sz="2200" dirty="0" smtClean="0">
                <a:solidFill>
                  <a:srgbClr val="171C41"/>
                </a:solidFill>
              </a:rPr>
              <a:t/>
            </a:r>
            <a:br>
              <a:rPr lang="en-AU" sz="2200" dirty="0" smtClean="0">
                <a:solidFill>
                  <a:srgbClr val="171C41"/>
                </a:solidFill>
              </a:rPr>
            </a:br>
            <a:r>
              <a:rPr lang="en-AU" sz="2200" dirty="0" smtClean="0">
                <a:solidFill>
                  <a:srgbClr val="171C41"/>
                </a:solidFill>
              </a:rPr>
              <a:t>of </a:t>
            </a:r>
            <a:r>
              <a:rPr lang="en-AU" sz="2200" dirty="0">
                <a:solidFill>
                  <a:srgbClr val="171C41"/>
                </a:solidFill>
              </a:rPr>
              <a:t>connected statements with supporting reasons, leading to a specific conclusion</a:t>
            </a:r>
            <a:r>
              <a:rPr lang="en-AU" sz="2200" dirty="0" smtClean="0">
                <a:solidFill>
                  <a:srgbClr val="171C41"/>
                </a:solidFill>
              </a:rPr>
              <a:t>.</a:t>
            </a:r>
            <a:endParaRPr lang="en-AU" sz="2200" dirty="0">
              <a:solidFill>
                <a:srgbClr val="171C4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AU" sz="2200" dirty="0">
                <a:solidFill>
                  <a:srgbClr val="171C41"/>
                </a:solidFill>
              </a:rPr>
              <a:t>With your colleagues discuss what steps might be taken to prove a mathematical theorem.</a:t>
            </a:r>
          </a:p>
          <a:p>
            <a:pPr marL="0" indent="0">
              <a:buNone/>
            </a:pPr>
            <a:endParaRPr lang="en-AU" sz="2200" dirty="0">
              <a:solidFill>
                <a:srgbClr val="406077"/>
              </a:solidFill>
            </a:endParaRPr>
          </a:p>
          <a:p>
            <a:pPr marL="0" indent="0">
              <a:buNone/>
            </a:pPr>
            <a:r>
              <a:rPr lang="en-AU" sz="1700" b="1" dirty="0">
                <a:solidFill>
                  <a:srgbClr val="171C41"/>
                </a:solidFill>
              </a:rPr>
              <a:t>Note: </a:t>
            </a:r>
            <a:r>
              <a:rPr lang="en-AU" sz="1700" dirty="0">
                <a:solidFill>
                  <a:srgbClr val="171C41"/>
                </a:solidFill>
              </a:rPr>
              <a:t>this was covered in the previous </a:t>
            </a:r>
            <a:r>
              <a:rPr lang="en-AU" sz="1700" dirty="0" smtClean="0">
                <a:solidFill>
                  <a:srgbClr val="171C41"/>
                </a:solidFill>
              </a:rPr>
              <a:t>module.</a:t>
            </a:r>
            <a:endParaRPr lang="en-AU" sz="1700" dirty="0">
              <a:solidFill>
                <a:srgbClr val="171C4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1838" y="429705"/>
            <a:ext cx="518160" cy="52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713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4084" y="340494"/>
            <a:ext cx="5626898" cy="945000"/>
          </a:xfrm>
        </p:spPr>
        <p:txBody>
          <a:bodyPr>
            <a:noAutofit/>
          </a:bodyPr>
          <a:lstStyle/>
          <a:p>
            <a:r>
              <a:rPr lang="en-AU" sz="3000" b="1" dirty="0">
                <a:solidFill>
                  <a:srgbClr val="171C41"/>
                </a:solidFill>
              </a:rPr>
              <a:t>Exploring </a:t>
            </a:r>
            <a:r>
              <a:rPr lang="en-AU" sz="3000" b="1" dirty="0" smtClean="0">
                <a:solidFill>
                  <a:srgbClr val="171C41"/>
                </a:solidFill>
              </a:rPr>
              <a:t>circles</a:t>
            </a:r>
            <a:endParaRPr lang="en-AU" sz="3000" b="1" dirty="0">
              <a:solidFill>
                <a:srgbClr val="171C4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0072" y="1662557"/>
            <a:ext cx="573176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00" dirty="0">
                <a:solidFill>
                  <a:srgbClr val="171C41"/>
                </a:solidFill>
                <a:latin typeface="Arial" charset="0"/>
                <a:cs typeface="Arial" charset="0"/>
              </a:rPr>
              <a:t>To gain a thorough understanding of circle geometry, we will explore the relationships and see the results in a variety of situations.</a:t>
            </a:r>
          </a:p>
          <a:p>
            <a:endParaRPr lang="en-US" sz="2000" dirty="0">
              <a:solidFill>
                <a:srgbClr val="406077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232905"/>
      </p:ext>
    </p:extLst>
  </p:cSld>
  <p:clrMapOvr>
    <a:masterClrMapping/>
  </p:clrMapOvr>
</p:sld>
</file>

<file path=ppt/theme/theme1.xml><?xml version="1.0" encoding="utf-8"?>
<a:theme xmlns:a="http://schemas.openxmlformats.org/drawingml/2006/main" name="dimens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CAE7F7B-3CF3-7E40-848B-D62562E8E138}" vid="{0E66B630-02C8-6240-9E9C-3A1289DBE543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CAE7F7B-3CF3-7E40-848B-D62562E8E138}" vid="{B89A2B07-E34D-A94A-A128-B3F449E79BE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dimensions_blank</Template>
  <TotalTime>1974</TotalTime>
  <Words>769</Words>
  <Application>Microsoft Macintosh PowerPoint</Application>
  <PresentationFormat>On-screen Show (16:9)</PresentationFormat>
  <Paragraphs>111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</vt:lpstr>
      <vt:lpstr>Arial</vt:lpstr>
      <vt:lpstr>dimensions</vt:lpstr>
      <vt:lpstr>1_Office Theme</vt:lpstr>
      <vt:lpstr>Opening the Top Drawer  to Geometric Reasoning </vt:lpstr>
      <vt:lpstr>There are five Big Ideas in the  Geometric Reasoning Top Drawer</vt:lpstr>
      <vt:lpstr>Learning outcomes</vt:lpstr>
      <vt:lpstr>Australian Curriculum links</vt:lpstr>
      <vt:lpstr>Focus question</vt:lpstr>
      <vt:lpstr>Activity: Angle &amp; chord properties</vt:lpstr>
      <vt:lpstr>Deductive reasoning in circle geometry </vt:lpstr>
      <vt:lpstr>Discussion review:  To prove a theorem</vt:lpstr>
      <vt:lpstr>Exploring circles</vt:lpstr>
      <vt:lpstr>PowerPoint Presentation</vt:lpstr>
      <vt:lpstr>Discussion point</vt:lpstr>
      <vt:lpstr>PowerPoint Presentation</vt:lpstr>
      <vt:lpstr>Dynamic circle geometry</vt:lpstr>
      <vt:lpstr>Discussion point</vt:lpstr>
      <vt:lpstr>Circle geometry: Conclusion </vt:lpstr>
      <vt:lpstr>Final thoughts</vt:lpstr>
      <vt:lpstr>Acknowledgements</vt:lpstr>
      <vt:lpstr>Copyright information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 Ruckert</dc:creator>
  <cp:lastModifiedBy>Toby Spencer</cp:lastModifiedBy>
  <cp:revision>96</cp:revision>
  <cp:lastPrinted>2015-01-29T03:23:13Z</cp:lastPrinted>
  <dcterms:created xsi:type="dcterms:W3CDTF">2016-06-29T04:44:41Z</dcterms:created>
  <dcterms:modified xsi:type="dcterms:W3CDTF">2017-09-29T06:44:23Z</dcterms:modified>
</cp:coreProperties>
</file>