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  <p:sldMasterId id="2147483816" r:id="rId2"/>
  </p:sldMasterIdLst>
  <p:notesMasterIdLst>
    <p:notesMasterId r:id="rId41"/>
  </p:notesMasterIdLst>
  <p:handoutMasterIdLst>
    <p:handoutMasterId r:id="rId42"/>
  </p:handoutMasterIdLst>
  <p:sldIdLst>
    <p:sldId id="259" r:id="rId3"/>
    <p:sldId id="269" r:id="rId4"/>
    <p:sldId id="279" r:id="rId5"/>
    <p:sldId id="266" r:id="rId6"/>
    <p:sldId id="270" r:id="rId7"/>
    <p:sldId id="306" r:id="rId8"/>
    <p:sldId id="307" r:id="rId9"/>
    <p:sldId id="308" r:id="rId10"/>
    <p:sldId id="309" r:id="rId11"/>
    <p:sldId id="310" r:id="rId12"/>
    <p:sldId id="312" r:id="rId13"/>
    <p:sldId id="313" r:id="rId14"/>
    <p:sldId id="311" r:id="rId15"/>
    <p:sldId id="314" r:id="rId16"/>
    <p:sldId id="315" r:id="rId17"/>
    <p:sldId id="316" r:id="rId18"/>
    <p:sldId id="327" r:id="rId19"/>
    <p:sldId id="317" r:id="rId20"/>
    <p:sldId id="288" r:id="rId21"/>
    <p:sldId id="289" r:id="rId22"/>
    <p:sldId id="282" r:id="rId23"/>
    <p:sldId id="274" r:id="rId24"/>
    <p:sldId id="276" r:id="rId25"/>
    <p:sldId id="275" r:id="rId26"/>
    <p:sldId id="299" r:id="rId27"/>
    <p:sldId id="319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00" r:id="rId36"/>
    <p:sldId id="278" r:id="rId37"/>
    <p:sldId id="318" r:id="rId38"/>
    <p:sldId id="305" r:id="rId39"/>
    <p:sldId id="301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99" userDrawn="1">
          <p15:clr>
            <a:srgbClr val="A4A3A4"/>
          </p15:clr>
        </p15:guide>
        <p15:guide id="2" pos="930" userDrawn="1">
          <p15:clr>
            <a:srgbClr val="A4A3A4"/>
          </p15:clr>
        </p15:guide>
        <p15:guide id="3" pos="1179" userDrawn="1">
          <p15:clr>
            <a:srgbClr val="A4A3A4"/>
          </p15:clr>
        </p15:guide>
        <p15:guide id="4" pos="1429" userDrawn="1">
          <p15:clr>
            <a:srgbClr val="A4A3A4"/>
          </p15:clr>
        </p15:guide>
        <p15:guide id="5" pos="1633" userDrawn="1">
          <p15:clr>
            <a:srgbClr val="A4A3A4"/>
          </p15:clr>
        </p15:guide>
        <p15:guide id="6" orient="horz" pos="826" userDrawn="1">
          <p15:clr>
            <a:srgbClr val="A4A3A4"/>
          </p15:clr>
        </p15:guide>
        <p15:guide id="7" orient="horz" pos="1053" userDrawn="1">
          <p15:clr>
            <a:srgbClr val="A4A3A4"/>
          </p15:clr>
        </p15:guide>
        <p15:guide id="8" orient="horz" pos="1257" userDrawn="1">
          <p15:clr>
            <a:srgbClr val="A4A3A4"/>
          </p15:clr>
        </p15:guide>
        <p15:guide id="9" pos="52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C41"/>
    <a:srgbClr val="406077"/>
    <a:srgbClr val="04B0F1"/>
    <a:srgbClr val="FFC100"/>
    <a:srgbClr val="32C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5" autoAdjust="0"/>
    <p:restoredTop sz="91882" autoAdjust="0"/>
  </p:normalViewPr>
  <p:slideViewPr>
    <p:cSldViewPr snapToGrid="0" snapToObjects="1">
      <p:cViewPr varScale="1">
        <p:scale>
          <a:sx n="137" d="100"/>
          <a:sy n="137" d="100"/>
        </p:scale>
        <p:origin x="-800" y="-104"/>
      </p:cViewPr>
      <p:guideLst>
        <p:guide orient="horz" pos="599"/>
        <p:guide orient="horz" pos="826"/>
        <p:guide orient="horz" pos="1053"/>
        <p:guide orient="horz" pos="1257"/>
        <p:guide pos="930"/>
        <p:guide pos="1179"/>
        <p:guide pos="1429"/>
        <p:guide pos="1633"/>
        <p:guide pos="5261"/>
      </p:guideLst>
    </p:cSldViewPr>
  </p:slideViewPr>
  <p:outlineViewPr>
    <p:cViewPr>
      <p:scale>
        <a:sx n="33" d="100"/>
        <a:sy n="33" d="100"/>
      </p:scale>
      <p:origin x="0" y="5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48" Type="http://schemas.microsoft.com/office/2015/10/relationships/revisionInfo" Target="revisionInfo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BAE22-BA42-E844-AF4D-3FC3DEF54B2D}" type="datetimeFigureOut">
              <a:rPr lang="en-US" smtClean="0"/>
              <a:pPr/>
              <a:t>26/06/17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D9726-895E-5642-AF69-D29CC2681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61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DB789-A0E4-FC41-A88F-E0D29EABCBC2}" type="datetimeFigureOut">
              <a:rPr lang="en-US" smtClean="0"/>
              <a:pPr/>
              <a:t>26/06/17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8FC2C-B79D-6546-A7CD-42435F8CE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8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63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4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70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79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69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62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emphasise that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Knowing that two figures are congruent is important as it becomes the means by which we can prove many geometric results. 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Similarity relates enlargement, scale factor, area growth, indirect measurement, and projective geometry.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03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20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09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85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Hand out congruent triangles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4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01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27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1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841772"/>
            <a:ext cx="6615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2701529"/>
            <a:ext cx="6615000" cy="17550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2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578" y="341300"/>
            <a:ext cx="6615000" cy="945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4060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847" y="1369219"/>
            <a:ext cx="6615000" cy="33750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41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282304"/>
            <a:ext cx="66150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3442098"/>
            <a:ext cx="66150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80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500" y="1441429"/>
            <a:ext cx="32400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1333500" y="1441429"/>
            <a:ext cx="32400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4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526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31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1" y="336946"/>
            <a:ext cx="317003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538" y="740569"/>
            <a:ext cx="401300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501" y="1537096"/>
            <a:ext cx="317003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58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1" y="336946"/>
            <a:ext cx="3073823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02628" y="740569"/>
            <a:ext cx="4052455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501" y="1537096"/>
            <a:ext cx="3073822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9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75" y="841773"/>
            <a:ext cx="6705600" cy="116800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875" y="2085975"/>
            <a:ext cx="67056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1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3500" y="273844"/>
            <a:ext cx="6615000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1369219"/>
            <a:ext cx="6615000" cy="337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1080000" cy="5143500"/>
          </a:xfrm>
          <a:prstGeom prst="rect">
            <a:avLst/>
          </a:prstGeom>
          <a:gradFill flip="none" rotWithShape="1">
            <a:gsLst>
              <a:gs pos="0">
                <a:srgbClr val="406077"/>
              </a:gs>
              <a:gs pos="79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8" name="Picture 8" descr="dimensions_logo_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" y="258367"/>
            <a:ext cx="945000" cy="7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406077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93300" y="2480871"/>
            <a:ext cx="6550700" cy="2303859"/>
          </a:xfrm>
          <a:prstGeom prst="rect">
            <a:avLst/>
          </a:prstGeom>
          <a:gradFill flip="none" rotWithShape="1">
            <a:gsLst>
              <a:gs pos="91000">
                <a:srgbClr val="406077"/>
              </a:gs>
              <a:gs pos="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 flipH="1">
            <a:off x="-1" y="4767263"/>
            <a:ext cx="9144001" cy="384572"/>
          </a:xfrm>
          <a:prstGeom prst="rect">
            <a:avLst/>
          </a:prstGeom>
          <a:gradFill flip="none" rotWithShape="1">
            <a:gsLst>
              <a:gs pos="100000">
                <a:srgbClr val="406077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 flipV="1">
            <a:off x="2593299" y="2339577"/>
            <a:ext cx="6550702" cy="141294"/>
          </a:xfrm>
          <a:prstGeom prst="rect">
            <a:avLst/>
          </a:prstGeom>
          <a:solidFill>
            <a:srgbClr val="CE1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3" name="Picture 9" descr="dimensions_logo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2875"/>
            <a:ext cx="1838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93299" y="2019301"/>
            <a:ext cx="6550702" cy="402431"/>
          </a:xfrm>
          <a:prstGeom prst="rect">
            <a:avLst/>
          </a:prstGeom>
          <a:solidFill>
            <a:srgbClr val="406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05" y="3886201"/>
            <a:ext cx="715565" cy="7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406077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opdrawer.aamt.edu.au/Geometric-reasoning/Big-ideas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pdrawer.aamt.edu.au/Geometric-reasoning/Downloads/Paper-pencil-and-protractor-Student-worksheet" TargetMode="Externa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ootle.edu.au/ec/resolve/view/L11103" TargetMode="Externa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2" Type="http://schemas.openxmlformats.org/officeDocument/2006/relationships/hyperlink" Target="Downloads%5CTop%20Drawer%20Teachers-%20Non-similar%20and%20similar%20triangles.mp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erteacherworksheets.com/geometry/congruent-house_TZNMW.pdf" TargetMode="External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rich.maths.org/1938" TargetMode="External"/><Relationship Id="rId3" Type="http://schemas.openxmlformats.org/officeDocument/2006/relationships/image" Target="../media/image1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reativecommons.org/licenses/by-nc-nd/4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raliancurriculum.edu.au/Curriculum/ContentDescription/ACMMG200" TargetMode="External"/><Relationship Id="rId4" Type="http://schemas.openxmlformats.org/officeDocument/2006/relationships/hyperlink" Target="http://www.australiancurriculum.edu.au/Curriculum/ContentDescription/ACMMG201" TargetMode="External"/><Relationship Id="rId5" Type="http://schemas.openxmlformats.org/officeDocument/2006/relationships/hyperlink" Target="http://www.australiancurriculum.edu.au/Curriculum/ContentDescription/ACMMG220" TargetMode="External"/><Relationship Id="rId6" Type="http://schemas.openxmlformats.org/officeDocument/2006/relationships/hyperlink" Target="http://www.australiancurriculum.edu.au/Curriculum/ContentDescription/ACMMG22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56653" y="1002250"/>
            <a:ext cx="6705600" cy="1491397"/>
          </a:xfrm>
          <a:prstGeom prst="rect">
            <a:avLst/>
          </a:prstGeom>
        </p:spPr>
        <p:txBody>
          <a:bodyPr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AU" sz="3000" b="1" dirty="0">
                <a:solidFill>
                  <a:srgbClr val="171C41"/>
                </a:solidFill>
              </a:rPr>
              <a:t>Opening the Top Drawer </a:t>
            </a:r>
            <a:br>
              <a:rPr lang="en-AU" sz="3000" b="1" dirty="0">
                <a:solidFill>
                  <a:srgbClr val="171C41"/>
                </a:solidFill>
              </a:rPr>
            </a:br>
            <a:r>
              <a:rPr lang="en-AU" sz="3000" b="1" dirty="0">
                <a:solidFill>
                  <a:srgbClr val="171C41"/>
                </a:solidFill>
              </a:rPr>
              <a:t>to Geometric Reasoning</a:t>
            </a:r>
            <a:r>
              <a:rPr lang="en-AU" sz="3200" dirty="0"/>
              <a:t/>
            </a:r>
            <a:br>
              <a:rPr lang="en-AU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2388" y="1995488"/>
            <a:ext cx="6705600" cy="3429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AU" sz="8000" dirty="0"/>
              <a:t>Module 2 of 4: Congruence &amp; Similarity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736548" y="4808516"/>
            <a:ext cx="2475465" cy="334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000" dirty="0">
                <a:solidFill>
                  <a:srgbClr val="406077"/>
                </a:solidFill>
              </a:rPr>
              <a:t>Designed and written by Ann </a:t>
            </a:r>
            <a:r>
              <a:rPr lang="en-AU" sz="1000" dirty="0" err="1">
                <a:solidFill>
                  <a:srgbClr val="406077"/>
                </a:solidFill>
              </a:rPr>
              <a:t>Ruckert</a:t>
            </a:r>
            <a:endParaRPr lang="en-AU" sz="1000" dirty="0">
              <a:solidFill>
                <a:srgbClr val="406077"/>
              </a:solidFill>
            </a:endParaRP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1625" t="10870" r="14250" b="66521"/>
          <a:stretch/>
        </p:blipFill>
        <p:spPr>
          <a:xfrm>
            <a:off x="2556653" y="2653041"/>
            <a:ext cx="3246120" cy="55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1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472" y="1341419"/>
            <a:ext cx="3797720" cy="398511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200" dirty="0">
                <a:solidFill>
                  <a:srgbClr val="171C41"/>
                </a:solidFill>
              </a:rPr>
              <a:t>Congruent shapes are used extensively in design.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AU" sz="2200" dirty="0">
              <a:solidFill>
                <a:srgbClr val="171C4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Explore real life patterns such as those in tiling </a:t>
            </a:r>
            <a:br>
              <a:rPr lang="en-AU" sz="2200" dirty="0">
                <a:solidFill>
                  <a:srgbClr val="171C41"/>
                </a:solidFill>
              </a:rPr>
            </a:br>
            <a:r>
              <a:rPr lang="en-AU" sz="2200" dirty="0">
                <a:solidFill>
                  <a:srgbClr val="171C41"/>
                </a:solidFill>
              </a:rPr>
              <a:t>and patchwork.</a:t>
            </a:r>
          </a:p>
        </p:txBody>
      </p:sp>
      <p:pic>
        <p:nvPicPr>
          <p:cNvPr id="3074" name="Picture 2" descr="Eight tiles: four across, two deep. All the tiles have an identical pattern. The pattern repeats at the intersectio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75084" y="1963409"/>
            <a:ext cx="3967428" cy="19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14248" y="346095"/>
            <a:ext cx="6615000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sz="3000" dirty="0">
                <a:solidFill>
                  <a:srgbClr val="171C41"/>
                </a:solidFill>
              </a:rPr>
              <a:t>Congruency in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838" y="435104"/>
            <a:ext cx="530352" cy="5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8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347" y="1340871"/>
            <a:ext cx="3960240" cy="398511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200" dirty="0">
                <a:solidFill>
                  <a:srgbClr val="171C41"/>
                </a:solidFill>
              </a:rPr>
              <a:t>This tiling pattern may be found in the Alhambra palace in Granada, Spain.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rgbClr val="171C41"/>
                </a:solidFill>
              </a:rPr>
              <a:t>How would you describe this pattern to someone who cannot see it?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rgbClr val="171C41"/>
                </a:solidFill>
              </a:rPr>
              <a:t>Describe how individual tiles may have been designed.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9727" y="346179"/>
            <a:ext cx="6615000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sz="3000" dirty="0">
                <a:solidFill>
                  <a:srgbClr val="171C41"/>
                </a:solidFill>
              </a:rPr>
              <a:t>Congruency in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838" y="419228"/>
            <a:ext cx="530352" cy="536448"/>
          </a:xfrm>
          <a:prstGeom prst="rect">
            <a:avLst/>
          </a:prstGeom>
        </p:spPr>
      </p:pic>
      <p:pic>
        <p:nvPicPr>
          <p:cNvPr id="7" name="Picture 2" descr="Alhambra"/>
          <p:cNvPicPr>
            <a:picLocks noChangeAspect="1" noChangeArrowheads="1"/>
          </p:cNvPicPr>
          <p:nvPr/>
        </p:nvPicPr>
        <p:blipFill rotWithShape="1">
          <a:blip r:embed="rId3"/>
          <a:srcRect l="3516" t="2466" r="2244" b="2540"/>
          <a:stretch/>
        </p:blipFill>
        <p:spPr bwMode="auto">
          <a:xfrm>
            <a:off x="5626249" y="1311275"/>
            <a:ext cx="3216537" cy="32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23304" y="4649105"/>
            <a:ext cx="4612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rgbClr val="171C41"/>
                </a:solidFill>
              </a:rPr>
              <a:t>Courtesy Bruce White, </a:t>
            </a:r>
            <a:r>
              <a:rPr lang="en-AU" sz="1000" dirty="0" err="1">
                <a:solidFill>
                  <a:srgbClr val="171C41"/>
                </a:solidFill>
              </a:rPr>
              <a:t>UniSA</a:t>
            </a:r>
            <a:r>
              <a:rPr lang="en-AU" sz="1000" dirty="0">
                <a:solidFill>
                  <a:srgbClr val="171C41"/>
                </a:solidFill>
              </a:rPr>
              <a:t>; </a:t>
            </a:r>
            <a:r>
              <a:rPr lang="en-GB" sz="1000" dirty="0">
                <a:solidFill>
                  <a:srgbClr val="171C41"/>
                </a:solidFill>
              </a:rPr>
              <a:t>taken from Swan and Crust (1993) </a:t>
            </a:r>
            <a:r>
              <a:rPr lang="en-GB" sz="1000" i="1" dirty="0">
                <a:solidFill>
                  <a:srgbClr val="171C41"/>
                </a:solidFill>
              </a:rPr>
              <a:t>Mathematics Programmes of Study, Inset for Key Stages 3 and 4</a:t>
            </a:r>
            <a:r>
              <a:rPr lang="en-GB" sz="1000" dirty="0">
                <a:solidFill>
                  <a:srgbClr val="171C41"/>
                </a:solidFill>
              </a:rPr>
              <a:t>, National Curriculum Council, York</a:t>
            </a:r>
            <a:endParaRPr lang="en-AU" sz="1000" dirty="0">
              <a:solidFill>
                <a:srgbClr val="171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5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09729" y="356143"/>
            <a:ext cx="6615000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sz="3000" dirty="0">
                <a:solidFill>
                  <a:srgbClr val="171C41"/>
                </a:solidFill>
              </a:rPr>
              <a:t>Congruency in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838" y="434561"/>
            <a:ext cx="530352" cy="536448"/>
          </a:xfrm>
          <a:prstGeom prst="rect">
            <a:avLst/>
          </a:prstGeom>
        </p:spPr>
      </p:pic>
      <p:pic>
        <p:nvPicPr>
          <p:cNvPr id="7" name="Picture 2" descr="Alhambra"/>
          <p:cNvPicPr>
            <a:picLocks noChangeAspect="1" noChangeArrowheads="1"/>
          </p:cNvPicPr>
          <p:nvPr/>
        </p:nvPicPr>
        <p:blipFill rotWithShape="1">
          <a:blip r:embed="rId3"/>
          <a:srcRect l="3516" t="2466" r="2244" b="2540"/>
          <a:stretch/>
        </p:blipFill>
        <p:spPr bwMode="auto">
          <a:xfrm>
            <a:off x="1793858" y="1281047"/>
            <a:ext cx="3216537" cy="32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creen Shot 2013-10-28 at 9.01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22" y="2296469"/>
            <a:ext cx="2573638" cy="11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3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81605" y="1341418"/>
            <a:ext cx="3966051" cy="380208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200" dirty="0">
                <a:solidFill>
                  <a:srgbClr val="171C41"/>
                </a:solidFill>
              </a:rPr>
              <a:t>Congruent triangles are used </a:t>
            </a:r>
            <a:br>
              <a:rPr lang="en-AU" sz="2200" dirty="0">
                <a:solidFill>
                  <a:srgbClr val="171C41"/>
                </a:solidFill>
              </a:rPr>
            </a:br>
            <a:r>
              <a:rPr lang="en-AU" sz="2200" dirty="0">
                <a:solidFill>
                  <a:srgbClr val="171C41"/>
                </a:solidFill>
              </a:rPr>
              <a:t>in construction to reinforce structures so that they are strong and stable and do not bend or buckle in strong winds or when under load.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200" b="1" dirty="0">
                <a:solidFill>
                  <a:srgbClr val="171C41"/>
                </a:solidFill>
              </a:rPr>
              <a:t>Examples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>
                <a:solidFill>
                  <a:srgbClr val="171C41"/>
                </a:solidFill>
              </a:rPr>
              <a:t>Sydney Harbour Bridge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>
                <a:solidFill>
                  <a:srgbClr val="171C41"/>
                </a:solidFill>
              </a:rPr>
              <a:t>Parkes Radio Telescope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5869" y="336131"/>
            <a:ext cx="6615000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000" dirty="0">
                <a:solidFill>
                  <a:srgbClr val="171C41"/>
                </a:solidFill>
              </a:rPr>
              <a:t>Congruency in construction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667" r="17357"/>
          <a:stretch/>
        </p:blipFill>
        <p:spPr>
          <a:xfrm>
            <a:off x="5844919" y="1311275"/>
            <a:ext cx="2506919" cy="2526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838" y="439753"/>
            <a:ext cx="518160" cy="521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1695" y="3867449"/>
            <a:ext cx="1886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rgbClr val="171C41"/>
                </a:solidFill>
              </a:rPr>
              <a:t>Courtesy Rachael Whitney-Smith</a:t>
            </a:r>
          </a:p>
        </p:txBody>
      </p:sp>
    </p:spTree>
    <p:extLst>
      <p:ext uri="{BB962C8B-B14F-4D97-AF65-F5344CB8AC3E}">
        <p14:creationId xmlns:p14="http://schemas.microsoft.com/office/powerpoint/2010/main" val="385343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83" y="372809"/>
            <a:ext cx="7582799" cy="945000"/>
          </a:xfrm>
        </p:spPr>
        <p:txBody>
          <a:bodyPr>
            <a:noAutofit/>
          </a:bodyPr>
          <a:lstStyle/>
          <a:p>
            <a:r>
              <a:rPr lang="en-AU" sz="3000" dirty="0">
                <a:solidFill>
                  <a:srgbClr val="171C41"/>
                </a:solidFill>
              </a:rPr>
              <a:t>Activity</a:t>
            </a:r>
            <a:r>
              <a:rPr lang="en-AU" sz="3000">
                <a:solidFill>
                  <a:srgbClr val="171C41"/>
                </a:solidFill>
              </a:rPr>
              <a:t>: Paper</a:t>
            </a:r>
            <a:r>
              <a:rPr lang="en-AU" sz="3000" dirty="0">
                <a:solidFill>
                  <a:srgbClr val="171C41"/>
                </a:solidFill>
              </a:rPr>
              <a:t>, pencil and protractor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38" y="1369298"/>
            <a:ext cx="6615000" cy="33750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200" dirty="0">
                <a:solidFill>
                  <a:srgbClr val="171C41"/>
                </a:solidFill>
              </a:rPr>
              <a:t>Collect a copy of </a:t>
            </a:r>
            <a:r>
              <a:rPr lang="en-AU" sz="2200" u="sng" dirty="0">
                <a:solidFill>
                  <a:srgbClr val="406077"/>
                </a:solidFill>
                <a:hlinkClick r:id="rId2"/>
              </a:rPr>
              <a:t>Paper, pencil and protractor: Student worksheet</a:t>
            </a:r>
            <a:r>
              <a:rPr lang="en-AU" sz="2200" u="sng" dirty="0">
                <a:solidFill>
                  <a:srgbClr val="406077"/>
                </a:solidFill>
              </a:rPr>
              <a:t>.</a:t>
            </a:r>
            <a:r>
              <a:rPr lang="en-AU" sz="2200" dirty="0">
                <a:solidFill>
                  <a:srgbClr val="406077"/>
                </a:solidFill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200" dirty="0">
                <a:solidFill>
                  <a:srgbClr val="171C41"/>
                </a:solidFill>
              </a:rPr>
              <a:t>Working in a group of three or four: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>
                <a:solidFill>
                  <a:srgbClr val="171C41"/>
                </a:solidFill>
              </a:rPr>
              <a:t>Individually construct all the possible triangles which have three given measurements.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>
                <a:solidFill>
                  <a:srgbClr val="171C41"/>
                </a:solidFill>
              </a:rPr>
              <a:t>Compare your results with the other members of your group.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838" y="424298"/>
            <a:ext cx="53035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17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867" y="562522"/>
            <a:ext cx="6351988" cy="94500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171C41"/>
                </a:solidFill>
              </a:rPr>
              <a:t>Congruency Quick Quiz (a):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AU" sz="3000" dirty="0">
                <a:solidFill>
                  <a:srgbClr val="171C41"/>
                </a:solidFill>
              </a:rPr>
              <a:t>Which sides match?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38" y="1671638"/>
            <a:ext cx="6615000" cy="173934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200" dirty="0">
                <a:solidFill>
                  <a:srgbClr val="171C41"/>
                </a:solidFill>
              </a:rPr>
              <a:t>Within the congruence tests, reference is made </a:t>
            </a:r>
            <a:br>
              <a:rPr lang="en-AU" sz="2200" dirty="0">
                <a:solidFill>
                  <a:srgbClr val="171C41"/>
                </a:solidFill>
              </a:rPr>
            </a:br>
            <a:r>
              <a:rPr lang="en-AU" sz="2200" dirty="0">
                <a:solidFill>
                  <a:srgbClr val="171C41"/>
                </a:solidFill>
              </a:rPr>
              <a:t>to </a:t>
            </a:r>
            <a:r>
              <a:rPr lang="en-AU" sz="2200" b="1" dirty="0">
                <a:solidFill>
                  <a:srgbClr val="171C41"/>
                </a:solidFill>
              </a:rPr>
              <a:t>matching sides</a:t>
            </a:r>
            <a:r>
              <a:rPr lang="en-AU" sz="2200" dirty="0">
                <a:solidFill>
                  <a:srgbClr val="171C41"/>
                </a:solidFill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>
                <a:solidFill>
                  <a:srgbClr val="171C41"/>
                </a:solidFill>
              </a:rPr>
              <a:t>Matching sides are opposite equal angles.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>
                <a:solidFill>
                  <a:srgbClr val="171C41"/>
                </a:solidFill>
              </a:rPr>
              <a:t>Which sides match?</a:t>
            </a:r>
          </a:p>
        </p:txBody>
      </p:sp>
      <p:pic>
        <p:nvPicPr>
          <p:cNvPr id="7" name="Picture 6" descr="G_BI_I2_E1_fig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3468951"/>
            <a:ext cx="5317435" cy="167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838" y="417513"/>
            <a:ext cx="53035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89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09" y="552897"/>
            <a:ext cx="7295632" cy="94500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171C41"/>
                </a:solidFill>
              </a:rPr>
              <a:t>Congruency Quick Quiz (b): </a:t>
            </a:r>
            <a:br>
              <a:rPr lang="en-US" sz="3000" dirty="0">
                <a:solidFill>
                  <a:srgbClr val="171C41"/>
                </a:solidFill>
              </a:rPr>
            </a:br>
            <a:r>
              <a:rPr lang="en-AU" sz="3000" dirty="0">
                <a:solidFill>
                  <a:srgbClr val="171C41"/>
                </a:solidFill>
              </a:rPr>
              <a:t>Which angle is included?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848" y="1675923"/>
            <a:ext cx="6211495" cy="178148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200" dirty="0">
                <a:solidFill>
                  <a:srgbClr val="171C41"/>
                </a:solidFill>
              </a:rPr>
              <a:t>Within the congruence tests, reference is made </a:t>
            </a:r>
            <a:br>
              <a:rPr lang="en-AU" sz="2200" dirty="0">
                <a:solidFill>
                  <a:srgbClr val="171C41"/>
                </a:solidFill>
              </a:rPr>
            </a:br>
            <a:r>
              <a:rPr lang="en-AU" sz="2200" dirty="0">
                <a:solidFill>
                  <a:srgbClr val="171C41"/>
                </a:solidFill>
              </a:rPr>
              <a:t>to </a:t>
            </a:r>
            <a:r>
              <a:rPr lang="en-AU" sz="2200" b="1" dirty="0">
                <a:solidFill>
                  <a:srgbClr val="171C41"/>
                </a:solidFill>
              </a:rPr>
              <a:t>included angles</a:t>
            </a:r>
            <a:r>
              <a:rPr lang="en-AU" dirty="0">
                <a:solidFill>
                  <a:srgbClr val="171C41"/>
                </a:solidFill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>
                <a:solidFill>
                  <a:srgbClr val="171C41"/>
                </a:solidFill>
              </a:rPr>
              <a:t>Included angles are formed by the equal sides. Which angle is included?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 descr="G_BI_I2_E1_fig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3349721"/>
            <a:ext cx="1961723" cy="15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_BI_I2_E1_fig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550" y="3457408"/>
            <a:ext cx="1991318" cy="148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838" y="417513"/>
            <a:ext cx="53035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8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016" y="610010"/>
            <a:ext cx="5899217" cy="3165029"/>
          </a:xfrm>
        </p:spPr>
        <p:txBody>
          <a:bodyPr>
            <a:noAutofit/>
          </a:bodyPr>
          <a:lstStyle/>
          <a:p>
            <a:r>
              <a:rPr lang="en-US" sz="3000" b="0" dirty="0">
                <a:solidFill>
                  <a:srgbClr val="171C41"/>
                </a:solidFill>
              </a:rPr>
              <a:t>At this point you may wish </a:t>
            </a:r>
            <a:br>
              <a:rPr lang="en-US" sz="3000" b="0" dirty="0">
                <a:solidFill>
                  <a:srgbClr val="171C41"/>
                </a:solidFill>
              </a:rPr>
            </a:br>
            <a:r>
              <a:rPr lang="en-US" sz="3000" b="0" dirty="0">
                <a:solidFill>
                  <a:srgbClr val="171C41"/>
                </a:solidFill>
              </a:rPr>
              <a:t>to stop the presentation and continue it at another time, </a:t>
            </a:r>
            <a:r>
              <a:rPr lang="en-US" sz="3000" b="0">
                <a:solidFill>
                  <a:srgbClr val="171C41"/>
                </a:solidFill>
              </a:rPr>
              <a:t/>
            </a:r>
            <a:br>
              <a:rPr lang="en-US" sz="3000" b="0">
                <a:solidFill>
                  <a:srgbClr val="171C41"/>
                </a:solidFill>
              </a:rPr>
            </a:br>
            <a:r>
              <a:rPr lang="en-US" sz="3000" b="0">
                <a:solidFill>
                  <a:srgbClr val="171C41"/>
                </a:solidFill>
              </a:rPr>
              <a:t>or </a:t>
            </a:r>
            <a:r>
              <a:rPr lang="en-US" sz="3000" b="0" dirty="0">
                <a:solidFill>
                  <a:srgbClr val="171C41"/>
                </a:solidFill>
              </a:rPr>
              <a:t>you may wish to continue</a:t>
            </a:r>
            <a:r>
              <a:rPr lang="en-US" dirty="0"/>
              <a:t>.</a:t>
            </a:r>
            <a:endParaRPr lang="en-AU" dirty="0">
              <a:solidFill>
                <a:srgbClr val="171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35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29" y="356143"/>
            <a:ext cx="6615000" cy="945000"/>
          </a:xfrm>
        </p:spPr>
        <p:txBody>
          <a:bodyPr>
            <a:normAutofit/>
          </a:bodyPr>
          <a:lstStyle/>
          <a:p>
            <a:r>
              <a:rPr lang="en-AU" sz="3000" dirty="0">
                <a:solidFill>
                  <a:srgbClr val="171C41"/>
                </a:solidFill>
              </a:rPr>
              <a:t>Similarity: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982" y="1341419"/>
            <a:ext cx="5658750" cy="3375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Discuss with your colleagues what is meant by the term, ‘similarity’.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Share how it has been defined by the members of your group.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Do you have any examples of similarity </a:t>
            </a:r>
            <a:br>
              <a:rPr lang="en-AU" sz="2200" dirty="0">
                <a:solidFill>
                  <a:srgbClr val="171C41"/>
                </a:solidFill>
              </a:rPr>
            </a:br>
            <a:r>
              <a:rPr lang="en-AU" sz="2200" dirty="0">
                <a:solidFill>
                  <a:srgbClr val="171C41"/>
                </a:solidFill>
              </a:rPr>
              <a:t>in the ‘real world’ to share?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838" y="444432"/>
            <a:ext cx="518160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73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189" y="346179"/>
            <a:ext cx="6615000" cy="945000"/>
          </a:xfrm>
        </p:spPr>
        <p:txBody>
          <a:bodyPr>
            <a:normAutofit/>
          </a:bodyPr>
          <a:lstStyle/>
          <a:p>
            <a:r>
              <a:rPr lang="en-AU" sz="3000" dirty="0">
                <a:solidFill>
                  <a:srgbClr val="171C41"/>
                </a:solidFill>
              </a:rPr>
              <a:t>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7015" y="1336653"/>
            <a:ext cx="7230530" cy="36319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If one plane figure can be enlarged so that it is congruent to the other plane figure, they are similar.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One can be mapped to the other by a sequence </a:t>
            </a:r>
            <a:br>
              <a:rPr lang="en-AU" sz="2200" dirty="0">
                <a:solidFill>
                  <a:srgbClr val="171C41"/>
                </a:solidFill>
              </a:rPr>
            </a:br>
            <a:r>
              <a:rPr lang="en-AU" sz="2200" dirty="0">
                <a:solidFill>
                  <a:srgbClr val="171C41"/>
                </a:solidFill>
              </a:rPr>
              <a:t>of translations, rotations, reflections and enlargements.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Similar figures have the same shape, but not </a:t>
            </a:r>
            <a:br>
              <a:rPr lang="en-AU" sz="2200" dirty="0">
                <a:solidFill>
                  <a:srgbClr val="171C41"/>
                </a:solidFill>
              </a:rPr>
            </a:br>
            <a:r>
              <a:rPr lang="en-AU" sz="2200" dirty="0">
                <a:solidFill>
                  <a:srgbClr val="171C41"/>
                </a:solidFill>
              </a:rPr>
              <a:t>necessarily the same size.</a:t>
            </a:r>
            <a:endParaRPr lang="en-AU" dirty="0">
              <a:solidFill>
                <a:srgbClr val="171C4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579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696" y="544574"/>
            <a:ext cx="7347362" cy="945000"/>
          </a:xfrm>
        </p:spPr>
        <p:txBody>
          <a:bodyPr>
            <a:normAutofit/>
          </a:bodyPr>
          <a:lstStyle/>
          <a:p>
            <a:r>
              <a:rPr lang="en-AU" sz="3000" dirty="0">
                <a:solidFill>
                  <a:srgbClr val="171C41"/>
                </a:solidFill>
              </a:rPr>
              <a:t>There are five Big Ideas in the </a:t>
            </a:r>
            <a:br>
              <a:rPr lang="en-AU" sz="3000" dirty="0">
                <a:solidFill>
                  <a:srgbClr val="171C41"/>
                </a:solidFill>
              </a:rPr>
            </a:br>
            <a:r>
              <a:rPr lang="en-AU" sz="3000" dirty="0">
                <a:solidFill>
                  <a:srgbClr val="171C41"/>
                </a:solidFill>
              </a:rPr>
              <a:t>Geometric Reasoning Top Drawer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19581" y="1331371"/>
            <a:ext cx="7347362" cy="337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AU" dirty="0"/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171C41"/>
                </a:solidFill>
              </a:rPr>
              <a:t>Plane Shapes (F – 8)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200" b="1" dirty="0">
                <a:solidFill>
                  <a:srgbClr val="171C41"/>
                </a:solidFill>
              </a:rPr>
              <a:t>Congruence (Year 8)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200" b="1" dirty="0">
                <a:solidFill>
                  <a:srgbClr val="171C41"/>
                </a:solidFill>
              </a:rPr>
              <a:t>Similarity (Year 9)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171C41"/>
                </a:solidFill>
              </a:rPr>
              <a:t>Geometric Proof (Years 7 &amp; 10)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171C41"/>
                </a:solidFill>
              </a:rPr>
              <a:t>Circle Geometry (Year 10A)</a:t>
            </a:r>
          </a:p>
        </p:txBody>
      </p:sp>
    </p:spTree>
    <p:extLst>
      <p:ext uri="{BB962C8B-B14F-4D97-AF65-F5344CB8AC3E}">
        <p14:creationId xmlns:p14="http://schemas.microsoft.com/office/powerpoint/2010/main" val="3756145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269" y="366275"/>
            <a:ext cx="6615000" cy="945000"/>
          </a:xfrm>
        </p:spPr>
        <p:txBody>
          <a:bodyPr>
            <a:noAutofit/>
          </a:bodyPr>
          <a:lstStyle/>
          <a:p>
            <a:r>
              <a:rPr lang="en-AU" sz="3000" dirty="0">
                <a:solidFill>
                  <a:srgbClr val="171C41"/>
                </a:solidFill>
              </a:rPr>
              <a:t>Using a centre of enlargement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934" y="1341419"/>
            <a:ext cx="6615000" cy="337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Investigate the effect of the changing proportion </a:t>
            </a:r>
            <a:br>
              <a:rPr lang="en-AU" sz="2200" dirty="0">
                <a:solidFill>
                  <a:srgbClr val="171C41"/>
                </a:solidFill>
              </a:rPr>
            </a:br>
            <a:r>
              <a:rPr lang="en-AU" sz="2200" dirty="0">
                <a:solidFill>
                  <a:srgbClr val="171C41"/>
                </a:solidFill>
              </a:rPr>
              <a:t>of sides for similar shapes with the learning object</a:t>
            </a:r>
            <a:r>
              <a:rPr lang="en-AU" sz="2200" dirty="0">
                <a:solidFill>
                  <a:srgbClr val="406077"/>
                </a:solidFill>
              </a:rPr>
              <a:t> </a:t>
            </a:r>
            <a:r>
              <a:rPr lang="en-AU" sz="2200" i="1" u="sng" dirty="0">
                <a:solidFill>
                  <a:srgbClr val="406077"/>
                </a:solidFill>
                <a:hlinkClick r:id="rId2"/>
              </a:rPr>
              <a:t>L11103: Using a centre of enlargement</a:t>
            </a:r>
            <a:r>
              <a:rPr lang="en-AU" sz="2200" dirty="0">
                <a:solidFill>
                  <a:srgbClr val="406077"/>
                </a:solidFill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You will need to log into </a:t>
            </a:r>
            <a:r>
              <a:rPr lang="en-AU" sz="2200" dirty="0" err="1">
                <a:solidFill>
                  <a:srgbClr val="171C41"/>
                </a:solidFill>
              </a:rPr>
              <a:t>Scootle</a:t>
            </a:r>
            <a:r>
              <a:rPr lang="en-AU" sz="2200" dirty="0">
                <a:solidFill>
                  <a:srgbClr val="171C41"/>
                </a:solidFill>
              </a:rPr>
              <a:t> to access this learning resource and widget.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838" y="431243"/>
            <a:ext cx="521208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96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71" y="366275"/>
            <a:ext cx="6615000" cy="945000"/>
          </a:xfrm>
        </p:spPr>
        <p:txBody>
          <a:bodyPr>
            <a:normAutofit/>
          </a:bodyPr>
          <a:lstStyle/>
          <a:p>
            <a:r>
              <a:rPr lang="en-AU" sz="3000" b="1" dirty="0">
                <a:solidFill>
                  <a:srgbClr val="171C41"/>
                </a:solidFill>
              </a:rPr>
              <a:t>Non-similar and similar triangles</a:t>
            </a:r>
          </a:p>
        </p:txBody>
      </p:sp>
      <p:pic>
        <p:nvPicPr>
          <p:cNvPr id="3" name="Picture 2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t="5615" b="5847"/>
          <a:stretch/>
        </p:blipFill>
        <p:spPr>
          <a:xfrm>
            <a:off x="1511300" y="1311275"/>
            <a:ext cx="6766674" cy="3368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838" y="420561"/>
            <a:ext cx="5303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2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578" y="346179"/>
            <a:ext cx="6615000" cy="945000"/>
          </a:xfrm>
        </p:spPr>
        <p:txBody>
          <a:bodyPr>
            <a:normAutofit/>
          </a:bodyPr>
          <a:lstStyle/>
          <a:p>
            <a:r>
              <a:rPr lang="en-AU" sz="3000" dirty="0">
                <a:solidFill>
                  <a:srgbClr val="171C41"/>
                </a:solidFill>
              </a:rPr>
              <a:t>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905" y="1341419"/>
            <a:ext cx="6367107" cy="36896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All congruent shapes are similar because all matching angles are equal and the matching sides are in proportion (in the ratio 1:1).</a:t>
            </a:r>
            <a:br>
              <a:rPr lang="en-AU" sz="2200" dirty="0">
                <a:solidFill>
                  <a:srgbClr val="171C41"/>
                </a:solidFill>
              </a:rPr>
            </a:br>
            <a:r>
              <a:rPr lang="en-AU" sz="2200" dirty="0">
                <a:solidFill>
                  <a:srgbClr val="171C41"/>
                </a:solidFill>
              </a:rPr>
              <a:t>However, the reverse is not true.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Pairs of triangles are similar if they meet the conditions of any one of four standard tests. Make sure you are familiar with these tests.</a:t>
            </a:r>
          </a:p>
        </p:txBody>
      </p:sp>
    </p:spTree>
    <p:extLst>
      <p:ext uri="{BB962C8B-B14F-4D97-AF65-F5344CB8AC3E}">
        <p14:creationId xmlns:p14="http://schemas.microsoft.com/office/powerpoint/2010/main" val="2490332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072" y="356722"/>
            <a:ext cx="6615000" cy="945000"/>
          </a:xfrm>
        </p:spPr>
        <p:txBody>
          <a:bodyPr>
            <a:noAutofit/>
          </a:bodyPr>
          <a:lstStyle/>
          <a:p>
            <a:r>
              <a:rPr lang="en-AU" sz="3000" dirty="0">
                <a:solidFill>
                  <a:srgbClr val="171C41"/>
                </a:solidFill>
              </a:rPr>
              <a:t>The similar-congruent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532" y="1412401"/>
            <a:ext cx="6409875" cy="3193715"/>
          </a:xfrm>
        </p:spPr>
        <p:txBody>
          <a:bodyPr>
            <a:normAutofit lnSpcReduction="10000"/>
          </a:bodyPr>
          <a:lstStyle/>
          <a:p>
            <a:r>
              <a:rPr lang="en-AU" sz="2200" dirty="0">
                <a:solidFill>
                  <a:srgbClr val="171C41"/>
                </a:solidFill>
              </a:rPr>
              <a:t>Download The Similar-Congruent House - </a:t>
            </a:r>
            <a:r>
              <a:rPr lang="en-US" sz="2400" u="sng" dirty="0">
                <a:hlinkClick r:id="rId3"/>
              </a:rPr>
              <a:t>https://www.superteacherworksheets.com/geometry/congruent-house_TZNMW.pdf</a:t>
            </a:r>
            <a:r>
              <a:rPr lang="en-AU" sz="2400" dirty="0"/>
              <a:t> </a:t>
            </a:r>
            <a:endParaRPr lang="en-AU" sz="2400" dirty="0" smtClean="0"/>
          </a:p>
          <a:p>
            <a:endParaRPr lang="en-AU" sz="2200" u="sng" dirty="0">
              <a:solidFill>
                <a:srgbClr val="171C41"/>
              </a:solidFill>
            </a:endParaRPr>
          </a:p>
          <a:p>
            <a:r>
              <a:rPr lang="en-AU" sz="2200" dirty="0">
                <a:solidFill>
                  <a:srgbClr val="171C41"/>
                </a:solidFill>
              </a:rPr>
              <a:t>Answer the 9 questions on the sheet.</a:t>
            </a:r>
          </a:p>
          <a:p>
            <a:pPr marL="0" indent="0">
              <a:lnSpc>
                <a:spcPct val="100000"/>
              </a:lnSpc>
              <a:buNone/>
            </a:pPr>
            <a:endParaRPr lang="en-AU" sz="2200" dirty="0">
              <a:solidFill>
                <a:srgbClr val="171C4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1800" dirty="0">
                <a:solidFill>
                  <a:srgbClr val="171C41"/>
                </a:solidFill>
              </a:rPr>
              <a:t>This worksheet allows students to decide whether each pair of shapes is congruent or similar, without having to prove their answers.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838" y="417513"/>
            <a:ext cx="53035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92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790" y="366275"/>
            <a:ext cx="6615000" cy="945000"/>
          </a:xfrm>
        </p:spPr>
        <p:txBody>
          <a:bodyPr>
            <a:noAutofit/>
          </a:bodyPr>
          <a:lstStyle/>
          <a:p>
            <a:r>
              <a:rPr lang="en-AU" sz="3000" dirty="0">
                <a:solidFill>
                  <a:srgbClr val="171C41"/>
                </a:solidFill>
              </a:rPr>
              <a:t>Looking beyond the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493" y="1334888"/>
            <a:ext cx="7115254" cy="32058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Visualising shapes that are embedded in diagrams can be difficult as students may be distracted by </a:t>
            </a:r>
            <a:br>
              <a:rPr lang="en-AU" sz="2200" dirty="0">
                <a:solidFill>
                  <a:srgbClr val="171C41"/>
                </a:solidFill>
              </a:rPr>
            </a:br>
            <a:r>
              <a:rPr lang="en-AU" sz="2200" dirty="0">
                <a:solidFill>
                  <a:srgbClr val="171C41"/>
                </a:solidFill>
              </a:rPr>
              <a:t>other lines.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Colour (and transformations) can highlight the embedded shapes.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This helps students visualise angle and length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439466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708" y="366275"/>
            <a:ext cx="6615000" cy="945000"/>
          </a:xfrm>
        </p:spPr>
        <p:txBody>
          <a:bodyPr>
            <a:normAutofit/>
          </a:bodyPr>
          <a:lstStyle/>
          <a:p>
            <a:r>
              <a:rPr lang="en-AU" sz="3000" dirty="0">
                <a:solidFill>
                  <a:srgbClr val="171C41"/>
                </a:solidFill>
              </a:rPr>
              <a:t>Looking beyond the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58" y="1353883"/>
            <a:ext cx="6385501" cy="285087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200" dirty="0">
                <a:solidFill>
                  <a:srgbClr val="171C41"/>
                </a:solidFill>
              </a:rPr>
              <a:t>The following eight slides demonstrate how to assist students to visualise the shapes embedded in diagrams.</a:t>
            </a:r>
          </a:p>
        </p:txBody>
      </p:sp>
    </p:spTree>
    <p:extLst>
      <p:ext uri="{BB962C8B-B14F-4D97-AF65-F5344CB8AC3E}">
        <p14:creationId xmlns:p14="http://schemas.microsoft.com/office/powerpoint/2010/main" val="1128871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50722" y="1164582"/>
            <a:ext cx="4849416" cy="3302794"/>
            <a:chOff x="1598054" y="1165623"/>
            <a:chExt cx="4849416" cy="3302794"/>
          </a:xfrm>
        </p:grpSpPr>
        <p:sp>
          <p:nvSpPr>
            <p:cNvPr id="4101" name="TextBox 1"/>
            <p:cNvSpPr txBox="1">
              <a:spLocks noChangeArrowheads="1"/>
            </p:cNvSpPr>
            <p:nvPr/>
          </p:nvSpPr>
          <p:spPr bwMode="auto">
            <a:xfrm>
              <a:off x="5343525" y="3709988"/>
              <a:ext cx="4583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AU" altLang="en-US" sz="2400" dirty="0">
                  <a:solidFill>
                    <a:srgbClr val="000000"/>
                  </a:solidFill>
                </a:rPr>
                <a:t>•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598054" y="1165623"/>
              <a:ext cx="4849416" cy="3302794"/>
              <a:chOff x="1547813" y="1165623"/>
              <a:chExt cx="4849416" cy="3302794"/>
            </a:xfrm>
          </p:grpSpPr>
          <p:grpSp>
            <p:nvGrpSpPr>
              <p:cNvPr id="4098" name="Group 2"/>
              <p:cNvGrpSpPr>
                <a:grpSpLocks noChangeAspect="1"/>
              </p:cNvGrpSpPr>
              <p:nvPr/>
            </p:nvGrpSpPr>
            <p:grpSpPr bwMode="auto">
              <a:xfrm>
                <a:off x="1547813" y="1165623"/>
                <a:ext cx="4849416" cy="3302794"/>
                <a:chOff x="78422" y="38659"/>
                <a:chExt cx="2640882" cy="1798947"/>
              </a:xfrm>
            </p:grpSpPr>
            <p:sp>
              <p:nvSpPr>
                <p:cNvPr id="4103" name="Rectangle 3"/>
                <p:cNvSpPr>
                  <a:spLocks noChangeArrowheads="1"/>
                </p:cNvSpPr>
                <p:nvPr/>
              </p:nvSpPr>
              <p:spPr bwMode="auto">
                <a:xfrm>
                  <a:off x="241540" y="1536562"/>
                  <a:ext cx="89535" cy="89535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AU" altLang="en-US" sz="2100"/>
                </a:p>
              </p:txBody>
            </p:sp>
            <p:sp>
              <p:nvSpPr>
                <p:cNvPr id="4104" name="Rectangle 10"/>
                <p:cNvSpPr>
                  <a:spLocks noChangeArrowheads="1"/>
                </p:cNvSpPr>
                <p:nvPr/>
              </p:nvSpPr>
              <p:spPr bwMode="auto">
                <a:xfrm rot="-3576047">
                  <a:off x="757755" y="550678"/>
                  <a:ext cx="89535" cy="8953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AU" altLang="en-US" sz="210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241816" y="207270"/>
                  <a:ext cx="2345866" cy="1418924"/>
                </a:xfrm>
                <a:prstGeom prst="rt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AU" sz="2100"/>
                </a:p>
              </p:txBody>
            </p:sp>
            <p:sp>
              <p:nvSpPr>
                <p:cNvPr id="4106" name="Rectangle 5"/>
                <p:cNvSpPr>
                  <a:spLocks noChangeArrowheads="1"/>
                </p:cNvSpPr>
                <p:nvPr/>
              </p:nvSpPr>
              <p:spPr bwMode="auto">
                <a:xfrm>
                  <a:off x="879895" y="421031"/>
                  <a:ext cx="161290" cy="217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107" name="Straight Connector 6"/>
                <p:cNvCxnSpPr>
                  <a:cxnSpLocks noChangeShapeType="1"/>
                  <a:stCxn id="5" idx="2"/>
                </p:cNvCxnSpPr>
                <p:nvPr/>
              </p:nvCxnSpPr>
              <p:spPr bwMode="auto">
                <a:xfrm flipV="1">
                  <a:off x="241540" y="586597"/>
                  <a:ext cx="619125" cy="1039771"/>
                </a:xfrm>
                <a:prstGeom prst="line">
                  <a:avLst/>
                </a:prstGeom>
                <a:noFill/>
                <a:ln w="28575" cap="rnd">
                  <a:solidFill>
                    <a:srgbClr val="01010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08" name="Rectangle 7"/>
                <p:cNvSpPr>
                  <a:spLocks noChangeArrowheads="1"/>
                </p:cNvSpPr>
                <p:nvPr/>
              </p:nvSpPr>
              <p:spPr bwMode="auto">
                <a:xfrm>
                  <a:off x="146648" y="38659"/>
                  <a:ext cx="161290" cy="217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9" name="Rectangle 8"/>
                <p:cNvSpPr>
                  <a:spLocks noChangeArrowheads="1"/>
                </p:cNvSpPr>
                <p:nvPr/>
              </p:nvSpPr>
              <p:spPr bwMode="auto">
                <a:xfrm>
                  <a:off x="176689" y="1618256"/>
                  <a:ext cx="151765" cy="217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10" name="Rectangle 9"/>
                <p:cNvSpPr>
                  <a:spLocks noChangeArrowheads="1"/>
                </p:cNvSpPr>
                <p:nvPr/>
              </p:nvSpPr>
              <p:spPr bwMode="auto">
                <a:xfrm>
                  <a:off x="2558014" y="1610634"/>
                  <a:ext cx="161290" cy="217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111" name="Straight Connector 1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24406" y="53355"/>
                  <a:ext cx="2346325" cy="1402080"/>
                </a:xfrm>
                <a:prstGeom prst="line">
                  <a:avLst/>
                </a:prstGeom>
                <a:noFill/>
                <a:ln w="9525">
                  <a:solidFill>
                    <a:srgbClr val="010101"/>
                  </a:solidFill>
                  <a:round/>
                  <a:headEnd type="arrow" w="sm" len="sm"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1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173279" y="517693"/>
                  <a:ext cx="267335" cy="2136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/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13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1147313" y="1561381"/>
                  <a:ext cx="323850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14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78422" y="879895"/>
                  <a:ext cx="314325" cy="295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15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31633" y="197638"/>
                  <a:ext cx="390525" cy="26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16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1628041" y="853948"/>
                  <a:ext cx="352425" cy="31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102" name="TextBox 20"/>
              <p:cNvSpPr txBox="1">
                <a:spLocks noChangeArrowheads="1"/>
              </p:cNvSpPr>
              <p:nvPr/>
            </p:nvSpPr>
            <p:spPr bwMode="auto">
              <a:xfrm>
                <a:off x="1868092" y="1657350"/>
                <a:ext cx="45839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AU" altLang="en-US" sz="150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</a:t>
                </a:r>
                <a:endParaRPr lang="en-AU" altLang="en-US" sz="15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430406" y="529249"/>
            <a:ext cx="61068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000" b="1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Where are the similar triangles?</a:t>
            </a:r>
          </a:p>
        </p:txBody>
      </p:sp>
    </p:spTree>
    <p:extLst>
      <p:ext uri="{BB962C8B-B14F-4D97-AF65-F5344CB8AC3E}">
        <p14:creationId xmlns:p14="http://schemas.microsoft.com/office/powerpoint/2010/main" val="3071012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 noChangeAspect="1"/>
          </p:cNvGrpSpPr>
          <p:nvPr/>
        </p:nvGrpSpPr>
        <p:grpSpPr bwMode="auto">
          <a:xfrm>
            <a:off x="1547813" y="1165623"/>
            <a:ext cx="4849416" cy="3302794"/>
            <a:chOff x="78422" y="38659"/>
            <a:chExt cx="2640882" cy="1798947"/>
          </a:xfrm>
        </p:grpSpPr>
        <p:sp>
          <p:nvSpPr>
            <p:cNvPr id="5139" name="Rectangle 3"/>
            <p:cNvSpPr>
              <a:spLocks noChangeArrowheads="1"/>
            </p:cNvSpPr>
            <p:nvPr/>
          </p:nvSpPr>
          <p:spPr bwMode="auto">
            <a:xfrm>
              <a:off x="241540" y="1536562"/>
              <a:ext cx="89535" cy="8953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altLang="en-US" sz="2100"/>
            </a:p>
          </p:txBody>
        </p:sp>
        <p:sp>
          <p:nvSpPr>
            <p:cNvPr id="5140" name="Rectangle 10"/>
            <p:cNvSpPr>
              <a:spLocks noChangeArrowheads="1"/>
            </p:cNvSpPr>
            <p:nvPr/>
          </p:nvSpPr>
          <p:spPr bwMode="auto">
            <a:xfrm rot="-3576047">
              <a:off x="757755" y="550678"/>
              <a:ext cx="89535" cy="8953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altLang="en-US" sz="2100"/>
            </a:p>
          </p:txBody>
        </p:sp>
        <p:sp>
          <p:nvSpPr>
            <p:cNvPr id="5" name="Right Triangle 4"/>
            <p:cNvSpPr/>
            <p:nvPr/>
          </p:nvSpPr>
          <p:spPr>
            <a:xfrm>
              <a:off x="241816" y="207270"/>
              <a:ext cx="2345866" cy="1418924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AU" sz="2100"/>
            </a:p>
          </p:txBody>
        </p:sp>
        <p:sp>
          <p:nvSpPr>
            <p:cNvPr id="5142" name="Rectangle 5"/>
            <p:cNvSpPr>
              <a:spLocks noChangeArrowheads="1"/>
            </p:cNvSpPr>
            <p:nvPr/>
          </p:nvSpPr>
          <p:spPr bwMode="auto">
            <a:xfrm>
              <a:off x="879895" y="421031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143" name="Straight Connector 6"/>
            <p:cNvCxnSpPr>
              <a:cxnSpLocks noChangeShapeType="1"/>
              <a:stCxn id="5" idx="2"/>
            </p:cNvCxnSpPr>
            <p:nvPr/>
          </p:nvCxnSpPr>
          <p:spPr bwMode="auto">
            <a:xfrm flipV="1">
              <a:off x="241540" y="586597"/>
              <a:ext cx="619125" cy="1039771"/>
            </a:xfrm>
            <a:prstGeom prst="line">
              <a:avLst/>
            </a:prstGeom>
            <a:noFill/>
            <a:ln w="28575" cap="rnd">
              <a:solidFill>
                <a:srgbClr val="01010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44" name="Rectangle 7"/>
            <p:cNvSpPr>
              <a:spLocks noChangeArrowheads="1"/>
            </p:cNvSpPr>
            <p:nvPr/>
          </p:nvSpPr>
          <p:spPr bwMode="auto">
            <a:xfrm>
              <a:off x="146648" y="38659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5" name="Rectangle 8"/>
            <p:cNvSpPr>
              <a:spLocks noChangeArrowheads="1"/>
            </p:cNvSpPr>
            <p:nvPr/>
          </p:nvSpPr>
          <p:spPr bwMode="auto">
            <a:xfrm>
              <a:off x="172878" y="1618256"/>
              <a:ext cx="151765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6" name="Rectangle 9"/>
            <p:cNvSpPr>
              <a:spLocks noChangeArrowheads="1"/>
            </p:cNvSpPr>
            <p:nvPr/>
          </p:nvSpPr>
          <p:spPr bwMode="auto">
            <a:xfrm>
              <a:off x="2558014" y="1610634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147" name="Straight Connector 11"/>
            <p:cNvCxnSpPr>
              <a:cxnSpLocks noChangeShapeType="1"/>
            </p:cNvCxnSpPr>
            <p:nvPr/>
          </p:nvCxnSpPr>
          <p:spPr bwMode="auto">
            <a:xfrm flipH="1" flipV="1">
              <a:off x="324406" y="53355"/>
              <a:ext cx="2346325" cy="1402080"/>
            </a:xfrm>
            <a:prstGeom prst="line">
              <a:avLst/>
            </a:prstGeom>
            <a:noFill/>
            <a:ln w="9525">
              <a:solidFill>
                <a:srgbClr val="010101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48" name="Text Box 97"/>
            <p:cNvSpPr txBox="1">
              <a:spLocks noChangeArrowheads="1"/>
            </p:cNvSpPr>
            <p:nvPr/>
          </p:nvSpPr>
          <p:spPr bwMode="auto">
            <a:xfrm>
              <a:off x="1173279" y="517693"/>
              <a:ext cx="267335" cy="213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9" name="Text Box 98"/>
            <p:cNvSpPr txBox="1">
              <a:spLocks noChangeArrowheads="1"/>
            </p:cNvSpPr>
            <p:nvPr/>
          </p:nvSpPr>
          <p:spPr bwMode="auto">
            <a:xfrm>
              <a:off x="1147313" y="1561381"/>
              <a:ext cx="3238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0" name="Text Box 99"/>
            <p:cNvSpPr txBox="1">
              <a:spLocks noChangeArrowheads="1"/>
            </p:cNvSpPr>
            <p:nvPr/>
          </p:nvSpPr>
          <p:spPr bwMode="auto">
            <a:xfrm>
              <a:off x="78422" y="879895"/>
              <a:ext cx="3143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1" name="Text Box 100"/>
            <p:cNvSpPr txBox="1">
              <a:spLocks noChangeArrowheads="1"/>
            </p:cNvSpPr>
            <p:nvPr/>
          </p:nvSpPr>
          <p:spPr bwMode="auto">
            <a:xfrm>
              <a:off x="531633" y="197638"/>
              <a:ext cx="3905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2" name="Text Box 101"/>
            <p:cNvSpPr txBox="1">
              <a:spLocks noChangeArrowheads="1"/>
            </p:cNvSpPr>
            <p:nvPr/>
          </p:nvSpPr>
          <p:spPr bwMode="auto">
            <a:xfrm>
              <a:off x="1628041" y="853948"/>
              <a:ext cx="3524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25" name="TextBox 28"/>
          <p:cNvSpPr txBox="1">
            <a:spLocks noChangeArrowheads="1"/>
          </p:cNvSpPr>
          <p:nvPr/>
        </p:nvSpPr>
        <p:spPr bwMode="auto">
          <a:xfrm>
            <a:off x="5343525" y="3709988"/>
            <a:ext cx="458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2400">
                <a:solidFill>
                  <a:srgbClr val="000000"/>
                </a:solidFill>
              </a:rPr>
              <a:t>•</a:t>
            </a:r>
          </a:p>
        </p:txBody>
      </p:sp>
      <p:sp>
        <p:nvSpPr>
          <p:cNvPr id="5126" name="TextBox 29"/>
          <p:cNvSpPr txBox="1">
            <a:spLocks noChangeArrowheads="1"/>
          </p:cNvSpPr>
          <p:nvPr/>
        </p:nvSpPr>
        <p:spPr bwMode="auto">
          <a:xfrm>
            <a:off x="1868092" y="1657350"/>
            <a:ext cx="4583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1500">
                <a:solidFill>
                  <a:srgbClr val="000000"/>
                </a:solidFill>
                <a:sym typeface="Wingdings" panose="05000000000000000000" pitchFamily="2" charset="2"/>
              </a:rPr>
              <a:t></a:t>
            </a:r>
            <a:endParaRPr lang="en-AU" altLang="en-US" sz="1500">
              <a:solidFill>
                <a:srgbClr val="000000"/>
              </a:solidFill>
            </a:endParaRPr>
          </a:p>
        </p:txBody>
      </p:sp>
      <p:sp>
        <p:nvSpPr>
          <p:cNvPr id="5127" name="TextBox 32"/>
          <p:cNvSpPr txBox="1">
            <a:spLocks noChangeArrowheads="1"/>
          </p:cNvSpPr>
          <p:nvPr/>
        </p:nvSpPr>
        <p:spPr bwMode="auto">
          <a:xfrm>
            <a:off x="5343525" y="3709988"/>
            <a:ext cx="458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2400">
                <a:solidFill>
                  <a:srgbClr val="000000"/>
                </a:solidFill>
              </a:rPr>
              <a:t>•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47812" y="1165622"/>
            <a:ext cx="1768079" cy="3300413"/>
            <a:chOff x="534944" y="1554601"/>
            <a:chExt cx="2357107" cy="4400317"/>
          </a:xfrm>
        </p:grpSpPr>
        <p:grpSp>
          <p:nvGrpSpPr>
            <p:cNvPr id="5129" name="Group 43"/>
            <p:cNvGrpSpPr>
              <a:grpSpLocks/>
            </p:cNvGrpSpPr>
            <p:nvPr/>
          </p:nvGrpSpPr>
          <p:grpSpPr bwMode="auto">
            <a:xfrm>
              <a:off x="534944" y="1554601"/>
              <a:ext cx="2357107" cy="4400317"/>
              <a:chOff x="917515" y="668156"/>
              <a:chExt cx="2357107" cy="4400317"/>
            </a:xfrm>
          </p:grpSpPr>
          <p:sp>
            <p:nvSpPr>
              <p:cNvPr id="35" name="Freeform 34"/>
              <p:cNvSpPr>
                <a:spLocks/>
              </p:cNvSpPr>
              <p:nvPr/>
            </p:nvSpPr>
            <p:spPr>
              <a:xfrm>
                <a:off x="1312747" y="1085646"/>
                <a:ext cx="1522198" cy="3466916"/>
              </a:xfrm>
              <a:custGeom>
                <a:avLst/>
                <a:gdLst>
                  <a:gd name="connsiteX0" fmla="*/ 0 w 635330"/>
                  <a:gd name="connsiteY0" fmla="*/ 0 h 1419101"/>
                  <a:gd name="connsiteX1" fmla="*/ 0 w 635330"/>
                  <a:gd name="connsiteY1" fmla="*/ 1419101 h 1419101"/>
                  <a:gd name="connsiteX2" fmla="*/ 635330 w 635330"/>
                  <a:gd name="connsiteY2" fmla="*/ 374073 h 1419101"/>
                  <a:gd name="connsiteX3" fmla="*/ 0 w 635330"/>
                  <a:gd name="connsiteY3" fmla="*/ 0 h 141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330" h="1419101">
                    <a:moveTo>
                      <a:pt x="0" y="0"/>
                    </a:moveTo>
                    <a:lnTo>
                      <a:pt x="0" y="1419101"/>
                    </a:lnTo>
                    <a:lnTo>
                      <a:pt x="635330" y="3740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AU" sz="1350"/>
              </a:p>
            </p:txBody>
          </p:sp>
          <p:grpSp>
            <p:nvGrpSpPr>
              <p:cNvPr id="5132" name="Group 17"/>
              <p:cNvGrpSpPr>
                <a:grpSpLocks/>
              </p:cNvGrpSpPr>
              <p:nvPr/>
            </p:nvGrpSpPr>
            <p:grpSpPr bwMode="auto">
              <a:xfrm>
                <a:off x="917515" y="668156"/>
                <a:ext cx="2357107" cy="4400317"/>
                <a:chOff x="1074527" y="815932"/>
                <a:chExt cx="2357107" cy="4400317"/>
              </a:xfrm>
            </p:grpSpPr>
            <p:sp>
              <p:nvSpPr>
                <p:cNvPr id="5133" name="Rectangle 36"/>
                <p:cNvSpPr>
                  <a:spLocks noChangeArrowheads="1"/>
                </p:cNvSpPr>
                <p:nvPr/>
              </p:nvSpPr>
              <p:spPr bwMode="auto">
                <a:xfrm rot="-3576047">
                  <a:off x="2738327" y="2070231"/>
                  <a:ext cx="219195" cy="219206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AU" altLang="en-US" sz="2100"/>
                </a:p>
              </p:txBody>
            </p:sp>
            <p:sp>
              <p:nvSpPr>
                <p:cNvPr id="5134" name="Rectangle 37"/>
                <p:cNvSpPr>
                  <a:spLocks noChangeArrowheads="1"/>
                </p:cNvSpPr>
                <p:nvPr/>
              </p:nvSpPr>
              <p:spPr bwMode="auto">
                <a:xfrm>
                  <a:off x="3036752" y="1752037"/>
                  <a:ext cx="394882" cy="53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35" name="Rectangle 38"/>
                <p:cNvSpPr>
                  <a:spLocks noChangeArrowheads="1"/>
                </p:cNvSpPr>
                <p:nvPr/>
              </p:nvSpPr>
              <p:spPr bwMode="auto">
                <a:xfrm>
                  <a:off x="1241563" y="815932"/>
                  <a:ext cx="394882" cy="53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36" name="Rectangle 39"/>
                <p:cNvSpPr>
                  <a:spLocks noChangeArrowheads="1"/>
                </p:cNvSpPr>
                <p:nvPr/>
              </p:nvSpPr>
              <p:spPr bwMode="auto">
                <a:xfrm>
                  <a:off x="1315120" y="4683029"/>
                  <a:ext cx="371562" cy="53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37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1074527" y="2875406"/>
                  <a:ext cx="769553" cy="7228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38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184111" y="1205137"/>
                  <a:ext cx="956112" cy="6529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130" name="TextBox 33"/>
            <p:cNvSpPr txBox="1">
              <a:spLocks noChangeArrowheads="1"/>
            </p:cNvSpPr>
            <p:nvPr/>
          </p:nvSpPr>
          <p:spPr bwMode="auto">
            <a:xfrm>
              <a:off x="966337" y="2209556"/>
              <a:ext cx="611706" cy="430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AU" altLang="en-US" sz="1500">
                  <a:solidFill>
                    <a:srgbClr val="000000"/>
                  </a:solidFill>
                  <a:sym typeface="Wingdings" panose="05000000000000000000" pitchFamily="2" charset="2"/>
                </a:rPr>
                <a:t></a:t>
              </a:r>
              <a:endParaRPr lang="en-AU" altLang="en-US" sz="15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7798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 noChangeAspect="1"/>
          </p:cNvGrpSpPr>
          <p:nvPr/>
        </p:nvGrpSpPr>
        <p:grpSpPr bwMode="auto">
          <a:xfrm>
            <a:off x="1547813" y="1165623"/>
            <a:ext cx="4849416" cy="3302794"/>
            <a:chOff x="78422" y="38659"/>
            <a:chExt cx="2640882" cy="1798947"/>
          </a:xfrm>
        </p:grpSpPr>
        <p:sp>
          <p:nvSpPr>
            <p:cNvPr id="6163" name="Rectangle 3"/>
            <p:cNvSpPr>
              <a:spLocks noChangeArrowheads="1"/>
            </p:cNvSpPr>
            <p:nvPr/>
          </p:nvSpPr>
          <p:spPr bwMode="auto">
            <a:xfrm>
              <a:off x="241540" y="1536562"/>
              <a:ext cx="89535" cy="8953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altLang="en-US" sz="2100"/>
            </a:p>
          </p:txBody>
        </p:sp>
        <p:sp>
          <p:nvSpPr>
            <p:cNvPr id="6164" name="Rectangle 10"/>
            <p:cNvSpPr>
              <a:spLocks noChangeArrowheads="1"/>
            </p:cNvSpPr>
            <p:nvPr/>
          </p:nvSpPr>
          <p:spPr bwMode="auto">
            <a:xfrm rot="-3576047">
              <a:off x="757755" y="550678"/>
              <a:ext cx="89535" cy="8953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altLang="en-US" sz="2100"/>
            </a:p>
          </p:txBody>
        </p:sp>
        <p:sp>
          <p:nvSpPr>
            <p:cNvPr id="5" name="Right Triangle 4"/>
            <p:cNvSpPr/>
            <p:nvPr/>
          </p:nvSpPr>
          <p:spPr>
            <a:xfrm>
              <a:off x="241816" y="207270"/>
              <a:ext cx="2345866" cy="1418924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AU" sz="2100"/>
            </a:p>
          </p:txBody>
        </p:sp>
        <p:sp>
          <p:nvSpPr>
            <p:cNvPr id="6166" name="Rectangle 5"/>
            <p:cNvSpPr>
              <a:spLocks noChangeArrowheads="1"/>
            </p:cNvSpPr>
            <p:nvPr/>
          </p:nvSpPr>
          <p:spPr bwMode="auto">
            <a:xfrm>
              <a:off x="879895" y="421031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67" name="Straight Connector 6"/>
            <p:cNvCxnSpPr>
              <a:cxnSpLocks noChangeShapeType="1"/>
              <a:stCxn id="5" idx="2"/>
            </p:cNvCxnSpPr>
            <p:nvPr/>
          </p:nvCxnSpPr>
          <p:spPr bwMode="auto">
            <a:xfrm flipV="1">
              <a:off x="241540" y="586597"/>
              <a:ext cx="619125" cy="1039771"/>
            </a:xfrm>
            <a:prstGeom prst="line">
              <a:avLst/>
            </a:prstGeom>
            <a:noFill/>
            <a:ln w="28575" cap="rnd">
              <a:solidFill>
                <a:srgbClr val="01010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8" name="Rectangle 7"/>
            <p:cNvSpPr>
              <a:spLocks noChangeArrowheads="1"/>
            </p:cNvSpPr>
            <p:nvPr/>
          </p:nvSpPr>
          <p:spPr bwMode="auto">
            <a:xfrm>
              <a:off x="146648" y="38659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9" name="Rectangle 8"/>
            <p:cNvSpPr>
              <a:spLocks noChangeArrowheads="1"/>
            </p:cNvSpPr>
            <p:nvPr/>
          </p:nvSpPr>
          <p:spPr bwMode="auto">
            <a:xfrm>
              <a:off x="172878" y="1618256"/>
              <a:ext cx="151765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0" name="Rectangle 9"/>
            <p:cNvSpPr>
              <a:spLocks noChangeArrowheads="1"/>
            </p:cNvSpPr>
            <p:nvPr/>
          </p:nvSpPr>
          <p:spPr bwMode="auto">
            <a:xfrm>
              <a:off x="2558014" y="1610634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71" name="Straight Connector 11"/>
            <p:cNvCxnSpPr>
              <a:cxnSpLocks noChangeShapeType="1"/>
            </p:cNvCxnSpPr>
            <p:nvPr/>
          </p:nvCxnSpPr>
          <p:spPr bwMode="auto">
            <a:xfrm flipH="1" flipV="1">
              <a:off x="324406" y="53355"/>
              <a:ext cx="2346325" cy="1402080"/>
            </a:xfrm>
            <a:prstGeom prst="line">
              <a:avLst/>
            </a:prstGeom>
            <a:noFill/>
            <a:ln w="9525">
              <a:solidFill>
                <a:srgbClr val="010101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72" name="Text Box 97"/>
            <p:cNvSpPr txBox="1">
              <a:spLocks noChangeArrowheads="1"/>
            </p:cNvSpPr>
            <p:nvPr/>
          </p:nvSpPr>
          <p:spPr bwMode="auto">
            <a:xfrm>
              <a:off x="1173279" y="517693"/>
              <a:ext cx="267335" cy="213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3" name="Text Box 98"/>
            <p:cNvSpPr txBox="1">
              <a:spLocks noChangeArrowheads="1"/>
            </p:cNvSpPr>
            <p:nvPr/>
          </p:nvSpPr>
          <p:spPr bwMode="auto">
            <a:xfrm>
              <a:off x="1147313" y="1561381"/>
              <a:ext cx="3238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4" name="Text Box 99"/>
            <p:cNvSpPr txBox="1">
              <a:spLocks noChangeArrowheads="1"/>
            </p:cNvSpPr>
            <p:nvPr/>
          </p:nvSpPr>
          <p:spPr bwMode="auto">
            <a:xfrm>
              <a:off x="78422" y="879895"/>
              <a:ext cx="3143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5" name="Text Box 100"/>
            <p:cNvSpPr txBox="1">
              <a:spLocks noChangeArrowheads="1"/>
            </p:cNvSpPr>
            <p:nvPr/>
          </p:nvSpPr>
          <p:spPr bwMode="auto">
            <a:xfrm>
              <a:off x="531633" y="197638"/>
              <a:ext cx="3905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6" name="Text Box 101"/>
            <p:cNvSpPr txBox="1">
              <a:spLocks noChangeArrowheads="1"/>
            </p:cNvSpPr>
            <p:nvPr/>
          </p:nvSpPr>
          <p:spPr bwMode="auto">
            <a:xfrm>
              <a:off x="1628041" y="853948"/>
              <a:ext cx="3524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49" name="TextBox 28"/>
          <p:cNvSpPr txBox="1">
            <a:spLocks noChangeArrowheads="1"/>
          </p:cNvSpPr>
          <p:nvPr/>
        </p:nvSpPr>
        <p:spPr bwMode="auto">
          <a:xfrm>
            <a:off x="5343525" y="3709988"/>
            <a:ext cx="458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2400">
                <a:solidFill>
                  <a:srgbClr val="000000"/>
                </a:solidFill>
              </a:rPr>
              <a:t>•</a:t>
            </a:r>
          </a:p>
        </p:txBody>
      </p:sp>
      <p:sp>
        <p:nvSpPr>
          <p:cNvPr id="6150" name="TextBox 29"/>
          <p:cNvSpPr txBox="1">
            <a:spLocks noChangeArrowheads="1"/>
          </p:cNvSpPr>
          <p:nvPr/>
        </p:nvSpPr>
        <p:spPr bwMode="auto">
          <a:xfrm>
            <a:off x="1868092" y="1657350"/>
            <a:ext cx="4583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1500">
                <a:solidFill>
                  <a:srgbClr val="000000"/>
                </a:solidFill>
                <a:sym typeface="Wingdings" panose="05000000000000000000" pitchFamily="2" charset="2"/>
              </a:rPr>
              <a:t></a:t>
            </a:r>
            <a:endParaRPr lang="en-AU" altLang="en-US" sz="1500">
              <a:solidFill>
                <a:srgbClr val="000000"/>
              </a:solidFill>
            </a:endParaRPr>
          </a:p>
        </p:txBody>
      </p:sp>
      <p:sp>
        <p:nvSpPr>
          <p:cNvPr id="6151" name="TextBox 32"/>
          <p:cNvSpPr txBox="1">
            <a:spLocks noChangeArrowheads="1"/>
          </p:cNvSpPr>
          <p:nvPr/>
        </p:nvSpPr>
        <p:spPr bwMode="auto">
          <a:xfrm>
            <a:off x="5343525" y="3709988"/>
            <a:ext cx="458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2400">
                <a:solidFill>
                  <a:srgbClr val="000000"/>
                </a:solidFill>
              </a:rPr>
              <a:t>•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47812" y="1165622"/>
            <a:ext cx="1768079" cy="3300413"/>
            <a:chOff x="534944" y="1554601"/>
            <a:chExt cx="2357107" cy="4400317"/>
          </a:xfrm>
        </p:grpSpPr>
        <p:grpSp>
          <p:nvGrpSpPr>
            <p:cNvPr id="6153" name="Group 43"/>
            <p:cNvGrpSpPr>
              <a:grpSpLocks/>
            </p:cNvGrpSpPr>
            <p:nvPr/>
          </p:nvGrpSpPr>
          <p:grpSpPr bwMode="auto">
            <a:xfrm>
              <a:off x="534944" y="1554601"/>
              <a:ext cx="2357107" cy="4400317"/>
              <a:chOff x="917515" y="668156"/>
              <a:chExt cx="2357107" cy="4400317"/>
            </a:xfrm>
          </p:grpSpPr>
          <p:sp>
            <p:nvSpPr>
              <p:cNvPr id="35" name="Freeform 34"/>
              <p:cNvSpPr>
                <a:spLocks/>
              </p:cNvSpPr>
              <p:nvPr/>
            </p:nvSpPr>
            <p:spPr>
              <a:xfrm>
                <a:off x="1312747" y="1085646"/>
                <a:ext cx="1522198" cy="3466916"/>
              </a:xfrm>
              <a:custGeom>
                <a:avLst/>
                <a:gdLst>
                  <a:gd name="connsiteX0" fmla="*/ 0 w 635330"/>
                  <a:gd name="connsiteY0" fmla="*/ 0 h 1419101"/>
                  <a:gd name="connsiteX1" fmla="*/ 0 w 635330"/>
                  <a:gd name="connsiteY1" fmla="*/ 1419101 h 1419101"/>
                  <a:gd name="connsiteX2" fmla="*/ 635330 w 635330"/>
                  <a:gd name="connsiteY2" fmla="*/ 374073 h 1419101"/>
                  <a:gd name="connsiteX3" fmla="*/ 0 w 635330"/>
                  <a:gd name="connsiteY3" fmla="*/ 0 h 141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330" h="1419101">
                    <a:moveTo>
                      <a:pt x="0" y="0"/>
                    </a:moveTo>
                    <a:lnTo>
                      <a:pt x="0" y="1419101"/>
                    </a:lnTo>
                    <a:lnTo>
                      <a:pt x="635330" y="3740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AU" sz="1350"/>
              </a:p>
            </p:txBody>
          </p:sp>
          <p:grpSp>
            <p:nvGrpSpPr>
              <p:cNvPr id="6156" name="Group 17"/>
              <p:cNvGrpSpPr>
                <a:grpSpLocks/>
              </p:cNvGrpSpPr>
              <p:nvPr/>
            </p:nvGrpSpPr>
            <p:grpSpPr bwMode="auto">
              <a:xfrm>
                <a:off x="917515" y="668156"/>
                <a:ext cx="2357107" cy="4400317"/>
                <a:chOff x="1074527" y="815932"/>
                <a:chExt cx="2357107" cy="4400317"/>
              </a:xfrm>
            </p:grpSpPr>
            <p:sp>
              <p:nvSpPr>
                <p:cNvPr id="6157" name="Rectangle 36"/>
                <p:cNvSpPr>
                  <a:spLocks noChangeArrowheads="1"/>
                </p:cNvSpPr>
                <p:nvPr/>
              </p:nvSpPr>
              <p:spPr bwMode="auto">
                <a:xfrm rot="-3576047">
                  <a:off x="2738327" y="2070231"/>
                  <a:ext cx="219195" cy="219206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AU" altLang="en-US" sz="2100"/>
                </a:p>
              </p:txBody>
            </p:sp>
            <p:sp>
              <p:nvSpPr>
                <p:cNvPr id="6158" name="Rectangle 37"/>
                <p:cNvSpPr>
                  <a:spLocks noChangeArrowheads="1"/>
                </p:cNvSpPr>
                <p:nvPr/>
              </p:nvSpPr>
              <p:spPr bwMode="auto">
                <a:xfrm>
                  <a:off x="3036752" y="1752037"/>
                  <a:ext cx="394882" cy="53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59" name="Rectangle 38"/>
                <p:cNvSpPr>
                  <a:spLocks noChangeArrowheads="1"/>
                </p:cNvSpPr>
                <p:nvPr/>
              </p:nvSpPr>
              <p:spPr bwMode="auto">
                <a:xfrm>
                  <a:off x="1241563" y="815932"/>
                  <a:ext cx="394882" cy="53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60" name="Rectangle 39"/>
                <p:cNvSpPr>
                  <a:spLocks noChangeArrowheads="1"/>
                </p:cNvSpPr>
                <p:nvPr/>
              </p:nvSpPr>
              <p:spPr bwMode="auto">
                <a:xfrm>
                  <a:off x="1315120" y="4683029"/>
                  <a:ext cx="371562" cy="53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61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1074527" y="2875406"/>
                  <a:ext cx="769553" cy="7228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62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184111" y="1205137"/>
                  <a:ext cx="956112" cy="6529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154" name="TextBox 33"/>
            <p:cNvSpPr txBox="1">
              <a:spLocks noChangeArrowheads="1"/>
            </p:cNvSpPr>
            <p:nvPr/>
          </p:nvSpPr>
          <p:spPr bwMode="auto">
            <a:xfrm>
              <a:off x="966337" y="2209556"/>
              <a:ext cx="611706" cy="430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AU" altLang="en-US" sz="1500">
                  <a:solidFill>
                    <a:srgbClr val="000000"/>
                  </a:solidFill>
                  <a:sym typeface="Wingdings" panose="05000000000000000000" pitchFamily="2" charset="2"/>
                </a:rPr>
                <a:t></a:t>
              </a:r>
              <a:endParaRPr lang="en-AU" altLang="en-US" sz="15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5920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58194 -0.21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97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 noChangeAspect="1"/>
          </p:cNvGrpSpPr>
          <p:nvPr/>
        </p:nvGrpSpPr>
        <p:grpSpPr bwMode="auto">
          <a:xfrm>
            <a:off x="1547813" y="1165623"/>
            <a:ext cx="4849416" cy="3302794"/>
            <a:chOff x="78422" y="38659"/>
            <a:chExt cx="2640882" cy="1798947"/>
          </a:xfrm>
        </p:grpSpPr>
        <p:sp>
          <p:nvSpPr>
            <p:cNvPr id="7175" name="Rectangle 3"/>
            <p:cNvSpPr>
              <a:spLocks noChangeArrowheads="1"/>
            </p:cNvSpPr>
            <p:nvPr/>
          </p:nvSpPr>
          <p:spPr bwMode="auto">
            <a:xfrm>
              <a:off x="241540" y="1536562"/>
              <a:ext cx="89535" cy="8953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altLang="en-US" sz="2100"/>
            </a:p>
          </p:txBody>
        </p:sp>
        <p:sp>
          <p:nvSpPr>
            <p:cNvPr id="7176" name="Rectangle 10"/>
            <p:cNvSpPr>
              <a:spLocks noChangeArrowheads="1"/>
            </p:cNvSpPr>
            <p:nvPr/>
          </p:nvSpPr>
          <p:spPr bwMode="auto">
            <a:xfrm rot="-3576047">
              <a:off x="757755" y="550678"/>
              <a:ext cx="89535" cy="8953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altLang="en-US" sz="2100"/>
            </a:p>
          </p:txBody>
        </p:sp>
        <p:sp>
          <p:nvSpPr>
            <p:cNvPr id="5" name="Right Triangle 4"/>
            <p:cNvSpPr/>
            <p:nvPr/>
          </p:nvSpPr>
          <p:spPr>
            <a:xfrm>
              <a:off x="241816" y="207270"/>
              <a:ext cx="2345866" cy="1418924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AU" sz="2100"/>
            </a:p>
          </p:txBody>
        </p:sp>
        <p:sp>
          <p:nvSpPr>
            <p:cNvPr id="7178" name="Rectangle 5"/>
            <p:cNvSpPr>
              <a:spLocks noChangeArrowheads="1"/>
            </p:cNvSpPr>
            <p:nvPr/>
          </p:nvSpPr>
          <p:spPr bwMode="auto">
            <a:xfrm>
              <a:off x="879895" y="421031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179" name="Straight Connector 6"/>
            <p:cNvCxnSpPr>
              <a:cxnSpLocks noChangeShapeType="1"/>
              <a:stCxn id="5" idx="2"/>
            </p:cNvCxnSpPr>
            <p:nvPr/>
          </p:nvCxnSpPr>
          <p:spPr bwMode="auto">
            <a:xfrm flipV="1">
              <a:off x="241540" y="586597"/>
              <a:ext cx="619125" cy="1039771"/>
            </a:xfrm>
            <a:prstGeom prst="line">
              <a:avLst/>
            </a:prstGeom>
            <a:noFill/>
            <a:ln w="28575" cap="rnd">
              <a:solidFill>
                <a:srgbClr val="01010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0" name="Rectangle 7"/>
            <p:cNvSpPr>
              <a:spLocks noChangeArrowheads="1"/>
            </p:cNvSpPr>
            <p:nvPr/>
          </p:nvSpPr>
          <p:spPr bwMode="auto">
            <a:xfrm>
              <a:off x="146648" y="38659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1" name="Rectangle 8"/>
            <p:cNvSpPr>
              <a:spLocks noChangeArrowheads="1"/>
            </p:cNvSpPr>
            <p:nvPr/>
          </p:nvSpPr>
          <p:spPr bwMode="auto">
            <a:xfrm>
              <a:off x="176689" y="1618256"/>
              <a:ext cx="151765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2" name="Rectangle 9"/>
            <p:cNvSpPr>
              <a:spLocks noChangeArrowheads="1"/>
            </p:cNvSpPr>
            <p:nvPr/>
          </p:nvSpPr>
          <p:spPr bwMode="auto">
            <a:xfrm>
              <a:off x="2558014" y="1610634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183" name="Straight Connector 11"/>
            <p:cNvCxnSpPr>
              <a:cxnSpLocks noChangeShapeType="1"/>
            </p:cNvCxnSpPr>
            <p:nvPr/>
          </p:nvCxnSpPr>
          <p:spPr bwMode="auto">
            <a:xfrm flipH="1" flipV="1">
              <a:off x="324406" y="53355"/>
              <a:ext cx="2346325" cy="1402080"/>
            </a:xfrm>
            <a:prstGeom prst="line">
              <a:avLst/>
            </a:prstGeom>
            <a:noFill/>
            <a:ln w="9525">
              <a:solidFill>
                <a:srgbClr val="010101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4" name="Text Box 97"/>
            <p:cNvSpPr txBox="1">
              <a:spLocks noChangeArrowheads="1"/>
            </p:cNvSpPr>
            <p:nvPr/>
          </p:nvSpPr>
          <p:spPr bwMode="auto">
            <a:xfrm>
              <a:off x="1173279" y="517693"/>
              <a:ext cx="267335" cy="213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5" name="Text Box 98"/>
            <p:cNvSpPr txBox="1">
              <a:spLocks noChangeArrowheads="1"/>
            </p:cNvSpPr>
            <p:nvPr/>
          </p:nvSpPr>
          <p:spPr bwMode="auto">
            <a:xfrm>
              <a:off x="1147313" y="1561381"/>
              <a:ext cx="3238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6" name="Text Box 99"/>
            <p:cNvSpPr txBox="1">
              <a:spLocks noChangeArrowheads="1"/>
            </p:cNvSpPr>
            <p:nvPr/>
          </p:nvSpPr>
          <p:spPr bwMode="auto">
            <a:xfrm>
              <a:off x="78422" y="879895"/>
              <a:ext cx="3143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7" name="Text Box 100"/>
            <p:cNvSpPr txBox="1">
              <a:spLocks noChangeArrowheads="1"/>
            </p:cNvSpPr>
            <p:nvPr/>
          </p:nvSpPr>
          <p:spPr bwMode="auto">
            <a:xfrm>
              <a:off x="531633" y="197638"/>
              <a:ext cx="3905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8" name="Text Box 101"/>
            <p:cNvSpPr txBox="1">
              <a:spLocks noChangeArrowheads="1"/>
            </p:cNvSpPr>
            <p:nvPr/>
          </p:nvSpPr>
          <p:spPr bwMode="auto">
            <a:xfrm>
              <a:off x="1628041" y="853948"/>
              <a:ext cx="3524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5343525" y="3709988"/>
            <a:ext cx="458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2400">
                <a:solidFill>
                  <a:srgbClr val="000000"/>
                </a:solidFill>
              </a:rPr>
              <a:t>•</a:t>
            </a:r>
          </a:p>
        </p:txBody>
      </p:sp>
      <p:sp>
        <p:nvSpPr>
          <p:cNvPr id="7174" name="TextBox 20"/>
          <p:cNvSpPr txBox="1">
            <a:spLocks noChangeArrowheads="1"/>
          </p:cNvSpPr>
          <p:nvPr/>
        </p:nvSpPr>
        <p:spPr bwMode="auto">
          <a:xfrm>
            <a:off x="1868092" y="1657350"/>
            <a:ext cx="4583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1500">
                <a:solidFill>
                  <a:srgbClr val="000000"/>
                </a:solidFill>
                <a:sym typeface="Wingdings" panose="05000000000000000000" pitchFamily="2" charset="2"/>
              </a:rPr>
              <a:t></a:t>
            </a:r>
            <a:endParaRPr lang="en-AU" altLang="en-US" sz="1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6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723" y="326083"/>
            <a:ext cx="7335486" cy="9450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000" dirty="0">
                <a:solidFill>
                  <a:srgbClr val="171C41"/>
                </a:solidFill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050" y="1257300"/>
            <a:ext cx="6485696" cy="388620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b="1" dirty="0">
                <a:solidFill>
                  <a:srgbClr val="171C41"/>
                </a:solidFill>
              </a:rPr>
              <a:t>Participants will: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71C41"/>
                </a:solidFill>
              </a:rPr>
              <a:t>Be able to explain why congruency and similarity are powerful ideas in geometry. 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71C41"/>
                </a:solidFill>
              </a:rPr>
              <a:t>Be able to identify figures as being congruent or similar, explain the difference between congruent and similar figures and construct congruent and similar figures.</a:t>
            </a:r>
          </a:p>
        </p:txBody>
      </p:sp>
    </p:spTree>
    <p:extLst>
      <p:ext uri="{BB962C8B-B14F-4D97-AF65-F5344CB8AC3E}">
        <p14:creationId xmlns:p14="http://schemas.microsoft.com/office/powerpoint/2010/main" val="2306368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 noChangeAspect="1"/>
          </p:cNvGrpSpPr>
          <p:nvPr/>
        </p:nvGrpSpPr>
        <p:grpSpPr bwMode="auto">
          <a:xfrm>
            <a:off x="1547813" y="1165623"/>
            <a:ext cx="4849416" cy="3302794"/>
            <a:chOff x="78422" y="38659"/>
            <a:chExt cx="2640882" cy="1798947"/>
          </a:xfrm>
        </p:grpSpPr>
        <p:sp>
          <p:nvSpPr>
            <p:cNvPr id="8209" name="Rectangle 3"/>
            <p:cNvSpPr>
              <a:spLocks noChangeArrowheads="1"/>
            </p:cNvSpPr>
            <p:nvPr/>
          </p:nvSpPr>
          <p:spPr bwMode="auto">
            <a:xfrm>
              <a:off x="241540" y="1536562"/>
              <a:ext cx="89535" cy="8953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altLang="en-US" sz="2100"/>
            </a:p>
          </p:txBody>
        </p:sp>
        <p:sp>
          <p:nvSpPr>
            <p:cNvPr id="8210" name="Rectangle 10"/>
            <p:cNvSpPr>
              <a:spLocks noChangeArrowheads="1"/>
            </p:cNvSpPr>
            <p:nvPr/>
          </p:nvSpPr>
          <p:spPr bwMode="auto">
            <a:xfrm rot="-3576047">
              <a:off x="757755" y="550678"/>
              <a:ext cx="89535" cy="8953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altLang="en-US" sz="2100"/>
            </a:p>
          </p:txBody>
        </p:sp>
        <p:sp>
          <p:nvSpPr>
            <p:cNvPr id="5" name="Right Triangle 4"/>
            <p:cNvSpPr/>
            <p:nvPr/>
          </p:nvSpPr>
          <p:spPr>
            <a:xfrm>
              <a:off x="241816" y="207270"/>
              <a:ext cx="2345866" cy="1418924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AU" sz="2100"/>
            </a:p>
          </p:txBody>
        </p:sp>
        <p:sp>
          <p:nvSpPr>
            <p:cNvPr id="8212" name="Rectangle 5"/>
            <p:cNvSpPr>
              <a:spLocks noChangeArrowheads="1"/>
            </p:cNvSpPr>
            <p:nvPr/>
          </p:nvSpPr>
          <p:spPr bwMode="auto">
            <a:xfrm>
              <a:off x="879895" y="421031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13" name="Straight Connector 6"/>
            <p:cNvCxnSpPr>
              <a:cxnSpLocks noChangeShapeType="1"/>
              <a:stCxn id="5" idx="2"/>
            </p:cNvCxnSpPr>
            <p:nvPr/>
          </p:nvCxnSpPr>
          <p:spPr bwMode="auto">
            <a:xfrm flipV="1">
              <a:off x="241540" y="586597"/>
              <a:ext cx="619125" cy="1039771"/>
            </a:xfrm>
            <a:prstGeom prst="line">
              <a:avLst/>
            </a:prstGeom>
            <a:noFill/>
            <a:ln w="28575" cap="rnd">
              <a:solidFill>
                <a:srgbClr val="01010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14" name="Rectangle 7"/>
            <p:cNvSpPr>
              <a:spLocks noChangeArrowheads="1"/>
            </p:cNvSpPr>
            <p:nvPr/>
          </p:nvSpPr>
          <p:spPr bwMode="auto">
            <a:xfrm>
              <a:off x="146648" y="38659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5" name="Rectangle 8"/>
            <p:cNvSpPr>
              <a:spLocks noChangeArrowheads="1"/>
            </p:cNvSpPr>
            <p:nvPr/>
          </p:nvSpPr>
          <p:spPr bwMode="auto">
            <a:xfrm>
              <a:off x="176689" y="1618256"/>
              <a:ext cx="151765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6" name="Rectangle 9"/>
            <p:cNvSpPr>
              <a:spLocks noChangeArrowheads="1"/>
            </p:cNvSpPr>
            <p:nvPr/>
          </p:nvSpPr>
          <p:spPr bwMode="auto">
            <a:xfrm>
              <a:off x="2558014" y="1610634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17" name="Straight Connector 11"/>
            <p:cNvCxnSpPr>
              <a:cxnSpLocks noChangeShapeType="1"/>
            </p:cNvCxnSpPr>
            <p:nvPr/>
          </p:nvCxnSpPr>
          <p:spPr bwMode="auto">
            <a:xfrm flipH="1" flipV="1">
              <a:off x="324406" y="53355"/>
              <a:ext cx="2346325" cy="1402080"/>
            </a:xfrm>
            <a:prstGeom prst="line">
              <a:avLst/>
            </a:prstGeom>
            <a:noFill/>
            <a:ln w="9525">
              <a:solidFill>
                <a:srgbClr val="010101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18" name="Text Box 97"/>
            <p:cNvSpPr txBox="1">
              <a:spLocks noChangeArrowheads="1"/>
            </p:cNvSpPr>
            <p:nvPr/>
          </p:nvSpPr>
          <p:spPr bwMode="auto">
            <a:xfrm>
              <a:off x="1173279" y="517693"/>
              <a:ext cx="267335" cy="213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9" name="Text Box 98"/>
            <p:cNvSpPr txBox="1">
              <a:spLocks noChangeArrowheads="1"/>
            </p:cNvSpPr>
            <p:nvPr/>
          </p:nvSpPr>
          <p:spPr bwMode="auto">
            <a:xfrm>
              <a:off x="1147313" y="1561381"/>
              <a:ext cx="3238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0" name="Text Box 99"/>
            <p:cNvSpPr txBox="1">
              <a:spLocks noChangeArrowheads="1"/>
            </p:cNvSpPr>
            <p:nvPr/>
          </p:nvSpPr>
          <p:spPr bwMode="auto">
            <a:xfrm>
              <a:off x="78422" y="879895"/>
              <a:ext cx="3143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1" name="Text Box 100"/>
            <p:cNvSpPr txBox="1">
              <a:spLocks noChangeArrowheads="1"/>
            </p:cNvSpPr>
            <p:nvPr/>
          </p:nvSpPr>
          <p:spPr bwMode="auto">
            <a:xfrm>
              <a:off x="531633" y="197638"/>
              <a:ext cx="3905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2" name="Text Box 101"/>
            <p:cNvSpPr txBox="1">
              <a:spLocks noChangeArrowheads="1"/>
            </p:cNvSpPr>
            <p:nvPr/>
          </p:nvSpPr>
          <p:spPr bwMode="auto">
            <a:xfrm>
              <a:off x="1628041" y="853948"/>
              <a:ext cx="3524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5343525" y="3709988"/>
            <a:ext cx="458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2400">
                <a:solidFill>
                  <a:srgbClr val="000000"/>
                </a:solidFill>
              </a:rPr>
              <a:t>•</a:t>
            </a:r>
          </a:p>
        </p:txBody>
      </p:sp>
      <p:sp>
        <p:nvSpPr>
          <p:cNvPr id="8198" name="TextBox 20"/>
          <p:cNvSpPr txBox="1">
            <a:spLocks noChangeArrowheads="1"/>
          </p:cNvSpPr>
          <p:nvPr/>
        </p:nvSpPr>
        <p:spPr bwMode="auto">
          <a:xfrm>
            <a:off x="1868092" y="1657350"/>
            <a:ext cx="4583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1500">
                <a:solidFill>
                  <a:srgbClr val="000000"/>
                </a:solidFill>
                <a:sym typeface="Wingdings" panose="05000000000000000000" pitchFamily="2" charset="2"/>
              </a:rPr>
              <a:t></a:t>
            </a:r>
            <a:endParaRPr lang="en-AU" altLang="en-US" sz="1500">
              <a:solidFill>
                <a:srgbClr val="000000"/>
              </a:solidFill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725217" y="1865710"/>
            <a:ext cx="4668440" cy="2600325"/>
            <a:chOff x="774357" y="2493713"/>
            <a:chExt cx="6225022" cy="3467991"/>
          </a:xfrm>
        </p:grpSpPr>
        <p:grpSp>
          <p:nvGrpSpPr>
            <p:cNvPr id="8200" name="Group 22"/>
            <p:cNvGrpSpPr>
              <a:grpSpLocks/>
            </p:cNvGrpSpPr>
            <p:nvPr/>
          </p:nvGrpSpPr>
          <p:grpSpPr bwMode="auto">
            <a:xfrm>
              <a:off x="774357" y="2493713"/>
              <a:ext cx="6225022" cy="3467991"/>
              <a:chOff x="774357" y="2213783"/>
              <a:chExt cx="6225022" cy="3467991"/>
            </a:xfrm>
          </p:grpSpPr>
          <p:sp>
            <p:nvSpPr>
              <p:cNvPr id="8202" name="Freeform 24"/>
              <p:cNvSpPr>
                <a:spLocks noChangeAspect="1"/>
              </p:cNvSpPr>
              <p:nvPr/>
            </p:nvSpPr>
            <p:spPr bwMode="auto">
              <a:xfrm>
                <a:off x="934395" y="2604395"/>
                <a:ext cx="5724000" cy="2569501"/>
              </a:xfrm>
              <a:custGeom>
                <a:avLst/>
                <a:gdLst>
                  <a:gd name="T0" fmla="*/ 0 w 2339439"/>
                  <a:gd name="T1" fmla="*/ 2569501 h 1050967"/>
                  <a:gd name="T2" fmla="*/ 1539959 w 2339439"/>
                  <a:gd name="T3" fmla="*/ 0 h 1050967"/>
                  <a:gd name="T4" fmla="*/ 5724000 w 2339439"/>
                  <a:gd name="T5" fmla="*/ 2554983 h 1050967"/>
                  <a:gd name="T6" fmla="*/ 0 w 2339439"/>
                  <a:gd name="T7" fmla="*/ 2569501 h 10509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39439" h="1050967">
                    <a:moveTo>
                      <a:pt x="0" y="1050967"/>
                    </a:moveTo>
                    <a:lnTo>
                      <a:pt x="629392" y="0"/>
                    </a:lnTo>
                    <a:lnTo>
                      <a:pt x="2339439" y="1045029"/>
                    </a:lnTo>
                    <a:lnTo>
                      <a:pt x="0" y="1050967"/>
                    </a:lnTo>
                    <a:close/>
                  </a:path>
                </a:pathLst>
              </a:custGeom>
              <a:solidFill>
                <a:srgbClr val="FFCC66"/>
              </a:solidFill>
              <a:ln w="28575" cap="flat" cmpd="sng" algn="ctr">
                <a:solidFill>
                  <a:srgbClr val="CC33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 sz="1350"/>
              </a:p>
            </p:txBody>
          </p:sp>
          <p:sp>
            <p:nvSpPr>
              <p:cNvPr id="8203" name="Rectangle 25"/>
              <p:cNvSpPr>
                <a:spLocks noChangeArrowheads="1"/>
              </p:cNvSpPr>
              <p:nvPr/>
            </p:nvSpPr>
            <p:spPr bwMode="auto">
              <a:xfrm rot="-3576047">
                <a:off x="2402951" y="2648569"/>
                <a:ext cx="219195" cy="219206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AU" altLang="en-US" sz="2100"/>
              </a:p>
            </p:txBody>
          </p:sp>
          <p:sp>
            <p:nvSpPr>
              <p:cNvPr id="8204" name="Rectangle 26"/>
              <p:cNvSpPr>
                <a:spLocks noChangeArrowheads="1"/>
              </p:cNvSpPr>
              <p:nvPr/>
            </p:nvSpPr>
            <p:spPr bwMode="auto">
              <a:xfrm>
                <a:off x="2509854" y="2213783"/>
                <a:ext cx="394882" cy="53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AU" altLang="en-US" sz="21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05" name="Rectangle 27"/>
              <p:cNvSpPr>
                <a:spLocks noChangeArrowheads="1"/>
              </p:cNvSpPr>
              <p:nvPr/>
            </p:nvSpPr>
            <p:spPr bwMode="auto">
              <a:xfrm>
                <a:off x="774357" y="5144774"/>
                <a:ext cx="371562" cy="53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AU" altLang="en-US" sz="21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06" name="Rectangle 28"/>
              <p:cNvSpPr>
                <a:spLocks noChangeArrowheads="1"/>
              </p:cNvSpPr>
              <p:nvPr/>
            </p:nvSpPr>
            <p:spPr bwMode="auto">
              <a:xfrm>
                <a:off x="6604497" y="5126112"/>
                <a:ext cx="394882" cy="53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AU" altLang="en-US" sz="21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07" name="Text Box 98"/>
              <p:cNvSpPr txBox="1">
                <a:spLocks noChangeArrowheads="1"/>
              </p:cNvSpPr>
              <p:nvPr/>
            </p:nvSpPr>
            <p:spPr bwMode="auto">
              <a:xfrm>
                <a:off x="3150712" y="5005533"/>
                <a:ext cx="792874" cy="676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AU" altLang="en-US" sz="21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08" name="Text Box 101"/>
              <p:cNvSpPr txBox="1">
                <a:spLocks noChangeArrowheads="1"/>
              </p:cNvSpPr>
              <p:nvPr/>
            </p:nvSpPr>
            <p:spPr bwMode="auto">
              <a:xfrm>
                <a:off x="4327667" y="3273630"/>
                <a:ext cx="862833" cy="769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AU" altLang="en-US" sz="21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201" name="TextBox 23"/>
            <p:cNvSpPr txBox="1">
              <a:spLocks noChangeArrowheads="1"/>
            </p:cNvSpPr>
            <p:nvPr/>
          </p:nvSpPr>
          <p:spPr bwMode="auto">
            <a:xfrm>
              <a:off x="5600366" y="4946234"/>
              <a:ext cx="611705" cy="61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AU" altLang="en-US" sz="2400">
                  <a:solidFill>
                    <a:srgbClr val="000000"/>
                  </a:solidFill>
                </a:rPr>
                <a:t>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40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4"/>
          <p:cNvSpPr txBox="1">
            <a:spLocks noChangeArrowheads="1"/>
          </p:cNvSpPr>
          <p:nvPr/>
        </p:nvSpPr>
        <p:spPr bwMode="auto">
          <a:xfrm>
            <a:off x="5343525" y="3709988"/>
            <a:ext cx="458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2400">
                <a:solidFill>
                  <a:srgbClr val="000000"/>
                </a:solidFill>
              </a:rPr>
              <a:t>•</a:t>
            </a:r>
          </a:p>
        </p:txBody>
      </p:sp>
      <p:grpSp>
        <p:nvGrpSpPr>
          <p:cNvPr id="9219" name="Group 2"/>
          <p:cNvGrpSpPr>
            <a:grpSpLocks noChangeAspect="1"/>
          </p:cNvGrpSpPr>
          <p:nvPr/>
        </p:nvGrpSpPr>
        <p:grpSpPr bwMode="auto">
          <a:xfrm>
            <a:off x="1547813" y="1165623"/>
            <a:ext cx="4849416" cy="3302794"/>
            <a:chOff x="78422" y="38659"/>
            <a:chExt cx="2640882" cy="1798947"/>
          </a:xfrm>
        </p:grpSpPr>
        <p:sp>
          <p:nvSpPr>
            <p:cNvPr id="9234" name="Rectangle 3"/>
            <p:cNvSpPr>
              <a:spLocks noChangeArrowheads="1"/>
            </p:cNvSpPr>
            <p:nvPr/>
          </p:nvSpPr>
          <p:spPr bwMode="auto">
            <a:xfrm>
              <a:off x="241540" y="1536562"/>
              <a:ext cx="89535" cy="8953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altLang="en-US" sz="2100"/>
            </a:p>
          </p:txBody>
        </p:sp>
        <p:sp>
          <p:nvSpPr>
            <p:cNvPr id="9235" name="Rectangle 10"/>
            <p:cNvSpPr>
              <a:spLocks noChangeArrowheads="1"/>
            </p:cNvSpPr>
            <p:nvPr/>
          </p:nvSpPr>
          <p:spPr bwMode="auto">
            <a:xfrm rot="-3576047">
              <a:off x="757755" y="550678"/>
              <a:ext cx="89535" cy="8953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altLang="en-US" sz="2100"/>
            </a:p>
          </p:txBody>
        </p:sp>
        <p:sp>
          <p:nvSpPr>
            <p:cNvPr id="5" name="Right Triangle 4"/>
            <p:cNvSpPr/>
            <p:nvPr/>
          </p:nvSpPr>
          <p:spPr>
            <a:xfrm>
              <a:off x="241816" y="207270"/>
              <a:ext cx="2345866" cy="1418924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AU" sz="2100"/>
            </a:p>
          </p:txBody>
        </p:sp>
        <p:sp>
          <p:nvSpPr>
            <p:cNvPr id="9237" name="Rectangle 5"/>
            <p:cNvSpPr>
              <a:spLocks noChangeArrowheads="1"/>
            </p:cNvSpPr>
            <p:nvPr/>
          </p:nvSpPr>
          <p:spPr bwMode="auto">
            <a:xfrm>
              <a:off x="879895" y="421031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238" name="Straight Connector 6"/>
            <p:cNvCxnSpPr>
              <a:cxnSpLocks noChangeShapeType="1"/>
              <a:stCxn id="5" idx="2"/>
            </p:cNvCxnSpPr>
            <p:nvPr/>
          </p:nvCxnSpPr>
          <p:spPr bwMode="auto">
            <a:xfrm flipV="1">
              <a:off x="241540" y="586597"/>
              <a:ext cx="619125" cy="1039771"/>
            </a:xfrm>
            <a:prstGeom prst="line">
              <a:avLst/>
            </a:prstGeom>
            <a:noFill/>
            <a:ln w="28575" cap="rnd">
              <a:solidFill>
                <a:srgbClr val="01010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9" name="Rectangle 7"/>
            <p:cNvSpPr>
              <a:spLocks noChangeArrowheads="1"/>
            </p:cNvSpPr>
            <p:nvPr/>
          </p:nvSpPr>
          <p:spPr bwMode="auto">
            <a:xfrm>
              <a:off x="146648" y="38659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0" name="Rectangle 8"/>
            <p:cNvSpPr>
              <a:spLocks noChangeArrowheads="1"/>
            </p:cNvSpPr>
            <p:nvPr/>
          </p:nvSpPr>
          <p:spPr bwMode="auto">
            <a:xfrm>
              <a:off x="172878" y="1618256"/>
              <a:ext cx="151765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1" name="Rectangle 9"/>
            <p:cNvSpPr>
              <a:spLocks noChangeArrowheads="1"/>
            </p:cNvSpPr>
            <p:nvPr/>
          </p:nvSpPr>
          <p:spPr bwMode="auto">
            <a:xfrm>
              <a:off x="2558014" y="1610634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242" name="Straight Connector 11"/>
            <p:cNvCxnSpPr>
              <a:cxnSpLocks noChangeShapeType="1"/>
            </p:cNvCxnSpPr>
            <p:nvPr/>
          </p:nvCxnSpPr>
          <p:spPr bwMode="auto">
            <a:xfrm flipH="1" flipV="1">
              <a:off x="324406" y="53355"/>
              <a:ext cx="2346325" cy="1402080"/>
            </a:xfrm>
            <a:prstGeom prst="line">
              <a:avLst/>
            </a:prstGeom>
            <a:noFill/>
            <a:ln w="9525">
              <a:solidFill>
                <a:srgbClr val="010101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43" name="Text Box 97"/>
            <p:cNvSpPr txBox="1">
              <a:spLocks noChangeArrowheads="1"/>
            </p:cNvSpPr>
            <p:nvPr/>
          </p:nvSpPr>
          <p:spPr bwMode="auto">
            <a:xfrm>
              <a:off x="1173279" y="517693"/>
              <a:ext cx="267335" cy="213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4" name="Text Box 98"/>
            <p:cNvSpPr txBox="1">
              <a:spLocks noChangeArrowheads="1"/>
            </p:cNvSpPr>
            <p:nvPr/>
          </p:nvSpPr>
          <p:spPr bwMode="auto">
            <a:xfrm>
              <a:off x="1147313" y="1561381"/>
              <a:ext cx="3238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5" name="Text Box 99"/>
            <p:cNvSpPr txBox="1">
              <a:spLocks noChangeArrowheads="1"/>
            </p:cNvSpPr>
            <p:nvPr/>
          </p:nvSpPr>
          <p:spPr bwMode="auto">
            <a:xfrm>
              <a:off x="78422" y="879895"/>
              <a:ext cx="3143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6" name="Text Box 100"/>
            <p:cNvSpPr txBox="1">
              <a:spLocks noChangeArrowheads="1"/>
            </p:cNvSpPr>
            <p:nvPr/>
          </p:nvSpPr>
          <p:spPr bwMode="auto">
            <a:xfrm>
              <a:off x="531633" y="197638"/>
              <a:ext cx="3905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7" name="Text Box 101"/>
            <p:cNvSpPr txBox="1">
              <a:spLocks noChangeArrowheads="1"/>
            </p:cNvSpPr>
            <p:nvPr/>
          </p:nvSpPr>
          <p:spPr bwMode="auto">
            <a:xfrm>
              <a:off x="1628041" y="853948"/>
              <a:ext cx="3524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725217" y="1865710"/>
            <a:ext cx="4668440" cy="2600325"/>
            <a:chOff x="774357" y="2493713"/>
            <a:chExt cx="6225022" cy="3467991"/>
          </a:xfrm>
        </p:grpSpPr>
        <p:grpSp>
          <p:nvGrpSpPr>
            <p:cNvPr id="9225" name="Group 20"/>
            <p:cNvGrpSpPr>
              <a:grpSpLocks/>
            </p:cNvGrpSpPr>
            <p:nvPr/>
          </p:nvGrpSpPr>
          <p:grpSpPr bwMode="auto">
            <a:xfrm>
              <a:off x="774357" y="2493713"/>
              <a:ext cx="6225022" cy="3467991"/>
              <a:chOff x="774357" y="2213783"/>
              <a:chExt cx="6225022" cy="3467991"/>
            </a:xfrm>
          </p:grpSpPr>
          <p:sp>
            <p:nvSpPr>
              <p:cNvPr id="9227" name="Freeform 29"/>
              <p:cNvSpPr>
                <a:spLocks noChangeAspect="1"/>
              </p:cNvSpPr>
              <p:nvPr/>
            </p:nvSpPr>
            <p:spPr bwMode="auto">
              <a:xfrm>
                <a:off x="934395" y="2604395"/>
                <a:ext cx="5724000" cy="2569501"/>
              </a:xfrm>
              <a:custGeom>
                <a:avLst/>
                <a:gdLst>
                  <a:gd name="T0" fmla="*/ 0 w 2339439"/>
                  <a:gd name="T1" fmla="*/ 2569501 h 1050967"/>
                  <a:gd name="T2" fmla="*/ 1539959 w 2339439"/>
                  <a:gd name="T3" fmla="*/ 0 h 1050967"/>
                  <a:gd name="T4" fmla="*/ 5724000 w 2339439"/>
                  <a:gd name="T5" fmla="*/ 2554983 h 1050967"/>
                  <a:gd name="T6" fmla="*/ 0 w 2339439"/>
                  <a:gd name="T7" fmla="*/ 2569501 h 10509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39439" h="1050967">
                    <a:moveTo>
                      <a:pt x="0" y="1050967"/>
                    </a:moveTo>
                    <a:lnTo>
                      <a:pt x="629392" y="0"/>
                    </a:lnTo>
                    <a:lnTo>
                      <a:pt x="2339439" y="1045029"/>
                    </a:lnTo>
                    <a:lnTo>
                      <a:pt x="0" y="1050967"/>
                    </a:lnTo>
                    <a:close/>
                  </a:path>
                </a:pathLst>
              </a:custGeom>
              <a:solidFill>
                <a:srgbClr val="FFCC66"/>
              </a:solidFill>
              <a:ln w="28575" cap="flat" cmpd="sng" algn="ctr">
                <a:solidFill>
                  <a:srgbClr val="CC33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 sz="1350"/>
              </a:p>
            </p:txBody>
          </p:sp>
          <p:sp>
            <p:nvSpPr>
              <p:cNvPr id="9228" name="Rectangle 30"/>
              <p:cNvSpPr>
                <a:spLocks noChangeArrowheads="1"/>
              </p:cNvSpPr>
              <p:nvPr/>
            </p:nvSpPr>
            <p:spPr bwMode="auto">
              <a:xfrm rot="-3576047">
                <a:off x="2402951" y="2648569"/>
                <a:ext cx="219195" cy="219206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AU" altLang="en-US" sz="2100"/>
              </a:p>
            </p:txBody>
          </p:sp>
          <p:sp>
            <p:nvSpPr>
              <p:cNvPr id="9229" name="Rectangle 31"/>
              <p:cNvSpPr>
                <a:spLocks noChangeArrowheads="1"/>
              </p:cNvSpPr>
              <p:nvPr/>
            </p:nvSpPr>
            <p:spPr bwMode="auto">
              <a:xfrm>
                <a:off x="2509854" y="2213783"/>
                <a:ext cx="394882" cy="53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AU" altLang="en-US" sz="21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30" name="Rectangle 32"/>
              <p:cNvSpPr>
                <a:spLocks noChangeArrowheads="1"/>
              </p:cNvSpPr>
              <p:nvPr/>
            </p:nvSpPr>
            <p:spPr bwMode="auto">
              <a:xfrm>
                <a:off x="774357" y="5144774"/>
                <a:ext cx="371562" cy="53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AU" altLang="en-US" sz="21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31" name="Rectangle 33"/>
              <p:cNvSpPr>
                <a:spLocks noChangeArrowheads="1"/>
              </p:cNvSpPr>
              <p:nvPr/>
            </p:nvSpPr>
            <p:spPr bwMode="auto">
              <a:xfrm>
                <a:off x="6604497" y="5126112"/>
                <a:ext cx="394882" cy="53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AU" altLang="en-US" sz="21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32" name="Text Box 98"/>
              <p:cNvSpPr txBox="1">
                <a:spLocks noChangeArrowheads="1"/>
              </p:cNvSpPr>
              <p:nvPr/>
            </p:nvSpPr>
            <p:spPr bwMode="auto">
              <a:xfrm>
                <a:off x="3150712" y="5005533"/>
                <a:ext cx="792874" cy="676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AU" altLang="en-US" sz="21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33" name="Text Box 101"/>
              <p:cNvSpPr txBox="1">
                <a:spLocks noChangeArrowheads="1"/>
              </p:cNvSpPr>
              <p:nvPr/>
            </p:nvSpPr>
            <p:spPr bwMode="auto">
              <a:xfrm>
                <a:off x="4327667" y="3273630"/>
                <a:ext cx="862833" cy="769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AU" altLang="en-US" sz="21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26" name="TextBox 27"/>
            <p:cNvSpPr txBox="1">
              <a:spLocks noChangeArrowheads="1"/>
            </p:cNvSpPr>
            <p:nvPr/>
          </p:nvSpPr>
          <p:spPr bwMode="auto">
            <a:xfrm>
              <a:off x="5600366" y="4946234"/>
              <a:ext cx="611705" cy="61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AU" altLang="en-US" sz="2400">
                  <a:solidFill>
                    <a:srgbClr val="000000"/>
                  </a:solidFill>
                </a:rPr>
                <a:t>•</a:t>
              </a:r>
            </a:p>
          </p:txBody>
        </p:sp>
      </p:grpSp>
      <p:sp>
        <p:nvSpPr>
          <p:cNvPr id="9223" name="TextBox 28"/>
          <p:cNvSpPr txBox="1">
            <a:spLocks noChangeArrowheads="1"/>
          </p:cNvSpPr>
          <p:nvPr/>
        </p:nvSpPr>
        <p:spPr bwMode="auto">
          <a:xfrm>
            <a:off x="1868092" y="1657350"/>
            <a:ext cx="4583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1500">
                <a:solidFill>
                  <a:srgbClr val="000000"/>
                </a:solidFill>
                <a:sym typeface="Wingdings" panose="05000000000000000000" pitchFamily="2" charset="2"/>
              </a:rPr>
              <a:t></a:t>
            </a:r>
            <a:endParaRPr lang="en-AU" altLang="en-US" sz="1500">
              <a:solidFill>
                <a:srgbClr val="000000"/>
              </a:solidFill>
            </a:endParaRPr>
          </a:p>
        </p:txBody>
      </p:sp>
      <p:sp>
        <p:nvSpPr>
          <p:cNvPr id="9224" name="TextBox 35"/>
          <p:cNvSpPr txBox="1">
            <a:spLocks noChangeArrowheads="1"/>
          </p:cNvSpPr>
          <p:nvPr/>
        </p:nvSpPr>
        <p:spPr bwMode="auto">
          <a:xfrm>
            <a:off x="1868092" y="1657350"/>
            <a:ext cx="4583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1500">
                <a:solidFill>
                  <a:srgbClr val="000000"/>
                </a:solidFill>
                <a:sym typeface="Wingdings" panose="05000000000000000000" pitchFamily="2" charset="2"/>
              </a:rPr>
              <a:t></a:t>
            </a:r>
            <a:endParaRPr lang="en-AU" altLang="en-US" sz="1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65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24844 -0.3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 noChangeAspect="1"/>
          </p:cNvGrpSpPr>
          <p:nvPr/>
        </p:nvGrpSpPr>
        <p:grpSpPr bwMode="auto">
          <a:xfrm>
            <a:off x="1547813" y="1165623"/>
            <a:ext cx="4849416" cy="3302794"/>
            <a:chOff x="78422" y="38659"/>
            <a:chExt cx="2640882" cy="1798947"/>
          </a:xfrm>
        </p:grpSpPr>
        <p:sp>
          <p:nvSpPr>
            <p:cNvPr id="10274" name="Rectangle 3"/>
            <p:cNvSpPr>
              <a:spLocks noChangeArrowheads="1"/>
            </p:cNvSpPr>
            <p:nvPr/>
          </p:nvSpPr>
          <p:spPr bwMode="auto">
            <a:xfrm>
              <a:off x="241540" y="1536562"/>
              <a:ext cx="89535" cy="8953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altLang="en-US" sz="2100"/>
            </a:p>
          </p:txBody>
        </p:sp>
        <p:sp>
          <p:nvSpPr>
            <p:cNvPr id="10275" name="Rectangle 10"/>
            <p:cNvSpPr>
              <a:spLocks noChangeArrowheads="1"/>
            </p:cNvSpPr>
            <p:nvPr/>
          </p:nvSpPr>
          <p:spPr bwMode="auto">
            <a:xfrm rot="-3576047">
              <a:off x="757755" y="550678"/>
              <a:ext cx="89535" cy="8953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altLang="en-US" sz="2100"/>
            </a:p>
          </p:txBody>
        </p:sp>
        <p:sp>
          <p:nvSpPr>
            <p:cNvPr id="5" name="Right Triangle 4"/>
            <p:cNvSpPr/>
            <p:nvPr/>
          </p:nvSpPr>
          <p:spPr>
            <a:xfrm>
              <a:off x="241816" y="207270"/>
              <a:ext cx="2345866" cy="1418924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AU" sz="2100"/>
            </a:p>
          </p:txBody>
        </p:sp>
        <p:sp>
          <p:nvSpPr>
            <p:cNvPr id="10277" name="Rectangle 5"/>
            <p:cNvSpPr>
              <a:spLocks noChangeArrowheads="1"/>
            </p:cNvSpPr>
            <p:nvPr/>
          </p:nvSpPr>
          <p:spPr bwMode="auto">
            <a:xfrm>
              <a:off x="879895" y="421031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78" name="Straight Connector 6"/>
            <p:cNvCxnSpPr>
              <a:cxnSpLocks noChangeShapeType="1"/>
              <a:stCxn id="5" idx="2"/>
            </p:cNvCxnSpPr>
            <p:nvPr/>
          </p:nvCxnSpPr>
          <p:spPr bwMode="auto">
            <a:xfrm flipV="1">
              <a:off x="241540" y="586597"/>
              <a:ext cx="619125" cy="1039771"/>
            </a:xfrm>
            <a:prstGeom prst="line">
              <a:avLst/>
            </a:prstGeom>
            <a:noFill/>
            <a:ln w="28575" cap="rnd">
              <a:solidFill>
                <a:srgbClr val="01010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79" name="Rectangle 7"/>
            <p:cNvSpPr>
              <a:spLocks noChangeArrowheads="1"/>
            </p:cNvSpPr>
            <p:nvPr/>
          </p:nvSpPr>
          <p:spPr bwMode="auto">
            <a:xfrm>
              <a:off x="146648" y="38659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0" name="Rectangle 8"/>
            <p:cNvSpPr>
              <a:spLocks noChangeArrowheads="1"/>
            </p:cNvSpPr>
            <p:nvPr/>
          </p:nvSpPr>
          <p:spPr bwMode="auto">
            <a:xfrm>
              <a:off x="176689" y="1618256"/>
              <a:ext cx="151765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1" name="Rectangle 9"/>
            <p:cNvSpPr>
              <a:spLocks noChangeArrowheads="1"/>
            </p:cNvSpPr>
            <p:nvPr/>
          </p:nvSpPr>
          <p:spPr bwMode="auto">
            <a:xfrm>
              <a:off x="2558014" y="1610634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82" name="Straight Connector 11"/>
            <p:cNvCxnSpPr>
              <a:cxnSpLocks noChangeShapeType="1"/>
            </p:cNvCxnSpPr>
            <p:nvPr/>
          </p:nvCxnSpPr>
          <p:spPr bwMode="auto">
            <a:xfrm flipH="1" flipV="1">
              <a:off x="324406" y="53355"/>
              <a:ext cx="2346325" cy="1402080"/>
            </a:xfrm>
            <a:prstGeom prst="line">
              <a:avLst/>
            </a:prstGeom>
            <a:noFill/>
            <a:ln w="9525">
              <a:solidFill>
                <a:srgbClr val="010101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83" name="Text Box 97"/>
            <p:cNvSpPr txBox="1">
              <a:spLocks noChangeArrowheads="1"/>
            </p:cNvSpPr>
            <p:nvPr/>
          </p:nvSpPr>
          <p:spPr bwMode="auto">
            <a:xfrm>
              <a:off x="1173279" y="517693"/>
              <a:ext cx="267335" cy="213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4" name="Text Box 98"/>
            <p:cNvSpPr txBox="1">
              <a:spLocks noChangeArrowheads="1"/>
            </p:cNvSpPr>
            <p:nvPr/>
          </p:nvSpPr>
          <p:spPr bwMode="auto">
            <a:xfrm>
              <a:off x="1147313" y="1561381"/>
              <a:ext cx="3238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5" name="Text Box 99"/>
            <p:cNvSpPr txBox="1">
              <a:spLocks noChangeArrowheads="1"/>
            </p:cNvSpPr>
            <p:nvPr/>
          </p:nvSpPr>
          <p:spPr bwMode="auto">
            <a:xfrm>
              <a:off x="78422" y="879895"/>
              <a:ext cx="3143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6" name="Text Box 100"/>
            <p:cNvSpPr txBox="1">
              <a:spLocks noChangeArrowheads="1"/>
            </p:cNvSpPr>
            <p:nvPr/>
          </p:nvSpPr>
          <p:spPr bwMode="auto">
            <a:xfrm>
              <a:off x="531633" y="197638"/>
              <a:ext cx="3905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7" name="Text Box 101"/>
            <p:cNvSpPr txBox="1">
              <a:spLocks noChangeArrowheads="1"/>
            </p:cNvSpPr>
            <p:nvPr/>
          </p:nvSpPr>
          <p:spPr bwMode="auto">
            <a:xfrm>
              <a:off x="1628041" y="853948"/>
              <a:ext cx="3524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5343525" y="3709988"/>
            <a:ext cx="458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2400">
                <a:solidFill>
                  <a:srgbClr val="000000"/>
                </a:solidFill>
              </a:rPr>
              <a:t>•</a:t>
            </a:r>
          </a:p>
        </p:txBody>
      </p:sp>
      <p:sp>
        <p:nvSpPr>
          <p:cNvPr id="10246" name="TextBox 20"/>
          <p:cNvSpPr txBox="1">
            <a:spLocks noChangeArrowheads="1"/>
          </p:cNvSpPr>
          <p:nvPr/>
        </p:nvSpPr>
        <p:spPr bwMode="auto">
          <a:xfrm>
            <a:off x="1868092" y="1657350"/>
            <a:ext cx="4583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1500">
                <a:solidFill>
                  <a:srgbClr val="000000"/>
                </a:solidFill>
                <a:sym typeface="Wingdings" panose="05000000000000000000" pitchFamily="2" charset="2"/>
              </a:rPr>
              <a:t></a:t>
            </a:r>
            <a:endParaRPr lang="en-AU" altLang="en-US" sz="150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57413" y="3705225"/>
            <a:ext cx="4583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1500">
                <a:solidFill>
                  <a:srgbClr val="000000"/>
                </a:solidFill>
                <a:sym typeface="Wingdings" panose="05000000000000000000" pitchFamily="2" charset="2"/>
              </a:rPr>
              <a:t></a:t>
            </a:r>
            <a:endParaRPr lang="en-AU" altLang="en-US" sz="150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847850" y="3367088"/>
            <a:ext cx="458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2400">
                <a:solidFill>
                  <a:srgbClr val="000000"/>
                </a:solidFill>
              </a:rPr>
              <a:t>•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724025" y="1870472"/>
            <a:ext cx="4668441" cy="2600325"/>
            <a:chOff x="774357" y="2493713"/>
            <a:chExt cx="6225022" cy="3467991"/>
          </a:xfrm>
        </p:grpSpPr>
        <p:grpSp>
          <p:nvGrpSpPr>
            <p:cNvPr id="10263" name="Group 25"/>
            <p:cNvGrpSpPr>
              <a:grpSpLocks/>
            </p:cNvGrpSpPr>
            <p:nvPr/>
          </p:nvGrpSpPr>
          <p:grpSpPr bwMode="auto">
            <a:xfrm>
              <a:off x="774357" y="2493713"/>
              <a:ext cx="6225022" cy="3467991"/>
              <a:chOff x="774357" y="2493713"/>
              <a:chExt cx="6225022" cy="3467991"/>
            </a:xfrm>
          </p:grpSpPr>
          <p:grpSp>
            <p:nvGrpSpPr>
              <p:cNvPr id="10265" name="Group 27"/>
              <p:cNvGrpSpPr>
                <a:grpSpLocks/>
              </p:cNvGrpSpPr>
              <p:nvPr/>
            </p:nvGrpSpPr>
            <p:grpSpPr bwMode="auto">
              <a:xfrm>
                <a:off x="774357" y="2493713"/>
                <a:ext cx="6225022" cy="3467991"/>
                <a:chOff x="774357" y="2213783"/>
                <a:chExt cx="6225022" cy="3467991"/>
              </a:xfrm>
            </p:grpSpPr>
            <p:sp>
              <p:nvSpPr>
                <p:cNvPr id="10267" name="Freeform 29"/>
                <p:cNvSpPr>
                  <a:spLocks noChangeAspect="1"/>
                </p:cNvSpPr>
                <p:nvPr/>
              </p:nvSpPr>
              <p:spPr bwMode="auto">
                <a:xfrm>
                  <a:off x="943630" y="2613630"/>
                  <a:ext cx="5724000" cy="2569501"/>
                </a:xfrm>
                <a:custGeom>
                  <a:avLst/>
                  <a:gdLst>
                    <a:gd name="T0" fmla="*/ 0 w 2339439"/>
                    <a:gd name="T1" fmla="*/ 2569501 h 1050967"/>
                    <a:gd name="T2" fmla="*/ 1539959 w 2339439"/>
                    <a:gd name="T3" fmla="*/ 0 h 1050967"/>
                    <a:gd name="T4" fmla="*/ 5724000 w 2339439"/>
                    <a:gd name="T5" fmla="*/ 2554983 h 1050967"/>
                    <a:gd name="T6" fmla="*/ 0 w 2339439"/>
                    <a:gd name="T7" fmla="*/ 2569501 h 10509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39439" h="1050967">
                      <a:moveTo>
                        <a:pt x="0" y="1050967"/>
                      </a:moveTo>
                      <a:lnTo>
                        <a:pt x="629392" y="0"/>
                      </a:lnTo>
                      <a:lnTo>
                        <a:pt x="2339439" y="1045029"/>
                      </a:lnTo>
                      <a:lnTo>
                        <a:pt x="0" y="1050967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28575" cap="flat" cmpd="sng" algn="ctr">
                  <a:solidFill>
                    <a:srgbClr val="CC33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sz="1350"/>
                </a:p>
              </p:txBody>
            </p:sp>
            <p:sp>
              <p:nvSpPr>
                <p:cNvPr id="10268" name="Rectangle 30"/>
                <p:cNvSpPr>
                  <a:spLocks noChangeArrowheads="1"/>
                </p:cNvSpPr>
                <p:nvPr/>
              </p:nvSpPr>
              <p:spPr bwMode="auto">
                <a:xfrm rot="-3576047">
                  <a:off x="2412187" y="2657805"/>
                  <a:ext cx="219195" cy="219206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AU" altLang="en-US" sz="2100"/>
                </a:p>
              </p:txBody>
            </p:sp>
            <p:sp>
              <p:nvSpPr>
                <p:cNvPr id="10269" name="Rectangle 31"/>
                <p:cNvSpPr>
                  <a:spLocks noChangeArrowheads="1"/>
                </p:cNvSpPr>
                <p:nvPr/>
              </p:nvSpPr>
              <p:spPr bwMode="auto">
                <a:xfrm>
                  <a:off x="2509854" y="2213783"/>
                  <a:ext cx="394882" cy="53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70" name="Rectangle 32"/>
                <p:cNvSpPr>
                  <a:spLocks noChangeArrowheads="1"/>
                </p:cNvSpPr>
                <p:nvPr/>
              </p:nvSpPr>
              <p:spPr bwMode="auto">
                <a:xfrm>
                  <a:off x="774357" y="5130919"/>
                  <a:ext cx="371562" cy="53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71" name="Rectangle 33"/>
                <p:cNvSpPr>
                  <a:spLocks noChangeArrowheads="1"/>
                </p:cNvSpPr>
                <p:nvPr/>
              </p:nvSpPr>
              <p:spPr bwMode="auto">
                <a:xfrm>
                  <a:off x="6604497" y="5126112"/>
                  <a:ext cx="394882" cy="53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72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3150712" y="5005533"/>
                  <a:ext cx="792874" cy="676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73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4327667" y="3273630"/>
                  <a:ext cx="862833" cy="7695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266" name="TextBox 28"/>
              <p:cNvSpPr txBox="1">
                <a:spLocks noChangeArrowheads="1"/>
              </p:cNvSpPr>
              <p:nvPr/>
            </p:nvSpPr>
            <p:spPr bwMode="auto">
              <a:xfrm>
                <a:off x="5600361" y="4946228"/>
                <a:ext cx="611707" cy="615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AU" altLang="en-US" sz="2400">
                    <a:solidFill>
                      <a:srgbClr val="000000"/>
                    </a:solidFill>
                  </a:rPr>
                  <a:t>•</a:t>
                </a:r>
              </a:p>
            </p:txBody>
          </p:sp>
        </p:grpSp>
        <p:sp>
          <p:nvSpPr>
            <p:cNvPr id="10264" name="TextBox 26"/>
            <p:cNvSpPr txBox="1">
              <a:spLocks noChangeArrowheads="1"/>
            </p:cNvSpPr>
            <p:nvPr/>
          </p:nvSpPr>
          <p:spPr bwMode="auto">
            <a:xfrm>
              <a:off x="1343731" y="4946398"/>
              <a:ext cx="611707" cy="4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AU" altLang="en-US" sz="1500">
                  <a:solidFill>
                    <a:srgbClr val="000000"/>
                  </a:solidFill>
                  <a:sym typeface="Wingdings" panose="05000000000000000000" pitchFamily="2" charset="2"/>
                </a:rPr>
                <a:t></a:t>
              </a:r>
              <a:endParaRPr lang="en-AU" altLang="en-US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554956" y="1165622"/>
            <a:ext cx="1766888" cy="3300413"/>
            <a:chOff x="548799" y="1554601"/>
            <a:chExt cx="2357107" cy="4400317"/>
          </a:xfrm>
        </p:grpSpPr>
        <p:grpSp>
          <p:nvGrpSpPr>
            <p:cNvPr id="10251" name="Group 37"/>
            <p:cNvGrpSpPr>
              <a:grpSpLocks/>
            </p:cNvGrpSpPr>
            <p:nvPr/>
          </p:nvGrpSpPr>
          <p:grpSpPr bwMode="auto">
            <a:xfrm>
              <a:off x="548799" y="1554601"/>
              <a:ext cx="2357107" cy="4400317"/>
              <a:chOff x="548799" y="1554601"/>
              <a:chExt cx="2357107" cy="4400317"/>
            </a:xfrm>
          </p:grpSpPr>
          <p:grpSp>
            <p:nvGrpSpPr>
              <p:cNvPr id="10253" name="Group 39"/>
              <p:cNvGrpSpPr>
                <a:grpSpLocks/>
              </p:cNvGrpSpPr>
              <p:nvPr/>
            </p:nvGrpSpPr>
            <p:grpSpPr bwMode="auto">
              <a:xfrm>
                <a:off x="548799" y="1554601"/>
                <a:ext cx="2357107" cy="4400317"/>
                <a:chOff x="931370" y="668156"/>
                <a:chExt cx="2357107" cy="4400317"/>
              </a:xfrm>
            </p:grpSpPr>
            <p:sp>
              <p:nvSpPr>
                <p:cNvPr id="42" name="Freeform 41"/>
                <p:cNvSpPr>
                  <a:spLocks/>
                </p:cNvSpPr>
                <p:nvPr/>
              </p:nvSpPr>
              <p:spPr>
                <a:xfrm>
                  <a:off x="1322103" y="1076121"/>
                  <a:ext cx="1521636" cy="3473266"/>
                </a:xfrm>
                <a:custGeom>
                  <a:avLst/>
                  <a:gdLst>
                    <a:gd name="connsiteX0" fmla="*/ 0 w 635330"/>
                    <a:gd name="connsiteY0" fmla="*/ 0 h 1419101"/>
                    <a:gd name="connsiteX1" fmla="*/ 0 w 635330"/>
                    <a:gd name="connsiteY1" fmla="*/ 1419101 h 1419101"/>
                    <a:gd name="connsiteX2" fmla="*/ 635330 w 635330"/>
                    <a:gd name="connsiteY2" fmla="*/ 374073 h 1419101"/>
                    <a:gd name="connsiteX3" fmla="*/ 0 w 635330"/>
                    <a:gd name="connsiteY3" fmla="*/ 0 h 1419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5330" h="1419101">
                      <a:moveTo>
                        <a:pt x="0" y="0"/>
                      </a:moveTo>
                      <a:lnTo>
                        <a:pt x="0" y="1419101"/>
                      </a:lnTo>
                      <a:lnTo>
                        <a:pt x="635330" y="3740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28575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grpSp>
              <p:nvGrpSpPr>
                <p:cNvPr id="10256" name="Group 42"/>
                <p:cNvGrpSpPr>
                  <a:grpSpLocks/>
                </p:cNvGrpSpPr>
                <p:nvPr/>
              </p:nvGrpSpPr>
              <p:grpSpPr bwMode="auto">
                <a:xfrm>
                  <a:off x="931370" y="668156"/>
                  <a:ext cx="2357107" cy="4400317"/>
                  <a:chOff x="1088382" y="815932"/>
                  <a:chExt cx="2357107" cy="4400317"/>
                </a:xfrm>
              </p:grpSpPr>
              <p:sp>
                <p:nvSpPr>
                  <p:cNvPr id="10257" name="Rectangle 43"/>
                  <p:cNvSpPr>
                    <a:spLocks noChangeArrowheads="1"/>
                  </p:cNvSpPr>
                  <p:nvPr/>
                </p:nvSpPr>
                <p:spPr bwMode="auto">
                  <a:xfrm rot="-3576047">
                    <a:off x="2747658" y="2070231"/>
                    <a:ext cx="219195" cy="219206"/>
                  </a:xfrm>
                  <a:prstGeom prst="rect">
                    <a:avLst/>
                  </a:prstGeom>
                  <a:noFill/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endParaRPr lang="en-AU" altLang="en-US" sz="2100"/>
                  </a:p>
                </p:txBody>
              </p:sp>
              <p:sp>
                <p:nvSpPr>
                  <p:cNvPr id="1025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050607" y="1752037"/>
                    <a:ext cx="394882" cy="53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r>
                      <a:rPr lang="en-US" altLang="en-US" sz="2100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endParaRPr lang="en-AU" altLang="en-US" sz="21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59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241563" y="815932"/>
                    <a:ext cx="394882" cy="53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r>
                      <a:rPr lang="en-US" altLang="en-US" sz="2100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  <a:endParaRPr lang="en-AU" altLang="en-US" sz="21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0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315120" y="4683029"/>
                    <a:ext cx="371562" cy="53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r>
                      <a:rPr lang="en-US" altLang="en-US" sz="2100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endParaRPr lang="en-AU" altLang="en-US" sz="21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1" name="Text Box 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8382" y="2875406"/>
                    <a:ext cx="769553" cy="7228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r>
                      <a:rPr lang="en-US" altLang="en-US" sz="2100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  <a:endParaRPr lang="en-AU" altLang="en-US" sz="21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2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7966" y="1205137"/>
                    <a:ext cx="956112" cy="6529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r>
                      <a:rPr lang="en-US" altLang="en-US" sz="2100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endParaRPr lang="en-AU" altLang="en-US" sz="21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0254" name="TextBox 40"/>
              <p:cNvSpPr txBox="1">
                <a:spLocks noChangeArrowheads="1"/>
              </p:cNvSpPr>
              <p:nvPr/>
            </p:nvSpPr>
            <p:spPr bwMode="auto">
              <a:xfrm>
                <a:off x="966332" y="2209552"/>
                <a:ext cx="611706" cy="430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AU" altLang="en-US" sz="150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</a:t>
                </a:r>
                <a:endParaRPr lang="en-AU" altLang="en-US" sz="15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252" name="TextBox 38"/>
            <p:cNvSpPr txBox="1">
              <a:spLocks noChangeArrowheads="1"/>
            </p:cNvSpPr>
            <p:nvPr/>
          </p:nvSpPr>
          <p:spPr bwMode="auto">
            <a:xfrm>
              <a:off x="930740" y="4483327"/>
              <a:ext cx="611706" cy="615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AU" altLang="en-US" sz="2400">
                  <a:solidFill>
                    <a:srgbClr val="000000"/>
                  </a:solidFill>
                </a:rPr>
                <a:t>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869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ight Triangle 55"/>
          <p:cNvSpPr/>
          <p:nvPr/>
        </p:nvSpPr>
        <p:spPr>
          <a:xfrm>
            <a:off x="1847851" y="1475185"/>
            <a:ext cx="4307681" cy="2606278"/>
          </a:xfrm>
          <a:prstGeom prst="rtTriangle">
            <a:avLst/>
          </a:prstGeom>
          <a:solidFill>
            <a:srgbClr val="CC3300">
              <a:alpha val="4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 sz="2100"/>
          </a:p>
        </p:txBody>
      </p:sp>
      <p:sp>
        <p:nvSpPr>
          <p:cNvPr id="11267" name="TextBox 53"/>
          <p:cNvSpPr txBox="1">
            <a:spLocks noChangeArrowheads="1"/>
          </p:cNvSpPr>
          <p:nvPr/>
        </p:nvSpPr>
        <p:spPr bwMode="auto">
          <a:xfrm>
            <a:off x="1840707" y="3362325"/>
            <a:ext cx="4595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2400">
                <a:solidFill>
                  <a:srgbClr val="000000"/>
                </a:solidFill>
              </a:rPr>
              <a:t>•</a:t>
            </a:r>
          </a:p>
        </p:txBody>
      </p:sp>
      <p:sp>
        <p:nvSpPr>
          <p:cNvPr id="11268" name="TextBox 54"/>
          <p:cNvSpPr txBox="1">
            <a:spLocks noChangeArrowheads="1"/>
          </p:cNvSpPr>
          <p:nvPr/>
        </p:nvSpPr>
        <p:spPr bwMode="auto">
          <a:xfrm>
            <a:off x="2150269" y="3709988"/>
            <a:ext cx="4595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1500">
                <a:solidFill>
                  <a:srgbClr val="000000"/>
                </a:solidFill>
                <a:sym typeface="Wingdings" panose="05000000000000000000" pitchFamily="2" charset="2"/>
              </a:rPr>
              <a:t></a:t>
            </a:r>
            <a:endParaRPr lang="en-AU" altLang="en-US" sz="1500">
              <a:solidFill>
                <a:srgbClr val="000000"/>
              </a:solidFill>
            </a:endParaRPr>
          </a:p>
        </p:txBody>
      </p:sp>
      <p:grpSp>
        <p:nvGrpSpPr>
          <p:cNvPr id="11269" name="Group 2"/>
          <p:cNvGrpSpPr>
            <a:grpSpLocks noChangeAspect="1"/>
          </p:cNvGrpSpPr>
          <p:nvPr/>
        </p:nvGrpSpPr>
        <p:grpSpPr bwMode="auto">
          <a:xfrm>
            <a:off x="1547813" y="1165623"/>
            <a:ext cx="4849416" cy="3302794"/>
            <a:chOff x="78422" y="38659"/>
            <a:chExt cx="2640882" cy="1798947"/>
          </a:xfrm>
        </p:grpSpPr>
        <p:sp>
          <p:nvSpPr>
            <p:cNvPr id="11300" name="Rectangle 3"/>
            <p:cNvSpPr>
              <a:spLocks noChangeArrowheads="1"/>
            </p:cNvSpPr>
            <p:nvPr/>
          </p:nvSpPr>
          <p:spPr bwMode="auto">
            <a:xfrm>
              <a:off x="241540" y="1536562"/>
              <a:ext cx="89535" cy="8953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altLang="en-US" sz="2100"/>
            </a:p>
          </p:txBody>
        </p:sp>
        <p:sp>
          <p:nvSpPr>
            <p:cNvPr id="11301" name="Rectangle 10"/>
            <p:cNvSpPr>
              <a:spLocks noChangeArrowheads="1"/>
            </p:cNvSpPr>
            <p:nvPr/>
          </p:nvSpPr>
          <p:spPr bwMode="auto">
            <a:xfrm rot="-3576047">
              <a:off x="758039" y="551006"/>
              <a:ext cx="89535" cy="8953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altLang="en-US" sz="2100"/>
            </a:p>
          </p:txBody>
        </p:sp>
        <p:sp>
          <p:nvSpPr>
            <p:cNvPr id="5" name="Right Triangle 4"/>
            <p:cNvSpPr/>
            <p:nvPr/>
          </p:nvSpPr>
          <p:spPr>
            <a:xfrm>
              <a:off x="241816" y="207270"/>
              <a:ext cx="2345866" cy="1418924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AU" sz="2100"/>
            </a:p>
          </p:txBody>
        </p:sp>
        <p:sp>
          <p:nvSpPr>
            <p:cNvPr id="11303" name="Rectangle 5"/>
            <p:cNvSpPr>
              <a:spLocks noChangeArrowheads="1"/>
            </p:cNvSpPr>
            <p:nvPr/>
          </p:nvSpPr>
          <p:spPr bwMode="auto">
            <a:xfrm>
              <a:off x="879895" y="421031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304" name="Straight Connector 6"/>
            <p:cNvCxnSpPr>
              <a:cxnSpLocks noChangeShapeType="1"/>
              <a:stCxn id="5" idx="2"/>
            </p:cNvCxnSpPr>
            <p:nvPr/>
          </p:nvCxnSpPr>
          <p:spPr bwMode="auto">
            <a:xfrm flipV="1">
              <a:off x="241540" y="586597"/>
              <a:ext cx="619125" cy="1039771"/>
            </a:xfrm>
            <a:prstGeom prst="line">
              <a:avLst/>
            </a:prstGeom>
            <a:noFill/>
            <a:ln w="28575" cap="rnd">
              <a:solidFill>
                <a:srgbClr val="01010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05" name="Rectangle 7"/>
            <p:cNvSpPr>
              <a:spLocks noChangeArrowheads="1"/>
            </p:cNvSpPr>
            <p:nvPr/>
          </p:nvSpPr>
          <p:spPr bwMode="auto">
            <a:xfrm>
              <a:off x="146648" y="38659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6" name="Rectangle 8"/>
            <p:cNvSpPr>
              <a:spLocks noChangeArrowheads="1"/>
            </p:cNvSpPr>
            <p:nvPr/>
          </p:nvSpPr>
          <p:spPr bwMode="auto">
            <a:xfrm>
              <a:off x="172878" y="1618256"/>
              <a:ext cx="151765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7" name="Rectangle 9"/>
            <p:cNvSpPr>
              <a:spLocks noChangeArrowheads="1"/>
            </p:cNvSpPr>
            <p:nvPr/>
          </p:nvSpPr>
          <p:spPr bwMode="auto">
            <a:xfrm>
              <a:off x="2558014" y="1610634"/>
              <a:ext cx="16129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308" name="Straight Connector 11"/>
            <p:cNvCxnSpPr>
              <a:cxnSpLocks noChangeShapeType="1"/>
            </p:cNvCxnSpPr>
            <p:nvPr/>
          </p:nvCxnSpPr>
          <p:spPr bwMode="auto">
            <a:xfrm flipH="1" flipV="1">
              <a:off x="324406" y="53355"/>
              <a:ext cx="2346325" cy="1402080"/>
            </a:xfrm>
            <a:prstGeom prst="line">
              <a:avLst/>
            </a:prstGeom>
            <a:noFill/>
            <a:ln w="9525">
              <a:solidFill>
                <a:srgbClr val="010101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09" name="Text Box 97"/>
            <p:cNvSpPr txBox="1">
              <a:spLocks noChangeArrowheads="1"/>
            </p:cNvSpPr>
            <p:nvPr/>
          </p:nvSpPr>
          <p:spPr bwMode="auto">
            <a:xfrm>
              <a:off x="1173279" y="517693"/>
              <a:ext cx="267335" cy="213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0" name="Text Box 98"/>
            <p:cNvSpPr txBox="1">
              <a:spLocks noChangeArrowheads="1"/>
            </p:cNvSpPr>
            <p:nvPr/>
          </p:nvSpPr>
          <p:spPr bwMode="auto">
            <a:xfrm>
              <a:off x="1147313" y="1561381"/>
              <a:ext cx="3238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1" name="Text Box 99"/>
            <p:cNvSpPr txBox="1">
              <a:spLocks noChangeArrowheads="1"/>
            </p:cNvSpPr>
            <p:nvPr/>
          </p:nvSpPr>
          <p:spPr bwMode="auto">
            <a:xfrm>
              <a:off x="78422" y="879895"/>
              <a:ext cx="3143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2" name="Text Box 100"/>
            <p:cNvSpPr txBox="1">
              <a:spLocks noChangeArrowheads="1"/>
            </p:cNvSpPr>
            <p:nvPr/>
          </p:nvSpPr>
          <p:spPr bwMode="auto">
            <a:xfrm>
              <a:off x="531633" y="197638"/>
              <a:ext cx="3905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3" name="Text Box 101"/>
            <p:cNvSpPr txBox="1">
              <a:spLocks noChangeArrowheads="1"/>
            </p:cNvSpPr>
            <p:nvPr/>
          </p:nvSpPr>
          <p:spPr bwMode="auto">
            <a:xfrm>
              <a:off x="1628041" y="853948"/>
              <a:ext cx="3524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AU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272" name="TextBox 47"/>
          <p:cNvSpPr txBox="1">
            <a:spLocks noChangeArrowheads="1"/>
          </p:cNvSpPr>
          <p:nvPr/>
        </p:nvSpPr>
        <p:spPr bwMode="auto">
          <a:xfrm>
            <a:off x="5343525" y="3709988"/>
            <a:ext cx="458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2400">
                <a:solidFill>
                  <a:srgbClr val="000000"/>
                </a:solidFill>
              </a:rPr>
              <a:t>•</a:t>
            </a:r>
          </a:p>
        </p:txBody>
      </p:sp>
      <p:sp>
        <p:nvSpPr>
          <p:cNvPr id="11273" name="TextBox 48"/>
          <p:cNvSpPr txBox="1">
            <a:spLocks noChangeArrowheads="1"/>
          </p:cNvSpPr>
          <p:nvPr/>
        </p:nvSpPr>
        <p:spPr bwMode="auto">
          <a:xfrm>
            <a:off x="1868092" y="1657350"/>
            <a:ext cx="4583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1500">
                <a:solidFill>
                  <a:srgbClr val="000000"/>
                </a:solidFill>
                <a:sym typeface="Wingdings" panose="05000000000000000000" pitchFamily="2" charset="2"/>
              </a:rPr>
              <a:t></a:t>
            </a:r>
            <a:endParaRPr lang="en-AU" altLang="en-US" sz="1500">
              <a:solidFill>
                <a:srgbClr val="000000"/>
              </a:solidFill>
            </a:endParaRPr>
          </a:p>
        </p:txBody>
      </p:sp>
      <p:sp>
        <p:nvSpPr>
          <p:cNvPr id="11274" name="TextBox 50"/>
          <p:cNvSpPr txBox="1">
            <a:spLocks noChangeArrowheads="1"/>
          </p:cNvSpPr>
          <p:nvPr/>
        </p:nvSpPr>
        <p:spPr bwMode="auto">
          <a:xfrm>
            <a:off x="1868092" y="1657350"/>
            <a:ext cx="4583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1500">
                <a:solidFill>
                  <a:srgbClr val="000000"/>
                </a:solidFill>
                <a:sym typeface="Wingdings" panose="05000000000000000000" pitchFamily="2" charset="2"/>
              </a:rPr>
              <a:t></a:t>
            </a:r>
            <a:endParaRPr lang="en-AU" altLang="en-US" sz="1500">
              <a:solidFill>
                <a:srgbClr val="000000"/>
              </a:solidFill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724025" y="1870472"/>
            <a:ext cx="4668441" cy="2600325"/>
            <a:chOff x="774357" y="2493713"/>
            <a:chExt cx="6225022" cy="3467991"/>
          </a:xfrm>
        </p:grpSpPr>
        <p:grpSp>
          <p:nvGrpSpPr>
            <p:cNvPr id="11289" name="Group 19"/>
            <p:cNvGrpSpPr>
              <a:grpSpLocks/>
            </p:cNvGrpSpPr>
            <p:nvPr/>
          </p:nvGrpSpPr>
          <p:grpSpPr bwMode="auto">
            <a:xfrm>
              <a:off x="774357" y="2493713"/>
              <a:ext cx="6225022" cy="3467991"/>
              <a:chOff x="774357" y="2493713"/>
              <a:chExt cx="6225022" cy="3467991"/>
            </a:xfrm>
          </p:grpSpPr>
          <p:grpSp>
            <p:nvGrpSpPr>
              <p:cNvPr id="11291" name="Group 20"/>
              <p:cNvGrpSpPr>
                <a:grpSpLocks/>
              </p:cNvGrpSpPr>
              <p:nvPr/>
            </p:nvGrpSpPr>
            <p:grpSpPr bwMode="auto">
              <a:xfrm>
                <a:off x="774357" y="2493713"/>
                <a:ext cx="6225022" cy="3467991"/>
                <a:chOff x="774357" y="2213783"/>
                <a:chExt cx="6225022" cy="3467991"/>
              </a:xfrm>
            </p:grpSpPr>
            <p:sp>
              <p:nvSpPr>
                <p:cNvPr id="11293" name="Freeform 29"/>
                <p:cNvSpPr>
                  <a:spLocks noChangeAspect="1"/>
                </p:cNvSpPr>
                <p:nvPr/>
              </p:nvSpPr>
              <p:spPr bwMode="auto">
                <a:xfrm>
                  <a:off x="943630" y="2613630"/>
                  <a:ext cx="5724000" cy="2569501"/>
                </a:xfrm>
                <a:custGeom>
                  <a:avLst/>
                  <a:gdLst>
                    <a:gd name="T0" fmla="*/ 0 w 2339439"/>
                    <a:gd name="T1" fmla="*/ 2569501 h 1050967"/>
                    <a:gd name="T2" fmla="*/ 1539959 w 2339439"/>
                    <a:gd name="T3" fmla="*/ 0 h 1050967"/>
                    <a:gd name="T4" fmla="*/ 5724000 w 2339439"/>
                    <a:gd name="T5" fmla="*/ 2554983 h 1050967"/>
                    <a:gd name="T6" fmla="*/ 0 w 2339439"/>
                    <a:gd name="T7" fmla="*/ 2569501 h 10509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39439" h="1050967">
                      <a:moveTo>
                        <a:pt x="0" y="1050967"/>
                      </a:moveTo>
                      <a:lnTo>
                        <a:pt x="629392" y="0"/>
                      </a:lnTo>
                      <a:lnTo>
                        <a:pt x="2339439" y="1045029"/>
                      </a:lnTo>
                      <a:lnTo>
                        <a:pt x="0" y="1050967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28575" cap="flat" cmpd="sng" algn="ctr">
                  <a:solidFill>
                    <a:srgbClr val="CC33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sz="1350"/>
                </a:p>
              </p:txBody>
            </p:sp>
            <p:sp>
              <p:nvSpPr>
                <p:cNvPr id="11294" name="Rectangle 30"/>
                <p:cNvSpPr>
                  <a:spLocks noChangeArrowheads="1"/>
                </p:cNvSpPr>
                <p:nvPr/>
              </p:nvSpPr>
              <p:spPr bwMode="auto">
                <a:xfrm rot="-3576047">
                  <a:off x="2412187" y="2657805"/>
                  <a:ext cx="219195" cy="219206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AU" altLang="en-US" sz="2100"/>
                </a:p>
              </p:txBody>
            </p:sp>
            <p:sp>
              <p:nvSpPr>
                <p:cNvPr id="1129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09854" y="2213783"/>
                  <a:ext cx="394882" cy="53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96" name="Rectangle 32"/>
                <p:cNvSpPr>
                  <a:spLocks noChangeArrowheads="1"/>
                </p:cNvSpPr>
                <p:nvPr/>
              </p:nvSpPr>
              <p:spPr bwMode="auto">
                <a:xfrm>
                  <a:off x="774357" y="5130919"/>
                  <a:ext cx="371562" cy="53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97" name="Rectangle 33"/>
                <p:cNvSpPr>
                  <a:spLocks noChangeArrowheads="1"/>
                </p:cNvSpPr>
                <p:nvPr/>
              </p:nvSpPr>
              <p:spPr bwMode="auto">
                <a:xfrm>
                  <a:off x="6604497" y="5126112"/>
                  <a:ext cx="394882" cy="53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98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3150712" y="5005533"/>
                  <a:ext cx="792874" cy="676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99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4327667" y="3273630"/>
                  <a:ext cx="862833" cy="7695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1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en-AU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292" name="TextBox 49"/>
              <p:cNvSpPr txBox="1">
                <a:spLocks noChangeArrowheads="1"/>
              </p:cNvSpPr>
              <p:nvPr/>
            </p:nvSpPr>
            <p:spPr bwMode="auto">
              <a:xfrm>
                <a:off x="5600361" y="4946228"/>
                <a:ext cx="611707" cy="615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AU" altLang="en-US" sz="2400">
                    <a:solidFill>
                      <a:srgbClr val="000000"/>
                    </a:solidFill>
                  </a:rPr>
                  <a:t>•</a:t>
                </a:r>
              </a:p>
            </p:txBody>
          </p:sp>
        </p:grpSp>
        <p:sp>
          <p:nvSpPr>
            <p:cNvPr id="11290" name="TextBox 46"/>
            <p:cNvSpPr txBox="1">
              <a:spLocks noChangeArrowheads="1"/>
            </p:cNvSpPr>
            <p:nvPr/>
          </p:nvSpPr>
          <p:spPr bwMode="auto">
            <a:xfrm>
              <a:off x="1343731" y="4946398"/>
              <a:ext cx="611707" cy="4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AU" altLang="en-US" sz="1500">
                  <a:solidFill>
                    <a:srgbClr val="000000"/>
                  </a:solidFill>
                  <a:sym typeface="Wingdings" panose="05000000000000000000" pitchFamily="2" charset="2"/>
                </a:rPr>
                <a:t></a:t>
              </a:r>
              <a:endParaRPr lang="en-AU" altLang="en-US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554956" y="1165622"/>
            <a:ext cx="1766888" cy="3300413"/>
            <a:chOff x="548799" y="1554601"/>
            <a:chExt cx="2357107" cy="4400317"/>
          </a:xfrm>
        </p:grpSpPr>
        <p:grpSp>
          <p:nvGrpSpPr>
            <p:cNvPr id="11277" name="Group 1"/>
            <p:cNvGrpSpPr>
              <a:grpSpLocks/>
            </p:cNvGrpSpPr>
            <p:nvPr/>
          </p:nvGrpSpPr>
          <p:grpSpPr bwMode="auto">
            <a:xfrm>
              <a:off x="548799" y="1554601"/>
              <a:ext cx="2357107" cy="4400317"/>
              <a:chOff x="548799" y="1554601"/>
              <a:chExt cx="2357107" cy="4400317"/>
            </a:xfrm>
          </p:grpSpPr>
          <p:grpSp>
            <p:nvGrpSpPr>
              <p:cNvPr id="11279" name="Group 34"/>
              <p:cNvGrpSpPr>
                <a:grpSpLocks/>
              </p:cNvGrpSpPr>
              <p:nvPr/>
            </p:nvGrpSpPr>
            <p:grpSpPr bwMode="auto">
              <a:xfrm>
                <a:off x="548799" y="1554601"/>
                <a:ext cx="2357107" cy="4400317"/>
                <a:chOff x="931370" y="668156"/>
                <a:chExt cx="2357107" cy="4400317"/>
              </a:xfrm>
            </p:grpSpPr>
            <p:sp>
              <p:nvSpPr>
                <p:cNvPr id="36" name="Freeform 35"/>
                <p:cNvSpPr>
                  <a:spLocks/>
                </p:cNvSpPr>
                <p:nvPr/>
              </p:nvSpPr>
              <p:spPr>
                <a:xfrm>
                  <a:off x="1322103" y="1076121"/>
                  <a:ext cx="1521636" cy="3473266"/>
                </a:xfrm>
                <a:custGeom>
                  <a:avLst/>
                  <a:gdLst>
                    <a:gd name="connsiteX0" fmla="*/ 0 w 635330"/>
                    <a:gd name="connsiteY0" fmla="*/ 0 h 1419101"/>
                    <a:gd name="connsiteX1" fmla="*/ 0 w 635330"/>
                    <a:gd name="connsiteY1" fmla="*/ 1419101 h 1419101"/>
                    <a:gd name="connsiteX2" fmla="*/ 635330 w 635330"/>
                    <a:gd name="connsiteY2" fmla="*/ 374073 h 1419101"/>
                    <a:gd name="connsiteX3" fmla="*/ 0 w 635330"/>
                    <a:gd name="connsiteY3" fmla="*/ 0 h 1419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5330" h="1419101">
                      <a:moveTo>
                        <a:pt x="0" y="0"/>
                      </a:moveTo>
                      <a:lnTo>
                        <a:pt x="0" y="1419101"/>
                      </a:lnTo>
                      <a:lnTo>
                        <a:pt x="635330" y="3740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28575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grpSp>
              <p:nvGrpSpPr>
                <p:cNvPr id="11282" name="Group 36"/>
                <p:cNvGrpSpPr>
                  <a:grpSpLocks/>
                </p:cNvGrpSpPr>
                <p:nvPr/>
              </p:nvGrpSpPr>
              <p:grpSpPr bwMode="auto">
                <a:xfrm>
                  <a:off x="931370" y="668156"/>
                  <a:ext cx="2357107" cy="4400317"/>
                  <a:chOff x="1088382" y="815932"/>
                  <a:chExt cx="2357107" cy="4400317"/>
                </a:xfrm>
              </p:grpSpPr>
              <p:sp>
                <p:nvSpPr>
                  <p:cNvPr id="11283" name="Rectangle 37"/>
                  <p:cNvSpPr>
                    <a:spLocks noChangeArrowheads="1"/>
                  </p:cNvSpPr>
                  <p:nvPr/>
                </p:nvSpPr>
                <p:spPr bwMode="auto">
                  <a:xfrm rot="-3576047">
                    <a:off x="2747658" y="2070231"/>
                    <a:ext cx="219195" cy="219206"/>
                  </a:xfrm>
                  <a:prstGeom prst="rect">
                    <a:avLst/>
                  </a:prstGeom>
                  <a:noFill/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endParaRPr lang="en-AU" altLang="en-US" sz="2100"/>
                  </a:p>
                </p:txBody>
              </p:sp>
              <p:sp>
                <p:nvSpPr>
                  <p:cNvPr id="11284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050607" y="1752037"/>
                    <a:ext cx="394882" cy="53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r>
                      <a:rPr lang="en-US" altLang="en-US" sz="2100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endParaRPr lang="en-AU" altLang="en-US" sz="21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285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1241563" y="815932"/>
                    <a:ext cx="394882" cy="53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r>
                      <a:rPr lang="en-US" altLang="en-US" sz="2100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  <a:endParaRPr lang="en-AU" altLang="en-US" sz="21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286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315120" y="4683029"/>
                    <a:ext cx="371562" cy="53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r>
                      <a:rPr lang="en-US" altLang="en-US" sz="2100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endParaRPr lang="en-AU" altLang="en-US" sz="21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287" name="Text Box 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8382" y="2875406"/>
                    <a:ext cx="769553" cy="7228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r>
                      <a:rPr lang="en-US" altLang="en-US" sz="2100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  <a:endParaRPr lang="en-AU" altLang="en-US" sz="21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288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7966" y="1205137"/>
                    <a:ext cx="956112" cy="6529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r>
                      <a:rPr lang="en-US" altLang="en-US" sz="2100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endParaRPr lang="en-AU" altLang="en-US" sz="21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1280" name="TextBox 52"/>
              <p:cNvSpPr txBox="1">
                <a:spLocks noChangeArrowheads="1"/>
              </p:cNvSpPr>
              <p:nvPr/>
            </p:nvSpPr>
            <p:spPr bwMode="auto">
              <a:xfrm>
                <a:off x="966332" y="2209552"/>
                <a:ext cx="611706" cy="430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AU" altLang="en-US" sz="150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</a:t>
                </a:r>
                <a:endParaRPr lang="en-AU" altLang="en-US" sz="15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78" name="TextBox 51"/>
            <p:cNvSpPr txBox="1">
              <a:spLocks noChangeArrowheads="1"/>
            </p:cNvSpPr>
            <p:nvPr/>
          </p:nvSpPr>
          <p:spPr bwMode="auto">
            <a:xfrm>
              <a:off x="930740" y="4483327"/>
              <a:ext cx="611706" cy="615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AU" altLang="en-US" sz="2400">
                  <a:solidFill>
                    <a:srgbClr val="000000"/>
                  </a:solidFill>
                </a:rPr>
                <a:t>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876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2431 -0.11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21684 -0.216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999" y="356227"/>
            <a:ext cx="6615000" cy="945000"/>
          </a:xfrm>
        </p:spPr>
        <p:txBody>
          <a:bodyPr>
            <a:normAutofit/>
          </a:bodyPr>
          <a:lstStyle/>
          <a:p>
            <a:r>
              <a:rPr lang="en-AU" sz="3000" dirty="0">
                <a:solidFill>
                  <a:srgbClr val="171C41"/>
                </a:solidFill>
              </a:rPr>
              <a:t>Activity: </a:t>
            </a:r>
            <a:r>
              <a:rPr lang="en-AU" sz="3000" dirty="0" err="1">
                <a:solidFill>
                  <a:srgbClr val="171C41"/>
                </a:solidFill>
              </a:rPr>
              <a:t>Pentakite</a:t>
            </a:r>
            <a:endParaRPr lang="en-AU" sz="3000" dirty="0">
              <a:solidFill>
                <a:srgbClr val="171C4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893" y="1331371"/>
            <a:ext cx="6172866" cy="37495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Working individually or in pairs, access </a:t>
            </a:r>
            <a:r>
              <a:rPr lang="en-AU" sz="2200" u="sng" dirty="0">
                <a:solidFill>
                  <a:srgbClr val="406077"/>
                </a:solidFill>
                <a:hlinkClick r:id="rId2"/>
              </a:rPr>
              <a:t>http://nrich.maths.org/1938</a:t>
            </a:r>
            <a:r>
              <a:rPr lang="en-AU" sz="2200" dirty="0">
                <a:solidFill>
                  <a:srgbClr val="406077"/>
                </a:solidFill>
              </a:rPr>
              <a:t> </a:t>
            </a:r>
            <a:r>
              <a:rPr lang="en-AU" sz="2200" dirty="0">
                <a:solidFill>
                  <a:srgbClr val="171C41"/>
                </a:solidFill>
              </a:rPr>
              <a:t>on the internet </a:t>
            </a:r>
            <a:br>
              <a:rPr lang="en-AU" sz="2200" dirty="0">
                <a:solidFill>
                  <a:srgbClr val="171C41"/>
                </a:solidFill>
              </a:rPr>
            </a:br>
            <a:r>
              <a:rPr lang="en-AU" sz="2200" dirty="0">
                <a:solidFill>
                  <a:srgbClr val="171C41"/>
                </a:solidFill>
              </a:rPr>
              <a:t>and work through the </a:t>
            </a:r>
            <a:r>
              <a:rPr lang="en-AU" sz="2200" i="1" dirty="0" err="1">
                <a:solidFill>
                  <a:srgbClr val="171C41"/>
                </a:solidFill>
              </a:rPr>
              <a:t>Pentakite</a:t>
            </a:r>
            <a:r>
              <a:rPr lang="en-AU" sz="2200" dirty="0">
                <a:solidFill>
                  <a:srgbClr val="171C41"/>
                </a:solidFill>
              </a:rPr>
              <a:t> task.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This task entails geometrical reasoning involving angles and similar triangles.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A diagram is not provided in the task, </a:t>
            </a:r>
            <a:br>
              <a:rPr lang="en-AU" sz="2200" dirty="0">
                <a:solidFill>
                  <a:srgbClr val="171C41"/>
                </a:solidFill>
              </a:rPr>
            </a:br>
            <a:r>
              <a:rPr lang="en-AU" sz="2200" dirty="0">
                <a:solidFill>
                  <a:srgbClr val="171C41"/>
                </a:solidFill>
              </a:rPr>
              <a:t>thereby encouraging you to draw your own.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838" y="417513"/>
            <a:ext cx="53035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16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134" y="1331371"/>
            <a:ext cx="6508660" cy="360121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200" dirty="0">
                <a:solidFill>
                  <a:srgbClr val="171C41"/>
                </a:solidFill>
              </a:rPr>
              <a:t>Do the activities in which you have participated today help you to answer the focus question at the beginning of the presentation?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b="1" dirty="0">
                <a:solidFill>
                  <a:srgbClr val="171C41"/>
                </a:solidFill>
              </a:rPr>
              <a:t>Focus question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200" dirty="0">
                <a:solidFill>
                  <a:srgbClr val="171C41"/>
                </a:solidFill>
              </a:rPr>
              <a:t>“Will exploring the minimum conditions required for triangles to be congruent or similar, help students to develop a better understanding of the nuances of the tests for congruency and similarity?”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65843" y="346179"/>
            <a:ext cx="6615000" cy="945000"/>
          </a:xfrm>
        </p:spPr>
        <p:txBody>
          <a:bodyPr>
            <a:normAutofit/>
          </a:bodyPr>
          <a:lstStyle/>
          <a:p>
            <a:r>
              <a:rPr lang="en-AU" sz="3000" dirty="0">
                <a:solidFill>
                  <a:srgbClr val="171C41"/>
                </a:solidFill>
              </a:rPr>
              <a:t>Conclusion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790" y="429705"/>
            <a:ext cx="518160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3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793" y="1336360"/>
            <a:ext cx="6953853" cy="345219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171C41"/>
                </a:solidFill>
              </a:rPr>
              <a:t>Did we achieve the learning outcomes? </a:t>
            </a:r>
            <a:endParaRPr lang="en-AU" sz="2200" dirty="0">
              <a:solidFill>
                <a:srgbClr val="171C4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171C41"/>
                </a:solidFill>
              </a:rPr>
              <a:t>How do we know? </a:t>
            </a:r>
            <a:endParaRPr lang="en-AU" sz="2200" dirty="0">
              <a:solidFill>
                <a:srgbClr val="171C4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171C41"/>
                </a:solidFill>
              </a:rPr>
              <a:t>Do we need any more information?</a:t>
            </a:r>
            <a:endParaRPr lang="en-AU" sz="2200" dirty="0">
              <a:solidFill>
                <a:srgbClr val="171C4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171C41"/>
                </a:solidFill>
              </a:rPr>
              <a:t>Where will we go to get it?</a:t>
            </a:r>
            <a:endParaRPr lang="en-AU" sz="2200" dirty="0">
              <a:solidFill>
                <a:srgbClr val="171C4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171C41"/>
                </a:solidFill>
              </a:rPr>
              <a:t>What will I try in my classroom?</a:t>
            </a:r>
            <a:endParaRPr lang="en-AU" sz="2200" dirty="0">
              <a:solidFill>
                <a:srgbClr val="171C4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83742" y="356143"/>
            <a:ext cx="6615000" cy="945000"/>
          </a:xfrm>
        </p:spPr>
        <p:txBody>
          <a:bodyPr>
            <a:normAutofit/>
          </a:bodyPr>
          <a:lstStyle/>
          <a:p>
            <a:r>
              <a:rPr lang="en-AU" sz="3000" dirty="0">
                <a:solidFill>
                  <a:srgbClr val="171C41"/>
                </a:solidFill>
              </a:rPr>
              <a:t>Conclusion: The take-away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838" y="429705"/>
            <a:ext cx="518160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61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459" y="346179"/>
            <a:ext cx="7252360" cy="945000"/>
          </a:xfrm>
        </p:spPr>
        <p:txBody>
          <a:bodyPr>
            <a:normAutofit/>
          </a:bodyPr>
          <a:lstStyle/>
          <a:p>
            <a:r>
              <a:rPr lang="en-AU" sz="3000" dirty="0">
                <a:solidFill>
                  <a:srgbClr val="171C41"/>
                </a:solidFill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713" y="1200743"/>
            <a:ext cx="7039728" cy="365168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sz="1800" dirty="0">
                <a:solidFill>
                  <a:srgbClr val="171C41"/>
                </a:solidFill>
              </a:rPr>
              <a:t>The </a:t>
            </a:r>
            <a:r>
              <a:rPr lang="en-AU" sz="1800" b="1" dirty="0">
                <a:solidFill>
                  <a:srgbClr val="171C41"/>
                </a:solidFill>
              </a:rPr>
              <a:t>Geometric Reasoning Drawer </a:t>
            </a:r>
            <a:r>
              <a:rPr lang="en-AU" sz="1800" dirty="0">
                <a:solidFill>
                  <a:srgbClr val="171C41"/>
                </a:solidFill>
              </a:rPr>
              <a:t>was written by a team </a:t>
            </a:r>
            <a:br>
              <a:rPr lang="en-AU" sz="1800" dirty="0">
                <a:solidFill>
                  <a:srgbClr val="171C41"/>
                </a:solidFill>
              </a:rPr>
            </a:br>
            <a:r>
              <a:rPr lang="en-AU" sz="1800" dirty="0">
                <a:solidFill>
                  <a:srgbClr val="171C41"/>
                </a:solidFill>
              </a:rPr>
              <a:t>from the </a:t>
            </a:r>
            <a:r>
              <a:rPr lang="en-AU" sz="1800" b="1" dirty="0">
                <a:solidFill>
                  <a:srgbClr val="171C41"/>
                </a:solidFill>
              </a:rPr>
              <a:t>Mathematical Association of New South Wales </a:t>
            </a:r>
            <a:br>
              <a:rPr lang="en-AU" sz="1800" b="1" dirty="0">
                <a:solidFill>
                  <a:srgbClr val="171C41"/>
                </a:solidFill>
              </a:rPr>
            </a:br>
            <a:r>
              <a:rPr lang="en-AU" sz="1800" dirty="0">
                <a:solidFill>
                  <a:srgbClr val="171C41"/>
                </a:solidFill>
              </a:rPr>
              <a:t>led by</a:t>
            </a:r>
            <a:r>
              <a:rPr lang="en-AU" sz="1800" b="1" dirty="0">
                <a:solidFill>
                  <a:srgbClr val="171C41"/>
                </a:solidFill>
              </a:rPr>
              <a:t> </a:t>
            </a:r>
            <a:r>
              <a:rPr lang="en-AU" sz="1800" b="1" dirty="0" err="1">
                <a:solidFill>
                  <a:srgbClr val="171C41"/>
                </a:solidFill>
              </a:rPr>
              <a:t>Nikky</a:t>
            </a:r>
            <a:r>
              <a:rPr lang="en-AU" sz="1800" b="1" dirty="0">
                <a:solidFill>
                  <a:srgbClr val="171C41"/>
                </a:solidFill>
              </a:rPr>
              <a:t> </a:t>
            </a:r>
            <a:r>
              <a:rPr lang="en-AU" sz="1800" b="1" dirty="0" err="1">
                <a:solidFill>
                  <a:srgbClr val="171C41"/>
                </a:solidFill>
              </a:rPr>
              <a:t>Vanderhout</a:t>
            </a:r>
            <a:r>
              <a:rPr lang="en-AU" sz="1800" dirty="0">
                <a:solidFill>
                  <a:srgbClr val="171C41"/>
                </a:solidFill>
              </a:rPr>
              <a:t>, Professional Learning Consultant.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AU" sz="1800" b="1" dirty="0" err="1">
                <a:solidFill>
                  <a:srgbClr val="171C41"/>
                </a:solidFill>
              </a:rPr>
              <a:t>Nikky</a:t>
            </a:r>
            <a:r>
              <a:rPr lang="en-AU" sz="1800" b="1" dirty="0">
                <a:solidFill>
                  <a:srgbClr val="171C41"/>
                </a:solidFill>
              </a:rPr>
              <a:t> </a:t>
            </a:r>
            <a:r>
              <a:rPr lang="en-AU" sz="1800" b="1" dirty="0" err="1">
                <a:solidFill>
                  <a:srgbClr val="171C41"/>
                </a:solidFill>
              </a:rPr>
              <a:t>Vanderhout</a:t>
            </a:r>
            <a:r>
              <a:rPr lang="en-AU" sz="1800" dirty="0">
                <a:solidFill>
                  <a:srgbClr val="171C41"/>
                </a:solidFill>
              </a:rPr>
              <a:t> was responsible for the conceptual design </a:t>
            </a:r>
            <a:br>
              <a:rPr lang="en-AU" sz="1800" dirty="0">
                <a:solidFill>
                  <a:srgbClr val="171C41"/>
                </a:solidFill>
              </a:rPr>
            </a:br>
            <a:r>
              <a:rPr lang="en-AU" sz="1800" dirty="0">
                <a:solidFill>
                  <a:srgbClr val="171C41"/>
                </a:solidFill>
              </a:rPr>
              <a:t>of the drawer and wrote much of the material, with significant contributions from </a:t>
            </a:r>
            <a:r>
              <a:rPr lang="en-AU" sz="1800" b="1" dirty="0">
                <a:solidFill>
                  <a:srgbClr val="171C41"/>
                </a:solidFill>
              </a:rPr>
              <a:t>Stuart Palmer, Patrick Parker, Gavin Sinclair, Karen McDaid, Katrina Simms, Lauren James </a:t>
            </a:r>
            <a:br>
              <a:rPr lang="en-AU" sz="1800" b="1" dirty="0">
                <a:solidFill>
                  <a:srgbClr val="171C41"/>
                </a:solidFill>
              </a:rPr>
            </a:br>
            <a:r>
              <a:rPr lang="en-AU" sz="1800" b="1" dirty="0">
                <a:solidFill>
                  <a:srgbClr val="171C41"/>
                </a:solidFill>
              </a:rPr>
              <a:t>and Christine </a:t>
            </a:r>
            <a:r>
              <a:rPr lang="en-AU" sz="1800" b="1" dirty="0" err="1">
                <a:solidFill>
                  <a:srgbClr val="171C41"/>
                </a:solidFill>
              </a:rPr>
              <a:t>Horley</a:t>
            </a:r>
            <a:r>
              <a:rPr lang="en-AU" sz="1800" b="1" dirty="0">
                <a:solidFill>
                  <a:srgbClr val="171C4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AU" sz="1800" dirty="0">
                <a:solidFill>
                  <a:srgbClr val="171C41"/>
                </a:solidFill>
              </a:rPr>
              <a:t>The Mathematical Association of New South Wales also acknowledges the professional advice and support of </a:t>
            </a:r>
            <a:br>
              <a:rPr lang="en-AU" sz="1800" dirty="0">
                <a:solidFill>
                  <a:srgbClr val="171C41"/>
                </a:solidFill>
              </a:rPr>
            </a:br>
            <a:r>
              <a:rPr lang="en-AU" sz="1800" b="1" dirty="0">
                <a:solidFill>
                  <a:srgbClr val="171C41"/>
                </a:solidFill>
              </a:rPr>
              <a:t>Judy Anderson, Peter Gould</a:t>
            </a:r>
            <a:r>
              <a:rPr lang="en-AU" sz="1800" dirty="0">
                <a:solidFill>
                  <a:srgbClr val="171C41"/>
                </a:solidFill>
              </a:rPr>
              <a:t> and </a:t>
            </a:r>
            <a:r>
              <a:rPr lang="en-AU" sz="1800" b="1" dirty="0">
                <a:solidFill>
                  <a:srgbClr val="171C41"/>
                </a:solidFill>
              </a:rPr>
              <a:t>Ann Thomas</a:t>
            </a:r>
            <a:r>
              <a:rPr lang="en-AU" sz="1800" dirty="0">
                <a:solidFill>
                  <a:srgbClr val="171C41"/>
                </a:solidFill>
              </a:rPr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2652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315" y="346179"/>
            <a:ext cx="7252360" cy="945000"/>
          </a:xfrm>
        </p:spPr>
        <p:txBody>
          <a:bodyPr>
            <a:normAutofit/>
          </a:bodyPr>
          <a:lstStyle/>
          <a:p>
            <a:r>
              <a:rPr lang="en-AU" sz="3000" dirty="0">
                <a:solidFill>
                  <a:srgbClr val="171C41"/>
                </a:solidFill>
              </a:rPr>
              <a:t>Copyright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3809" y="1430664"/>
            <a:ext cx="67472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© The Australian Association of Mathematics Teachers (AAMT) Inc. 2017</a:t>
            </a:r>
          </a:p>
          <a:p>
            <a:endParaRPr lang="en-US" sz="1600" dirty="0">
              <a:solidFill>
                <a:srgbClr val="171C4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This work is licensed under a Creative Commons Attribution-</a:t>
            </a:r>
            <a:r>
              <a:rPr lang="en-US" sz="1600" dirty="0" err="1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NonCommercial</a:t>
            </a:r>
            <a:r>
              <a:rPr lang="en-US" sz="1600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US" sz="1600" dirty="0" err="1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NoDerivatives</a:t>
            </a:r>
            <a:r>
              <a:rPr lang="en-US" sz="1600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 4.0 International License </a:t>
            </a:r>
            <a:br>
              <a:rPr lang="en-US" sz="1600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(CC BY-NC-ND 4.0) except where otherwise indicated. </a:t>
            </a:r>
            <a:br>
              <a:rPr lang="en-US" sz="1600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See </a:t>
            </a:r>
            <a:r>
              <a:rPr lang="en-US" sz="1600" u="sng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https://creativecommons.org/licenses/by-nc-nd/4.0/</a:t>
            </a:r>
            <a:endParaRPr lang="en-US" sz="16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600" dirty="0">
              <a:solidFill>
                <a:srgbClr val="171C4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Australian Professional Standards for Teachers © Australian </a:t>
            </a:r>
            <a:br>
              <a:rPr lang="en-US" sz="1600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Institute for Teaching and School Leadership Limited (AITSL) 2013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Australian Curriculum © Australian Curriculum, Assessment and Reporting Authority (ACARA) 2010 to present</a:t>
            </a:r>
            <a:endParaRPr lang="en-US" sz="1600" dirty="0">
              <a:solidFill>
                <a:srgbClr val="171C4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7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762" y="370295"/>
            <a:ext cx="6416212" cy="85718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000" dirty="0">
                <a:solidFill>
                  <a:srgbClr val="171C41"/>
                </a:solidFill>
              </a:rPr>
              <a:t>Australian Curriculum links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2664" y="1401710"/>
            <a:ext cx="7062818" cy="322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AU" sz="1700" b="1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Year 8: </a:t>
            </a:r>
            <a:r>
              <a:rPr lang="en-AU" sz="1700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Define congruence of plane shapes using transformations.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AU" sz="1700" u="sng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ACMMG200</a:t>
            </a:r>
            <a:endParaRPr lang="en-AU" sz="17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AU" sz="1700" b="1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Year 8: </a:t>
            </a:r>
            <a:r>
              <a:rPr lang="en-AU" sz="1700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Develop the conditions for congruence of triangles.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AU" sz="1700" u="sng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ACMMG201</a:t>
            </a:r>
            <a:endParaRPr lang="en-AU" sz="1700" u="sng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AU" sz="1700" b="1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Year 9: </a:t>
            </a:r>
            <a:r>
              <a:rPr lang="en-AU" sz="1700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Use the enlargement transformation to explain similarity </a:t>
            </a:r>
            <a:br>
              <a:rPr lang="en-AU" sz="1700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AU" sz="1700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and develop the conditions for triangles to be similar.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AU" sz="1700" u="sng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ACMMG220</a:t>
            </a:r>
            <a:endParaRPr lang="en-AU" sz="1700" dirty="0">
              <a:solidFill>
                <a:srgbClr val="171C4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AU" sz="1700" b="1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Year 9: </a:t>
            </a:r>
            <a:r>
              <a:rPr lang="en-AU" sz="1700" dirty="0">
                <a:solidFill>
                  <a:srgbClr val="171C41"/>
                </a:solidFill>
                <a:latin typeface="Arial" charset="0"/>
                <a:ea typeface="Arial" charset="0"/>
                <a:cs typeface="Arial" charset="0"/>
              </a:rPr>
              <a:t>Solve problems using ratio and scale factors in similar figures.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AU" sz="1700" u="sng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ACMMG221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364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810" y="1346409"/>
            <a:ext cx="6274968" cy="325408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200" dirty="0">
                <a:solidFill>
                  <a:srgbClr val="171C41"/>
                </a:solidFill>
              </a:rPr>
              <a:t>“Will exploring the minimum conditions required for triangles to be congruent or similar, help students to develop a better understanding of the nuances/subtleties of the tests for congruency and similarity?”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14225" y="315950"/>
            <a:ext cx="7335486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000">
                <a:solidFill>
                  <a:srgbClr val="171C41"/>
                </a:solidFill>
              </a:rPr>
              <a:t>Focus question</a:t>
            </a:r>
            <a:endParaRPr lang="en-AU" sz="3000" dirty="0">
              <a:solidFill>
                <a:srgbClr val="171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0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253" y="356227"/>
            <a:ext cx="6615000" cy="945000"/>
          </a:xfrm>
        </p:spPr>
        <p:txBody>
          <a:bodyPr>
            <a:normAutofit/>
          </a:bodyPr>
          <a:lstStyle/>
          <a:p>
            <a:r>
              <a:rPr lang="en-AU" sz="3000" dirty="0">
                <a:solidFill>
                  <a:srgbClr val="171C41"/>
                </a:solidFill>
              </a:rPr>
              <a:t>Congruency: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602" y="1331371"/>
            <a:ext cx="5900494" cy="3375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Discuss with your colleagues what is meant by the term, ‘congruency’.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AU" sz="2200" dirty="0">
              <a:solidFill>
                <a:srgbClr val="171C4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Share how it has been defined by the members of your group.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AU" sz="2200" dirty="0">
              <a:solidFill>
                <a:srgbClr val="171C4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Do you have any examples of congruency </a:t>
            </a:r>
            <a:br>
              <a:rPr lang="en-AU" sz="2200" dirty="0">
                <a:solidFill>
                  <a:srgbClr val="171C41"/>
                </a:solidFill>
              </a:rPr>
            </a:br>
            <a:r>
              <a:rPr lang="en-AU" sz="2200" dirty="0">
                <a:solidFill>
                  <a:srgbClr val="171C41"/>
                </a:solidFill>
              </a:rPr>
              <a:t>in the ‘real world’ to share?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838" y="429705"/>
            <a:ext cx="518160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1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29" y="356227"/>
            <a:ext cx="6615000" cy="945000"/>
          </a:xfrm>
        </p:spPr>
        <p:txBody>
          <a:bodyPr>
            <a:normAutofit/>
          </a:bodyPr>
          <a:lstStyle/>
          <a:p>
            <a:r>
              <a:rPr lang="en-AU" sz="3000" dirty="0">
                <a:solidFill>
                  <a:srgbClr val="171C41"/>
                </a:solidFill>
              </a:rPr>
              <a:t>Congruency: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982" y="1333595"/>
            <a:ext cx="6584856" cy="193471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200" dirty="0">
                <a:solidFill>
                  <a:srgbClr val="171C41"/>
                </a:solidFill>
              </a:rPr>
              <a:t>These two shapes have </a:t>
            </a:r>
            <a:r>
              <a:rPr lang="en-AU" sz="2200" b="1" dirty="0">
                <a:solidFill>
                  <a:srgbClr val="171C41"/>
                </a:solidFill>
              </a:rPr>
              <a:t>matching angles </a:t>
            </a:r>
            <a:r>
              <a:rPr lang="en-AU" sz="2200" dirty="0">
                <a:solidFill>
                  <a:srgbClr val="171C41"/>
                </a:solidFill>
              </a:rPr>
              <a:t>equal but their matching sides are not equal and so they are not congruent.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200" dirty="0">
                <a:solidFill>
                  <a:srgbClr val="171C41"/>
                </a:solidFill>
              </a:rPr>
              <a:t>They are the same shape but not the same size.</a:t>
            </a:r>
          </a:p>
        </p:txBody>
      </p:sp>
      <p:pic>
        <p:nvPicPr>
          <p:cNvPr id="5" name="Picture 4" descr="G_BI_I2_fig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05" y="3107531"/>
            <a:ext cx="5779246" cy="113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97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80" y="346179"/>
            <a:ext cx="6615000" cy="945000"/>
          </a:xfrm>
        </p:spPr>
        <p:txBody>
          <a:bodyPr>
            <a:normAutofit/>
          </a:bodyPr>
          <a:lstStyle/>
          <a:p>
            <a:r>
              <a:rPr lang="en-AU" sz="3000" dirty="0">
                <a:solidFill>
                  <a:srgbClr val="171C41"/>
                </a:solidFill>
              </a:rPr>
              <a:t>Congruency: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974" y="1202964"/>
            <a:ext cx="5900494" cy="19347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200" dirty="0">
                <a:solidFill>
                  <a:srgbClr val="171C41"/>
                </a:solidFill>
              </a:rPr>
              <a:t>These two polygons have </a:t>
            </a:r>
            <a:r>
              <a:rPr lang="en-AU" sz="2200" b="1" dirty="0">
                <a:solidFill>
                  <a:srgbClr val="171C41"/>
                </a:solidFill>
              </a:rPr>
              <a:t>matching sides </a:t>
            </a:r>
            <a:r>
              <a:rPr lang="en-AU" sz="2200" dirty="0">
                <a:solidFill>
                  <a:srgbClr val="171C41"/>
                </a:solidFill>
              </a:rPr>
              <a:t>equal but their matching angles are not equal and so they are not congruent.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200" dirty="0">
                <a:solidFill>
                  <a:srgbClr val="171C41"/>
                </a:solidFill>
              </a:rPr>
              <a:t>They are different shapes even though the sides are the same size.</a:t>
            </a:r>
          </a:p>
        </p:txBody>
      </p:sp>
      <p:pic>
        <p:nvPicPr>
          <p:cNvPr id="6" name="Picture 5" descr="G_BI_I2_fig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74" y="3137676"/>
            <a:ext cx="5529288" cy="1697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04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80" y="346179"/>
            <a:ext cx="6615000" cy="945000"/>
          </a:xfrm>
        </p:spPr>
        <p:txBody>
          <a:bodyPr>
            <a:normAutofit/>
          </a:bodyPr>
          <a:lstStyle/>
          <a:p>
            <a:r>
              <a:rPr lang="en-AU" sz="3000">
                <a:solidFill>
                  <a:srgbClr val="171C41"/>
                </a:solidFill>
              </a:rPr>
              <a:t>Congruency: What is it?</a:t>
            </a:r>
            <a:endParaRPr lang="en-AU" sz="3000" dirty="0">
              <a:solidFill>
                <a:srgbClr val="171C4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933" y="1344875"/>
            <a:ext cx="5900494" cy="3375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200" dirty="0">
                <a:solidFill>
                  <a:srgbClr val="171C41"/>
                </a:solidFill>
              </a:rPr>
              <a:t>Plane shapes are congruent when they have the same shape and are the same size.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200" dirty="0">
                <a:solidFill>
                  <a:srgbClr val="171C41"/>
                </a:solidFill>
              </a:rPr>
              <a:t>They can be superimposed on each other by: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Rotation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Translation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Reflection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200" dirty="0">
                <a:solidFill>
                  <a:srgbClr val="171C41"/>
                </a:solidFill>
              </a:rPr>
              <a:t>Or a combination of </a:t>
            </a:r>
            <a:br>
              <a:rPr lang="en-AU" sz="2200" dirty="0">
                <a:solidFill>
                  <a:srgbClr val="171C41"/>
                </a:solidFill>
              </a:rPr>
            </a:br>
            <a:r>
              <a:rPr lang="en-AU" sz="2200" dirty="0">
                <a:solidFill>
                  <a:srgbClr val="171C41"/>
                </a:solidFill>
              </a:rPr>
              <a:t>these transformations.</a:t>
            </a:r>
          </a:p>
        </p:txBody>
      </p:sp>
      <p:pic>
        <p:nvPicPr>
          <p:cNvPr id="4" name="Picture 3" descr="G_BI_I2_fig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898" y="2835452"/>
            <a:ext cx="3329940" cy="1378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689506"/>
      </p:ext>
    </p:extLst>
  </p:cSld>
  <p:clrMapOvr>
    <a:masterClrMapping/>
  </p:clrMapOvr>
</p:sld>
</file>

<file path=ppt/theme/theme1.xml><?xml version="1.0" encoding="utf-8"?>
<a:theme xmlns:a="http://schemas.openxmlformats.org/drawingml/2006/main" name="dimens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8CAE7F7B-3CF3-7E40-848B-D62562E8E138}" vid="{0E66B630-02C8-6240-9E9C-3A1289DBE54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8CAE7F7B-3CF3-7E40-848B-D62562E8E138}" vid="{B89A2B07-E34D-A94A-A128-B3F449E79B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dimensions_blank</Template>
  <TotalTime>2617</TotalTime>
  <Words>1089</Words>
  <Application>Microsoft Macintosh PowerPoint</Application>
  <PresentationFormat>On-screen Show (16:9)</PresentationFormat>
  <Paragraphs>292</Paragraphs>
  <Slides>38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dimensions</vt:lpstr>
      <vt:lpstr>1_Office Theme</vt:lpstr>
      <vt:lpstr>PowerPoint Presentation</vt:lpstr>
      <vt:lpstr>There are five Big Ideas in the  Geometric Reasoning Top Drawer</vt:lpstr>
      <vt:lpstr>Learning outcomes</vt:lpstr>
      <vt:lpstr>Australian Curriculum links</vt:lpstr>
      <vt:lpstr>PowerPoint Presentation</vt:lpstr>
      <vt:lpstr>Congruency: What is it?</vt:lpstr>
      <vt:lpstr>Congruency: What is it?</vt:lpstr>
      <vt:lpstr>Congruency: What is it?</vt:lpstr>
      <vt:lpstr>Congruency: What is it?</vt:lpstr>
      <vt:lpstr>PowerPoint Presentation</vt:lpstr>
      <vt:lpstr>PowerPoint Presentation</vt:lpstr>
      <vt:lpstr>PowerPoint Presentation</vt:lpstr>
      <vt:lpstr>PowerPoint Presentation</vt:lpstr>
      <vt:lpstr>Activity: Paper, pencil and protractor</vt:lpstr>
      <vt:lpstr>Congruency Quick Quiz (a): Which sides match?</vt:lpstr>
      <vt:lpstr>Congruency Quick Quiz (b):  Which angle is included?</vt:lpstr>
      <vt:lpstr>At this point you may wish  to stop the presentation and continue it at another time,  or you may wish to continue.</vt:lpstr>
      <vt:lpstr>Similarity: what is it?</vt:lpstr>
      <vt:lpstr>Similarity</vt:lpstr>
      <vt:lpstr>Using a centre of enlargement</vt:lpstr>
      <vt:lpstr>Non-similar and similar triangles</vt:lpstr>
      <vt:lpstr>Similarity</vt:lpstr>
      <vt:lpstr>The similar-congruent house</vt:lpstr>
      <vt:lpstr>Looking beyond the lines</vt:lpstr>
      <vt:lpstr>Looking beyond the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Activity: Pentakite</vt:lpstr>
      <vt:lpstr>Conclusion</vt:lpstr>
      <vt:lpstr>Conclusion: The take-away</vt:lpstr>
      <vt:lpstr>Acknowledgements</vt:lpstr>
      <vt:lpstr>Copyright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Ruckert</dc:creator>
  <cp:lastModifiedBy>AAMT</cp:lastModifiedBy>
  <cp:revision>123</cp:revision>
  <cp:lastPrinted>2015-01-29T03:23:13Z</cp:lastPrinted>
  <dcterms:created xsi:type="dcterms:W3CDTF">2016-06-29T04:44:41Z</dcterms:created>
  <dcterms:modified xsi:type="dcterms:W3CDTF">2017-06-26T07:08:32Z</dcterms:modified>
</cp:coreProperties>
</file>