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7" r:id="rId1"/>
    <p:sldMasterId id="2147483816" r:id="rId2"/>
  </p:sldMasterIdLst>
  <p:notesMasterIdLst>
    <p:notesMasterId r:id="rId42"/>
  </p:notesMasterIdLst>
  <p:handoutMasterIdLst>
    <p:handoutMasterId r:id="rId43"/>
  </p:handoutMasterIdLst>
  <p:sldIdLst>
    <p:sldId id="330" r:id="rId3"/>
    <p:sldId id="269" r:id="rId4"/>
    <p:sldId id="279" r:id="rId5"/>
    <p:sldId id="266" r:id="rId6"/>
    <p:sldId id="270" r:id="rId7"/>
    <p:sldId id="285" r:id="rId8"/>
    <p:sldId id="284" r:id="rId9"/>
    <p:sldId id="283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19" r:id="rId19"/>
    <p:sldId id="320" r:id="rId20"/>
    <p:sldId id="321" r:id="rId21"/>
    <p:sldId id="322" r:id="rId22"/>
    <p:sldId id="323" r:id="rId23"/>
    <p:sldId id="324" r:id="rId24"/>
    <p:sldId id="325" r:id="rId25"/>
    <p:sldId id="326" r:id="rId26"/>
    <p:sldId id="308" r:id="rId27"/>
    <p:sldId id="286" r:id="rId28"/>
    <p:sldId id="328" r:id="rId29"/>
    <p:sldId id="306" r:id="rId30"/>
    <p:sldId id="302" r:id="rId31"/>
    <p:sldId id="303" r:id="rId32"/>
    <p:sldId id="304" r:id="rId33"/>
    <p:sldId id="272" r:id="rId34"/>
    <p:sldId id="329" r:id="rId35"/>
    <p:sldId id="305" r:id="rId36"/>
    <p:sldId id="271" r:id="rId37"/>
    <p:sldId id="301" r:id="rId38"/>
    <p:sldId id="278" r:id="rId39"/>
    <p:sldId id="332" r:id="rId40"/>
    <p:sldId id="333" r:id="rId41"/>
  </p:sldIdLst>
  <p:sldSz cx="9144000" cy="5143500" type="screen16x9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99" userDrawn="1">
          <p15:clr>
            <a:srgbClr val="A4A3A4"/>
          </p15:clr>
        </p15:guide>
        <p15:guide id="2" pos="907" userDrawn="1">
          <p15:clr>
            <a:srgbClr val="A4A3A4"/>
          </p15:clr>
        </p15:guide>
        <p15:guide id="3" pos="1156" userDrawn="1">
          <p15:clr>
            <a:srgbClr val="A4A3A4"/>
          </p15:clr>
        </p15:guide>
        <p15:guide id="4" pos="1406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5261" userDrawn="1">
          <p15:clr>
            <a:srgbClr val="A4A3A4"/>
          </p15:clr>
        </p15:guide>
        <p15:guide id="7" orient="horz" pos="826" userDrawn="1">
          <p15:clr>
            <a:srgbClr val="A4A3A4"/>
          </p15:clr>
        </p15:guide>
        <p15:guide id="8" orient="horz" pos="1053" userDrawn="1">
          <p15:clr>
            <a:srgbClr val="A4A3A4"/>
          </p15:clr>
        </p15:guide>
        <p15:guide id="9" pos="16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1C41"/>
    <a:srgbClr val="4060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3" autoAdjust="0"/>
    <p:restoredTop sz="84317" autoAdjust="0"/>
  </p:normalViewPr>
  <p:slideViewPr>
    <p:cSldViewPr snapToGrid="0" snapToObjects="1">
      <p:cViewPr varScale="1">
        <p:scale>
          <a:sx n="96" d="100"/>
          <a:sy n="96" d="100"/>
        </p:scale>
        <p:origin x="576" y="72"/>
      </p:cViewPr>
      <p:guideLst>
        <p:guide orient="horz" pos="599"/>
        <p:guide pos="907"/>
        <p:guide pos="1156"/>
        <p:guide pos="1406"/>
        <p:guide pos="2880"/>
        <p:guide pos="5261"/>
        <p:guide orient="horz" pos="826"/>
        <p:guide orient="horz" pos="1053"/>
        <p:guide pos="1655"/>
      </p:guideLst>
    </p:cSldViewPr>
  </p:slideViewPr>
  <p:outlineViewPr>
    <p:cViewPr>
      <p:scale>
        <a:sx n="33" d="100"/>
        <a:sy n="33" d="100"/>
      </p:scale>
      <p:origin x="0" y="52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handoutMaster" Target="handoutMasters/handoutMaster1.xml"/><Relationship Id="rId48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BAE22-BA42-E844-AF4D-3FC3DEF54B2D}" type="datetimeFigureOut">
              <a:rPr lang="en-US" smtClean="0"/>
              <a:pPr/>
              <a:t>6/13/2017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1D9726-895E-5642-AF69-D29CC26818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61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DB789-A0E4-FC41-A88F-E0D29EABCBC2}" type="datetimeFigureOut">
              <a:rPr lang="en-US" smtClean="0"/>
              <a:pPr/>
              <a:t>6/13/2017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8FC2C-B79D-6546-A7CD-42435F8CEE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88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76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8201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This activity contains a collection of diagrams which students then have to match to the appropriate property. </a:t>
            </a:r>
          </a:p>
          <a:p>
            <a:r>
              <a:rPr lang="en-AU" dirty="0"/>
              <a:t>It illustrates that the use of the English language can be inefficient compared with the diagrams and symbols used in plane geometry.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424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0777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542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3500" y="841772"/>
            <a:ext cx="6615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3500" y="2701529"/>
            <a:ext cx="6615000" cy="1755000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923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3578" y="341300"/>
            <a:ext cx="6615000" cy="945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40607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5847" y="1369219"/>
            <a:ext cx="6615000" cy="3375000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4695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1093" y="348795"/>
            <a:ext cx="6615000" cy="945000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3382" y="1219317"/>
            <a:ext cx="6615000" cy="33750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44411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3500" y="1282304"/>
            <a:ext cx="66150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3500" y="3442098"/>
            <a:ext cx="66150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2808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08500" y="1441429"/>
            <a:ext cx="32400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0"/>
          </p:nvPr>
        </p:nvSpPr>
        <p:spPr>
          <a:xfrm>
            <a:off x="1333500" y="1441429"/>
            <a:ext cx="32400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846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35266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3315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3501" y="336946"/>
            <a:ext cx="3170039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3538" y="740569"/>
            <a:ext cx="4013003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33501" y="1537096"/>
            <a:ext cx="317003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2580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3501" y="336946"/>
            <a:ext cx="3073823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02628" y="740569"/>
            <a:ext cx="4052455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33501" y="1537096"/>
            <a:ext cx="3073822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891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47875" y="841773"/>
            <a:ext cx="6705600" cy="1168003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47875" y="2085975"/>
            <a:ext cx="6705600" cy="3429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612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3500" y="273844"/>
            <a:ext cx="6615000" cy="94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3500" y="1369219"/>
            <a:ext cx="6615000" cy="337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0"/>
            <a:ext cx="1080000" cy="5143500"/>
          </a:xfrm>
          <a:prstGeom prst="rect">
            <a:avLst/>
          </a:prstGeom>
          <a:gradFill flip="none" rotWithShape="1">
            <a:gsLst>
              <a:gs pos="0">
                <a:srgbClr val="406077"/>
              </a:gs>
              <a:gs pos="79000">
                <a:srgbClr val="FFFFFF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pic>
        <p:nvPicPr>
          <p:cNvPr id="8" name="Picture 8" descr="dimensions_logo_2.jp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4" y="258367"/>
            <a:ext cx="945000" cy="750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1194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rgbClr val="406077"/>
          </a:solidFill>
          <a:latin typeface="Arial" charset="0"/>
          <a:ea typeface="Arial" charset="0"/>
          <a:cs typeface="Arial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585803" y="2463404"/>
            <a:ext cx="6558197" cy="2303859"/>
          </a:xfrm>
          <a:prstGeom prst="rect">
            <a:avLst/>
          </a:prstGeom>
          <a:gradFill flip="none" rotWithShape="1">
            <a:gsLst>
              <a:gs pos="91000">
                <a:srgbClr val="406077"/>
              </a:gs>
              <a:gs pos="9000">
                <a:schemeClr val="bg1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11" name="Rectangle 10"/>
          <p:cNvSpPr/>
          <p:nvPr/>
        </p:nvSpPr>
        <p:spPr>
          <a:xfrm flipH="1">
            <a:off x="0" y="4767263"/>
            <a:ext cx="9144000" cy="384572"/>
          </a:xfrm>
          <a:prstGeom prst="rect">
            <a:avLst/>
          </a:prstGeom>
          <a:gradFill flip="none" rotWithShape="1">
            <a:gsLst>
              <a:gs pos="100000">
                <a:srgbClr val="406077"/>
              </a:gs>
              <a:gs pos="23000">
                <a:schemeClr val="bg1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12" name="Rectangle 11"/>
          <p:cNvSpPr/>
          <p:nvPr/>
        </p:nvSpPr>
        <p:spPr>
          <a:xfrm flipV="1">
            <a:off x="2585803" y="2339577"/>
            <a:ext cx="6558198" cy="123826"/>
          </a:xfrm>
          <a:prstGeom prst="rect">
            <a:avLst/>
          </a:prstGeom>
          <a:solidFill>
            <a:srgbClr val="CE112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pic>
        <p:nvPicPr>
          <p:cNvPr id="13" name="Picture 9" descr="dimensions_logo copy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1" y="142875"/>
            <a:ext cx="1733550" cy="1374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2585803" y="2019301"/>
            <a:ext cx="6558198" cy="402431"/>
          </a:xfrm>
          <a:prstGeom prst="rect">
            <a:avLst/>
          </a:prstGeom>
          <a:solidFill>
            <a:srgbClr val="40607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905" y="3886201"/>
            <a:ext cx="715565" cy="715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04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rgbClr val="406077"/>
          </a:solidFill>
          <a:latin typeface="Arial" charset="0"/>
          <a:ea typeface="Arial" charset="0"/>
          <a:cs typeface="Arial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topdrawer.aamt.edu.au/Geometric-reasoning/Big-idea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://topdrawer.aamt.edu.au/Geometric-reasoning/Downloads/Angle-sum-of-a-triangle-Student-worksheet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://topdrawer.aamt.edu.au/Geometric-reasoning/Downloads/Geometry-toolkit-Student-worksheet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topdrawer.aamt.edu.au/Geometric-reasoning/Downloads/Pythagoras-similarity-proof" TargetMode="External"/><Relationship Id="rId2" Type="http://schemas.openxmlformats.org/officeDocument/2006/relationships/hyperlink" Target="http://topdrawer.aamt.edu.au/Geometric-reasoning/Downloads/Proving-Pythagoras-theore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://topdrawer.aamt.edu.au/Geometric-reasoning/Downloads/Proving-congruence-Student-worksheet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topdrawer.aamt.edu.au/Geometric-reasoning/Downloads/Geometry-check-ups-Sample-answer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nd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ustraliancurriculum.edu.au/Curriculum/ContentDescription/ACMMG166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ustraliancurriculum.edu.au/Curriculum/ContentDescription/ACMMG244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vimeo.com/7408487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2506413" y="1047266"/>
            <a:ext cx="6705600" cy="1491397"/>
          </a:xfrm>
          <a:prstGeom prst="rect">
            <a:avLst/>
          </a:prstGeom>
        </p:spPr>
        <p:txBody>
          <a:bodyPr anchor="b"/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b="0" i="0" kern="1200">
                <a:solidFill>
                  <a:srgbClr val="40607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en-AU" sz="3000" b="1" dirty="0">
                <a:solidFill>
                  <a:srgbClr val="171C41"/>
                </a:solidFill>
              </a:rPr>
              <a:t>Opening the Top Drawer </a:t>
            </a:r>
            <a:br>
              <a:rPr lang="en-AU" sz="3000" b="1" dirty="0">
                <a:solidFill>
                  <a:srgbClr val="171C41"/>
                </a:solidFill>
              </a:rPr>
            </a:br>
            <a:r>
              <a:rPr lang="en-AU" sz="3000" b="1" dirty="0">
                <a:solidFill>
                  <a:srgbClr val="171C41"/>
                </a:solidFill>
              </a:rPr>
              <a:t>to Geometric Reasoning</a:t>
            </a:r>
            <a:br>
              <a:rPr lang="en-AU" sz="3200" dirty="0">
                <a:solidFill>
                  <a:srgbClr val="171C41"/>
                </a:solidFill>
              </a:rPr>
            </a:br>
            <a:endParaRPr lang="en-US" sz="3200" dirty="0">
              <a:solidFill>
                <a:srgbClr val="171C4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27313" y="1969351"/>
            <a:ext cx="6705600" cy="342900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50000"/>
              </a:lnSpc>
              <a:spcAft>
                <a:spcPts val="600"/>
              </a:spcAft>
            </a:pPr>
            <a:r>
              <a:rPr lang="en-AU" sz="8000" dirty="0"/>
              <a:t>Module 3 of 4: Geometric proof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6736548" y="4808516"/>
            <a:ext cx="2475465" cy="3349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None/>
              <a:defRPr sz="24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5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35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AU" sz="1000" dirty="0">
                <a:solidFill>
                  <a:srgbClr val="171C41"/>
                </a:solidFill>
              </a:rPr>
              <a:t>Designed and written by Ann </a:t>
            </a:r>
            <a:r>
              <a:rPr lang="en-AU" sz="1000" dirty="0" err="1">
                <a:solidFill>
                  <a:srgbClr val="171C41"/>
                </a:solidFill>
              </a:rPr>
              <a:t>Ruckert</a:t>
            </a:r>
            <a:endParaRPr lang="en-AU" sz="1000" dirty="0">
              <a:solidFill>
                <a:srgbClr val="171C41"/>
              </a:solidFill>
            </a:endParaRPr>
          </a:p>
        </p:txBody>
      </p:sp>
      <p:pic>
        <p:nvPicPr>
          <p:cNvPr id="8" name="Picture 7">
            <a:hlinkClick r:id="rId3"/>
          </p:cNvPr>
          <p:cNvPicPr>
            <a:picLocks noChangeAspect="1"/>
          </p:cNvPicPr>
          <p:nvPr/>
        </p:nvPicPr>
        <p:blipFill rotWithShape="1">
          <a:blip r:embed="rId4"/>
          <a:srcRect l="11625" t="10870" r="14250" b="66521"/>
          <a:stretch/>
        </p:blipFill>
        <p:spPr>
          <a:xfrm>
            <a:off x="2529084" y="2568891"/>
            <a:ext cx="3246120" cy="553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8367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42625" y="752614"/>
            <a:ext cx="7927752" cy="90130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AU" sz="2600" dirty="0">
                <a:solidFill>
                  <a:srgbClr val="171C41"/>
                </a:solidFill>
              </a:rPr>
              <a:t>Construct </a:t>
            </a:r>
            <a:r>
              <a:rPr lang="en-AU" sz="2600" i="1" dirty="0">
                <a:solidFill>
                  <a:srgbClr val="171C41"/>
                </a:solidFill>
              </a:rPr>
              <a:t>PQ</a:t>
            </a:r>
            <a:r>
              <a:rPr lang="en-AU" sz="2600" dirty="0">
                <a:solidFill>
                  <a:srgbClr val="171C41"/>
                </a:solidFill>
              </a:rPr>
              <a:t> through </a:t>
            </a:r>
            <a:r>
              <a:rPr lang="en-AU" sz="2600" i="1" dirty="0">
                <a:solidFill>
                  <a:srgbClr val="171C41"/>
                </a:solidFill>
              </a:rPr>
              <a:t>A</a:t>
            </a:r>
            <a:r>
              <a:rPr lang="en-AU" sz="2600" dirty="0">
                <a:solidFill>
                  <a:srgbClr val="171C41"/>
                </a:solidFill>
              </a:rPr>
              <a:t> so that </a:t>
            </a:r>
            <a:r>
              <a:rPr lang="en-AU" sz="2600" i="1" dirty="0">
                <a:solidFill>
                  <a:srgbClr val="171C41"/>
                </a:solidFill>
              </a:rPr>
              <a:t>PQ</a:t>
            </a:r>
            <a:r>
              <a:rPr lang="en-AU" sz="2600" dirty="0">
                <a:solidFill>
                  <a:srgbClr val="171C41"/>
                </a:solidFill>
              </a:rPr>
              <a:t>||</a:t>
            </a:r>
            <a:r>
              <a:rPr lang="en-AU" sz="2600" i="1" dirty="0">
                <a:solidFill>
                  <a:srgbClr val="171C41"/>
                </a:solidFill>
              </a:rPr>
              <a:t>BC</a:t>
            </a:r>
          </a:p>
        </p:txBody>
      </p:sp>
      <p:sp>
        <p:nvSpPr>
          <p:cNvPr id="15362" name="Arc 50"/>
          <p:cNvSpPr>
            <a:spLocks noChangeAspect="1"/>
          </p:cNvSpPr>
          <p:nvPr/>
        </p:nvSpPr>
        <p:spPr bwMode="auto">
          <a:xfrm>
            <a:off x="2718198" y="3450432"/>
            <a:ext cx="450056" cy="389335"/>
          </a:xfrm>
          <a:custGeom>
            <a:avLst/>
            <a:gdLst>
              <a:gd name="T0" fmla="*/ 334148347 w 21600"/>
              <a:gd name="T1" fmla="*/ 0 h 18655"/>
              <a:gd name="T2" fmla="*/ 456696719 w 21600"/>
              <a:gd name="T3" fmla="*/ 401811160 h 18655"/>
              <a:gd name="T4" fmla="*/ 0 w 21600"/>
              <a:gd name="T5" fmla="*/ 322418566 h 1865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8655" fill="none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</a:path>
              <a:path w="21600" h="18655" stroke="0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  <a:lnTo>
                  <a:pt x="0" y="14969"/>
                </a:lnTo>
                <a:lnTo>
                  <a:pt x="15572" y="-1"/>
                </a:lnTo>
                <a:close/>
              </a:path>
            </a:pathLst>
          </a:custGeom>
          <a:solidFill>
            <a:srgbClr val="FF3300">
              <a:alpha val="50195"/>
            </a:srgbClr>
          </a:solidFill>
          <a:ln w="127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sp>
        <p:nvSpPr>
          <p:cNvPr id="15363" name="Arc 52"/>
          <p:cNvSpPr>
            <a:spLocks noChangeAspect="1"/>
          </p:cNvSpPr>
          <p:nvPr/>
        </p:nvSpPr>
        <p:spPr bwMode="auto">
          <a:xfrm>
            <a:off x="5687616" y="3926682"/>
            <a:ext cx="670322" cy="388144"/>
          </a:xfrm>
          <a:custGeom>
            <a:avLst/>
            <a:gdLst>
              <a:gd name="T0" fmla="*/ 0 w 21362"/>
              <a:gd name="T1" fmla="*/ 669017591 h 12422"/>
              <a:gd name="T2" fmla="*/ 270209331 w 21362"/>
              <a:gd name="T3" fmla="*/ 0 h 12422"/>
              <a:gd name="T4" fmla="*/ 1563862633 w 21362"/>
              <a:gd name="T5" fmla="*/ 900675438 h 1242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362" h="12422" fill="none" extrusionOk="0">
                <a:moveTo>
                  <a:pt x="-1" y="9226"/>
                </a:moveTo>
                <a:cubicBezTo>
                  <a:pt x="496" y="5906"/>
                  <a:pt x="1760" y="2747"/>
                  <a:pt x="3691" y="0"/>
                </a:cubicBezTo>
              </a:path>
              <a:path w="21362" h="12422" stroke="0" extrusionOk="0">
                <a:moveTo>
                  <a:pt x="-1" y="9226"/>
                </a:moveTo>
                <a:cubicBezTo>
                  <a:pt x="496" y="5906"/>
                  <a:pt x="1760" y="2747"/>
                  <a:pt x="3691" y="0"/>
                </a:cubicBezTo>
                <a:lnTo>
                  <a:pt x="21362" y="12422"/>
                </a:lnTo>
                <a:lnTo>
                  <a:pt x="-1" y="9226"/>
                </a:lnTo>
                <a:close/>
              </a:path>
            </a:pathLst>
          </a:custGeom>
          <a:solidFill>
            <a:srgbClr val="00C459">
              <a:alpha val="49803"/>
            </a:srgbClr>
          </a:solidFill>
          <a:ln w="12700">
            <a:solidFill>
              <a:srgbClr val="007A37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cxnSp>
        <p:nvCxnSpPr>
          <p:cNvPr id="15364" name="Line 60"/>
          <p:cNvCxnSpPr>
            <a:cxnSpLocks noChangeShapeType="1"/>
          </p:cNvCxnSpPr>
          <p:nvPr/>
        </p:nvCxnSpPr>
        <p:spPr bwMode="auto">
          <a:xfrm flipH="1">
            <a:off x="2732485" y="2587229"/>
            <a:ext cx="1171575" cy="117276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65" name="Line 61"/>
          <p:cNvCxnSpPr>
            <a:cxnSpLocks noChangeShapeType="1"/>
          </p:cNvCxnSpPr>
          <p:nvPr/>
        </p:nvCxnSpPr>
        <p:spPr bwMode="auto">
          <a:xfrm>
            <a:off x="3904060" y="2587228"/>
            <a:ext cx="2456259" cy="172759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66" name="Line 62"/>
          <p:cNvCxnSpPr>
            <a:cxnSpLocks noChangeShapeType="1"/>
          </p:cNvCxnSpPr>
          <p:nvPr/>
        </p:nvCxnSpPr>
        <p:spPr bwMode="auto">
          <a:xfrm>
            <a:off x="2732485" y="3773092"/>
            <a:ext cx="3627834" cy="554831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1" name="Group 50"/>
          <p:cNvGrpSpPr>
            <a:grpSpLocks/>
          </p:cNvGrpSpPr>
          <p:nvPr/>
        </p:nvGrpSpPr>
        <p:grpSpPr bwMode="auto">
          <a:xfrm>
            <a:off x="4717257" y="3995738"/>
            <a:ext cx="146447" cy="153591"/>
            <a:chOff x="2259965" y="1546225"/>
            <a:chExt cx="89535" cy="94615"/>
          </a:xfrm>
        </p:grpSpPr>
        <p:cxnSp>
          <p:nvCxnSpPr>
            <p:cNvPr id="15388" name="Line 67"/>
            <p:cNvCxnSpPr>
              <a:cxnSpLocks noChangeShapeType="1"/>
            </p:cNvCxnSpPr>
            <p:nvPr/>
          </p:nvCxnSpPr>
          <p:spPr bwMode="auto">
            <a:xfrm flipH="1">
              <a:off x="2259965" y="1605915"/>
              <a:ext cx="89535" cy="34925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89" name="Line 68"/>
            <p:cNvCxnSpPr>
              <a:cxnSpLocks noChangeShapeType="1"/>
            </p:cNvCxnSpPr>
            <p:nvPr/>
          </p:nvCxnSpPr>
          <p:spPr bwMode="auto">
            <a:xfrm>
              <a:off x="2275205" y="1546225"/>
              <a:ext cx="74295" cy="5969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5368" name="Oval 51"/>
          <p:cNvSpPr>
            <a:spLocks noChangeArrowheads="1"/>
          </p:cNvSpPr>
          <p:nvPr/>
        </p:nvSpPr>
        <p:spPr bwMode="auto">
          <a:xfrm>
            <a:off x="3887391" y="2570560"/>
            <a:ext cx="33338" cy="33338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15369" name="Rectangle 52"/>
          <p:cNvSpPr>
            <a:spLocks noChangeArrowheads="1"/>
          </p:cNvSpPr>
          <p:nvPr/>
        </p:nvSpPr>
        <p:spPr bwMode="auto">
          <a:xfrm>
            <a:off x="3855244" y="2230041"/>
            <a:ext cx="16511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15370" name="Oval 53"/>
          <p:cNvSpPr>
            <a:spLocks noChangeArrowheads="1"/>
          </p:cNvSpPr>
          <p:nvPr/>
        </p:nvSpPr>
        <p:spPr bwMode="auto">
          <a:xfrm>
            <a:off x="2717007" y="3743326"/>
            <a:ext cx="32147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15371" name="Rectangle 54"/>
          <p:cNvSpPr>
            <a:spLocks noChangeArrowheads="1"/>
          </p:cNvSpPr>
          <p:nvPr/>
        </p:nvSpPr>
        <p:spPr bwMode="auto">
          <a:xfrm>
            <a:off x="2465785" y="3665935"/>
            <a:ext cx="16511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15372" name="Oval 55"/>
          <p:cNvSpPr>
            <a:spLocks noChangeArrowheads="1"/>
          </p:cNvSpPr>
          <p:nvPr/>
        </p:nvSpPr>
        <p:spPr bwMode="auto">
          <a:xfrm>
            <a:off x="6343651" y="4298157"/>
            <a:ext cx="32147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15373" name="Rectangle 56"/>
          <p:cNvSpPr>
            <a:spLocks noChangeArrowheads="1"/>
          </p:cNvSpPr>
          <p:nvPr/>
        </p:nvSpPr>
        <p:spPr bwMode="auto">
          <a:xfrm>
            <a:off x="6375797" y="4205288"/>
            <a:ext cx="17953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grpSp>
        <p:nvGrpSpPr>
          <p:cNvPr id="50" name="Group 49"/>
          <p:cNvGrpSpPr>
            <a:grpSpLocks/>
          </p:cNvGrpSpPr>
          <p:nvPr/>
        </p:nvGrpSpPr>
        <p:grpSpPr bwMode="auto">
          <a:xfrm>
            <a:off x="4814887" y="2641998"/>
            <a:ext cx="138113" cy="154781"/>
            <a:chOff x="2319655" y="728345"/>
            <a:chExt cx="84455" cy="94615"/>
          </a:xfrm>
        </p:grpSpPr>
        <p:cxnSp>
          <p:nvCxnSpPr>
            <p:cNvPr id="15386" name="Line 64"/>
            <p:cNvCxnSpPr>
              <a:cxnSpLocks noChangeShapeType="1"/>
            </p:cNvCxnSpPr>
            <p:nvPr/>
          </p:nvCxnSpPr>
          <p:spPr bwMode="auto">
            <a:xfrm flipH="1">
              <a:off x="2319655" y="788035"/>
              <a:ext cx="84455" cy="34925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87" name="Line 65"/>
            <p:cNvCxnSpPr>
              <a:cxnSpLocks noChangeShapeType="1"/>
            </p:cNvCxnSpPr>
            <p:nvPr/>
          </p:nvCxnSpPr>
          <p:spPr bwMode="auto">
            <a:xfrm>
              <a:off x="2334895" y="728345"/>
              <a:ext cx="69215" cy="5969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8" name="Group 67"/>
          <p:cNvGrpSpPr>
            <a:grpSpLocks/>
          </p:cNvGrpSpPr>
          <p:nvPr/>
        </p:nvGrpSpPr>
        <p:grpSpPr bwMode="auto">
          <a:xfrm>
            <a:off x="6271023" y="2767013"/>
            <a:ext cx="369094" cy="494110"/>
            <a:chOff x="6837432" y="3689556"/>
            <a:chExt cx="491625" cy="658520"/>
          </a:xfrm>
        </p:grpSpPr>
        <p:sp>
          <p:nvSpPr>
            <p:cNvPr id="15384" name="Oval 57"/>
            <p:cNvSpPr>
              <a:spLocks noChangeArrowheads="1"/>
            </p:cNvSpPr>
            <p:nvPr/>
          </p:nvSpPr>
          <p:spPr bwMode="auto">
            <a:xfrm>
              <a:off x="6837432" y="3906757"/>
              <a:ext cx="47053" cy="44270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AU" altLang="en-US" sz="2100"/>
            </a:p>
          </p:txBody>
        </p:sp>
        <p:sp>
          <p:nvSpPr>
            <p:cNvPr id="15385" name="Rectangle 58"/>
            <p:cNvSpPr>
              <a:spLocks noChangeArrowheads="1"/>
            </p:cNvSpPr>
            <p:nvPr/>
          </p:nvSpPr>
          <p:spPr bwMode="auto">
            <a:xfrm>
              <a:off x="6948978" y="3689556"/>
              <a:ext cx="380079" cy="658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Aft>
                  <a:spcPts val="750"/>
                </a:spcAft>
              </a:pPr>
              <a:r>
                <a:rPr lang="en-US" altLang="en-US" sz="2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Q</a:t>
              </a:r>
              <a:endParaRPr lang="en-AU" altLang="en-US" sz="2100">
                <a:latin typeface="Arial" panose="020B0604020202020204" pitchFamily="34" charset="0"/>
              </a:endParaRPr>
            </a:p>
          </p:txBody>
        </p:sp>
      </p:grpSp>
      <p:grpSp>
        <p:nvGrpSpPr>
          <p:cNvPr id="67" name="Group 66"/>
          <p:cNvGrpSpPr>
            <a:grpSpLocks/>
          </p:cNvGrpSpPr>
          <p:nvPr/>
        </p:nvGrpSpPr>
        <p:grpSpPr bwMode="auto">
          <a:xfrm>
            <a:off x="2525316" y="2124073"/>
            <a:ext cx="360759" cy="323165"/>
            <a:chOff x="1843528" y="2832562"/>
            <a:chExt cx="480095" cy="430814"/>
          </a:xfrm>
        </p:grpSpPr>
        <p:sp>
          <p:nvSpPr>
            <p:cNvPr id="15382" name="Oval 59"/>
            <p:cNvSpPr>
              <a:spLocks noChangeArrowheads="1"/>
            </p:cNvSpPr>
            <p:nvPr/>
          </p:nvSpPr>
          <p:spPr bwMode="auto">
            <a:xfrm>
              <a:off x="1978675" y="3167099"/>
              <a:ext cx="44265" cy="42887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AU" altLang="en-US" sz="2100"/>
            </a:p>
          </p:txBody>
        </p:sp>
        <p:sp>
          <p:nvSpPr>
            <p:cNvPr id="15383" name="Rectangle 60"/>
            <p:cNvSpPr>
              <a:spLocks noChangeArrowheads="1"/>
            </p:cNvSpPr>
            <p:nvPr/>
          </p:nvSpPr>
          <p:spPr bwMode="auto">
            <a:xfrm>
              <a:off x="1843528" y="2832562"/>
              <a:ext cx="480095" cy="430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Aft>
                  <a:spcPts val="750"/>
                </a:spcAft>
              </a:pPr>
              <a:r>
                <a:rPr lang="en-US" altLang="en-US" sz="2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endParaRPr lang="en-AU" altLang="en-US" sz="2100">
                <a:latin typeface="Arial" panose="020B0604020202020204" pitchFamily="34" charset="0"/>
              </a:endParaRPr>
            </a:p>
          </p:txBody>
        </p:sp>
      </p:grpSp>
      <p:cxnSp>
        <p:nvCxnSpPr>
          <p:cNvPr id="62" name="Line 62"/>
          <p:cNvCxnSpPr>
            <a:cxnSpLocks noChangeShapeType="1"/>
          </p:cNvCxnSpPr>
          <p:nvPr/>
        </p:nvCxnSpPr>
        <p:spPr bwMode="auto">
          <a:xfrm>
            <a:off x="2657475" y="2393156"/>
            <a:ext cx="3627835" cy="553641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378" name="TextBox 37"/>
          <p:cNvSpPr txBox="1">
            <a:spLocks noChangeArrowheads="1"/>
          </p:cNvSpPr>
          <p:nvPr/>
        </p:nvSpPr>
        <p:spPr bwMode="auto">
          <a:xfrm>
            <a:off x="3773091" y="2602706"/>
            <a:ext cx="4857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9" name="TextBox 38"/>
          <p:cNvSpPr txBox="1">
            <a:spLocks noChangeArrowheads="1"/>
          </p:cNvSpPr>
          <p:nvPr/>
        </p:nvSpPr>
        <p:spPr bwMode="auto">
          <a:xfrm>
            <a:off x="2865835" y="3452813"/>
            <a:ext cx="4845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80" name="TextBox 39"/>
          <p:cNvSpPr txBox="1">
            <a:spLocks noChangeArrowheads="1"/>
          </p:cNvSpPr>
          <p:nvPr/>
        </p:nvSpPr>
        <p:spPr bwMode="auto">
          <a:xfrm>
            <a:off x="5685235" y="3936206"/>
            <a:ext cx="4857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z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81" name="Arc 95"/>
          <p:cNvSpPr>
            <a:spLocks noChangeAspect="1"/>
          </p:cNvSpPr>
          <p:nvPr/>
        </p:nvSpPr>
        <p:spPr bwMode="auto">
          <a:xfrm>
            <a:off x="3598069" y="2581276"/>
            <a:ext cx="654844" cy="431006"/>
          </a:xfrm>
          <a:custGeom>
            <a:avLst/>
            <a:gdLst>
              <a:gd name="T0" fmla="*/ 628000505 w 32566"/>
              <a:gd name="T1" fmla="*/ 237212431 h 21600"/>
              <a:gd name="T2" fmla="*/ 0 w 32566"/>
              <a:gd name="T3" fmla="*/ 293405988 h 21600"/>
              <a:gd name="T4" fmla="*/ 289220525 w 32566"/>
              <a:gd name="T5" fmla="*/ 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2566" h="21600" fill="none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</a:path>
              <a:path w="32566" h="21600" stroke="0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  <a:lnTo>
                  <a:pt x="14998" y="0"/>
                </a:lnTo>
                <a:lnTo>
                  <a:pt x="32565" y="12566"/>
                </a:lnTo>
                <a:close/>
              </a:path>
            </a:pathLst>
          </a:custGeom>
          <a:solidFill>
            <a:srgbClr val="000099">
              <a:alpha val="38823"/>
            </a:srgbClr>
          </a:solidFill>
          <a:ln w="12700">
            <a:solidFill>
              <a:srgbClr val="000099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</p:spTree>
    <p:extLst>
      <p:ext uri="{BB962C8B-B14F-4D97-AF65-F5344CB8AC3E}">
        <p14:creationId xmlns:p14="http://schemas.microsoft.com/office/powerpoint/2010/main" val="3325806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21172" y="990210"/>
            <a:ext cx="7013342" cy="901304"/>
          </a:xfrm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AU" altLang="en-US" sz="2600" i="1" dirty="0">
                <a:solidFill>
                  <a:srgbClr val="171C41"/>
                </a:solidFill>
                <a:sym typeface="Symbol" panose="05050102010706020507" pitchFamily="18" charset="2"/>
              </a:rPr>
              <a:t>∠PAB = y</a:t>
            </a:r>
            <a:r>
              <a:rPr lang="en-AU" altLang="en-US" sz="2600" dirty="0">
                <a:solidFill>
                  <a:srgbClr val="171C41"/>
                </a:solidFill>
                <a:sym typeface="Symbol" panose="05050102010706020507" pitchFamily="18" charset="2"/>
              </a:rPr>
              <a:t>°	(alternate angles, </a:t>
            </a:r>
            <a:r>
              <a:rPr lang="en-AU" altLang="en-US" sz="2600" i="1" dirty="0">
                <a:solidFill>
                  <a:srgbClr val="171C41"/>
                </a:solidFill>
              </a:rPr>
              <a:t>PQ</a:t>
            </a:r>
            <a:r>
              <a:rPr lang="en-AU" altLang="en-US" sz="2600" dirty="0">
                <a:solidFill>
                  <a:srgbClr val="171C41"/>
                </a:solidFill>
              </a:rPr>
              <a:t>||</a:t>
            </a:r>
            <a:r>
              <a:rPr lang="en-AU" altLang="en-US" sz="2600" i="1" dirty="0">
                <a:solidFill>
                  <a:srgbClr val="171C41"/>
                </a:solidFill>
              </a:rPr>
              <a:t>BC</a:t>
            </a:r>
            <a:r>
              <a:rPr lang="en-AU" altLang="en-US" sz="2600" dirty="0">
                <a:solidFill>
                  <a:srgbClr val="171C41"/>
                </a:solidFill>
              </a:rPr>
              <a:t>)</a:t>
            </a:r>
          </a:p>
        </p:txBody>
      </p:sp>
      <p:sp>
        <p:nvSpPr>
          <p:cNvPr id="16386" name="Arc 50"/>
          <p:cNvSpPr>
            <a:spLocks noChangeAspect="1"/>
          </p:cNvSpPr>
          <p:nvPr/>
        </p:nvSpPr>
        <p:spPr bwMode="auto">
          <a:xfrm>
            <a:off x="2718198" y="3450432"/>
            <a:ext cx="450056" cy="389335"/>
          </a:xfrm>
          <a:custGeom>
            <a:avLst/>
            <a:gdLst>
              <a:gd name="T0" fmla="*/ 334148347 w 21600"/>
              <a:gd name="T1" fmla="*/ 0 h 18655"/>
              <a:gd name="T2" fmla="*/ 456696719 w 21600"/>
              <a:gd name="T3" fmla="*/ 401811160 h 18655"/>
              <a:gd name="T4" fmla="*/ 0 w 21600"/>
              <a:gd name="T5" fmla="*/ 322418566 h 1865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8655" fill="none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</a:path>
              <a:path w="21600" h="18655" stroke="0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  <a:lnTo>
                  <a:pt x="0" y="14969"/>
                </a:lnTo>
                <a:lnTo>
                  <a:pt x="15572" y="-1"/>
                </a:lnTo>
                <a:close/>
              </a:path>
            </a:pathLst>
          </a:custGeom>
          <a:solidFill>
            <a:srgbClr val="FF3300">
              <a:alpha val="50195"/>
            </a:srgbClr>
          </a:solidFill>
          <a:ln w="127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sp>
        <p:nvSpPr>
          <p:cNvPr id="16387" name="Arc 52"/>
          <p:cNvSpPr>
            <a:spLocks noChangeAspect="1"/>
          </p:cNvSpPr>
          <p:nvPr/>
        </p:nvSpPr>
        <p:spPr bwMode="auto">
          <a:xfrm>
            <a:off x="5687616" y="3926682"/>
            <a:ext cx="670322" cy="388144"/>
          </a:xfrm>
          <a:custGeom>
            <a:avLst/>
            <a:gdLst>
              <a:gd name="T0" fmla="*/ 0 w 21362"/>
              <a:gd name="T1" fmla="*/ 669017591 h 12422"/>
              <a:gd name="T2" fmla="*/ 270209331 w 21362"/>
              <a:gd name="T3" fmla="*/ 0 h 12422"/>
              <a:gd name="T4" fmla="*/ 1563862633 w 21362"/>
              <a:gd name="T5" fmla="*/ 900675438 h 1242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362" h="12422" fill="none" extrusionOk="0">
                <a:moveTo>
                  <a:pt x="-1" y="9226"/>
                </a:moveTo>
                <a:cubicBezTo>
                  <a:pt x="496" y="5906"/>
                  <a:pt x="1760" y="2747"/>
                  <a:pt x="3691" y="0"/>
                </a:cubicBezTo>
              </a:path>
              <a:path w="21362" h="12422" stroke="0" extrusionOk="0">
                <a:moveTo>
                  <a:pt x="-1" y="9226"/>
                </a:moveTo>
                <a:cubicBezTo>
                  <a:pt x="496" y="5906"/>
                  <a:pt x="1760" y="2747"/>
                  <a:pt x="3691" y="0"/>
                </a:cubicBezTo>
                <a:lnTo>
                  <a:pt x="21362" y="12422"/>
                </a:lnTo>
                <a:lnTo>
                  <a:pt x="-1" y="9226"/>
                </a:lnTo>
                <a:close/>
              </a:path>
            </a:pathLst>
          </a:custGeom>
          <a:solidFill>
            <a:srgbClr val="00C459">
              <a:alpha val="49803"/>
            </a:srgbClr>
          </a:solidFill>
          <a:ln w="12700">
            <a:solidFill>
              <a:srgbClr val="007A37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cxnSp>
        <p:nvCxnSpPr>
          <p:cNvPr id="16388" name="Line 60"/>
          <p:cNvCxnSpPr>
            <a:cxnSpLocks noChangeShapeType="1"/>
          </p:cNvCxnSpPr>
          <p:nvPr/>
        </p:nvCxnSpPr>
        <p:spPr bwMode="auto">
          <a:xfrm flipH="1">
            <a:off x="2732485" y="2587229"/>
            <a:ext cx="1171575" cy="117276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89" name="Line 61"/>
          <p:cNvCxnSpPr>
            <a:cxnSpLocks noChangeShapeType="1"/>
          </p:cNvCxnSpPr>
          <p:nvPr/>
        </p:nvCxnSpPr>
        <p:spPr bwMode="auto">
          <a:xfrm>
            <a:off x="3904060" y="2587228"/>
            <a:ext cx="2456259" cy="172759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90" name="Line 62"/>
          <p:cNvCxnSpPr>
            <a:cxnSpLocks noChangeShapeType="1"/>
          </p:cNvCxnSpPr>
          <p:nvPr/>
        </p:nvCxnSpPr>
        <p:spPr bwMode="auto">
          <a:xfrm>
            <a:off x="2732485" y="3774282"/>
            <a:ext cx="3627834" cy="554831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6391" name="Group 12"/>
          <p:cNvGrpSpPr>
            <a:grpSpLocks/>
          </p:cNvGrpSpPr>
          <p:nvPr/>
        </p:nvGrpSpPr>
        <p:grpSpPr bwMode="auto">
          <a:xfrm>
            <a:off x="4814887" y="2641998"/>
            <a:ext cx="138113" cy="154781"/>
            <a:chOff x="2319655" y="721986"/>
            <a:chExt cx="84455" cy="94615"/>
          </a:xfrm>
        </p:grpSpPr>
        <p:cxnSp>
          <p:nvCxnSpPr>
            <p:cNvPr id="16417" name="Line 64"/>
            <p:cNvCxnSpPr>
              <a:cxnSpLocks noChangeShapeType="1"/>
            </p:cNvCxnSpPr>
            <p:nvPr/>
          </p:nvCxnSpPr>
          <p:spPr bwMode="auto">
            <a:xfrm flipH="1">
              <a:off x="2319655" y="781676"/>
              <a:ext cx="84455" cy="34925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418" name="Line 65"/>
            <p:cNvCxnSpPr>
              <a:cxnSpLocks noChangeShapeType="1"/>
            </p:cNvCxnSpPr>
            <p:nvPr/>
          </p:nvCxnSpPr>
          <p:spPr bwMode="auto">
            <a:xfrm>
              <a:off x="2334895" y="721986"/>
              <a:ext cx="69215" cy="5969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6392" name="Group 13"/>
          <p:cNvGrpSpPr>
            <a:grpSpLocks/>
          </p:cNvGrpSpPr>
          <p:nvPr/>
        </p:nvGrpSpPr>
        <p:grpSpPr bwMode="auto">
          <a:xfrm>
            <a:off x="4717257" y="3988594"/>
            <a:ext cx="146447" cy="154781"/>
            <a:chOff x="2259965" y="1546225"/>
            <a:chExt cx="89535" cy="94615"/>
          </a:xfrm>
        </p:grpSpPr>
        <p:cxnSp>
          <p:nvCxnSpPr>
            <p:cNvPr id="16415" name="Line 67"/>
            <p:cNvCxnSpPr>
              <a:cxnSpLocks noChangeShapeType="1"/>
            </p:cNvCxnSpPr>
            <p:nvPr/>
          </p:nvCxnSpPr>
          <p:spPr bwMode="auto">
            <a:xfrm flipH="1">
              <a:off x="2259965" y="1605915"/>
              <a:ext cx="89535" cy="34925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416" name="Line 68"/>
            <p:cNvCxnSpPr>
              <a:cxnSpLocks noChangeShapeType="1"/>
            </p:cNvCxnSpPr>
            <p:nvPr/>
          </p:nvCxnSpPr>
          <p:spPr bwMode="auto">
            <a:xfrm>
              <a:off x="2275205" y="1546225"/>
              <a:ext cx="74295" cy="5969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6393" name="Oval 14"/>
          <p:cNvSpPr>
            <a:spLocks noChangeArrowheads="1"/>
          </p:cNvSpPr>
          <p:nvPr/>
        </p:nvSpPr>
        <p:spPr bwMode="auto">
          <a:xfrm>
            <a:off x="3887391" y="2570560"/>
            <a:ext cx="33338" cy="33338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16394" name="Rectangle 15"/>
          <p:cNvSpPr>
            <a:spLocks noChangeArrowheads="1"/>
          </p:cNvSpPr>
          <p:nvPr/>
        </p:nvSpPr>
        <p:spPr bwMode="auto">
          <a:xfrm>
            <a:off x="3855244" y="2230041"/>
            <a:ext cx="16511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16395" name="Oval 16"/>
          <p:cNvSpPr>
            <a:spLocks noChangeArrowheads="1"/>
          </p:cNvSpPr>
          <p:nvPr/>
        </p:nvSpPr>
        <p:spPr bwMode="auto">
          <a:xfrm>
            <a:off x="2717007" y="3743326"/>
            <a:ext cx="32147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16396" name="Rectangle 17"/>
          <p:cNvSpPr>
            <a:spLocks noChangeArrowheads="1"/>
          </p:cNvSpPr>
          <p:nvPr/>
        </p:nvSpPr>
        <p:spPr bwMode="auto">
          <a:xfrm>
            <a:off x="2465785" y="3665935"/>
            <a:ext cx="16511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16397" name="Oval 18"/>
          <p:cNvSpPr>
            <a:spLocks noChangeArrowheads="1"/>
          </p:cNvSpPr>
          <p:nvPr/>
        </p:nvSpPr>
        <p:spPr bwMode="auto">
          <a:xfrm>
            <a:off x="6343651" y="4298157"/>
            <a:ext cx="32147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16398" name="Rectangle 19"/>
          <p:cNvSpPr>
            <a:spLocks noChangeArrowheads="1"/>
          </p:cNvSpPr>
          <p:nvPr/>
        </p:nvSpPr>
        <p:spPr bwMode="auto">
          <a:xfrm>
            <a:off x="6375797" y="4205288"/>
            <a:ext cx="17953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16399" name="Oval 20"/>
          <p:cNvSpPr>
            <a:spLocks noChangeArrowheads="1"/>
          </p:cNvSpPr>
          <p:nvPr/>
        </p:nvSpPr>
        <p:spPr bwMode="auto">
          <a:xfrm>
            <a:off x="6271023" y="2930128"/>
            <a:ext cx="35719" cy="33338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16400" name="Rectangle 21"/>
          <p:cNvSpPr>
            <a:spLocks noChangeArrowheads="1"/>
          </p:cNvSpPr>
          <p:nvPr/>
        </p:nvSpPr>
        <p:spPr bwMode="auto">
          <a:xfrm>
            <a:off x="6354366" y="2767013"/>
            <a:ext cx="285750" cy="494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Q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16401" name="Oval 22"/>
          <p:cNvSpPr>
            <a:spLocks noChangeArrowheads="1"/>
          </p:cNvSpPr>
          <p:nvPr/>
        </p:nvSpPr>
        <p:spPr bwMode="auto">
          <a:xfrm>
            <a:off x="2626519" y="2375297"/>
            <a:ext cx="33338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16402" name="Rectangle 23"/>
          <p:cNvSpPr>
            <a:spLocks noChangeArrowheads="1"/>
          </p:cNvSpPr>
          <p:nvPr/>
        </p:nvSpPr>
        <p:spPr bwMode="auto">
          <a:xfrm>
            <a:off x="2525316" y="2124075"/>
            <a:ext cx="360759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cxnSp>
        <p:nvCxnSpPr>
          <p:cNvPr id="16403" name="Line 62"/>
          <p:cNvCxnSpPr>
            <a:cxnSpLocks noChangeShapeType="1"/>
          </p:cNvCxnSpPr>
          <p:nvPr/>
        </p:nvCxnSpPr>
        <p:spPr bwMode="auto">
          <a:xfrm>
            <a:off x="2657475" y="2393156"/>
            <a:ext cx="3627835" cy="553641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404" name="TextBox 29"/>
          <p:cNvSpPr txBox="1">
            <a:spLocks noChangeArrowheads="1"/>
          </p:cNvSpPr>
          <p:nvPr/>
        </p:nvSpPr>
        <p:spPr bwMode="auto">
          <a:xfrm>
            <a:off x="3773091" y="2602706"/>
            <a:ext cx="4857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405" name="TextBox 30"/>
          <p:cNvSpPr txBox="1">
            <a:spLocks noChangeArrowheads="1"/>
          </p:cNvSpPr>
          <p:nvPr/>
        </p:nvSpPr>
        <p:spPr bwMode="auto">
          <a:xfrm>
            <a:off x="2865835" y="3452813"/>
            <a:ext cx="4845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406" name="TextBox 31"/>
          <p:cNvSpPr txBox="1">
            <a:spLocks noChangeArrowheads="1"/>
          </p:cNvSpPr>
          <p:nvPr/>
        </p:nvSpPr>
        <p:spPr bwMode="auto">
          <a:xfrm>
            <a:off x="5738813" y="3914775"/>
            <a:ext cx="4857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z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451623" y="2499122"/>
            <a:ext cx="540544" cy="404813"/>
            <a:chOff x="3078539" y="3331808"/>
            <a:chExt cx="721133" cy="539727"/>
          </a:xfrm>
        </p:grpSpPr>
        <p:sp>
          <p:nvSpPr>
            <p:cNvPr id="16413" name="Arc 51"/>
            <p:cNvSpPr>
              <a:spLocks noChangeAspect="1"/>
            </p:cNvSpPr>
            <p:nvPr/>
          </p:nvSpPr>
          <p:spPr bwMode="auto">
            <a:xfrm>
              <a:off x="3078539" y="3352629"/>
              <a:ext cx="601322" cy="518906"/>
            </a:xfrm>
            <a:custGeom>
              <a:avLst/>
              <a:gdLst>
                <a:gd name="T0" fmla="*/ 142484612 w 21600"/>
                <a:gd name="T1" fmla="*/ 397347870 h 18752"/>
                <a:gd name="T2" fmla="*/ 5156921 w 21600"/>
                <a:gd name="T3" fmla="*/ 0 h 18752"/>
                <a:gd name="T4" fmla="*/ 466029895 w 21600"/>
                <a:gd name="T5" fmla="*/ 67934292 h 187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18752" fill="none" extrusionOk="0">
                  <a:moveTo>
                    <a:pt x="6603" y="18752"/>
                  </a:moveTo>
                  <a:cubicBezTo>
                    <a:pt x="2383" y="14681"/>
                    <a:pt x="0" y="9069"/>
                    <a:pt x="0" y="3206"/>
                  </a:cubicBezTo>
                  <a:cubicBezTo>
                    <a:pt x="-1" y="2132"/>
                    <a:pt x="79" y="1061"/>
                    <a:pt x="239" y="0"/>
                  </a:cubicBezTo>
                </a:path>
                <a:path w="21600" h="18752" stroke="0" extrusionOk="0">
                  <a:moveTo>
                    <a:pt x="6603" y="18752"/>
                  </a:moveTo>
                  <a:cubicBezTo>
                    <a:pt x="2383" y="14681"/>
                    <a:pt x="0" y="9069"/>
                    <a:pt x="0" y="3206"/>
                  </a:cubicBezTo>
                  <a:cubicBezTo>
                    <a:pt x="-1" y="2132"/>
                    <a:pt x="79" y="1061"/>
                    <a:pt x="239" y="0"/>
                  </a:cubicBezTo>
                  <a:lnTo>
                    <a:pt x="21600" y="3206"/>
                  </a:lnTo>
                  <a:lnTo>
                    <a:pt x="6603" y="18752"/>
                  </a:lnTo>
                  <a:close/>
                </a:path>
              </a:pathLst>
            </a:custGeom>
            <a:solidFill>
              <a:srgbClr val="FF3300">
                <a:alpha val="50195"/>
              </a:srgbClr>
            </a:solidFill>
            <a:ln w="127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AU" sz="1350"/>
            </a:p>
          </p:txBody>
        </p:sp>
        <p:sp>
          <p:nvSpPr>
            <p:cNvPr id="16414" name="TextBox 33"/>
            <p:cNvSpPr txBox="1">
              <a:spLocks noChangeArrowheads="1"/>
            </p:cNvSpPr>
            <p:nvPr/>
          </p:nvSpPr>
          <p:spPr bwMode="auto">
            <a:xfrm>
              <a:off x="3152990" y="3331808"/>
              <a:ext cx="646682" cy="492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y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408" name="Arc 95"/>
          <p:cNvSpPr>
            <a:spLocks noChangeAspect="1"/>
          </p:cNvSpPr>
          <p:nvPr/>
        </p:nvSpPr>
        <p:spPr bwMode="auto">
          <a:xfrm>
            <a:off x="3598069" y="2581276"/>
            <a:ext cx="654844" cy="431006"/>
          </a:xfrm>
          <a:custGeom>
            <a:avLst/>
            <a:gdLst>
              <a:gd name="T0" fmla="*/ 628000505 w 32566"/>
              <a:gd name="T1" fmla="*/ 237212431 h 21600"/>
              <a:gd name="T2" fmla="*/ 0 w 32566"/>
              <a:gd name="T3" fmla="*/ 293405988 h 21600"/>
              <a:gd name="T4" fmla="*/ 289220525 w 32566"/>
              <a:gd name="T5" fmla="*/ 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2566" h="21600" fill="none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</a:path>
              <a:path w="32566" h="21600" stroke="0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  <a:lnTo>
                  <a:pt x="14998" y="0"/>
                </a:lnTo>
                <a:lnTo>
                  <a:pt x="32565" y="12566"/>
                </a:lnTo>
                <a:close/>
              </a:path>
            </a:pathLst>
          </a:custGeom>
          <a:solidFill>
            <a:srgbClr val="000099">
              <a:alpha val="38823"/>
            </a:srgbClr>
          </a:solidFill>
          <a:ln w="12700">
            <a:solidFill>
              <a:srgbClr val="000099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2638425" y="2397919"/>
            <a:ext cx="3721894" cy="1922860"/>
            <a:chOff x="1993333" y="3188542"/>
            <a:chExt cx="4963751" cy="2564212"/>
          </a:xfrm>
        </p:grpSpPr>
        <p:cxnSp>
          <p:nvCxnSpPr>
            <p:cNvPr id="39" name="Straight Connector 38"/>
            <p:cNvCxnSpPr>
              <a:endCxn id="16408" idx="2"/>
            </p:cNvCxnSpPr>
            <p:nvPr/>
          </p:nvCxnSpPr>
          <p:spPr>
            <a:xfrm>
              <a:off x="1993333" y="3188542"/>
              <a:ext cx="1681578" cy="252452"/>
            </a:xfrm>
            <a:prstGeom prst="line">
              <a:avLst/>
            </a:prstGeom>
            <a:ln w="3810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11" name="Line 60"/>
            <p:cNvCxnSpPr>
              <a:cxnSpLocks noChangeShapeType="1"/>
            </p:cNvCxnSpPr>
            <p:nvPr/>
          </p:nvCxnSpPr>
          <p:spPr bwMode="auto">
            <a:xfrm flipH="1">
              <a:off x="2119765" y="3449317"/>
              <a:ext cx="1561719" cy="1564677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412" name="Line 62"/>
            <p:cNvCxnSpPr>
              <a:cxnSpLocks noChangeShapeType="1"/>
            </p:cNvCxnSpPr>
            <p:nvPr/>
          </p:nvCxnSpPr>
          <p:spPr bwMode="auto">
            <a:xfrm>
              <a:off x="2119765" y="5013994"/>
              <a:ext cx="4837319" cy="738760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470694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Arc 50"/>
          <p:cNvSpPr>
            <a:spLocks noChangeAspect="1"/>
          </p:cNvSpPr>
          <p:nvPr/>
        </p:nvSpPr>
        <p:spPr bwMode="auto">
          <a:xfrm>
            <a:off x="2718198" y="3450432"/>
            <a:ext cx="450056" cy="389335"/>
          </a:xfrm>
          <a:custGeom>
            <a:avLst/>
            <a:gdLst>
              <a:gd name="T0" fmla="*/ 334148347 w 21600"/>
              <a:gd name="T1" fmla="*/ 0 h 18655"/>
              <a:gd name="T2" fmla="*/ 456696719 w 21600"/>
              <a:gd name="T3" fmla="*/ 401811160 h 18655"/>
              <a:gd name="T4" fmla="*/ 0 w 21600"/>
              <a:gd name="T5" fmla="*/ 322418566 h 1865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8655" fill="none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</a:path>
              <a:path w="21600" h="18655" stroke="0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  <a:lnTo>
                  <a:pt x="0" y="14969"/>
                </a:lnTo>
                <a:lnTo>
                  <a:pt x="15572" y="-1"/>
                </a:lnTo>
                <a:close/>
              </a:path>
            </a:pathLst>
          </a:custGeom>
          <a:solidFill>
            <a:srgbClr val="FF3300">
              <a:alpha val="50195"/>
            </a:srgbClr>
          </a:solidFill>
          <a:ln w="127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15416" y="1007864"/>
            <a:ext cx="7312415" cy="901303"/>
          </a:xfrm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AU" altLang="en-US" sz="2600" i="1" dirty="0">
                <a:solidFill>
                  <a:srgbClr val="171C41"/>
                </a:solidFill>
                <a:sym typeface="Symbol" panose="05050102010706020507" pitchFamily="18" charset="2"/>
              </a:rPr>
              <a:t>∠QAC = z</a:t>
            </a:r>
            <a:r>
              <a:rPr lang="en-AU" altLang="en-US" sz="2600" dirty="0">
                <a:solidFill>
                  <a:srgbClr val="171C41"/>
                </a:solidFill>
                <a:sym typeface="Symbol" panose="05050102010706020507" pitchFamily="18" charset="2"/>
              </a:rPr>
              <a:t>°	(alternate angles, </a:t>
            </a:r>
            <a:r>
              <a:rPr lang="en-AU" altLang="en-US" sz="2600" i="1" dirty="0">
                <a:solidFill>
                  <a:srgbClr val="171C41"/>
                </a:solidFill>
              </a:rPr>
              <a:t>PQ</a:t>
            </a:r>
            <a:r>
              <a:rPr lang="en-AU" altLang="en-US" sz="2600" dirty="0">
                <a:solidFill>
                  <a:srgbClr val="171C41"/>
                </a:solidFill>
              </a:rPr>
              <a:t>||</a:t>
            </a:r>
            <a:r>
              <a:rPr lang="en-AU" altLang="en-US" sz="2600" i="1" dirty="0">
                <a:solidFill>
                  <a:srgbClr val="171C41"/>
                </a:solidFill>
              </a:rPr>
              <a:t>BC</a:t>
            </a:r>
            <a:r>
              <a:rPr lang="en-AU" altLang="en-US" sz="2600" dirty="0">
                <a:solidFill>
                  <a:srgbClr val="171C41"/>
                </a:solidFill>
              </a:rPr>
              <a:t>)</a:t>
            </a:r>
          </a:p>
        </p:txBody>
      </p:sp>
      <p:sp>
        <p:nvSpPr>
          <p:cNvPr id="17411" name="Arc 51"/>
          <p:cNvSpPr>
            <a:spLocks noChangeAspect="1"/>
          </p:cNvSpPr>
          <p:nvPr/>
        </p:nvSpPr>
        <p:spPr bwMode="auto">
          <a:xfrm>
            <a:off x="3451622" y="2514600"/>
            <a:ext cx="451247" cy="389335"/>
          </a:xfrm>
          <a:custGeom>
            <a:avLst/>
            <a:gdLst>
              <a:gd name="T0" fmla="*/ 142645787 w 21600"/>
              <a:gd name="T1" fmla="*/ 397664947 h 18752"/>
              <a:gd name="T2" fmla="*/ 5162733 w 21600"/>
              <a:gd name="T3" fmla="*/ 0 h 18752"/>
              <a:gd name="T4" fmla="*/ 466557043 w 21600"/>
              <a:gd name="T5" fmla="*/ 67988494 h 1875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8752" fill="none" extrusionOk="0">
                <a:moveTo>
                  <a:pt x="6603" y="18752"/>
                </a:moveTo>
                <a:cubicBezTo>
                  <a:pt x="2383" y="14681"/>
                  <a:pt x="0" y="9069"/>
                  <a:pt x="0" y="3206"/>
                </a:cubicBezTo>
                <a:cubicBezTo>
                  <a:pt x="-1" y="2132"/>
                  <a:pt x="79" y="1061"/>
                  <a:pt x="239" y="0"/>
                </a:cubicBezTo>
              </a:path>
              <a:path w="21600" h="18752" stroke="0" extrusionOk="0">
                <a:moveTo>
                  <a:pt x="6603" y="18752"/>
                </a:moveTo>
                <a:cubicBezTo>
                  <a:pt x="2383" y="14681"/>
                  <a:pt x="0" y="9069"/>
                  <a:pt x="0" y="3206"/>
                </a:cubicBezTo>
                <a:cubicBezTo>
                  <a:pt x="-1" y="2132"/>
                  <a:pt x="79" y="1061"/>
                  <a:pt x="239" y="0"/>
                </a:cubicBezTo>
                <a:lnTo>
                  <a:pt x="21600" y="3206"/>
                </a:lnTo>
                <a:lnTo>
                  <a:pt x="6603" y="18752"/>
                </a:lnTo>
                <a:close/>
              </a:path>
            </a:pathLst>
          </a:custGeom>
          <a:solidFill>
            <a:srgbClr val="FF3300">
              <a:alpha val="50195"/>
            </a:srgbClr>
          </a:solidFill>
          <a:ln w="127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sp>
        <p:nvSpPr>
          <p:cNvPr id="17412" name="Arc 52"/>
          <p:cNvSpPr>
            <a:spLocks noChangeAspect="1"/>
          </p:cNvSpPr>
          <p:nvPr/>
        </p:nvSpPr>
        <p:spPr bwMode="auto">
          <a:xfrm>
            <a:off x="5687616" y="3926682"/>
            <a:ext cx="670322" cy="388144"/>
          </a:xfrm>
          <a:custGeom>
            <a:avLst/>
            <a:gdLst>
              <a:gd name="T0" fmla="*/ 0 w 21362"/>
              <a:gd name="T1" fmla="*/ 669017591 h 12422"/>
              <a:gd name="T2" fmla="*/ 270209331 w 21362"/>
              <a:gd name="T3" fmla="*/ 0 h 12422"/>
              <a:gd name="T4" fmla="*/ 1563862633 w 21362"/>
              <a:gd name="T5" fmla="*/ 900675438 h 1242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362" h="12422" fill="none" extrusionOk="0">
                <a:moveTo>
                  <a:pt x="-1" y="9226"/>
                </a:moveTo>
                <a:cubicBezTo>
                  <a:pt x="496" y="5906"/>
                  <a:pt x="1760" y="2747"/>
                  <a:pt x="3691" y="0"/>
                </a:cubicBezTo>
              </a:path>
              <a:path w="21362" h="12422" stroke="0" extrusionOk="0">
                <a:moveTo>
                  <a:pt x="-1" y="9226"/>
                </a:moveTo>
                <a:cubicBezTo>
                  <a:pt x="496" y="5906"/>
                  <a:pt x="1760" y="2747"/>
                  <a:pt x="3691" y="0"/>
                </a:cubicBezTo>
                <a:lnTo>
                  <a:pt x="21362" y="12422"/>
                </a:lnTo>
                <a:lnTo>
                  <a:pt x="-1" y="9226"/>
                </a:lnTo>
                <a:close/>
              </a:path>
            </a:pathLst>
          </a:custGeom>
          <a:solidFill>
            <a:srgbClr val="00C459">
              <a:alpha val="49803"/>
            </a:srgbClr>
          </a:solidFill>
          <a:ln w="12700">
            <a:solidFill>
              <a:srgbClr val="007A37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cxnSp>
        <p:nvCxnSpPr>
          <p:cNvPr id="17413" name="Line 60"/>
          <p:cNvCxnSpPr>
            <a:cxnSpLocks noChangeShapeType="1"/>
          </p:cNvCxnSpPr>
          <p:nvPr/>
        </p:nvCxnSpPr>
        <p:spPr bwMode="auto">
          <a:xfrm flipH="1">
            <a:off x="2732485" y="2587229"/>
            <a:ext cx="1171575" cy="117276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14" name="Line 61"/>
          <p:cNvCxnSpPr>
            <a:cxnSpLocks noChangeShapeType="1"/>
          </p:cNvCxnSpPr>
          <p:nvPr/>
        </p:nvCxnSpPr>
        <p:spPr bwMode="auto">
          <a:xfrm>
            <a:off x="3904060" y="2587228"/>
            <a:ext cx="2456259" cy="172759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15" name="Line 62"/>
          <p:cNvCxnSpPr>
            <a:cxnSpLocks noChangeShapeType="1"/>
          </p:cNvCxnSpPr>
          <p:nvPr/>
        </p:nvCxnSpPr>
        <p:spPr bwMode="auto">
          <a:xfrm>
            <a:off x="2732485" y="3767138"/>
            <a:ext cx="3627834" cy="553641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7416" name="Group 12"/>
          <p:cNvGrpSpPr>
            <a:grpSpLocks/>
          </p:cNvGrpSpPr>
          <p:nvPr/>
        </p:nvGrpSpPr>
        <p:grpSpPr bwMode="auto">
          <a:xfrm>
            <a:off x="4814887" y="2641998"/>
            <a:ext cx="138113" cy="154781"/>
            <a:chOff x="2319655" y="721986"/>
            <a:chExt cx="84455" cy="94615"/>
          </a:xfrm>
        </p:grpSpPr>
        <p:cxnSp>
          <p:nvCxnSpPr>
            <p:cNvPr id="17443" name="Line 64"/>
            <p:cNvCxnSpPr>
              <a:cxnSpLocks noChangeShapeType="1"/>
            </p:cNvCxnSpPr>
            <p:nvPr/>
          </p:nvCxnSpPr>
          <p:spPr bwMode="auto">
            <a:xfrm flipH="1">
              <a:off x="2319655" y="781676"/>
              <a:ext cx="84455" cy="34925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44" name="Line 65"/>
            <p:cNvCxnSpPr>
              <a:cxnSpLocks noChangeShapeType="1"/>
            </p:cNvCxnSpPr>
            <p:nvPr/>
          </p:nvCxnSpPr>
          <p:spPr bwMode="auto">
            <a:xfrm>
              <a:off x="2334895" y="721986"/>
              <a:ext cx="69215" cy="5969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7417" name="Group 13"/>
          <p:cNvGrpSpPr>
            <a:grpSpLocks/>
          </p:cNvGrpSpPr>
          <p:nvPr/>
        </p:nvGrpSpPr>
        <p:grpSpPr bwMode="auto">
          <a:xfrm>
            <a:off x="4717257" y="3988594"/>
            <a:ext cx="146447" cy="154781"/>
            <a:chOff x="2259965" y="1546225"/>
            <a:chExt cx="89535" cy="94615"/>
          </a:xfrm>
        </p:grpSpPr>
        <p:cxnSp>
          <p:nvCxnSpPr>
            <p:cNvPr id="17441" name="Line 67"/>
            <p:cNvCxnSpPr>
              <a:cxnSpLocks noChangeShapeType="1"/>
            </p:cNvCxnSpPr>
            <p:nvPr/>
          </p:nvCxnSpPr>
          <p:spPr bwMode="auto">
            <a:xfrm flipH="1">
              <a:off x="2259965" y="1605915"/>
              <a:ext cx="89535" cy="34925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42" name="Line 68"/>
            <p:cNvCxnSpPr>
              <a:cxnSpLocks noChangeShapeType="1"/>
            </p:cNvCxnSpPr>
            <p:nvPr/>
          </p:nvCxnSpPr>
          <p:spPr bwMode="auto">
            <a:xfrm>
              <a:off x="2275205" y="1546225"/>
              <a:ext cx="74295" cy="5969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7418" name="Oval 14"/>
          <p:cNvSpPr>
            <a:spLocks noChangeArrowheads="1"/>
          </p:cNvSpPr>
          <p:nvPr/>
        </p:nvSpPr>
        <p:spPr bwMode="auto">
          <a:xfrm>
            <a:off x="3887391" y="2570560"/>
            <a:ext cx="33338" cy="33338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17419" name="Rectangle 15"/>
          <p:cNvSpPr>
            <a:spLocks noChangeArrowheads="1"/>
          </p:cNvSpPr>
          <p:nvPr/>
        </p:nvSpPr>
        <p:spPr bwMode="auto">
          <a:xfrm>
            <a:off x="3855244" y="2230041"/>
            <a:ext cx="16511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17420" name="Oval 16"/>
          <p:cNvSpPr>
            <a:spLocks noChangeArrowheads="1"/>
          </p:cNvSpPr>
          <p:nvPr/>
        </p:nvSpPr>
        <p:spPr bwMode="auto">
          <a:xfrm>
            <a:off x="2717007" y="3743326"/>
            <a:ext cx="32147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17421" name="Rectangle 17"/>
          <p:cNvSpPr>
            <a:spLocks noChangeArrowheads="1"/>
          </p:cNvSpPr>
          <p:nvPr/>
        </p:nvSpPr>
        <p:spPr bwMode="auto">
          <a:xfrm>
            <a:off x="2465785" y="3665935"/>
            <a:ext cx="16511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17422" name="Oval 18"/>
          <p:cNvSpPr>
            <a:spLocks noChangeArrowheads="1"/>
          </p:cNvSpPr>
          <p:nvPr/>
        </p:nvSpPr>
        <p:spPr bwMode="auto">
          <a:xfrm>
            <a:off x="6343651" y="4298157"/>
            <a:ext cx="32147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17423" name="Rectangle 19"/>
          <p:cNvSpPr>
            <a:spLocks noChangeArrowheads="1"/>
          </p:cNvSpPr>
          <p:nvPr/>
        </p:nvSpPr>
        <p:spPr bwMode="auto">
          <a:xfrm>
            <a:off x="6375797" y="4205288"/>
            <a:ext cx="17953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17424" name="Oval 20"/>
          <p:cNvSpPr>
            <a:spLocks noChangeArrowheads="1"/>
          </p:cNvSpPr>
          <p:nvPr/>
        </p:nvSpPr>
        <p:spPr bwMode="auto">
          <a:xfrm>
            <a:off x="6271023" y="2930128"/>
            <a:ext cx="35719" cy="33338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17425" name="Rectangle 21"/>
          <p:cNvSpPr>
            <a:spLocks noChangeArrowheads="1"/>
          </p:cNvSpPr>
          <p:nvPr/>
        </p:nvSpPr>
        <p:spPr bwMode="auto">
          <a:xfrm>
            <a:off x="6354366" y="2767013"/>
            <a:ext cx="285750" cy="494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Q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17426" name="Oval 22"/>
          <p:cNvSpPr>
            <a:spLocks noChangeArrowheads="1"/>
          </p:cNvSpPr>
          <p:nvPr/>
        </p:nvSpPr>
        <p:spPr bwMode="auto">
          <a:xfrm>
            <a:off x="2626519" y="2375297"/>
            <a:ext cx="33338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17427" name="Rectangle 23"/>
          <p:cNvSpPr>
            <a:spLocks noChangeArrowheads="1"/>
          </p:cNvSpPr>
          <p:nvPr/>
        </p:nvSpPr>
        <p:spPr bwMode="auto">
          <a:xfrm>
            <a:off x="2525316" y="2124075"/>
            <a:ext cx="360759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cxnSp>
        <p:nvCxnSpPr>
          <p:cNvPr id="17428" name="Line 62"/>
          <p:cNvCxnSpPr>
            <a:cxnSpLocks noChangeShapeType="1"/>
          </p:cNvCxnSpPr>
          <p:nvPr/>
        </p:nvCxnSpPr>
        <p:spPr bwMode="auto">
          <a:xfrm>
            <a:off x="2657475" y="2393156"/>
            <a:ext cx="3627835" cy="553641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29" name="TextBox 29"/>
          <p:cNvSpPr txBox="1">
            <a:spLocks noChangeArrowheads="1"/>
          </p:cNvSpPr>
          <p:nvPr/>
        </p:nvSpPr>
        <p:spPr bwMode="auto">
          <a:xfrm>
            <a:off x="3773091" y="2602706"/>
            <a:ext cx="4857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30" name="TextBox 30"/>
          <p:cNvSpPr txBox="1">
            <a:spLocks noChangeArrowheads="1"/>
          </p:cNvSpPr>
          <p:nvPr/>
        </p:nvSpPr>
        <p:spPr bwMode="auto">
          <a:xfrm>
            <a:off x="2865835" y="3452813"/>
            <a:ext cx="4845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31" name="TextBox 31"/>
          <p:cNvSpPr txBox="1">
            <a:spLocks noChangeArrowheads="1"/>
          </p:cNvSpPr>
          <p:nvPr/>
        </p:nvSpPr>
        <p:spPr bwMode="auto">
          <a:xfrm>
            <a:off x="5717381" y="3904060"/>
            <a:ext cx="4857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z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893344" y="2568179"/>
            <a:ext cx="909638" cy="450056"/>
            <a:chOff x="3675952" y="3429930"/>
            <a:chExt cx="1134603" cy="518906"/>
          </a:xfrm>
        </p:grpSpPr>
        <p:sp>
          <p:nvSpPr>
            <p:cNvPr id="17439" name="Arc 53"/>
            <p:cNvSpPr>
              <a:spLocks noChangeAspect="1"/>
            </p:cNvSpPr>
            <p:nvPr/>
          </p:nvSpPr>
          <p:spPr bwMode="auto">
            <a:xfrm>
              <a:off x="3675952" y="3429930"/>
              <a:ext cx="879910" cy="518906"/>
            </a:xfrm>
            <a:custGeom>
              <a:avLst/>
              <a:gdLst>
                <a:gd name="T0" fmla="*/ 1504004286 w 21283"/>
                <a:gd name="T1" fmla="*/ 259431448 h 12568"/>
                <a:gd name="T2" fmla="*/ 1241477393 w 21283"/>
                <a:gd name="T3" fmla="*/ 884573129 h 12568"/>
                <a:gd name="T4" fmla="*/ 0 w 21283"/>
                <a:gd name="T5" fmla="*/ 0 h 1256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283" h="12568" fill="none" extrusionOk="0">
                  <a:moveTo>
                    <a:pt x="21283" y="3686"/>
                  </a:moveTo>
                  <a:cubicBezTo>
                    <a:pt x="20728" y="6888"/>
                    <a:pt x="19458" y="9924"/>
                    <a:pt x="17567" y="12567"/>
                  </a:cubicBezTo>
                </a:path>
                <a:path w="21283" h="12568" stroke="0" extrusionOk="0">
                  <a:moveTo>
                    <a:pt x="21283" y="3686"/>
                  </a:moveTo>
                  <a:cubicBezTo>
                    <a:pt x="20728" y="6888"/>
                    <a:pt x="19458" y="9924"/>
                    <a:pt x="17567" y="12567"/>
                  </a:cubicBezTo>
                  <a:lnTo>
                    <a:pt x="0" y="0"/>
                  </a:lnTo>
                  <a:lnTo>
                    <a:pt x="21283" y="3686"/>
                  </a:lnTo>
                  <a:close/>
                </a:path>
              </a:pathLst>
            </a:custGeom>
            <a:solidFill>
              <a:srgbClr val="00C459">
                <a:alpha val="49803"/>
              </a:srgbClr>
            </a:solidFill>
            <a:ln w="12700">
              <a:solidFill>
                <a:srgbClr val="007A3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AU" sz="1350"/>
            </a:p>
          </p:txBody>
        </p:sp>
        <p:sp>
          <p:nvSpPr>
            <p:cNvPr id="17440" name="TextBox 32"/>
            <p:cNvSpPr txBox="1">
              <a:spLocks noChangeArrowheads="1"/>
            </p:cNvSpPr>
            <p:nvPr/>
          </p:nvSpPr>
          <p:spPr bwMode="auto">
            <a:xfrm>
              <a:off x="4163875" y="3438772"/>
              <a:ext cx="646680" cy="425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z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7433" name="TextBox 33"/>
          <p:cNvSpPr txBox="1">
            <a:spLocks noChangeArrowheads="1"/>
          </p:cNvSpPr>
          <p:nvPr/>
        </p:nvSpPr>
        <p:spPr bwMode="auto">
          <a:xfrm>
            <a:off x="3507582" y="2499122"/>
            <a:ext cx="48458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34" name="Arc 95"/>
          <p:cNvSpPr>
            <a:spLocks noChangeAspect="1"/>
          </p:cNvSpPr>
          <p:nvPr/>
        </p:nvSpPr>
        <p:spPr bwMode="auto">
          <a:xfrm>
            <a:off x="3598069" y="2581276"/>
            <a:ext cx="654844" cy="431006"/>
          </a:xfrm>
          <a:custGeom>
            <a:avLst/>
            <a:gdLst>
              <a:gd name="T0" fmla="*/ 628000505 w 32566"/>
              <a:gd name="T1" fmla="*/ 237212431 h 21600"/>
              <a:gd name="T2" fmla="*/ 0 w 32566"/>
              <a:gd name="T3" fmla="*/ 293405988 h 21600"/>
              <a:gd name="T4" fmla="*/ 289220525 w 32566"/>
              <a:gd name="T5" fmla="*/ 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2566" h="21600" fill="none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</a:path>
              <a:path w="32566" h="21600" stroke="0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  <a:lnTo>
                  <a:pt x="14998" y="0"/>
                </a:lnTo>
                <a:lnTo>
                  <a:pt x="32565" y="12566"/>
                </a:lnTo>
                <a:close/>
              </a:path>
            </a:pathLst>
          </a:custGeom>
          <a:solidFill>
            <a:srgbClr val="000099">
              <a:alpha val="38823"/>
            </a:srgbClr>
          </a:solidFill>
          <a:ln w="12700">
            <a:solidFill>
              <a:srgbClr val="000099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grpSp>
        <p:nvGrpSpPr>
          <p:cNvPr id="41" name="Group 40"/>
          <p:cNvGrpSpPr>
            <a:grpSpLocks/>
          </p:cNvGrpSpPr>
          <p:nvPr/>
        </p:nvGrpSpPr>
        <p:grpSpPr bwMode="auto">
          <a:xfrm>
            <a:off x="2732485" y="2587229"/>
            <a:ext cx="3627834" cy="1733550"/>
            <a:chOff x="2119765" y="3440691"/>
            <a:chExt cx="4837319" cy="2312063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3689869" y="3442278"/>
              <a:ext cx="1681235" cy="257249"/>
            </a:xfrm>
            <a:prstGeom prst="line">
              <a:avLst/>
            </a:prstGeom>
            <a:ln w="3810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37" name="Line 62"/>
            <p:cNvCxnSpPr>
              <a:cxnSpLocks noChangeShapeType="1"/>
            </p:cNvCxnSpPr>
            <p:nvPr/>
          </p:nvCxnSpPr>
          <p:spPr bwMode="auto">
            <a:xfrm>
              <a:off x="2119765" y="5013994"/>
              <a:ext cx="4837319" cy="738760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38" name="Line 61"/>
            <p:cNvCxnSpPr>
              <a:cxnSpLocks noChangeShapeType="1"/>
            </p:cNvCxnSpPr>
            <p:nvPr/>
          </p:nvCxnSpPr>
          <p:spPr bwMode="auto">
            <a:xfrm>
              <a:off x="3667629" y="3440691"/>
              <a:ext cx="3275599" cy="2303438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053137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3"/>
          <p:cNvSpPr>
            <a:spLocks noGrp="1"/>
          </p:cNvSpPr>
          <p:nvPr>
            <p:ph type="title"/>
          </p:nvPr>
        </p:nvSpPr>
        <p:spPr bwMode="auto">
          <a:xfrm>
            <a:off x="1750086" y="994455"/>
            <a:ext cx="5223272" cy="90130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AU" altLang="en-US" sz="2600" dirty="0">
                <a:solidFill>
                  <a:srgbClr val="171C41"/>
                </a:solidFill>
              </a:rPr>
              <a:t>Now </a:t>
            </a:r>
            <a:r>
              <a:rPr lang="en-AU" altLang="en-US" sz="2600" i="1" dirty="0">
                <a:solidFill>
                  <a:srgbClr val="171C41"/>
                </a:solidFill>
              </a:rPr>
              <a:t>PAQ </a:t>
            </a:r>
            <a:r>
              <a:rPr lang="en-AU" altLang="en-US" sz="2600" dirty="0">
                <a:solidFill>
                  <a:srgbClr val="171C41"/>
                </a:solidFill>
              </a:rPr>
              <a:t>is a straight line</a:t>
            </a:r>
          </a:p>
        </p:txBody>
      </p:sp>
      <p:grpSp>
        <p:nvGrpSpPr>
          <p:cNvPr id="18434" name="Group 34"/>
          <p:cNvGrpSpPr>
            <a:grpSpLocks/>
          </p:cNvGrpSpPr>
          <p:nvPr/>
        </p:nvGrpSpPr>
        <p:grpSpPr bwMode="auto">
          <a:xfrm>
            <a:off x="2465785" y="2124075"/>
            <a:ext cx="4174331" cy="2404325"/>
            <a:chOff x="1763691" y="2223285"/>
            <a:chExt cx="5019395" cy="2890353"/>
          </a:xfrm>
        </p:grpSpPr>
        <p:grpSp>
          <p:nvGrpSpPr>
            <p:cNvPr id="18437" name="Group 4"/>
            <p:cNvGrpSpPr>
              <a:grpSpLocks/>
            </p:cNvGrpSpPr>
            <p:nvPr/>
          </p:nvGrpSpPr>
          <p:grpSpPr bwMode="auto">
            <a:xfrm>
              <a:off x="1763691" y="2223285"/>
              <a:ext cx="5019395" cy="2890353"/>
              <a:chOff x="881749" y="405248"/>
              <a:chExt cx="2554810" cy="1470976"/>
            </a:xfrm>
          </p:grpSpPr>
          <p:sp>
            <p:nvSpPr>
              <p:cNvPr id="18443" name="Arc 50"/>
              <p:cNvSpPr>
                <a:spLocks noChangeAspect="1"/>
              </p:cNvSpPr>
              <p:nvPr/>
            </p:nvSpPr>
            <p:spPr bwMode="auto">
              <a:xfrm>
                <a:off x="1036310" y="1216563"/>
                <a:ext cx="275683" cy="238177"/>
              </a:xfrm>
              <a:custGeom>
                <a:avLst/>
                <a:gdLst>
                  <a:gd name="T0" fmla="*/ 32375242 w 21600"/>
                  <a:gd name="T1" fmla="*/ 0 h 18655"/>
                  <a:gd name="T2" fmla="*/ 44248793 w 21600"/>
                  <a:gd name="T3" fmla="*/ 38824779 h 18655"/>
                  <a:gd name="T4" fmla="*/ 0 w 21600"/>
                  <a:gd name="T5" fmla="*/ 31153449 h 1865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18655" fill="none" extrusionOk="0">
                    <a:moveTo>
                      <a:pt x="15572" y="-1"/>
                    </a:moveTo>
                    <a:cubicBezTo>
                      <a:pt x="19439" y="4023"/>
                      <a:pt x="21600" y="9387"/>
                      <a:pt x="21600" y="14969"/>
                    </a:cubicBezTo>
                    <a:cubicBezTo>
                      <a:pt x="21600" y="16204"/>
                      <a:pt x="21494" y="17437"/>
                      <a:pt x="21283" y="18655"/>
                    </a:cubicBezTo>
                  </a:path>
                  <a:path w="21600" h="18655" stroke="0" extrusionOk="0">
                    <a:moveTo>
                      <a:pt x="15572" y="-1"/>
                    </a:moveTo>
                    <a:cubicBezTo>
                      <a:pt x="19439" y="4023"/>
                      <a:pt x="21600" y="9387"/>
                      <a:pt x="21600" y="14969"/>
                    </a:cubicBezTo>
                    <a:cubicBezTo>
                      <a:pt x="21600" y="16204"/>
                      <a:pt x="21494" y="17437"/>
                      <a:pt x="21283" y="18655"/>
                    </a:cubicBezTo>
                    <a:lnTo>
                      <a:pt x="0" y="14969"/>
                    </a:lnTo>
                    <a:lnTo>
                      <a:pt x="15572" y="-1"/>
                    </a:lnTo>
                    <a:close/>
                  </a:path>
                </a:pathLst>
              </a:custGeom>
              <a:solidFill>
                <a:srgbClr val="FF3300">
                  <a:alpha val="50195"/>
                </a:srgbClr>
              </a:solidFill>
              <a:ln w="1270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AU" sz="1350"/>
              </a:p>
            </p:txBody>
          </p:sp>
          <p:sp>
            <p:nvSpPr>
              <p:cNvPr id="18444" name="Arc 51"/>
              <p:cNvSpPr>
                <a:spLocks noChangeAspect="1"/>
              </p:cNvSpPr>
              <p:nvPr/>
            </p:nvSpPr>
            <p:spPr bwMode="auto">
              <a:xfrm>
                <a:off x="1485338" y="643958"/>
                <a:ext cx="276040" cy="238177"/>
              </a:xfrm>
              <a:custGeom>
                <a:avLst/>
                <a:gdLst>
                  <a:gd name="T0" fmla="*/ 13783623 w 21600"/>
                  <a:gd name="T1" fmla="*/ 38424153 h 18752"/>
                  <a:gd name="T2" fmla="*/ 498776 w 21600"/>
                  <a:gd name="T3" fmla="*/ 0 h 18752"/>
                  <a:gd name="T4" fmla="*/ 45082559 w 21600"/>
                  <a:gd name="T5" fmla="*/ 6569351 h 1875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18752" fill="none" extrusionOk="0">
                    <a:moveTo>
                      <a:pt x="6603" y="18752"/>
                    </a:moveTo>
                    <a:cubicBezTo>
                      <a:pt x="2383" y="14681"/>
                      <a:pt x="0" y="9069"/>
                      <a:pt x="0" y="3206"/>
                    </a:cubicBezTo>
                    <a:cubicBezTo>
                      <a:pt x="-1" y="2132"/>
                      <a:pt x="79" y="1061"/>
                      <a:pt x="239" y="0"/>
                    </a:cubicBezTo>
                  </a:path>
                  <a:path w="21600" h="18752" stroke="0" extrusionOk="0">
                    <a:moveTo>
                      <a:pt x="6603" y="18752"/>
                    </a:moveTo>
                    <a:cubicBezTo>
                      <a:pt x="2383" y="14681"/>
                      <a:pt x="0" y="9069"/>
                      <a:pt x="0" y="3206"/>
                    </a:cubicBezTo>
                    <a:cubicBezTo>
                      <a:pt x="-1" y="2132"/>
                      <a:pt x="79" y="1061"/>
                      <a:pt x="239" y="0"/>
                    </a:cubicBezTo>
                    <a:lnTo>
                      <a:pt x="21600" y="3206"/>
                    </a:lnTo>
                    <a:lnTo>
                      <a:pt x="6603" y="18752"/>
                    </a:lnTo>
                    <a:close/>
                  </a:path>
                </a:pathLst>
              </a:custGeom>
              <a:solidFill>
                <a:srgbClr val="FF3300">
                  <a:alpha val="50195"/>
                </a:srgbClr>
              </a:solidFill>
              <a:ln w="1270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AU" sz="1350"/>
              </a:p>
            </p:txBody>
          </p:sp>
          <p:sp>
            <p:nvSpPr>
              <p:cNvPr id="18445" name="Arc 52"/>
              <p:cNvSpPr>
                <a:spLocks noChangeAspect="1"/>
              </p:cNvSpPr>
              <p:nvPr/>
            </p:nvSpPr>
            <p:spPr bwMode="auto">
              <a:xfrm>
                <a:off x="2853790" y="1503917"/>
                <a:ext cx="410113" cy="238177"/>
              </a:xfrm>
              <a:custGeom>
                <a:avLst/>
                <a:gdLst>
                  <a:gd name="T0" fmla="*/ 0 w 21362"/>
                  <a:gd name="T1" fmla="*/ 65040843 h 12422"/>
                  <a:gd name="T2" fmla="*/ 26117433 w 21362"/>
                  <a:gd name="T3" fmla="*/ 0 h 12422"/>
                  <a:gd name="T4" fmla="*/ 151156494 w 21362"/>
                  <a:gd name="T5" fmla="*/ 87562144 h 1242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362" h="12422" fill="none" extrusionOk="0">
                    <a:moveTo>
                      <a:pt x="-1" y="9226"/>
                    </a:moveTo>
                    <a:cubicBezTo>
                      <a:pt x="496" y="5906"/>
                      <a:pt x="1760" y="2747"/>
                      <a:pt x="3691" y="0"/>
                    </a:cubicBezTo>
                  </a:path>
                  <a:path w="21362" h="12422" stroke="0" extrusionOk="0">
                    <a:moveTo>
                      <a:pt x="-1" y="9226"/>
                    </a:moveTo>
                    <a:cubicBezTo>
                      <a:pt x="496" y="5906"/>
                      <a:pt x="1760" y="2747"/>
                      <a:pt x="3691" y="0"/>
                    </a:cubicBezTo>
                    <a:lnTo>
                      <a:pt x="21362" y="12422"/>
                    </a:lnTo>
                    <a:lnTo>
                      <a:pt x="-1" y="9226"/>
                    </a:lnTo>
                    <a:close/>
                  </a:path>
                </a:pathLst>
              </a:custGeom>
              <a:solidFill>
                <a:srgbClr val="00C459">
                  <a:alpha val="49803"/>
                </a:srgbClr>
              </a:solidFill>
              <a:ln w="12700">
                <a:solidFill>
                  <a:srgbClr val="007A3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AU" sz="1350"/>
              </a:p>
            </p:txBody>
          </p:sp>
          <p:sp>
            <p:nvSpPr>
              <p:cNvPr id="18446" name="Arc 53"/>
              <p:cNvSpPr>
                <a:spLocks noChangeAspect="1"/>
              </p:cNvSpPr>
              <p:nvPr/>
            </p:nvSpPr>
            <p:spPr bwMode="auto">
              <a:xfrm>
                <a:off x="1759583" y="679439"/>
                <a:ext cx="403927" cy="238177"/>
              </a:xfrm>
              <a:custGeom>
                <a:avLst/>
                <a:gdLst>
                  <a:gd name="T0" fmla="*/ 145493298 w 21283"/>
                  <a:gd name="T1" fmla="*/ 25087573 h 12568"/>
                  <a:gd name="T2" fmla="*/ 120097235 w 21283"/>
                  <a:gd name="T3" fmla="*/ 85539579 h 12568"/>
                  <a:gd name="T4" fmla="*/ 0 w 21283"/>
                  <a:gd name="T5" fmla="*/ 0 h 125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283" h="12568" fill="none" extrusionOk="0">
                    <a:moveTo>
                      <a:pt x="21283" y="3686"/>
                    </a:moveTo>
                    <a:cubicBezTo>
                      <a:pt x="20728" y="6888"/>
                      <a:pt x="19458" y="9924"/>
                      <a:pt x="17567" y="12567"/>
                    </a:cubicBezTo>
                  </a:path>
                  <a:path w="21283" h="12568" stroke="0" extrusionOk="0">
                    <a:moveTo>
                      <a:pt x="21283" y="3686"/>
                    </a:moveTo>
                    <a:cubicBezTo>
                      <a:pt x="20728" y="6888"/>
                      <a:pt x="19458" y="9924"/>
                      <a:pt x="17567" y="12567"/>
                    </a:cubicBezTo>
                    <a:lnTo>
                      <a:pt x="0" y="0"/>
                    </a:lnTo>
                    <a:lnTo>
                      <a:pt x="21283" y="3686"/>
                    </a:lnTo>
                    <a:close/>
                  </a:path>
                </a:pathLst>
              </a:custGeom>
              <a:solidFill>
                <a:srgbClr val="00C459">
                  <a:alpha val="49803"/>
                </a:srgbClr>
              </a:solidFill>
              <a:ln w="12700">
                <a:solidFill>
                  <a:srgbClr val="007A3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AU" sz="1350"/>
              </a:p>
            </p:txBody>
          </p:sp>
          <p:cxnSp>
            <p:nvCxnSpPr>
              <p:cNvPr id="18447" name="Line 60"/>
              <p:cNvCxnSpPr>
                <a:cxnSpLocks noChangeShapeType="1"/>
              </p:cNvCxnSpPr>
              <p:nvPr/>
            </p:nvCxnSpPr>
            <p:spPr bwMode="auto">
              <a:xfrm flipH="1">
                <a:off x="1045210" y="688340"/>
                <a:ext cx="716915" cy="71818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448" name="Line 61"/>
              <p:cNvCxnSpPr>
                <a:cxnSpLocks noChangeShapeType="1"/>
              </p:cNvCxnSpPr>
              <p:nvPr/>
            </p:nvCxnSpPr>
            <p:spPr bwMode="auto">
              <a:xfrm>
                <a:off x="1762125" y="688340"/>
                <a:ext cx="1503680" cy="105727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449" name="Line 62"/>
              <p:cNvCxnSpPr>
                <a:cxnSpLocks noChangeShapeType="1"/>
              </p:cNvCxnSpPr>
              <p:nvPr/>
            </p:nvCxnSpPr>
            <p:spPr bwMode="auto">
              <a:xfrm>
                <a:off x="1045210" y="1410485"/>
                <a:ext cx="2220595" cy="33909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18450" name="Group 12"/>
              <p:cNvGrpSpPr>
                <a:grpSpLocks/>
              </p:cNvGrpSpPr>
              <p:nvPr/>
            </p:nvGrpSpPr>
            <p:grpSpPr bwMode="auto">
              <a:xfrm>
                <a:off x="2319655" y="721986"/>
                <a:ext cx="84455" cy="94615"/>
                <a:chOff x="2319655" y="721986"/>
                <a:chExt cx="84455" cy="94615"/>
              </a:xfrm>
            </p:grpSpPr>
            <p:cxnSp>
              <p:nvCxnSpPr>
                <p:cNvPr id="18465" name="Line 64"/>
                <p:cNvCxnSpPr>
                  <a:cxnSpLocks noChangeShapeType="1"/>
                </p:cNvCxnSpPr>
                <p:nvPr/>
              </p:nvCxnSpPr>
              <p:spPr bwMode="auto">
                <a:xfrm flipH="1">
                  <a:off x="2319655" y="781676"/>
                  <a:ext cx="84455" cy="34925"/>
                </a:xfrm>
                <a:prstGeom prst="line">
                  <a:avLst/>
                </a:prstGeom>
                <a:noFill/>
                <a:ln w="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466" name="Line 65"/>
                <p:cNvCxnSpPr>
                  <a:cxnSpLocks noChangeShapeType="1"/>
                </p:cNvCxnSpPr>
                <p:nvPr/>
              </p:nvCxnSpPr>
              <p:spPr bwMode="auto">
                <a:xfrm>
                  <a:off x="2334895" y="721986"/>
                  <a:ext cx="69215" cy="59690"/>
                </a:xfrm>
                <a:prstGeom prst="line">
                  <a:avLst/>
                </a:prstGeom>
                <a:noFill/>
                <a:ln w="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18451" name="Group 13"/>
              <p:cNvGrpSpPr>
                <a:grpSpLocks/>
              </p:cNvGrpSpPr>
              <p:nvPr/>
            </p:nvGrpSpPr>
            <p:grpSpPr bwMode="auto">
              <a:xfrm>
                <a:off x="2259965" y="1546225"/>
                <a:ext cx="89535" cy="94615"/>
                <a:chOff x="2259965" y="1546225"/>
                <a:chExt cx="89535" cy="94615"/>
              </a:xfrm>
            </p:grpSpPr>
            <p:cxnSp>
              <p:nvCxnSpPr>
                <p:cNvPr id="18463" name="Line 67"/>
                <p:cNvCxnSpPr>
                  <a:cxnSpLocks noChangeShapeType="1"/>
                </p:cNvCxnSpPr>
                <p:nvPr/>
              </p:nvCxnSpPr>
              <p:spPr bwMode="auto">
                <a:xfrm flipH="1">
                  <a:off x="2259965" y="1605915"/>
                  <a:ext cx="89535" cy="34925"/>
                </a:xfrm>
                <a:prstGeom prst="line">
                  <a:avLst/>
                </a:prstGeom>
                <a:noFill/>
                <a:ln w="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464" name="Line 68"/>
                <p:cNvCxnSpPr>
                  <a:cxnSpLocks noChangeShapeType="1"/>
                </p:cNvCxnSpPr>
                <p:nvPr/>
              </p:nvCxnSpPr>
              <p:spPr bwMode="auto">
                <a:xfrm>
                  <a:off x="2275205" y="1546225"/>
                  <a:ext cx="74295" cy="59690"/>
                </a:xfrm>
                <a:prstGeom prst="line">
                  <a:avLst/>
                </a:prstGeom>
                <a:noFill/>
                <a:ln w="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18452" name="Oval 14"/>
              <p:cNvSpPr>
                <a:spLocks noChangeArrowheads="1"/>
              </p:cNvSpPr>
              <p:nvPr/>
            </p:nvSpPr>
            <p:spPr bwMode="auto">
              <a:xfrm>
                <a:off x="1751965" y="678180"/>
                <a:ext cx="20320" cy="20320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AU" altLang="en-US" sz="2100"/>
              </a:p>
            </p:txBody>
          </p:sp>
          <p:sp>
            <p:nvSpPr>
              <p:cNvPr id="18453" name="Rectangle 15"/>
              <p:cNvSpPr>
                <a:spLocks noChangeArrowheads="1"/>
              </p:cNvSpPr>
              <p:nvPr/>
            </p:nvSpPr>
            <p:spPr bwMode="auto">
              <a:xfrm>
                <a:off x="1732280" y="469758"/>
                <a:ext cx="101052" cy="1977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Aft>
                    <a:spcPts val="750"/>
                  </a:spcAft>
                </a:pPr>
                <a:r>
                  <a:rPr lang="en-US" altLang="en-US" sz="21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</a:t>
                </a:r>
                <a:endParaRPr lang="en-AU" altLang="en-US" sz="2100">
                  <a:latin typeface="Arial" panose="020B0604020202020204" pitchFamily="34" charset="0"/>
                </a:endParaRPr>
              </a:p>
            </p:txBody>
          </p:sp>
          <p:sp>
            <p:nvSpPr>
              <p:cNvPr id="18454" name="Oval 16"/>
              <p:cNvSpPr>
                <a:spLocks noChangeArrowheads="1"/>
              </p:cNvSpPr>
              <p:nvPr/>
            </p:nvSpPr>
            <p:spPr bwMode="auto">
              <a:xfrm>
                <a:off x="1035685" y="1396365"/>
                <a:ext cx="19685" cy="1968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AU" altLang="en-US" sz="2100"/>
              </a:p>
            </p:txBody>
          </p:sp>
          <p:sp>
            <p:nvSpPr>
              <p:cNvPr id="18455" name="Rectangle 17"/>
              <p:cNvSpPr>
                <a:spLocks noChangeArrowheads="1"/>
              </p:cNvSpPr>
              <p:nvPr/>
            </p:nvSpPr>
            <p:spPr bwMode="auto">
              <a:xfrm>
                <a:off x="881749" y="1348689"/>
                <a:ext cx="101052" cy="1977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Aft>
                    <a:spcPts val="750"/>
                  </a:spcAft>
                </a:pPr>
                <a:r>
                  <a:rPr lang="en-US" altLang="en-US" sz="21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B</a:t>
                </a:r>
                <a:endParaRPr lang="en-AU" altLang="en-US" sz="2100">
                  <a:latin typeface="Arial" panose="020B0604020202020204" pitchFamily="34" charset="0"/>
                </a:endParaRPr>
              </a:p>
            </p:txBody>
          </p:sp>
          <p:sp>
            <p:nvSpPr>
              <p:cNvPr id="18456" name="Oval 18"/>
              <p:cNvSpPr>
                <a:spLocks noChangeArrowheads="1"/>
              </p:cNvSpPr>
              <p:nvPr/>
            </p:nvSpPr>
            <p:spPr bwMode="auto">
              <a:xfrm>
                <a:off x="3255645" y="1735455"/>
                <a:ext cx="19685" cy="1968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AU" altLang="en-US" sz="2100"/>
              </a:p>
            </p:txBody>
          </p:sp>
          <p:sp>
            <p:nvSpPr>
              <p:cNvPr id="18457" name="Rectangle 19"/>
              <p:cNvSpPr>
                <a:spLocks noChangeArrowheads="1"/>
              </p:cNvSpPr>
              <p:nvPr/>
            </p:nvSpPr>
            <p:spPr bwMode="auto">
              <a:xfrm>
                <a:off x="3275330" y="1678510"/>
                <a:ext cx="109881" cy="1977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Aft>
                    <a:spcPts val="750"/>
                  </a:spcAft>
                </a:pPr>
                <a:r>
                  <a:rPr lang="en-US" altLang="en-US" sz="21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C</a:t>
                </a:r>
                <a:endParaRPr lang="en-AU" altLang="en-US" sz="2100">
                  <a:latin typeface="Arial" panose="020B0604020202020204" pitchFamily="34" charset="0"/>
                </a:endParaRPr>
              </a:p>
            </p:txBody>
          </p:sp>
          <p:sp>
            <p:nvSpPr>
              <p:cNvPr id="18458" name="Oval 20"/>
              <p:cNvSpPr>
                <a:spLocks noChangeArrowheads="1"/>
              </p:cNvSpPr>
              <p:nvPr/>
            </p:nvSpPr>
            <p:spPr bwMode="auto">
              <a:xfrm>
                <a:off x="3210876" y="898302"/>
                <a:ext cx="21600" cy="20320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AU" altLang="en-US" sz="2100"/>
              </a:p>
            </p:txBody>
          </p:sp>
          <p:sp>
            <p:nvSpPr>
              <p:cNvPr id="18459" name="Rectangle 21"/>
              <p:cNvSpPr>
                <a:spLocks noChangeArrowheads="1"/>
              </p:cNvSpPr>
              <p:nvPr/>
            </p:nvSpPr>
            <p:spPr bwMode="auto">
              <a:xfrm>
                <a:off x="3262082" y="798607"/>
                <a:ext cx="174477" cy="302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Aft>
                    <a:spcPts val="750"/>
                  </a:spcAft>
                </a:pPr>
                <a:r>
                  <a:rPr lang="en-US" altLang="en-US" sz="21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Q</a:t>
                </a:r>
                <a:endParaRPr lang="en-AU" altLang="en-US" sz="2100">
                  <a:latin typeface="Arial" panose="020B0604020202020204" pitchFamily="34" charset="0"/>
                </a:endParaRPr>
              </a:p>
            </p:txBody>
          </p:sp>
          <p:sp>
            <p:nvSpPr>
              <p:cNvPr id="18460" name="Oval 22"/>
              <p:cNvSpPr>
                <a:spLocks noChangeArrowheads="1"/>
              </p:cNvSpPr>
              <p:nvPr/>
            </p:nvSpPr>
            <p:spPr bwMode="auto">
              <a:xfrm>
                <a:off x="980440" y="558800"/>
                <a:ext cx="20320" cy="1968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AU" altLang="en-US" sz="2100"/>
              </a:p>
            </p:txBody>
          </p:sp>
          <p:sp>
            <p:nvSpPr>
              <p:cNvPr id="18461" name="Rectangle 23"/>
              <p:cNvSpPr>
                <a:spLocks noChangeArrowheads="1"/>
              </p:cNvSpPr>
              <p:nvPr/>
            </p:nvSpPr>
            <p:spPr bwMode="auto">
              <a:xfrm>
                <a:off x="918400" y="405248"/>
                <a:ext cx="220390" cy="1977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Aft>
                    <a:spcPts val="750"/>
                  </a:spcAft>
                </a:pPr>
                <a:r>
                  <a:rPr lang="en-US" altLang="en-US" sz="21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P</a:t>
                </a:r>
                <a:endParaRPr lang="en-AU" altLang="en-US" sz="2100">
                  <a:latin typeface="Arial" panose="020B0604020202020204" pitchFamily="34" charset="0"/>
                </a:endParaRPr>
              </a:p>
            </p:txBody>
          </p:sp>
          <p:cxnSp>
            <p:nvCxnSpPr>
              <p:cNvPr id="18462" name="Line 62"/>
              <p:cNvCxnSpPr>
                <a:cxnSpLocks noChangeShapeType="1"/>
              </p:cNvCxnSpPr>
              <p:nvPr/>
            </p:nvCxnSpPr>
            <p:spPr bwMode="auto">
              <a:xfrm>
                <a:off x="998982" y="569614"/>
                <a:ext cx="2220595" cy="33909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8438" name="TextBox 29"/>
            <p:cNvSpPr txBox="1">
              <a:spLocks noChangeArrowheads="1"/>
            </p:cNvSpPr>
            <p:nvPr/>
          </p:nvSpPr>
          <p:spPr bwMode="auto">
            <a:xfrm>
              <a:off x="3336029" y="2798601"/>
              <a:ext cx="583240" cy="4439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39" name="TextBox 30"/>
            <p:cNvSpPr txBox="1">
              <a:spLocks noChangeArrowheads="1"/>
            </p:cNvSpPr>
            <p:nvPr/>
          </p:nvSpPr>
          <p:spPr bwMode="auto">
            <a:xfrm>
              <a:off x="2244701" y="3820543"/>
              <a:ext cx="583240" cy="4439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y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40" name="TextBox 31"/>
            <p:cNvSpPr txBox="1">
              <a:spLocks noChangeArrowheads="1"/>
            </p:cNvSpPr>
            <p:nvPr/>
          </p:nvSpPr>
          <p:spPr bwMode="auto">
            <a:xfrm>
              <a:off x="5635408" y="4401420"/>
              <a:ext cx="583240" cy="4439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z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41" name="TextBox 32"/>
            <p:cNvSpPr txBox="1">
              <a:spLocks noChangeArrowheads="1"/>
            </p:cNvSpPr>
            <p:nvPr/>
          </p:nvSpPr>
          <p:spPr bwMode="auto">
            <a:xfrm>
              <a:off x="3940266" y="2761423"/>
              <a:ext cx="583240" cy="4439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z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42" name="TextBox 33"/>
            <p:cNvSpPr txBox="1">
              <a:spLocks noChangeArrowheads="1"/>
            </p:cNvSpPr>
            <p:nvPr/>
          </p:nvSpPr>
          <p:spPr bwMode="auto">
            <a:xfrm>
              <a:off x="3016697" y="2673552"/>
              <a:ext cx="583240" cy="4439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y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36" name="Line 62"/>
          <p:cNvCxnSpPr>
            <a:cxnSpLocks noChangeShapeType="1"/>
          </p:cNvCxnSpPr>
          <p:nvPr/>
        </p:nvCxnSpPr>
        <p:spPr bwMode="auto">
          <a:xfrm>
            <a:off x="2657475" y="2393156"/>
            <a:ext cx="3627835" cy="55364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36" name="Arc 95"/>
          <p:cNvSpPr>
            <a:spLocks noChangeAspect="1"/>
          </p:cNvSpPr>
          <p:nvPr/>
        </p:nvSpPr>
        <p:spPr bwMode="auto">
          <a:xfrm>
            <a:off x="3598069" y="2581275"/>
            <a:ext cx="654844" cy="447675"/>
          </a:xfrm>
          <a:custGeom>
            <a:avLst/>
            <a:gdLst>
              <a:gd name="T0" fmla="*/ 628000505 w 32566"/>
              <a:gd name="T1" fmla="*/ 255702924 h 21600"/>
              <a:gd name="T2" fmla="*/ 0 w 32566"/>
              <a:gd name="T3" fmla="*/ 316276722 h 21600"/>
              <a:gd name="T4" fmla="*/ 289220525 w 32566"/>
              <a:gd name="T5" fmla="*/ 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2566" h="21600" fill="none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</a:path>
              <a:path w="32566" h="21600" stroke="0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  <a:lnTo>
                  <a:pt x="14998" y="0"/>
                </a:lnTo>
                <a:lnTo>
                  <a:pt x="32565" y="12566"/>
                </a:lnTo>
                <a:close/>
              </a:path>
            </a:pathLst>
          </a:custGeom>
          <a:solidFill>
            <a:srgbClr val="000099">
              <a:alpha val="38823"/>
            </a:srgbClr>
          </a:solidFill>
          <a:ln w="12700">
            <a:solidFill>
              <a:srgbClr val="000099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</p:spTree>
    <p:extLst>
      <p:ext uri="{BB962C8B-B14F-4D97-AF65-F5344CB8AC3E}">
        <p14:creationId xmlns:p14="http://schemas.microsoft.com/office/powerpoint/2010/main" val="1643573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81985" y="1007148"/>
            <a:ext cx="7221544" cy="901304"/>
          </a:xfrm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AU" altLang="en-US" sz="2600" i="1" dirty="0">
                <a:solidFill>
                  <a:srgbClr val="171C41"/>
                </a:solidFill>
              </a:rPr>
              <a:t>x</a:t>
            </a:r>
            <a:r>
              <a:rPr lang="en-AU" altLang="en-US" sz="2600" dirty="0">
                <a:solidFill>
                  <a:srgbClr val="171C41"/>
                </a:solidFill>
              </a:rPr>
              <a:t> + </a:t>
            </a:r>
            <a:r>
              <a:rPr lang="en-AU" altLang="en-US" sz="2600" i="1" dirty="0">
                <a:solidFill>
                  <a:srgbClr val="171C41"/>
                </a:solidFill>
              </a:rPr>
              <a:t>y</a:t>
            </a:r>
            <a:r>
              <a:rPr lang="en-AU" altLang="en-US" sz="2600" dirty="0">
                <a:solidFill>
                  <a:srgbClr val="171C41"/>
                </a:solidFill>
              </a:rPr>
              <a:t> + </a:t>
            </a:r>
            <a:r>
              <a:rPr lang="en-AU" altLang="en-US" sz="2600" i="1" dirty="0">
                <a:solidFill>
                  <a:srgbClr val="171C41"/>
                </a:solidFill>
              </a:rPr>
              <a:t>z</a:t>
            </a:r>
            <a:r>
              <a:rPr lang="en-AU" altLang="en-US" sz="2600" dirty="0">
                <a:solidFill>
                  <a:srgbClr val="171C41"/>
                </a:solidFill>
              </a:rPr>
              <a:t> = 180</a:t>
            </a:r>
            <a:r>
              <a:rPr lang="en-AU" altLang="en-US" sz="2600" dirty="0">
                <a:solidFill>
                  <a:srgbClr val="171C41"/>
                </a:solidFill>
                <a:sym typeface="Symbol" panose="05050102010706020507" pitchFamily="18" charset="2"/>
              </a:rPr>
              <a:t>°   (PAQ is a straight line)</a:t>
            </a:r>
            <a:endParaRPr lang="en-AU" altLang="en-US" sz="2600" dirty="0">
              <a:solidFill>
                <a:srgbClr val="171C41"/>
              </a:solidFill>
            </a:endParaRPr>
          </a:p>
        </p:txBody>
      </p:sp>
      <p:grpSp>
        <p:nvGrpSpPr>
          <p:cNvPr id="19458" name="Group 34"/>
          <p:cNvGrpSpPr>
            <a:grpSpLocks/>
          </p:cNvGrpSpPr>
          <p:nvPr/>
        </p:nvGrpSpPr>
        <p:grpSpPr bwMode="auto">
          <a:xfrm>
            <a:off x="2465785" y="2124075"/>
            <a:ext cx="4174331" cy="2404325"/>
            <a:chOff x="1763689" y="2223284"/>
            <a:chExt cx="5019390" cy="2890353"/>
          </a:xfrm>
        </p:grpSpPr>
        <p:grpSp>
          <p:nvGrpSpPr>
            <p:cNvPr id="19460" name="Group 4"/>
            <p:cNvGrpSpPr>
              <a:grpSpLocks/>
            </p:cNvGrpSpPr>
            <p:nvPr/>
          </p:nvGrpSpPr>
          <p:grpSpPr bwMode="auto">
            <a:xfrm>
              <a:off x="1763689" y="2223284"/>
              <a:ext cx="5019390" cy="2890353"/>
              <a:chOff x="881749" y="405248"/>
              <a:chExt cx="2554810" cy="1470976"/>
            </a:xfrm>
          </p:grpSpPr>
          <p:sp>
            <p:nvSpPr>
              <p:cNvPr id="19466" name="Arc 50"/>
              <p:cNvSpPr>
                <a:spLocks noChangeAspect="1"/>
              </p:cNvSpPr>
              <p:nvPr/>
            </p:nvSpPr>
            <p:spPr bwMode="auto">
              <a:xfrm>
                <a:off x="1036310" y="1216563"/>
                <a:ext cx="275683" cy="238177"/>
              </a:xfrm>
              <a:custGeom>
                <a:avLst/>
                <a:gdLst>
                  <a:gd name="T0" fmla="*/ 32375242 w 21600"/>
                  <a:gd name="T1" fmla="*/ 0 h 18655"/>
                  <a:gd name="T2" fmla="*/ 44248793 w 21600"/>
                  <a:gd name="T3" fmla="*/ 38824779 h 18655"/>
                  <a:gd name="T4" fmla="*/ 0 w 21600"/>
                  <a:gd name="T5" fmla="*/ 31153449 h 1865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18655" fill="none" extrusionOk="0">
                    <a:moveTo>
                      <a:pt x="15572" y="-1"/>
                    </a:moveTo>
                    <a:cubicBezTo>
                      <a:pt x="19439" y="4023"/>
                      <a:pt x="21600" y="9387"/>
                      <a:pt x="21600" y="14969"/>
                    </a:cubicBezTo>
                    <a:cubicBezTo>
                      <a:pt x="21600" y="16204"/>
                      <a:pt x="21494" y="17437"/>
                      <a:pt x="21283" y="18655"/>
                    </a:cubicBezTo>
                  </a:path>
                  <a:path w="21600" h="18655" stroke="0" extrusionOk="0">
                    <a:moveTo>
                      <a:pt x="15572" y="-1"/>
                    </a:moveTo>
                    <a:cubicBezTo>
                      <a:pt x="19439" y="4023"/>
                      <a:pt x="21600" y="9387"/>
                      <a:pt x="21600" y="14969"/>
                    </a:cubicBezTo>
                    <a:cubicBezTo>
                      <a:pt x="21600" y="16204"/>
                      <a:pt x="21494" y="17437"/>
                      <a:pt x="21283" y="18655"/>
                    </a:cubicBezTo>
                    <a:lnTo>
                      <a:pt x="0" y="14969"/>
                    </a:lnTo>
                    <a:lnTo>
                      <a:pt x="15572" y="-1"/>
                    </a:lnTo>
                    <a:close/>
                  </a:path>
                </a:pathLst>
              </a:custGeom>
              <a:solidFill>
                <a:srgbClr val="FF3300">
                  <a:alpha val="50195"/>
                </a:srgbClr>
              </a:solidFill>
              <a:ln w="1270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AU" sz="1350"/>
              </a:p>
            </p:txBody>
          </p:sp>
          <p:sp>
            <p:nvSpPr>
              <p:cNvPr id="19467" name="Arc 51"/>
              <p:cNvSpPr>
                <a:spLocks noChangeAspect="1"/>
              </p:cNvSpPr>
              <p:nvPr/>
            </p:nvSpPr>
            <p:spPr bwMode="auto">
              <a:xfrm>
                <a:off x="1485338" y="643958"/>
                <a:ext cx="276040" cy="238177"/>
              </a:xfrm>
              <a:custGeom>
                <a:avLst/>
                <a:gdLst>
                  <a:gd name="T0" fmla="*/ 13783623 w 21600"/>
                  <a:gd name="T1" fmla="*/ 38424153 h 18752"/>
                  <a:gd name="T2" fmla="*/ 498776 w 21600"/>
                  <a:gd name="T3" fmla="*/ 0 h 18752"/>
                  <a:gd name="T4" fmla="*/ 45082559 w 21600"/>
                  <a:gd name="T5" fmla="*/ 6569351 h 1875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18752" fill="none" extrusionOk="0">
                    <a:moveTo>
                      <a:pt x="6603" y="18752"/>
                    </a:moveTo>
                    <a:cubicBezTo>
                      <a:pt x="2383" y="14681"/>
                      <a:pt x="0" y="9069"/>
                      <a:pt x="0" y="3206"/>
                    </a:cubicBezTo>
                    <a:cubicBezTo>
                      <a:pt x="-1" y="2132"/>
                      <a:pt x="79" y="1061"/>
                      <a:pt x="239" y="0"/>
                    </a:cubicBezTo>
                  </a:path>
                  <a:path w="21600" h="18752" stroke="0" extrusionOk="0">
                    <a:moveTo>
                      <a:pt x="6603" y="18752"/>
                    </a:moveTo>
                    <a:cubicBezTo>
                      <a:pt x="2383" y="14681"/>
                      <a:pt x="0" y="9069"/>
                      <a:pt x="0" y="3206"/>
                    </a:cubicBezTo>
                    <a:cubicBezTo>
                      <a:pt x="-1" y="2132"/>
                      <a:pt x="79" y="1061"/>
                      <a:pt x="239" y="0"/>
                    </a:cubicBezTo>
                    <a:lnTo>
                      <a:pt x="21600" y="3206"/>
                    </a:lnTo>
                    <a:lnTo>
                      <a:pt x="6603" y="18752"/>
                    </a:lnTo>
                    <a:close/>
                  </a:path>
                </a:pathLst>
              </a:custGeom>
              <a:solidFill>
                <a:srgbClr val="FF3300">
                  <a:alpha val="50195"/>
                </a:srgbClr>
              </a:solidFill>
              <a:ln w="1270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AU" sz="1350"/>
              </a:p>
            </p:txBody>
          </p:sp>
          <p:sp>
            <p:nvSpPr>
              <p:cNvPr id="19468" name="Arc 52"/>
              <p:cNvSpPr>
                <a:spLocks noChangeAspect="1"/>
              </p:cNvSpPr>
              <p:nvPr/>
            </p:nvSpPr>
            <p:spPr bwMode="auto">
              <a:xfrm>
                <a:off x="2853790" y="1503917"/>
                <a:ext cx="410113" cy="238177"/>
              </a:xfrm>
              <a:custGeom>
                <a:avLst/>
                <a:gdLst>
                  <a:gd name="T0" fmla="*/ 0 w 21362"/>
                  <a:gd name="T1" fmla="*/ 65040843 h 12422"/>
                  <a:gd name="T2" fmla="*/ 26117433 w 21362"/>
                  <a:gd name="T3" fmla="*/ 0 h 12422"/>
                  <a:gd name="T4" fmla="*/ 151156494 w 21362"/>
                  <a:gd name="T5" fmla="*/ 87562144 h 1242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362" h="12422" fill="none" extrusionOk="0">
                    <a:moveTo>
                      <a:pt x="-1" y="9226"/>
                    </a:moveTo>
                    <a:cubicBezTo>
                      <a:pt x="496" y="5906"/>
                      <a:pt x="1760" y="2747"/>
                      <a:pt x="3691" y="0"/>
                    </a:cubicBezTo>
                  </a:path>
                  <a:path w="21362" h="12422" stroke="0" extrusionOk="0">
                    <a:moveTo>
                      <a:pt x="-1" y="9226"/>
                    </a:moveTo>
                    <a:cubicBezTo>
                      <a:pt x="496" y="5906"/>
                      <a:pt x="1760" y="2747"/>
                      <a:pt x="3691" y="0"/>
                    </a:cubicBezTo>
                    <a:lnTo>
                      <a:pt x="21362" y="12422"/>
                    </a:lnTo>
                    <a:lnTo>
                      <a:pt x="-1" y="9226"/>
                    </a:lnTo>
                    <a:close/>
                  </a:path>
                </a:pathLst>
              </a:custGeom>
              <a:solidFill>
                <a:srgbClr val="00C459">
                  <a:alpha val="49803"/>
                </a:srgbClr>
              </a:solidFill>
              <a:ln w="12700">
                <a:solidFill>
                  <a:srgbClr val="007A3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AU" sz="1350"/>
              </a:p>
            </p:txBody>
          </p:sp>
          <p:sp>
            <p:nvSpPr>
              <p:cNvPr id="19469" name="Arc 53"/>
              <p:cNvSpPr>
                <a:spLocks noChangeAspect="1"/>
              </p:cNvSpPr>
              <p:nvPr/>
            </p:nvSpPr>
            <p:spPr bwMode="auto">
              <a:xfrm>
                <a:off x="1759583" y="679439"/>
                <a:ext cx="403927" cy="238177"/>
              </a:xfrm>
              <a:custGeom>
                <a:avLst/>
                <a:gdLst>
                  <a:gd name="T0" fmla="*/ 145493298 w 21283"/>
                  <a:gd name="T1" fmla="*/ 25087573 h 12568"/>
                  <a:gd name="T2" fmla="*/ 120097235 w 21283"/>
                  <a:gd name="T3" fmla="*/ 85539579 h 12568"/>
                  <a:gd name="T4" fmla="*/ 0 w 21283"/>
                  <a:gd name="T5" fmla="*/ 0 h 125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283" h="12568" fill="none" extrusionOk="0">
                    <a:moveTo>
                      <a:pt x="21283" y="3686"/>
                    </a:moveTo>
                    <a:cubicBezTo>
                      <a:pt x="20728" y="6888"/>
                      <a:pt x="19458" y="9924"/>
                      <a:pt x="17567" y="12567"/>
                    </a:cubicBezTo>
                  </a:path>
                  <a:path w="21283" h="12568" stroke="0" extrusionOk="0">
                    <a:moveTo>
                      <a:pt x="21283" y="3686"/>
                    </a:moveTo>
                    <a:cubicBezTo>
                      <a:pt x="20728" y="6888"/>
                      <a:pt x="19458" y="9924"/>
                      <a:pt x="17567" y="12567"/>
                    </a:cubicBezTo>
                    <a:lnTo>
                      <a:pt x="0" y="0"/>
                    </a:lnTo>
                    <a:lnTo>
                      <a:pt x="21283" y="3686"/>
                    </a:lnTo>
                    <a:close/>
                  </a:path>
                </a:pathLst>
              </a:custGeom>
              <a:solidFill>
                <a:srgbClr val="00C459">
                  <a:alpha val="49803"/>
                </a:srgbClr>
              </a:solidFill>
              <a:ln w="12700">
                <a:solidFill>
                  <a:srgbClr val="007A3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AU" sz="1350"/>
              </a:p>
            </p:txBody>
          </p:sp>
          <p:cxnSp>
            <p:nvCxnSpPr>
              <p:cNvPr id="19470" name="Line 60"/>
              <p:cNvCxnSpPr>
                <a:cxnSpLocks noChangeShapeType="1"/>
              </p:cNvCxnSpPr>
              <p:nvPr/>
            </p:nvCxnSpPr>
            <p:spPr bwMode="auto">
              <a:xfrm flipH="1">
                <a:off x="1045210" y="688340"/>
                <a:ext cx="716915" cy="71818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9471" name="Line 61"/>
              <p:cNvCxnSpPr>
                <a:cxnSpLocks noChangeShapeType="1"/>
              </p:cNvCxnSpPr>
              <p:nvPr/>
            </p:nvCxnSpPr>
            <p:spPr bwMode="auto">
              <a:xfrm>
                <a:off x="1762125" y="688340"/>
                <a:ext cx="1503680" cy="105727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9472" name="Line 62"/>
              <p:cNvCxnSpPr>
                <a:cxnSpLocks noChangeShapeType="1"/>
              </p:cNvCxnSpPr>
              <p:nvPr/>
            </p:nvCxnSpPr>
            <p:spPr bwMode="auto">
              <a:xfrm>
                <a:off x="1045210" y="1410485"/>
                <a:ext cx="2220595" cy="33909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19473" name="Group 12"/>
              <p:cNvGrpSpPr>
                <a:grpSpLocks/>
              </p:cNvGrpSpPr>
              <p:nvPr/>
            </p:nvGrpSpPr>
            <p:grpSpPr bwMode="auto">
              <a:xfrm>
                <a:off x="2319655" y="721986"/>
                <a:ext cx="84455" cy="94615"/>
                <a:chOff x="2319655" y="721986"/>
                <a:chExt cx="84455" cy="94615"/>
              </a:xfrm>
            </p:grpSpPr>
            <p:cxnSp>
              <p:nvCxnSpPr>
                <p:cNvPr id="19488" name="Line 64"/>
                <p:cNvCxnSpPr>
                  <a:cxnSpLocks noChangeShapeType="1"/>
                </p:cNvCxnSpPr>
                <p:nvPr/>
              </p:nvCxnSpPr>
              <p:spPr bwMode="auto">
                <a:xfrm flipH="1">
                  <a:off x="2319655" y="781676"/>
                  <a:ext cx="84455" cy="34925"/>
                </a:xfrm>
                <a:prstGeom prst="line">
                  <a:avLst/>
                </a:prstGeom>
                <a:noFill/>
                <a:ln w="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9489" name="Line 65"/>
                <p:cNvCxnSpPr>
                  <a:cxnSpLocks noChangeShapeType="1"/>
                </p:cNvCxnSpPr>
                <p:nvPr/>
              </p:nvCxnSpPr>
              <p:spPr bwMode="auto">
                <a:xfrm>
                  <a:off x="2334895" y="721986"/>
                  <a:ext cx="69215" cy="59690"/>
                </a:xfrm>
                <a:prstGeom prst="line">
                  <a:avLst/>
                </a:prstGeom>
                <a:noFill/>
                <a:ln w="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19474" name="Group 13"/>
              <p:cNvGrpSpPr>
                <a:grpSpLocks/>
              </p:cNvGrpSpPr>
              <p:nvPr/>
            </p:nvGrpSpPr>
            <p:grpSpPr bwMode="auto">
              <a:xfrm>
                <a:off x="2259965" y="1546225"/>
                <a:ext cx="89535" cy="94615"/>
                <a:chOff x="2259965" y="1546225"/>
                <a:chExt cx="89535" cy="94615"/>
              </a:xfrm>
            </p:grpSpPr>
            <p:cxnSp>
              <p:nvCxnSpPr>
                <p:cNvPr id="19486" name="Line 67"/>
                <p:cNvCxnSpPr>
                  <a:cxnSpLocks noChangeShapeType="1"/>
                </p:cNvCxnSpPr>
                <p:nvPr/>
              </p:nvCxnSpPr>
              <p:spPr bwMode="auto">
                <a:xfrm flipH="1">
                  <a:off x="2259965" y="1605915"/>
                  <a:ext cx="89535" cy="34925"/>
                </a:xfrm>
                <a:prstGeom prst="line">
                  <a:avLst/>
                </a:prstGeom>
                <a:noFill/>
                <a:ln w="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9487" name="Line 68"/>
                <p:cNvCxnSpPr>
                  <a:cxnSpLocks noChangeShapeType="1"/>
                </p:cNvCxnSpPr>
                <p:nvPr/>
              </p:nvCxnSpPr>
              <p:spPr bwMode="auto">
                <a:xfrm>
                  <a:off x="2275205" y="1546225"/>
                  <a:ext cx="74295" cy="59690"/>
                </a:xfrm>
                <a:prstGeom prst="line">
                  <a:avLst/>
                </a:prstGeom>
                <a:noFill/>
                <a:ln w="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19475" name="Oval 14"/>
              <p:cNvSpPr>
                <a:spLocks noChangeArrowheads="1"/>
              </p:cNvSpPr>
              <p:nvPr/>
            </p:nvSpPr>
            <p:spPr bwMode="auto">
              <a:xfrm>
                <a:off x="1751965" y="678180"/>
                <a:ext cx="20320" cy="20320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AU" altLang="en-US" sz="2100"/>
              </a:p>
            </p:txBody>
          </p:sp>
          <p:sp>
            <p:nvSpPr>
              <p:cNvPr id="19476" name="Rectangle 15"/>
              <p:cNvSpPr>
                <a:spLocks noChangeArrowheads="1"/>
              </p:cNvSpPr>
              <p:nvPr/>
            </p:nvSpPr>
            <p:spPr bwMode="auto">
              <a:xfrm>
                <a:off x="1732280" y="469758"/>
                <a:ext cx="101052" cy="1977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Aft>
                    <a:spcPts val="750"/>
                  </a:spcAft>
                </a:pPr>
                <a:r>
                  <a:rPr lang="en-US" altLang="en-US" sz="21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</a:t>
                </a:r>
                <a:endParaRPr lang="en-AU" altLang="en-US" sz="2100">
                  <a:latin typeface="Arial" panose="020B0604020202020204" pitchFamily="34" charset="0"/>
                </a:endParaRPr>
              </a:p>
            </p:txBody>
          </p:sp>
          <p:sp>
            <p:nvSpPr>
              <p:cNvPr id="19477" name="Oval 16"/>
              <p:cNvSpPr>
                <a:spLocks noChangeArrowheads="1"/>
              </p:cNvSpPr>
              <p:nvPr/>
            </p:nvSpPr>
            <p:spPr bwMode="auto">
              <a:xfrm>
                <a:off x="1035685" y="1396365"/>
                <a:ext cx="19685" cy="1968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AU" altLang="en-US" sz="2100"/>
              </a:p>
            </p:txBody>
          </p:sp>
          <p:sp>
            <p:nvSpPr>
              <p:cNvPr id="19478" name="Rectangle 17"/>
              <p:cNvSpPr>
                <a:spLocks noChangeArrowheads="1"/>
              </p:cNvSpPr>
              <p:nvPr/>
            </p:nvSpPr>
            <p:spPr bwMode="auto">
              <a:xfrm>
                <a:off x="881749" y="1348689"/>
                <a:ext cx="101052" cy="1977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Aft>
                    <a:spcPts val="750"/>
                  </a:spcAft>
                </a:pPr>
                <a:r>
                  <a:rPr lang="en-US" altLang="en-US" sz="21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B</a:t>
                </a:r>
                <a:endParaRPr lang="en-AU" altLang="en-US" sz="2100">
                  <a:latin typeface="Arial" panose="020B0604020202020204" pitchFamily="34" charset="0"/>
                </a:endParaRPr>
              </a:p>
            </p:txBody>
          </p:sp>
          <p:sp>
            <p:nvSpPr>
              <p:cNvPr id="19479" name="Oval 18"/>
              <p:cNvSpPr>
                <a:spLocks noChangeArrowheads="1"/>
              </p:cNvSpPr>
              <p:nvPr/>
            </p:nvSpPr>
            <p:spPr bwMode="auto">
              <a:xfrm>
                <a:off x="3255645" y="1735455"/>
                <a:ext cx="19685" cy="1968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AU" altLang="en-US" sz="2100"/>
              </a:p>
            </p:txBody>
          </p:sp>
          <p:sp>
            <p:nvSpPr>
              <p:cNvPr id="19480" name="Rectangle 19"/>
              <p:cNvSpPr>
                <a:spLocks noChangeArrowheads="1"/>
              </p:cNvSpPr>
              <p:nvPr/>
            </p:nvSpPr>
            <p:spPr bwMode="auto">
              <a:xfrm>
                <a:off x="3275330" y="1678510"/>
                <a:ext cx="109881" cy="1977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Aft>
                    <a:spcPts val="750"/>
                  </a:spcAft>
                </a:pPr>
                <a:r>
                  <a:rPr lang="en-US" altLang="en-US" sz="21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C</a:t>
                </a:r>
                <a:endParaRPr lang="en-AU" altLang="en-US" sz="2100">
                  <a:latin typeface="Arial" panose="020B0604020202020204" pitchFamily="34" charset="0"/>
                </a:endParaRPr>
              </a:p>
            </p:txBody>
          </p:sp>
          <p:sp>
            <p:nvSpPr>
              <p:cNvPr id="19481" name="Oval 20"/>
              <p:cNvSpPr>
                <a:spLocks noChangeArrowheads="1"/>
              </p:cNvSpPr>
              <p:nvPr/>
            </p:nvSpPr>
            <p:spPr bwMode="auto">
              <a:xfrm>
                <a:off x="3210876" y="898302"/>
                <a:ext cx="21600" cy="20320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AU" altLang="en-US" sz="2100"/>
              </a:p>
            </p:txBody>
          </p:sp>
          <p:sp>
            <p:nvSpPr>
              <p:cNvPr id="19482" name="Rectangle 21"/>
              <p:cNvSpPr>
                <a:spLocks noChangeArrowheads="1"/>
              </p:cNvSpPr>
              <p:nvPr/>
            </p:nvSpPr>
            <p:spPr bwMode="auto">
              <a:xfrm>
                <a:off x="3262082" y="798607"/>
                <a:ext cx="174477" cy="302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Aft>
                    <a:spcPts val="750"/>
                  </a:spcAft>
                </a:pPr>
                <a:r>
                  <a:rPr lang="en-US" altLang="en-US" sz="21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Q</a:t>
                </a:r>
                <a:endParaRPr lang="en-AU" altLang="en-US" sz="2100">
                  <a:latin typeface="Arial" panose="020B0604020202020204" pitchFamily="34" charset="0"/>
                </a:endParaRPr>
              </a:p>
            </p:txBody>
          </p:sp>
          <p:sp>
            <p:nvSpPr>
              <p:cNvPr id="19483" name="Oval 22"/>
              <p:cNvSpPr>
                <a:spLocks noChangeArrowheads="1"/>
              </p:cNvSpPr>
              <p:nvPr/>
            </p:nvSpPr>
            <p:spPr bwMode="auto">
              <a:xfrm>
                <a:off x="980440" y="558800"/>
                <a:ext cx="20320" cy="1968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AU" altLang="en-US" sz="2100"/>
              </a:p>
            </p:txBody>
          </p:sp>
          <p:sp>
            <p:nvSpPr>
              <p:cNvPr id="19484" name="Rectangle 23"/>
              <p:cNvSpPr>
                <a:spLocks noChangeArrowheads="1"/>
              </p:cNvSpPr>
              <p:nvPr/>
            </p:nvSpPr>
            <p:spPr bwMode="auto">
              <a:xfrm>
                <a:off x="918400" y="405248"/>
                <a:ext cx="220390" cy="1977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Aft>
                    <a:spcPts val="750"/>
                  </a:spcAft>
                </a:pPr>
                <a:r>
                  <a:rPr lang="en-US" altLang="en-US" sz="21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P</a:t>
                </a:r>
                <a:endParaRPr lang="en-AU" altLang="en-US" sz="2100">
                  <a:latin typeface="Arial" panose="020B0604020202020204" pitchFamily="34" charset="0"/>
                </a:endParaRPr>
              </a:p>
            </p:txBody>
          </p:sp>
          <p:cxnSp>
            <p:nvCxnSpPr>
              <p:cNvPr id="19485" name="Line 62"/>
              <p:cNvCxnSpPr>
                <a:cxnSpLocks noChangeShapeType="1"/>
              </p:cNvCxnSpPr>
              <p:nvPr/>
            </p:nvCxnSpPr>
            <p:spPr bwMode="auto">
              <a:xfrm>
                <a:off x="998982" y="569614"/>
                <a:ext cx="2220595" cy="33909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9461" name="TextBox 29"/>
            <p:cNvSpPr txBox="1">
              <a:spLocks noChangeArrowheads="1"/>
            </p:cNvSpPr>
            <p:nvPr/>
          </p:nvSpPr>
          <p:spPr bwMode="auto">
            <a:xfrm>
              <a:off x="3336027" y="2798600"/>
              <a:ext cx="583240" cy="4439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462" name="TextBox 30"/>
            <p:cNvSpPr txBox="1">
              <a:spLocks noChangeArrowheads="1"/>
            </p:cNvSpPr>
            <p:nvPr/>
          </p:nvSpPr>
          <p:spPr bwMode="auto">
            <a:xfrm>
              <a:off x="2244701" y="3820542"/>
              <a:ext cx="583240" cy="4439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y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463" name="TextBox 31"/>
            <p:cNvSpPr txBox="1">
              <a:spLocks noChangeArrowheads="1"/>
            </p:cNvSpPr>
            <p:nvPr/>
          </p:nvSpPr>
          <p:spPr bwMode="auto">
            <a:xfrm>
              <a:off x="5635402" y="4401419"/>
              <a:ext cx="583240" cy="4439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z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464" name="TextBox 32"/>
            <p:cNvSpPr txBox="1">
              <a:spLocks noChangeArrowheads="1"/>
            </p:cNvSpPr>
            <p:nvPr/>
          </p:nvSpPr>
          <p:spPr bwMode="auto">
            <a:xfrm>
              <a:off x="3928410" y="2773804"/>
              <a:ext cx="583240" cy="4439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z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465" name="TextBox 33"/>
            <p:cNvSpPr txBox="1">
              <a:spLocks noChangeArrowheads="1"/>
            </p:cNvSpPr>
            <p:nvPr/>
          </p:nvSpPr>
          <p:spPr bwMode="auto">
            <a:xfrm>
              <a:off x="3016697" y="2673552"/>
              <a:ext cx="583240" cy="4439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y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9459" name="Arc 95"/>
          <p:cNvSpPr>
            <a:spLocks noChangeAspect="1"/>
          </p:cNvSpPr>
          <p:nvPr/>
        </p:nvSpPr>
        <p:spPr bwMode="auto">
          <a:xfrm>
            <a:off x="3598069" y="2581276"/>
            <a:ext cx="654844" cy="431006"/>
          </a:xfrm>
          <a:custGeom>
            <a:avLst/>
            <a:gdLst>
              <a:gd name="T0" fmla="*/ 628000505 w 32566"/>
              <a:gd name="T1" fmla="*/ 237212431 h 21600"/>
              <a:gd name="T2" fmla="*/ 0 w 32566"/>
              <a:gd name="T3" fmla="*/ 293405988 h 21600"/>
              <a:gd name="T4" fmla="*/ 289220525 w 32566"/>
              <a:gd name="T5" fmla="*/ 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2566" h="21600" fill="none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</a:path>
              <a:path w="32566" h="21600" stroke="0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  <a:lnTo>
                  <a:pt x="14998" y="0"/>
                </a:lnTo>
                <a:lnTo>
                  <a:pt x="32565" y="12566"/>
                </a:lnTo>
                <a:close/>
              </a:path>
            </a:pathLst>
          </a:custGeom>
          <a:solidFill>
            <a:srgbClr val="000099">
              <a:alpha val="38823"/>
            </a:srgbClr>
          </a:solidFill>
          <a:ln w="12700">
            <a:solidFill>
              <a:srgbClr val="000099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</p:spTree>
    <p:extLst>
      <p:ext uri="{BB962C8B-B14F-4D97-AF65-F5344CB8AC3E}">
        <p14:creationId xmlns:p14="http://schemas.microsoft.com/office/powerpoint/2010/main" val="10199738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3"/>
          <p:cNvSpPr>
            <a:spLocks noGrp="1"/>
          </p:cNvSpPr>
          <p:nvPr>
            <p:ph type="title"/>
          </p:nvPr>
        </p:nvSpPr>
        <p:spPr bwMode="auto">
          <a:xfrm>
            <a:off x="1781017" y="960156"/>
            <a:ext cx="5840015" cy="90130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AU" altLang="en-US" sz="2600" i="1" dirty="0">
                <a:solidFill>
                  <a:srgbClr val="171C41"/>
                </a:solidFill>
              </a:rPr>
              <a:t>x</a:t>
            </a:r>
            <a:r>
              <a:rPr lang="en-AU" altLang="en-US" sz="2600" dirty="0">
                <a:solidFill>
                  <a:srgbClr val="171C41"/>
                </a:solidFill>
              </a:rPr>
              <a:t> + </a:t>
            </a:r>
            <a:r>
              <a:rPr lang="en-AU" altLang="en-US" sz="2600" i="1" dirty="0">
                <a:solidFill>
                  <a:srgbClr val="171C41"/>
                </a:solidFill>
              </a:rPr>
              <a:t>y </a:t>
            </a:r>
            <a:r>
              <a:rPr lang="en-AU" altLang="en-US" sz="2600" dirty="0">
                <a:solidFill>
                  <a:srgbClr val="171C41"/>
                </a:solidFill>
              </a:rPr>
              <a:t>+ </a:t>
            </a:r>
            <a:r>
              <a:rPr lang="en-AU" altLang="en-US" sz="2600" i="1" dirty="0">
                <a:solidFill>
                  <a:srgbClr val="171C41"/>
                </a:solidFill>
              </a:rPr>
              <a:t>z</a:t>
            </a:r>
            <a:r>
              <a:rPr lang="en-AU" altLang="en-US" sz="2600" dirty="0">
                <a:solidFill>
                  <a:srgbClr val="171C41"/>
                </a:solidFill>
              </a:rPr>
              <a:t> = 180</a:t>
            </a:r>
            <a:r>
              <a:rPr lang="en-AU" altLang="en-US" sz="2800" dirty="0">
                <a:sym typeface="Symbol" panose="05050102010706020507" pitchFamily="18" charset="2"/>
              </a:rPr>
              <a:t>°</a:t>
            </a:r>
            <a:endParaRPr lang="en-AU" altLang="en-US" sz="2800" dirty="0"/>
          </a:p>
        </p:txBody>
      </p:sp>
      <p:grpSp>
        <p:nvGrpSpPr>
          <p:cNvPr id="20482" name="Group 34"/>
          <p:cNvGrpSpPr>
            <a:grpSpLocks/>
          </p:cNvGrpSpPr>
          <p:nvPr/>
        </p:nvGrpSpPr>
        <p:grpSpPr bwMode="auto">
          <a:xfrm>
            <a:off x="2465785" y="1989535"/>
            <a:ext cx="4089781" cy="2538945"/>
            <a:chOff x="1763689" y="2060849"/>
            <a:chExt cx="4918543" cy="3052874"/>
          </a:xfrm>
        </p:grpSpPr>
        <p:grpSp>
          <p:nvGrpSpPr>
            <p:cNvPr id="20484" name="Group 4"/>
            <p:cNvGrpSpPr>
              <a:grpSpLocks/>
            </p:cNvGrpSpPr>
            <p:nvPr/>
          </p:nvGrpSpPr>
          <p:grpSpPr bwMode="auto">
            <a:xfrm>
              <a:off x="1763689" y="2060849"/>
              <a:ext cx="4918543" cy="3052874"/>
              <a:chOff x="881749" y="322581"/>
              <a:chExt cx="2503481" cy="1553687"/>
            </a:xfrm>
          </p:grpSpPr>
          <p:sp>
            <p:nvSpPr>
              <p:cNvPr id="20488" name="Arc 50"/>
              <p:cNvSpPr>
                <a:spLocks noChangeAspect="1"/>
              </p:cNvSpPr>
              <p:nvPr/>
            </p:nvSpPr>
            <p:spPr bwMode="auto">
              <a:xfrm>
                <a:off x="1036310" y="1216563"/>
                <a:ext cx="275683" cy="238177"/>
              </a:xfrm>
              <a:custGeom>
                <a:avLst/>
                <a:gdLst>
                  <a:gd name="T0" fmla="*/ 32375242 w 21600"/>
                  <a:gd name="T1" fmla="*/ 0 h 18655"/>
                  <a:gd name="T2" fmla="*/ 44248793 w 21600"/>
                  <a:gd name="T3" fmla="*/ 38824779 h 18655"/>
                  <a:gd name="T4" fmla="*/ 0 w 21600"/>
                  <a:gd name="T5" fmla="*/ 31153449 h 1865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18655" fill="none" extrusionOk="0">
                    <a:moveTo>
                      <a:pt x="15572" y="-1"/>
                    </a:moveTo>
                    <a:cubicBezTo>
                      <a:pt x="19439" y="4023"/>
                      <a:pt x="21600" y="9387"/>
                      <a:pt x="21600" y="14969"/>
                    </a:cubicBezTo>
                    <a:cubicBezTo>
                      <a:pt x="21600" y="16204"/>
                      <a:pt x="21494" y="17437"/>
                      <a:pt x="21283" y="18655"/>
                    </a:cubicBezTo>
                  </a:path>
                  <a:path w="21600" h="18655" stroke="0" extrusionOk="0">
                    <a:moveTo>
                      <a:pt x="15572" y="-1"/>
                    </a:moveTo>
                    <a:cubicBezTo>
                      <a:pt x="19439" y="4023"/>
                      <a:pt x="21600" y="9387"/>
                      <a:pt x="21600" y="14969"/>
                    </a:cubicBezTo>
                    <a:cubicBezTo>
                      <a:pt x="21600" y="16204"/>
                      <a:pt x="21494" y="17437"/>
                      <a:pt x="21283" y="18655"/>
                    </a:cubicBezTo>
                    <a:lnTo>
                      <a:pt x="0" y="14969"/>
                    </a:lnTo>
                    <a:lnTo>
                      <a:pt x="15572" y="-1"/>
                    </a:lnTo>
                    <a:close/>
                  </a:path>
                </a:pathLst>
              </a:custGeom>
              <a:solidFill>
                <a:srgbClr val="FF3300">
                  <a:alpha val="50195"/>
                </a:srgbClr>
              </a:solidFill>
              <a:ln w="1270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AU" sz="1350"/>
              </a:p>
            </p:txBody>
          </p:sp>
          <p:sp>
            <p:nvSpPr>
              <p:cNvPr id="20489" name="Arc 52"/>
              <p:cNvSpPr>
                <a:spLocks noChangeAspect="1"/>
              </p:cNvSpPr>
              <p:nvPr/>
            </p:nvSpPr>
            <p:spPr bwMode="auto">
              <a:xfrm>
                <a:off x="2853790" y="1503917"/>
                <a:ext cx="410113" cy="238177"/>
              </a:xfrm>
              <a:custGeom>
                <a:avLst/>
                <a:gdLst>
                  <a:gd name="T0" fmla="*/ 0 w 21362"/>
                  <a:gd name="T1" fmla="*/ 65040843 h 12422"/>
                  <a:gd name="T2" fmla="*/ 26117433 w 21362"/>
                  <a:gd name="T3" fmla="*/ 0 h 12422"/>
                  <a:gd name="T4" fmla="*/ 151156494 w 21362"/>
                  <a:gd name="T5" fmla="*/ 87562144 h 1242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362" h="12422" fill="none" extrusionOk="0">
                    <a:moveTo>
                      <a:pt x="-1" y="9226"/>
                    </a:moveTo>
                    <a:cubicBezTo>
                      <a:pt x="496" y="5906"/>
                      <a:pt x="1760" y="2747"/>
                      <a:pt x="3691" y="0"/>
                    </a:cubicBezTo>
                  </a:path>
                  <a:path w="21362" h="12422" stroke="0" extrusionOk="0">
                    <a:moveTo>
                      <a:pt x="-1" y="9226"/>
                    </a:moveTo>
                    <a:cubicBezTo>
                      <a:pt x="496" y="5906"/>
                      <a:pt x="1760" y="2747"/>
                      <a:pt x="3691" y="0"/>
                    </a:cubicBezTo>
                    <a:lnTo>
                      <a:pt x="21362" y="12422"/>
                    </a:lnTo>
                    <a:lnTo>
                      <a:pt x="-1" y="9226"/>
                    </a:lnTo>
                    <a:close/>
                  </a:path>
                </a:pathLst>
              </a:custGeom>
              <a:solidFill>
                <a:srgbClr val="00C459">
                  <a:alpha val="49803"/>
                </a:srgbClr>
              </a:solidFill>
              <a:ln w="12700">
                <a:solidFill>
                  <a:srgbClr val="007A3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AU" sz="1350"/>
              </a:p>
            </p:txBody>
          </p:sp>
          <p:cxnSp>
            <p:nvCxnSpPr>
              <p:cNvPr id="20490" name="Line 60"/>
              <p:cNvCxnSpPr>
                <a:cxnSpLocks noChangeShapeType="1"/>
              </p:cNvCxnSpPr>
              <p:nvPr/>
            </p:nvCxnSpPr>
            <p:spPr bwMode="auto">
              <a:xfrm flipH="1">
                <a:off x="1045210" y="688340"/>
                <a:ext cx="716915" cy="71818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0491" name="Line 61"/>
              <p:cNvCxnSpPr>
                <a:cxnSpLocks noChangeShapeType="1"/>
              </p:cNvCxnSpPr>
              <p:nvPr/>
            </p:nvCxnSpPr>
            <p:spPr bwMode="auto">
              <a:xfrm>
                <a:off x="1762125" y="688340"/>
                <a:ext cx="1503680" cy="105727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0492" name="Line 62"/>
              <p:cNvCxnSpPr>
                <a:cxnSpLocks noChangeShapeType="1"/>
              </p:cNvCxnSpPr>
              <p:nvPr/>
            </p:nvCxnSpPr>
            <p:spPr bwMode="auto">
              <a:xfrm>
                <a:off x="1045210" y="1410484"/>
                <a:ext cx="2220595" cy="33909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0493" name="Oval 14"/>
              <p:cNvSpPr>
                <a:spLocks noChangeArrowheads="1"/>
              </p:cNvSpPr>
              <p:nvPr/>
            </p:nvSpPr>
            <p:spPr bwMode="auto">
              <a:xfrm>
                <a:off x="1751965" y="678180"/>
                <a:ext cx="20320" cy="20320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AU" altLang="en-US" sz="2100"/>
              </a:p>
            </p:txBody>
          </p:sp>
          <p:sp>
            <p:nvSpPr>
              <p:cNvPr id="20494" name="Rectangle 15"/>
              <p:cNvSpPr>
                <a:spLocks noChangeArrowheads="1"/>
              </p:cNvSpPr>
              <p:nvPr/>
            </p:nvSpPr>
            <p:spPr bwMode="auto">
              <a:xfrm>
                <a:off x="1732280" y="469758"/>
                <a:ext cx="101069" cy="1977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Aft>
                    <a:spcPts val="750"/>
                  </a:spcAft>
                </a:pPr>
                <a:r>
                  <a:rPr lang="en-US" altLang="en-US" sz="21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</a:t>
                </a:r>
                <a:endParaRPr lang="en-AU" altLang="en-US" sz="2100">
                  <a:latin typeface="Arial" panose="020B0604020202020204" pitchFamily="34" charset="0"/>
                </a:endParaRPr>
              </a:p>
            </p:txBody>
          </p:sp>
          <p:sp>
            <p:nvSpPr>
              <p:cNvPr id="20495" name="Oval 16"/>
              <p:cNvSpPr>
                <a:spLocks noChangeArrowheads="1"/>
              </p:cNvSpPr>
              <p:nvPr/>
            </p:nvSpPr>
            <p:spPr bwMode="auto">
              <a:xfrm>
                <a:off x="1035685" y="1396365"/>
                <a:ext cx="19685" cy="1968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AU" altLang="en-US" sz="2100"/>
              </a:p>
            </p:txBody>
          </p:sp>
          <p:sp>
            <p:nvSpPr>
              <p:cNvPr id="20496" name="Rectangle 17"/>
              <p:cNvSpPr>
                <a:spLocks noChangeArrowheads="1"/>
              </p:cNvSpPr>
              <p:nvPr/>
            </p:nvSpPr>
            <p:spPr bwMode="auto">
              <a:xfrm>
                <a:off x="881749" y="1348689"/>
                <a:ext cx="101069" cy="1977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Aft>
                    <a:spcPts val="750"/>
                  </a:spcAft>
                </a:pPr>
                <a:r>
                  <a:rPr lang="en-US" altLang="en-US" sz="21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B</a:t>
                </a:r>
                <a:endParaRPr lang="en-AU" altLang="en-US" sz="2100">
                  <a:latin typeface="Arial" panose="020B0604020202020204" pitchFamily="34" charset="0"/>
                </a:endParaRPr>
              </a:p>
            </p:txBody>
          </p:sp>
          <p:sp>
            <p:nvSpPr>
              <p:cNvPr id="20497" name="Oval 18"/>
              <p:cNvSpPr>
                <a:spLocks noChangeArrowheads="1"/>
              </p:cNvSpPr>
              <p:nvPr/>
            </p:nvSpPr>
            <p:spPr bwMode="auto">
              <a:xfrm>
                <a:off x="3255645" y="1735455"/>
                <a:ext cx="19685" cy="1968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AU" altLang="en-US" sz="2100"/>
              </a:p>
            </p:txBody>
          </p:sp>
          <p:sp>
            <p:nvSpPr>
              <p:cNvPr id="20498" name="Rectangle 19"/>
              <p:cNvSpPr>
                <a:spLocks noChangeArrowheads="1"/>
              </p:cNvSpPr>
              <p:nvPr/>
            </p:nvSpPr>
            <p:spPr bwMode="auto">
              <a:xfrm>
                <a:off x="3275330" y="1678510"/>
                <a:ext cx="109900" cy="1977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Aft>
                    <a:spcPts val="750"/>
                  </a:spcAft>
                </a:pPr>
                <a:r>
                  <a:rPr lang="en-US" altLang="en-US" sz="21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C</a:t>
                </a:r>
                <a:endParaRPr lang="en-AU" altLang="en-US" sz="2100">
                  <a:latin typeface="Arial" panose="020B0604020202020204" pitchFamily="34" charset="0"/>
                </a:endParaRPr>
              </a:p>
            </p:txBody>
          </p:sp>
          <p:sp>
            <p:nvSpPr>
              <p:cNvPr id="20499" name="Rectangle 23"/>
              <p:cNvSpPr>
                <a:spLocks noChangeArrowheads="1"/>
              </p:cNvSpPr>
              <p:nvPr/>
            </p:nvSpPr>
            <p:spPr bwMode="auto">
              <a:xfrm>
                <a:off x="918400" y="322581"/>
                <a:ext cx="220390" cy="1977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Aft>
                    <a:spcPts val="750"/>
                  </a:spcAft>
                </a:pPr>
                <a:endParaRPr lang="en-AU" altLang="en-US" sz="21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0485" name="TextBox 29"/>
            <p:cNvSpPr txBox="1">
              <a:spLocks noChangeArrowheads="1"/>
            </p:cNvSpPr>
            <p:nvPr/>
          </p:nvSpPr>
          <p:spPr bwMode="auto">
            <a:xfrm>
              <a:off x="3336027" y="2798600"/>
              <a:ext cx="583241" cy="4440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486" name="TextBox 30"/>
            <p:cNvSpPr txBox="1">
              <a:spLocks noChangeArrowheads="1"/>
            </p:cNvSpPr>
            <p:nvPr/>
          </p:nvSpPr>
          <p:spPr bwMode="auto">
            <a:xfrm>
              <a:off x="2244700" y="3820543"/>
              <a:ext cx="583241" cy="4440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y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487" name="TextBox 31"/>
            <p:cNvSpPr txBox="1">
              <a:spLocks noChangeArrowheads="1"/>
            </p:cNvSpPr>
            <p:nvPr/>
          </p:nvSpPr>
          <p:spPr bwMode="auto">
            <a:xfrm>
              <a:off x="5635403" y="4362815"/>
              <a:ext cx="522918" cy="4440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z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483" name="Arc 95"/>
          <p:cNvSpPr>
            <a:spLocks noChangeAspect="1"/>
          </p:cNvSpPr>
          <p:nvPr/>
        </p:nvSpPr>
        <p:spPr bwMode="auto">
          <a:xfrm>
            <a:off x="3598069" y="2581276"/>
            <a:ext cx="654844" cy="431006"/>
          </a:xfrm>
          <a:custGeom>
            <a:avLst/>
            <a:gdLst>
              <a:gd name="T0" fmla="*/ 628000505 w 32566"/>
              <a:gd name="T1" fmla="*/ 237212431 h 21600"/>
              <a:gd name="T2" fmla="*/ 0 w 32566"/>
              <a:gd name="T3" fmla="*/ 293405988 h 21600"/>
              <a:gd name="T4" fmla="*/ 289220525 w 32566"/>
              <a:gd name="T5" fmla="*/ 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2566" h="21600" fill="none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</a:path>
              <a:path w="32566" h="21600" stroke="0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  <a:lnTo>
                  <a:pt x="14998" y="0"/>
                </a:lnTo>
                <a:lnTo>
                  <a:pt x="32565" y="12566"/>
                </a:lnTo>
                <a:close/>
              </a:path>
            </a:pathLst>
          </a:custGeom>
          <a:solidFill>
            <a:srgbClr val="000099">
              <a:alpha val="38823"/>
            </a:srgbClr>
          </a:solidFill>
          <a:ln w="12700">
            <a:solidFill>
              <a:srgbClr val="000099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</p:spTree>
    <p:extLst>
      <p:ext uri="{BB962C8B-B14F-4D97-AF65-F5344CB8AC3E}">
        <p14:creationId xmlns:p14="http://schemas.microsoft.com/office/powerpoint/2010/main" val="36619606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3"/>
          <p:cNvSpPr>
            <a:spLocks noGrp="1"/>
          </p:cNvSpPr>
          <p:nvPr>
            <p:ph type="title"/>
          </p:nvPr>
        </p:nvSpPr>
        <p:spPr bwMode="auto">
          <a:xfrm>
            <a:off x="1771352" y="1003152"/>
            <a:ext cx="5904309" cy="90130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AU" altLang="en-US" sz="2600" dirty="0">
                <a:solidFill>
                  <a:srgbClr val="171C41"/>
                </a:solidFill>
              </a:rPr>
              <a:t>The angle sum of a triangle is 180</a:t>
            </a:r>
            <a:r>
              <a:rPr lang="en-AU" altLang="en-US" sz="2600" dirty="0">
                <a:solidFill>
                  <a:srgbClr val="171C41"/>
                </a:solidFill>
                <a:sym typeface="Symbol" panose="05050102010706020507" pitchFamily="18" charset="2"/>
              </a:rPr>
              <a:t>°</a:t>
            </a:r>
            <a:endParaRPr lang="en-AU" altLang="en-US" sz="2600" dirty="0">
              <a:solidFill>
                <a:srgbClr val="171C41"/>
              </a:solidFill>
            </a:endParaRPr>
          </a:p>
        </p:txBody>
      </p:sp>
      <p:grpSp>
        <p:nvGrpSpPr>
          <p:cNvPr id="21506" name="Group 34"/>
          <p:cNvGrpSpPr>
            <a:grpSpLocks/>
          </p:cNvGrpSpPr>
          <p:nvPr/>
        </p:nvGrpSpPr>
        <p:grpSpPr bwMode="auto">
          <a:xfrm>
            <a:off x="2465785" y="1989535"/>
            <a:ext cx="4089781" cy="2538945"/>
            <a:chOff x="1763689" y="2060849"/>
            <a:chExt cx="4918543" cy="3052874"/>
          </a:xfrm>
        </p:grpSpPr>
        <p:grpSp>
          <p:nvGrpSpPr>
            <p:cNvPr id="21508" name="Group 4"/>
            <p:cNvGrpSpPr>
              <a:grpSpLocks/>
            </p:cNvGrpSpPr>
            <p:nvPr/>
          </p:nvGrpSpPr>
          <p:grpSpPr bwMode="auto">
            <a:xfrm>
              <a:off x="1763689" y="2060849"/>
              <a:ext cx="4918543" cy="3052874"/>
              <a:chOff x="881749" y="322581"/>
              <a:chExt cx="2503481" cy="1553687"/>
            </a:xfrm>
          </p:grpSpPr>
          <p:sp>
            <p:nvSpPr>
              <p:cNvPr id="21512" name="Arc 50"/>
              <p:cNvSpPr>
                <a:spLocks noChangeAspect="1"/>
              </p:cNvSpPr>
              <p:nvPr/>
            </p:nvSpPr>
            <p:spPr bwMode="auto">
              <a:xfrm>
                <a:off x="1036310" y="1216563"/>
                <a:ext cx="275683" cy="238177"/>
              </a:xfrm>
              <a:custGeom>
                <a:avLst/>
                <a:gdLst>
                  <a:gd name="T0" fmla="*/ 32375242 w 21600"/>
                  <a:gd name="T1" fmla="*/ 0 h 18655"/>
                  <a:gd name="T2" fmla="*/ 44248793 w 21600"/>
                  <a:gd name="T3" fmla="*/ 38824779 h 18655"/>
                  <a:gd name="T4" fmla="*/ 0 w 21600"/>
                  <a:gd name="T5" fmla="*/ 31153449 h 1865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18655" fill="none" extrusionOk="0">
                    <a:moveTo>
                      <a:pt x="15572" y="-1"/>
                    </a:moveTo>
                    <a:cubicBezTo>
                      <a:pt x="19439" y="4023"/>
                      <a:pt x="21600" y="9387"/>
                      <a:pt x="21600" y="14969"/>
                    </a:cubicBezTo>
                    <a:cubicBezTo>
                      <a:pt x="21600" y="16204"/>
                      <a:pt x="21494" y="17437"/>
                      <a:pt x="21283" y="18655"/>
                    </a:cubicBezTo>
                  </a:path>
                  <a:path w="21600" h="18655" stroke="0" extrusionOk="0">
                    <a:moveTo>
                      <a:pt x="15572" y="-1"/>
                    </a:moveTo>
                    <a:cubicBezTo>
                      <a:pt x="19439" y="4023"/>
                      <a:pt x="21600" y="9387"/>
                      <a:pt x="21600" y="14969"/>
                    </a:cubicBezTo>
                    <a:cubicBezTo>
                      <a:pt x="21600" y="16204"/>
                      <a:pt x="21494" y="17437"/>
                      <a:pt x="21283" y="18655"/>
                    </a:cubicBezTo>
                    <a:lnTo>
                      <a:pt x="0" y="14969"/>
                    </a:lnTo>
                    <a:lnTo>
                      <a:pt x="15572" y="-1"/>
                    </a:lnTo>
                    <a:close/>
                  </a:path>
                </a:pathLst>
              </a:custGeom>
              <a:solidFill>
                <a:srgbClr val="FF3300">
                  <a:alpha val="50195"/>
                </a:srgbClr>
              </a:solidFill>
              <a:ln w="1270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AU" sz="1350"/>
              </a:p>
            </p:txBody>
          </p:sp>
          <p:sp>
            <p:nvSpPr>
              <p:cNvPr id="21513" name="Arc 52"/>
              <p:cNvSpPr>
                <a:spLocks noChangeAspect="1"/>
              </p:cNvSpPr>
              <p:nvPr/>
            </p:nvSpPr>
            <p:spPr bwMode="auto">
              <a:xfrm>
                <a:off x="2853790" y="1503917"/>
                <a:ext cx="410113" cy="238177"/>
              </a:xfrm>
              <a:custGeom>
                <a:avLst/>
                <a:gdLst>
                  <a:gd name="T0" fmla="*/ 0 w 21362"/>
                  <a:gd name="T1" fmla="*/ 65040843 h 12422"/>
                  <a:gd name="T2" fmla="*/ 26117433 w 21362"/>
                  <a:gd name="T3" fmla="*/ 0 h 12422"/>
                  <a:gd name="T4" fmla="*/ 151156494 w 21362"/>
                  <a:gd name="T5" fmla="*/ 87562144 h 1242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362" h="12422" fill="none" extrusionOk="0">
                    <a:moveTo>
                      <a:pt x="-1" y="9226"/>
                    </a:moveTo>
                    <a:cubicBezTo>
                      <a:pt x="496" y="5906"/>
                      <a:pt x="1760" y="2747"/>
                      <a:pt x="3691" y="0"/>
                    </a:cubicBezTo>
                  </a:path>
                  <a:path w="21362" h="12422" stroke="0" extrusionOk="0">
                    <a:moveTo>
                      <a:pt x="-1" y="9226"/>
                    </a:moveTo>
                    <a:cubicBezTo>
                      <a:pt x="496" y="5906"/>
                      <a:pt x="1760" y="2747"/>
                      <a:pt x="3691" y="0"/>
                    </a:cubicBezTo>
                    <a:lnTo>
                      <a:pt x="21362" y="12422"/>
                    </a:lnTo>
                    <a:lnTo>
                      <a:pt x="-1" y="9226"/>
                    </a:lnTo>
                    <a:close/>
                  </a:path>
                </a:pathLst>
              </a:custGeom>
              <a:solidFill>
                <a:srgbClr val="00C459">
                  <a:alpha val="49803"/>
                </a:srgbClr>
              </a:solidFill>
              <a:ln w="12700">
                <a:solidFill>
                  <a:srgbClr val="007A3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AU" sz="1350"/>
              </a:p>
            </p:txBody>
          </p:sp>
          <p:cxnSp>
            <p:nvCxnSpPr>
              <p:cNvPr id="21514" name="Line 60"/>
              <p:cNvCxnSpPr>
                <a:cxnSpLocks noChangeShapeType="1"/>
              </p:cNvCxnSpPr>
              <p:nvPr/>
            </p:nvCxnSpPr>
            <p:spPr bwMode="auto">
              <a:xfrm flipH="1">
                <a:off x="1045210" y="688340"/>
                <a:ext cx="716915" cy="71818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15" name="Line 61"/>
              <p:cNvCxnSpPr>
                <a:cxnSpLocks noChangeShapeType="1"/>
              </p:cNvCxnSpPr>
              <p:nvPr/>
            </p:nvCxnSpPr>
            <p:spPr bwMode="auto">
              <a:xfrm>
                <a:off x="1762125" y="688340"/>
                <a:ext cx="1503680" cy="105727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16" name="Line 62"/>
              <p:cNvCxnSpPr>
                <a:cxnSpLocks noChangeShapeType="1"/>
              </p:cNvCxnSpPr>
              <p:nvPr/>
            </p:nvCxnSpPr>
            <p:spPr bwMode="auto">
              <a:xfrm>
                <a:off x="1045210" y="1410484"/>
                <a:ext cx="2220595" cy="33909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1517" name="Oval 14"/>
              <p:cNvSpPr>
                <a:spLocks noChangeArrowheads="1"/>
              </p:cNvSpPr>
              <p:nvPr/>
            </p:nvSpPr>
            <p:spPr bwMode="auto">
              <a:xfrm>
                <a:off x="1751965" y="678180"/>
                <a:ext cx="20320" cy="20320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AU" altLang="en-US" sz="2100"/>
              </a:p>
            </p:txBody>
          </p:sp>
          <p:sp>
            <p:nvSpPr>
              <p:cNvPr id="21518" name="Rectangle 15"/>
              <p:cNvSpPr>
                <a:spLocks noChangeArrowheads="1"/>
              </p:cNvSpPr>
              <p:nvPr/>
            </p:nvSpPr>
            <p:spPr bwMode="auto">
              <a:xfrm>
                <a:off x="1732280" y="469758"/>
                <a:ext cx="101069" cy="1977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Aft>
                    <a:spcPts val="750"/>
                  </a:spcAft>
                </a:pPr>
                <a:r>
                  <a:rPr lang="en-US" altLang="en-US" sz="21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</a:t>
                </a:r>
                <a:endParaRPr lang="en-AU" altLang="en-US" sz="2100">
                  <a:latin typeface="Arial" panose="020B0604020202020204" pitchFamily="34" charset="0"/>
                </a:endParaRPr>
              </a:p>
            </p:txBody>
          </p:sp>
          <p:sp>
            <p:nvSpPr>
              <p:cNvPr id="21519" name="Oval 16"/>
              <p:cNvSpPr>
                <a:spLocks noChangeArrowheads="1"/>
              </p:cNvSpPr>
              <p:nvPr/>
            </p:nvSpPr>
            <p:spPr bwMode="auto">
              <a:xfrm>
                <a:off x="1035685" y="1396365"/>
                <a:ext cx="19685" cy="1968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AU" altLang="en-US" sz="2100"/>
              </a:p>
            </p:txBody>
          </p:sp>
          <p:sp>
            <p:nvSpPr>
              <p:cNvPr id="21520" name="Rectangle 17"/>
              <p:cNvSpPr>
                <a:spLocks noChangeArrowheads="1"/>
              </p:cNvSpPr>
              <p:nvPr/>
            </p:nvSpPr>
            <p:spPr bwMode="auto">
              <a:xfrm>
                <a:off x="881749" y="1348689"/>
                <a:ext cx="101069" cy="1977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Aft>
                    <a:spcPts val="750"/>
                  </a:spcAft>
                </a:pPr>
                <a:r>
                  <a:rPr lang="en-US" altLang="en-US" sz="21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B</a:t>
                </a:r>
                <a:endParaRPr lang="en-AU" altLang="en-US" sz="2100">
                  <a:latin typeface="Arial" panose="020B0604020202020204" pitchFamily="34" charset="0"/>
                </a:endParaRPr>
              </a:p>
            </p:txBody>
          </p:sp>
          <p:sp>
            <p:nvSpPr>
              <p:cNvPr id="21521" name="Oval 18"/>
              <p:cNvSpPr>
                <a:spLocks noChangeArrowheads="1"/>
              </p:cNvSpPr>
              <p:nvPr/>
            </p:nvSpPr>
            <p:spPr bwMode="auto">
              <a:xfrm>
                <a:off x="3255645" y="1735455"/>
                <a:ext cx="19685" cy="1968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AU" altLang="en-US" sz="2100"/>
              </a:p>
            </p:txBody>
          </p:sp>
          <p:sp>
            <p:nvSpPr>
              <p:cNvPr id="21522" name="Rectangle 19"/>
              <p:cNvSpPr>
                <a:spLocks noChangeArrowheads="1"/>
              </p:cNvSpPr>
              <p:nvPr/>
            </p:nvSpPr>
            <p:spPr bwMode="auto">
              <a:xfrm>
                <a:off x="3275330" y="1678510"/>
                <a:ext cx="109900" cy="1977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Aft>
                    <a:spcPts val="750"/>
                  </a:spcAft>
                </a:pPr>
                <a:r>
                  <a:rPr lang="en-US" altLang="en-US" sz="21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C</a:t>
                </a:r>
                <a:endParaRPr lang="en-AU" altLang="en-US" sz="2100">
                  <a:latin typeface="Arial" panose="020B0604020202020204" pitchFamily="34" charset="0"/>
                </a:endParaRPr>
              </a:p>
            </p:txBody>
          </p:sp>
          <p:sp>
            <p:nvSpPr>
              <p:cNvPr id="21523" name="Rectangle 23"/>
              <p:cNvSpPr>
                <a:spLocks noChangeArrowheads="1"/>
              </p:cNvSpPr>
              <p:nvPr/>
            </p:nvSpPr>
            <p:spPr bwMode="auto">
              <a:xfrm>
                <a:off x="918400" y="322581"/>
                <a:ext cx="220390" cy="1977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Aft>
                    <a:spcPts val="750"/>
                  </a:spcAft>
                </a:pPr>
                <a:endParaRPr lang="en-AU" altLang="en-US" sz="21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1509" name="TextBox 29"/>
            <p:cNvSpPr txBox="1">
              <a:spLocks noChangeArrowheads="1"/>
            </p:cNvSpPr>
            <p:nvPr/>
          </p:nvSpPr>
          <p:spPr bwMode="auto">
            <a:xfrm>
              <a:off x="3336027" y="2798600"/>
              <a:ext cx="583241" cy="4440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510" name="TextBox 30"/>
            <p:cNvSpPr txBox="1">
              <a:spLocks noChangeArrowheads="1"/>
            </p:cNvSpPr>
            <p:nvPr/>
          </p:nvSpPr>
          <p:spPr bwMode="auto">
            <a:xfrm>
              <a:off x="2244700" y="3820543"/>
              <a:ext cx="583241" cy="4440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y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511" name="TextBox 31"/>
            <p:cNvSpPr txBox="1">
              <a:spLocks noChangeArrowheads="1"/>
            </p:cNvSpPr>
            <p:nvPr/>
          </p:nvSpPr>
          <p:spPr bwMode="auto">
            <a:xfrm>
              <a:off x="5725509" y="4388551"/>
              <a:ext cx="583241" cy="4440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z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1507" name="Arc 95"/>
          <p:cNvSpPr>
            <a:spLocks noChangeAspect="1"/>
          </p:cNvSpPr>
          <p:nvPr/>
        </p:nvSpPr>
        <p:spPr bwMode="auto">
          <a:xfrm>
            <a:off x="3598069" y="2581276"/>
            <a:ext cx="654844" cy="431006"/>
          </a:xfrm>
          <a:custGeom>
            <a:avLst/>
            <a:gdLst>
              <a:gd name="T0" fmla="*/ 628000505 w 32566"/>
              <a:gd name="T1" fmla="*/ 237212431 h 21600"/>
              <a:gd name="T2" fmla="*/ 0 w 32566"/>
              <a:gd name="T3" fmla="*/ 293405988 h 21600"/>
              <a:gd name="T4" fmla="*/ 289220525 w 32566"/>
              <a:gd name="T5" fmla="*/ 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2566" h="21600" fill="none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</a:path>
              <a:path w="32566" h="21600" stroke="0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  <a:lnTo>
                  <a:pt x="14998" y="0"/>
                </a:lnTo>
                <a:lnTo>
                  <a:pt x="32565" y="12566"/>
                </a:lnTo>
                <a:close/>
              </a:path>
            </a:pathLst>
          </a:custGeom>
          <a:solidFill>
            <a:srgbClr val="000099">
              <a:alpha val="38823"/>
            </a:srgbClr>
          </a:solidFill>
          <a:ln w="12700">
            <a:solidFill>
              <a:srgbClr val="000099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</p:spTree>
    <p:extLst>
      <p:ext uri="{BB962C8B-B14F-4D97-AF65-F5344CB8AC3E}">
        <p14:creationId xmlns:p14="http://schemas.microsoft.com/office/powerpoint/2010/main" val="36558827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082" y="1360883"/>
            <a:ext cx="5223272" cy="901304"/>
          </a:xfrm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AU" altLang="en-US" sz="2600" dirty="0">
                <a:solidFill>
                  <a:srgbClr val="171C41"/>
                </a:solidFill>
              </a:rPr>
              <a:t>Prove that </a:t>
            </a:r>
            <a:r>
              <a:rPr lang="en-AU" altLang="en-US" sz="2600" i="1" dirty="0">
                <a:solidFill>
                  <a:srgbClr val="171C41"/>
                </a:solidFill>
              </a:rPr>
              <a:t>x</a:t>
            </a:r>
            <a:r>
              <a:rPr lang="en-AU" altLang="en-US" sz="2600" dirty="0">
                <a:solidFill>
                  <a:srgbClr val="171C41"/>
                </a:solidFill>
              </a:rPr>
              <a:t> + </a:t>
            </a:r>
            <a:r>
              <a:rPr lang="en-AU" altLang="en-US" sz="2600" i="1" dirty="0">
                <a:solidFill>
                  <a:srgbClr val="171C41"/>
                </a:solidFill>
              </a:rPr>
              <a:t>y</a:t>
            </a:r>
            <a:r>
              <a:rPr lang="en-AU" altLang="en-US" sz="2600" dirty="0">
                <a:solidFill>
                  <a:srgbClr val="171C41"/>
                </a:solidFill>
              </a:rPr>
              <a:t> + </a:t>
            </a:r>
            <a:r>
              <a:rPr lang="en-AU" altLang="en-US" sz="2600" i="1" dirty="0">
                <a:solidFill>
                  <a:srgbClr val="171C41"/>
                </a:solidFill>
              </a:rPr>
              <a:t>z</a:t>
            </a:r>
            <a:r>
              <a:rPr lang="en-AU" altLang="en-US" sz="2600" dirty="0">
                <a:solidFill>
                  <a:srgbClr val="171C41"/>
                </a:solidFill>
              </a:rPr>
              <a:t> = 180</a:t>
            </a:r>
            <a:r>
              <a:rPr lang="en-AU" altLang="en-US" sz="2600" dirty="0">
                <a:solidFill>
                  <a:srgbClr val="171C41"/>
                </a:solidFill>
                <a:sym typeface="Symbol" panose="05050102010706020507" pitchFamily="18" charset="2"/>
              </a:rPr>
              <a:t>°</a:t>
            </a:r>
            <a:endParaRPr lang="en-AU" altLang="en-US" sz="2600" dirty="0">
              <a:solidFill>
                <a:srgbClr val="171C41"/>
              </a:solidFill>
            </a:endParaRPr>
          </a:p>
        </p:txBody>
      </p:sp>
      <p:sp>
        <p:nvSpPr>
          <p:cNvPr id="23554" name="Arc 95"/>
          <p:cNvSpPr>
            <a:spLocks noChangeAspect="1"/>
          </p:cNvSpPr>
          <p:nvPr/>
        </p:nvSpPr>
        <p:spPr bwMode="auto">
          <a:xfrm>
            <a:off x="3150394" y="2302669"/>
            <a:ext cx="696516" cy="458391"/>
          </a:xfrm>
          <a:custGeom>
            <a:avLst/>
            <a:gdLst>
              <a:gd name="T0" fmla="*/ 754876310 w 32566"/>
              <a:gd name="T1" fmla="*/ 285083068 h 21600"/>
              <a:gd name="T2" fmla="*/ 0 w 32566"/>
              <a:gd name="T3" fmla="*/ 352616202 h 21600"/>
              <a:gd name="T4" fmla="*/ 347652154 w 32566"/>
              <a:gd name="T5" fmla="*/ 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2566" h="21600" fill="none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</a:path>
              <a:path w="32566" h="21600" stroke="0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  <a:lnTo>
                  <a:pt x="14998" y="0"/>
                </a:lnTo>
                <a:lnTo>
                  <a:pt x="32565" y="12566"/>
                </a:lnTo>
                <a:close/>
              </a:path>
            </a:pathLst>
          </a:custGeom>
          <a:solidFill>
            <a:srgbClr val="000099">
              <a:alpha val="38823"/>
            </a:srgbClr>
          </a:solidFill>
          <a:ln w="12700">
            <a:solidFill>
              <a:srgbClr val="000099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sp>
        <p:nvSpPr>
          <p:cNvPr id="23555" name="Arc 50"/>
          <p:cNvSpPr>
            <a:spLocks noChangeAspect="1"/>
          </p:cNvSpPr>
          <p:nvPr/>
        </p:nvSpPr>
        <p:spPr bwMode="auto">
          <a:xfrm rot="21540000">
            <a:off x="2297907" y="3176588"/>
            <a:ext cx="450056" cy="389335"/>
          </a:xfrm>
          <a:custGeom>
            <a:avLst/>
            <a:gdLst>
              <a:gd name="T0" fmla="*/ 334148347 w 21600"/>
              <a:gd name="T1" fmla="*/ 0 h 18655"/>
              <a:gd name="T2" fmla="*/ 456696719 w 21600"/>
              <a:gd name="T3" fmla="*/ 401811160 h 18655"/>
              <a:gd name="T4" fmla="*/ 0 w 21600"/>
              <a:gd name="T5" fmla="*/ 322418566 h 1865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8655" fill="none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</a:path>
              <a:path w="21600" h="18655" stroke="0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  <a:lnTo>
                  <a:pt x="0" y="14969"/>
                </a:lnTo>
                <a:lnTo>
                  <a:pt x="15572" y="-1"/>
                </a:lnTo>
                <a:close/>
              </a:path>
            </a:pathLst>
          </a:custGeom>
          <a:solidFill>
            <a:srgbClr val="FF3300">
              <a:alpha val="50195"/>
            </a:srgbClr>
          </a:solidFill>
          <a:ln w="127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sp>
        <p:nvSpPr>
          <p:cNvPr id="23556" name="Arc 52"/>
          <p:cNvSpPr>
            <a:spLocks noChangeAspect="1"/>
          </p:cNvSpPr>
          <p:nvPr/>
        </p:nvSpPr>
        <p:spPr bwMode="auto">
          <a:xfrm>
            <a:off x="5261372" y="3656410"/>
            <a:ext cx="670322" cy="388144"/>
          </a:xfrm>
          <a:custGeom>
            <a:avLst/>
            <a:gdLst>
              <a:gd name="T0" fmla="*/ 0 w 21362"/>
              <a:gd name="T1" fmla="*/ 669017591 h 12422"/>
              <a:gd name="T2" fmla="*/ 270209331 w 21362"/>
              <a:gd name="T3" fmla="*/ 0 h 12422"/>
              <a:gd name="T4" fmla="*/ 1563862633 w 21362"/>
              <a:gd name="T5" fmla="*/ 900675438 h 1242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362" h="12422" fill="none" extrusionOk="0">
                <a:moveTo>
                  <a:pt x="-1" y="9226"/>
                </a:moveTo>
                <a:cubicBezTo>
                  <a:pt x="496" y="5906"/>
                  <a:pt x="1760" y="2747"/>
                  <a:pt x="3691" y="0"/>
                </a:cubicBezTo>
              </a:path>
              <a:path w="21362" h="12422" stroke="0" extrusionOk="0">
                <a:moveTo>
                  <a:pt x="-1" y="9226"/>
                </a:moveTo>
                <a:cubicBezTo>
                  <a:pt x="496" y="5906"/>
                  <a:pt x="1760" y="2747"/>
                  <a:pt x="3691" y="0"/>
                </a:cubicBezTo>
                <a:lnTo>
                  <a:pt x="21362" y="12422"/>
                </a:lnTo>
                <a:lnTo>
                  <a:pt x="-1" y="9226"/>
                </a:lnTo>
                <a:close/>
              </a:path>
            </a:pathLst>
          </a:custGeom>
          <a:solidFill>
            <a:srgbClr val="00C459">
              <a:alpha val="49803"/>
            </a:srgbClr>
          </a:solidFill>
          <a:ln w="12700">
            <a:solidFill>
              <a:srgbClr val="007A37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cxnSp>
        <p:nvCxnSpPr>
          <p:cNvPr id="23557" name="Line 60"/>
          <p:cNvCxnSpPr>
            <a:cxnSpLocks noChangeShapeType="1"/>
          </p:cNvCxnSpPr>
          <p:nvPr/>
        </p:nvCxnSpPr>
        <p:spPr bwMode="auto">
          <a:xfrm flipH="1">
            <a:off x="2306241" y="2316957"/>
            <a:ext cx="1171575" cy="1173956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58" name="Line 61"/>
          <p:cNvCxnSpPr>
            <a:cxnSpLocks noChangeShapeType="1"/>
          </p:cNvCxnSpPr>
          <p:nvPr/>
        </p:nvCxnSpPr>
        <p:spPr bwMode="auto">
          <a:xfrm>
            <a:off x="3477816" y="2316957"/>
            <a:ext cx="2457450" cy="172759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59" name="Oval 14"/>
          <p:cNvSpPr>
            <a:spLocks noChangeArrowheads="1"/>
          </p:cNvSpPr>
          <p:nvPr/>
        </p:nvSpPr>
        <p:spPr bwMode="auto">
          <a:xfrm>
            <a:off x="3461147" y="2300287"/>
            <a:ext cx="33338" cy="33338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23560" name="Rectangle 15"/>
          <p:cNvSpPr>
            <a:spLocks noChangeArrowheads="1"/>
          </p:cNvSpPr>
          <p:nvPr/>
        </p:nvSpPr>
        <p:spPr bwMode="auto">
          <a:xfrm>
            <a:off x="3429000" y="1959769"/>
            <a:ext cx="16511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23561" name="Oval 16"/>
          <p:cNvSpPr>
            <a:spLocks noChangeArrowheads="1"/>
          </p:cNvSpPr>
          <p:nvPr/>
        </p:nvSpPr>
        <p:spPr bwMode="auto">
          <a:xfrm>
            <a:off x="2290763" y="3474244"/>
            <a:ext cx="32147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23562" name="Rectangle 17"/>
          <p:cNvSpPr>
            <a:spLocks noChangeArrowheads="1"/>
          </p:cNvSpPr>
          <p:nvPr/>
        </p:nvSpPr>
        <p:spPr bwMode="auto">
          <a:xfrm>
            <a:off x="2039541" y="3395663"/>
            <a:ext cx="16511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23563" name="Oval 18"/>
          <p:cNvSpPr>
            <a:spLocks noChangeArrowheads="1"/>
          </p:cNvSpPr>
          <p:nvPr/>
        </p:nvSpPr>
        <p:spPr bwMode="auto">
          <a:xfrm>
            <a:off x="5918597" y="4027885"/>
            <a:ext cx="32147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23564" name="Rectangle 19"/>
          <p:cNvSpPr>
            <a:spLocks noChangeArrowheads="1"/>
          </p:cNvSpPr>
          <p:nvPr/>
        </p:nvSpPr>
        <p:spPr bwMode="auto">
          <a:xfrm>
            <a:off x="5813822" y="4049316"/>
            <a:ext cx="17953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23565" name="TextBox 25"/>
          <p:cNvSpPr txBox="1">
            <a:spLocks noChangeArrowheads="1"/>
          </p:cNvSpPr>
          <p:nvPr/>
        </p:nvSpPr>
        <p:spPr bwMode="auto">
          <a:xfrm>
            <a:off x="3346847" y="2363391"/>
            <a:ext cx="4857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6" name="TextBox 26"/>
          <p:cNvSpPr txBox="1">
            <a:spLocks noChangeArrowheads="1"/>
          </p:cNvSpPr>
          <p:nvPr/>
        </p:nvSpPr>
        <p:spPr bwMode="auto">
          <a:xfrm>
            <a:off x="2439591" y="3182541"/>
            <a:ext cx="4845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7" name="TextBox 27"/>
          <p:cNvSpPr txBox="1">
            <a:spLocks noChangeArrowheads="1"/>
          </p:cNvSpPr>
          <p:nvPr/>
        </p:nvSpPr>
        <p:spPr bwMode="auto">
          <a:xfrm>
            <a:off x="5344716" y="3644504"/>
            <a:ext cx="4857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z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568" name="Group 43"/>
          <p:cNvGrpSpPr>
            <a:grpSpLocks/>
          </p:cNvGrpSpPr>
          <p:nvPr/>
        </p:nvGrpSpPr>
        <p:grpSpPr bwMode="auto">
          <a:xfrm rot="18120000">
            <a:off x="2854524" y="2799755"/>
            <a:ext cx="138113" cy="153590"/>
            <a:chOff x="2319655" y="721986"/>
            <a:chExt cx="84455" cy="94615"/>
          </a:xfrm>
        </p:grpSpPr>
        <p:cxnSp>
          <p:nvCxnSpPr>
            <p:cNvPr id="23570" name="Line 64"/>
            <p:cNvCxnSpPr>
              <a:cxnSpLocks noChangeShapeType="1"/>
            </p:cNvCxnSpPr>
            <p:nvPr/>
          </p:nvCxnSpPr>
          <p:spPr bwMode="auto">
            <a:xfrm flipH="1">
              <a:off x="2319655" y="781676"/>
              <a:ext cx="84455" cy="34925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1" name="Line 65"/>
            <p:cNvCxnSpPr>
              <a:cxnSpLocks noChangeShapeType="1"/>
            </p:cNvCxnSpPr>
            <p:nvPr/>
          </p:nvCxnSpPr>
          <p:spPr bwMode="auto">
            <a:xfrm>
              <a:off x="2334895" y="721986"/>
              <a:ext cx="69215" cy="5969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23569" name="Line 62"/>
          <p:cNvCxnSpPr>
            <a:cxnSpLocks noChangeAspect="1"/>
          </p:cNvCxnSpPr>
          <p:nvPr/>
        </p:nvCxnSpPr>
        <p:spPr bwMode="auto">
          <a:xfrm>
            <a:off x="2306242" y="3496867"/>
            <a:ext cx="3612356" cy="5536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Title 2"/>
          <p:cNvSpPr txBox="1">
            <a:spLocks/>
          </p:cNvSpPr>
          <p:nvPr/>
        </p:nvSpPr>
        <p:spPr bwMode="auto">
          <a:xfrm>
            <a:off x="1395197" y="318052"/>
            <a:ext cx="7197140" cy="740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b" anchorCtr="0" compatLnSpc="1">
            <a:prstTxWarp prst="textNoShape">
              <a:avLst/>
            </a:prstTxWarp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0" i="0" kern="1200">
                <a:solidFill>
                  <a:srgbClr val="40607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AU" altLang="en-US" sz="3000" b="1">
                <a:solidFill>
                  <a:srgbClr val="171C41"/>
                </a:solidFill>
              </a:rPr>
              <a:t>A different proof for the same result</a:t>
            </a:r>
            <a:endParaRPr lang="en-AU" altLang="en-US" sz="3000" b="1" dirty="0">
              <a:solidFill>
                <a:srgbClr val="171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8516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Arc 95"/>
          <p:cNvSpPr>
            <a:spLocks noChangeAspect="1"/>
          </p:cNvSpPr>
          <p:nvPr/>
        </p:nvSpPr>
        <p:spPr bwMode="auto">
          <a:xfrm>
            <a:off x="3150394" y="2302669"/>
            <a:ext cx="696516" cy="458391"/>
          </a:xfrm>
          <a:custGeom>
            <a:avLst/>
            <a:gdLst>
              <a:gd name="T0" fmla="*/ 754876310 w 32566"/>
              <a:gd name="T1" fmla="*/ 285083068 h 21600"/>
              <a:gd name="T2" fmla="*/ 0 w 32566"/>
              <a:gd name="T3" fmla="*/ 352616202 h 21600"/>
              <a:gd name="T4" fmla="*/ 347652154 w 32566"/>
              <a:gd name="T5" fmla="*/ 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2566" h="21600" fill="none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</a:path>
              <a:path w="32566" h="21600" stroke="0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  <a:lnTo>
                  <a:pt x="14998" y="0"/>
                </a:lnTo>
                <a:lnTo>
                  <a:pt x="32565" y="12566"/>
                </a:lnTo>
                <a:close/>
              </a:path>
            </a:pathLst>
          </a:custGeom>
          <a:solidFill>
            <a:srgbClr val="000099">
              <a:alpha val="38823"/>
            </a:srgbClr>
          </a:solidFill>
          <a:ln w="12700">
            <a:solidFill>
              <a:srgbClr val="000099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sp>
        <p:nvSpPr>
          <p:cNvPr id="24578" name="Arc 50"/>
          <p:cNvSpPr>
            <a:spLocks noChangeAspect="1"/>
          </p:cNvSpPr>
          <p:nvPr/>
        </p:nvSpPr>
        <p:spPr bwMode="auto">
          <a:xfrm rot="21540000">
            <a:off x="2297907" y="3176588"/>
            <a:ext cx="450056" cy="389335"/>
          </a:xfrm>
          <a:custGeom>
            <a:avLst/>
            <a:gdLst>
              <a:gd name="T0" fmla="*/ 334148347 w 21600"/>
              <a:gd name="T1" fmla="*/ 0 h 18655"/>
              <a:gd name="T2" fmla="*/ 456696719 w 21600"/>
              <a:gd name="T3" fmla="*/ 401811160 h 18655"/>
              <a:gd name="T4" fmla="*/ 0 w 21600"/>
              <a:gd name="T5" fmla="*/ 322418566 h 1865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8655" fill="none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</a:path>
              <a:path w="21600" h="18655" stroke="0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  <a:lnTo>
                  <a:pt x="0" y="14969"/>
                </a:lnTo>
                <a:lnTo>
                  <a:pt x="15572" y="-1"/>
                </a:lnTo>
                <a:close/>
              </a:path>
            </a:pathLst>
          </a:custGeom>
          <a:solidFill>
            <a:srgbClr val="FF3300">
              <a:alpha val="50195"/>
            </a:srgbClr>
          </a:solidFill>
          <a:ln w="127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sp>
        <p:nvSpPr>
          <p:cNvPr id="24579" name="Title 1"/>
          <p:cNvSpPr>
            <a:spLocks noGrp="1"/>
          </p:cNvSpPr>
          <p:nvPr>
            <p:ph type="title"/>
          </p:nvPr>
        </p:nvSpPr>
        <p:spPr bwMode="auto">
          <a:xfrm>
            <a:off x="1757528" y="1005398"/>
            <a:ext cx="5223272" cy="90130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AU" altLang="en-US" sz="2600" dirty="0">
                <a:solidFill>
                  <a:srgbClr val="171C41"/>
                </a:solidFill>
              </a:rPr>
              <a:t>Produce </a:t>
            </a:r>
            <a:r>
              <a:rPr lang="en-AU" altLang="en-US" sz="2600" i="1" dirty="0">
                <a:solidFill>
                  <a:srgbClr val="171C41"/>
                </a:solidFill>
              </a:rPr>
              <a:t>BC</a:t>
            </a:r>
            <a:r>
              <a:rPr lang="en-AU" altLang="en-US" sz="2600" dirty="0">
                <a:solidFill>
                  <a:srgbClr val="171C41"/>
                </a:solidFill>
              </a:rPr>
              <a:t> to </a:t>
            </a:r>
            <a:r>
              <a:rPr lang="en-AU" altLang="en-US" sz="2600" i="1" dirty="0">
                <a:solidFill>
                  <a:srgbClr val="171C41"/>
                </a:solidFill>
              </a:rPr>
              <a:t>P</a:t>
            </a:r>
          </a:p>
        </p:txBody>
      </p:sp>
      <p:sp>
        <p:nvSpPr>
          <p:cNvPr id="24580" name="Arc 52"/>
          <p:cNvSpPr>
            <a:spLocks noChangeAspect="1"/>
          </p:cNvSpPr>
          <p:nvPr/>
        </p:nvSpPr>
        <p:spPr bwMode="auto">
          <a:xfrm>
            <a:off x="5261372" y="3656410"/>
            <a:ext cx="670322" cy="388144"/>
          </a:xfrm>
          <a:custGeom>
            <a:avLst/>
            <a:gdLst>
              <a:gd name="T0" fmla="*/ 0 w 21362"/>
              <a:gd name="T1" fmla="*/ 669017591 h 12422"/>
              <a:gd name="T2" fmla="*/ 270209331 w 21362"/>
              <a:gd name="T3" fmla="*/ 0 h 12422"/>
              <a:gd name="T4" fmla="*/ 1563862633 w 21362"/>
              <a:gd name="T5" fmla="*/ 900675438 h 1242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362" h="12422" fill="none" extrusionOk="0">
                <a:moveTo>
                  <a:pt x="-1" y="9226"/>
                </a:moveTo>
                <a:cubicBezTo>
                  <a:pt x="496" y="5906"/>
                  <a:pt x="1760" y="2747"/>
                  <a:pt x="3691" y="0"/>
                </a:cubicBezTo>
              </a:path>
              <a:path w="21362" h="12422" stroke="0" extrusionOk="0">
                <a:moveTo>
                  <a:pt x="-1" y="9226"/>
                </a:moveTo>
                <a:cubicBezTo>
                  <a:pt x="496" y="5906"/>
                  <a:pt x="1760" y="2747"/>
                  <a:pt x="3691" y="0"/>
                </a:cubicBezTo>
                <a:lnTo>
                  <a:pt x="21362" y="12422"/>
                </a:lnTo>
                <a:lnTo>
                  <a:pt x="-1" y="9226"/>
                </a:lnTo>
                <a:close/>
              </a:path>
            </a:pathLst>
          </a:custGeom>
          <a:solidFill>
            <a:srgbClr val="00C459">
              <a:alpha val="49803"/>
            </a:srgbClr>
          </a:solidFill>
          <a:ln w="12700">
            <a:solidFill>
              <a:srgbClr val="007A37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cxnSp>
        <p:nvCxnSpPr>
          <p:cNvPr id="24581" name="Line 60"/>
          <p:cNvCxnSpPr>
            <a:cxnSpLocks noChangeShapeType="1"/>
          </p:cNvCxnSpPr>
          <p:nvPr/>
        </p:nvCxnSpPr>
        <p:spPr bwMode="auto">
          <a:xfrm flipH="1">
            <a:off x="2306241" y="2316957"/>
            <a:ext cx="1171575" cy="1173956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82" name="Line 61"/>
          <p:cNvCxnSpPr>
            <a:cxnSpLocks noChangeShapeType="1"/>
          </p:cNvCxnSpPr>
          <p:nvPr/>
        </p:nvCxnSpPr>
        <p:spPr bwMode="auto">
          <a:xfrm>
            <a:off x="3477816" y="2316957"/>
            <a:ext cx="2457450" cy="172759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83" name="Oval 14"/>
          <p:cNvSpPr>
            <a:spLocks noChangeArrowheads="1"/>
          </p:cNvSpPr>
          <p:nvPr/>
        </p:nvSpPr>
        <p:spPr bwMode="auto">
          <a:xfrm>
            <a:off x="3461147" y="2300287"/>
            <a:ext cx="33338" cy="33338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24584" name="Rectangle 15"/>
          <p:cNvSpPr>
            <a:spLocks noChangeArrowheads="1"/>
          </p:cNvSpPr>
          <p:nvPr/>
        </p:nvSpPr>
        <p:spPr bwMode="auto">
          <a:xfrm>
            <a:off x="3429000" y="1959769"/>
            <a:ext cx="16511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24585" name="Oval 16"/>
          <p:cNvSpPr>
            <a:spLocks noChangeArrowheads="1"/>
          </p:cNvSpPr>
          <p:nvPr/>
        </p:nvSpPr>
        <p:spPr bwMode="auto">
          <a:xfrm>
            <a:off x="2290763" y="3474244"/>
            <a:ext cx="32147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24586" name="Rectangle 17"/>
          <p:cNvSpPr>
            <a:spLocks noChangeArrowheads="1"/>
          </p:cNvSpPr>
          <p:nvPr/>
        </p:nvSpPr>
        <p:spPr bwMode="auto">
          <a:xfrm>
            <a:off x="2039541" y="3395663"/>
            <a:ext cx="16511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24587" name="Oval 18"/>
          <p:cNvSpPr>
            <a:spLocks noChangeArrowheads="1"/>
          </p:cNvSpPr>
          <p:nvPr/>
        </p:nvSpPr>
        <p:spPr bwMode="auto">
          <a:xfrm>
            <a:off x="5918597" y="4027885"/>
            <a:ext cx="32147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24588" name="Rectangle 19"/>
          <p:cNvSpPr>
            <a:spLocks noChangeArrowheads="1"/>
          </p:cNvSpPr>
          <p:nvPr/>
        </p:nvSpPr>
        <p:spPr bwMode="auto">
          <a:xfrm>
            <a:off x="5813822" y="4049316"/>
            <a:ext cx="17953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7002066" y="4199333"/>
            <a:ext cx="360759" cy="335581"/>
            <a:chOff x="7812360" y="5598964"/>
            <a:chExt cx="480095" cy="448004"/>
          </a:xfrm>
        </p:grpSpPr>
        <p:sp>
          <p:nvSpPr>
            <p:cNvPr id="24598" name="Oval 22"/>
            <p:cNvSpPr>
              <a:spLocks noChangeArrowheads="1"/>
            </p:cNvSpPr>
            <p:nvPr/>
          </p:nvSpPr>
          <p:spPr bwMode="auto">
            <a:xfrm>
              <a:off x="7884368" y="5598964"/>
              <a:ext cx="43200" cy="43200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AU" altLang="en-US" sz="2100"/>
            </a:p>
          </p:txBody>
        </p:sp>
        <p:sp>
          <p:nvSpPr>
            <p:cNvPr id="24599" name="Rectangle 23"/>
            <p:cNvSpPr>
              <a:spLocks noChangeArrowheads="1"/>
            </p:cNvSpPr>
            <p:nvPr/>
          </p:nvSpPr>
          <p:spPr bwMode="auto">
            <a:xfrm>
              <a:off x="7812360" y="5615539"/>
              <a:ext cx="480095" cy="431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Aft>
                  <a:spcPts val="750"/>
                </a:spcAft>
              </a:pPr>
              <a:r>
                <a:rPr lang="en-US" altLang="en-US" sz="2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endParaRPr lang="en-AU" altLang="en-US" sz="2100">
                <a:latin typeface="Arial" panose="020B0604020202020204" pitchFamily="34" charset="0"/>
              </a:endParaRPr>
            </a:p>
          </p:txBody>
        </p:sp>
      </p:grpSp>
      <p:sp>
        <p:nvSpPr>
          <p:cNvPr id="24590" name="TextBox 25"/>
          <p:cNvSpPr txBox="1">
            <a:spLocks noChangeArrowheads="1"/>
          </p:cNvSpPr>
          <p:nvPr/>
        </p:nvSpPr>
        <p:spPr bwMode="auto">
          <a:xfrm>
            <a:off x="3346847" y="2363391"/>
            <a:ext cx="4857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91" name="TextBox 26"/>
          <p:cNvSpPr txBox="1">
            <a:spLocks noChangeArrowheads="1"/>
          </p:cNvSpPr>
          <p:nvPr/>
        </p:nvSpPr>
        <p:spPr bwMode="auto">
          <a:xfrm>
            <a:off x="2439591" y="3182541"/>
            <a:ext cx="4845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92" name="TextBox 27"/>
          <p:cNvSpPr txBox="1">
            <a:spLocks noChangeArrowheads="1"/>
          </p:cNvSpPr>
          <p:nvPr/>
        </p:nvSpPr>
        <p:spPr bwMode="auto">
          <a:xfrm>
            <a:off x="5312569" y="3623072"/>
            <a:ext cx="4857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z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4593" name="Group 43"/>
          <p:cNvGrpSpPr>
            <a:grpSpLocks/>
          </p:cNvGrpSpPr>
          <p:nvPr/>
        </p:nvGrpSpPr>
        <p:grpSpPr bwMode="auto">
          <a:xfrm rot="18120000">
            <a:off x="2854524" y="2799755"/>
            <a:ext cx="138113" cy="153590"/>
            <a:chOff x="2319655" y="721986"/>
            <a:chExt cx="84455" cy="94615"/>
          </a:xfrm>
        </p:grpSpPr>
        <p:cxnSp>
          <p:nvCxnSpPr>
            <p:cNvPr id="24596" name="Line 64"/>
            <p:cNvCxnSpPr>
              <a:cxnSpLocks noChangeShapeType="1"/>
            </p:cNvCxnSpPr>
            <p:nvPr/>
          </p:nvCxnSpPr>
          <p:spPr bwMode="auto">
            <a:xfrm flipH="1">
              <a:off x="2319655" y="781676"/>
              <a:ext cx="84455" cy="34925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7" name="Line 65"/>
            <p:cNvCxnSpPr>
              <a:cxnSpLocks noChangeShapeType="1"/>
            </p:cNvCxnSpPr>
            <p:nvPr/>
          </p:nvCxnSpPr>
          <p:spPr bwMode="auto">
            <a:xfrm>
              <a:off x="2334895" y="721986"/>
              <a:ext cx="69215" cy="5969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29" name="Line 62"/>
          <p:cNvCxnSpPr>
            <a:cxnSpLocks noChangeAspect="1"/>
          </p:cNvCxnSpPr>
          <p:nvPr/>
        </p:nvCxnSpPr>
        <p:spPr bwMode="auto">
          <a:xfrm>
            <a:off x="2322910" y="3493294"/>
            <a:ext cx="4749403" cy="72509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95" name="Line 62"/>
          <p:cNvCxnSpPr>
            <a:cxnSpLocks noChangeAspect="1"/>
          </p:cNvCxnSpPr>
          <p:nvPr/>
        </p:nvCxnSpPr>
        <p:spPr bwMode="auto">
          <a:xfrm>
            <a:off x="2306242" y="3496867"/>
            <a:ext cx="3612356" cy="5536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69986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Arc 50"/>
          <p:cNvSpPr>
            <a:spLocks noChangeAspect="1"/>
          </p:cNvSpPr>
          <p:nvPr/>
        </p:nvSpPr>
        <p:spPr bwMode="auto">
          <a:xfrm rot="21540000">
            <a:off x="2297907" y="3176588"/>
            <a:ext cx="450056" cy="389335"/>
          </a:xfrm>
          <a:custGeom>
            <a:avLst/>
            <a:gdLst>
              <a:gd name="T0" fmla="*/ 334148347 w 21600"/>
              <a:gd name="T1" fmla="*/ 0 h 18655"/>
              <a:gd name="T2" fmla="*/ 456696719 w 21600"/>
              <a:gd name="T3" fmla="*/ 401811160 h 18655"/>
              <a:gd name="T4" fmla="*/ 0 w 21600"/>
              <a:gd name="T5" fmla="*/ 322418566 h 1865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8655" fill="none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</a:path>
              <a:path w="21600" h="18655" stroke="0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  <a:lnTo>
                  <a:pt x="0" y="14969"/>
                </a:lnTo>
                <a:lnTo>
                  <a:pt x="15572" y="-1"/>
                </a:lnTo>
                <a:close/>
              </a:path>
            </a:pathLst>
          </a:custGeom>
          <a:solidFill>
            <a:srgbClr val="FF3300">
              <a:alpha val="50195"/>
            </a:srgbClr>
          </a:solidFill>
          <a:ln w="127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sp>
        <p:nvSpPr>
          <p:cNvPr id="25602" name="Title 1"/>
          <p:cNvSpPr>
            <a:spLocks noGrp="1"/>
          </p:cNvSpPr>
          <p:nvPr>
            <p:ph type="title"/>
          </p:nvPr>
        </p:nvSpPr>
        <p:spPr bwMode="auto">
          <a:xfrm>
            <a:off x="1783541" y="1005218"/>
            <a:ext cx="5223272" cy="90130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AU" altLang="en-US" sz="2600" dirty="0">
                <a:solidFill>
                  <a:srgbClr val="171C41"/>
                </a:solidFill>
              </a:rPr>
              <a:t>At </a:t>
            </a:r>
            <a:r>
              <a:rPr lang="en-AU" altLang="en-US" sz="2600" i="1" dirty="0">
                <a:solidFill>
                  <a:srgbClr val="171C41"/>
                </a:solidFill>
              </a:rPr>
              <a:t>C</a:t>
            </a:r>
            <a:r>
              <a:rPr lang="en-AU" altLang="en-US" sz="2600" dirty="0">
                <a:solidFill>
                  <a:srgbClr val="171C41"/>
                </a:solidFill>
              </a:rPr>
              <a:t> construct </a:t>
            </a:r>
            <a:r>
              <a:rPr lang="en-AU" altLang="en-US" sz="2600" i="1" dirty="0">
                <a:solidFill>
                  <a:srgbClr val="171C41"/>
                </a:solidFill>
              </a:rPr>
              <a:t>CQ</a:t>
            </a:r>
            <a:r>
              <a:rPr lang="en-AU" altLang="en-US" sz="2600" dirty="0">
                <a:solidFill>
                  <a:srgbClr val="171C41"/>
                </a:solidFill>
              </a:rPr>
              <a:t>||</a:t>
            </a:r>
            <a:r>
              <a:rPr lang="en-AU" altLang="en-US" sz="2600" i="1" dirty="0">
                <a:solidFill>
                  <a:srgbClr val="171C41"/>
                </a:solidFill>
              </a:rPr>
              <a:t>BA</a:t>
            </a:r>
          </a:p>
        </p:txBody>
      </p:sp>
      <p:sp>
        <p:nvSpPr>
          <p:cNvPr id="25603" name="Arc 95"/>
          <p:cNvSpPr>
            <a:spLocks noChangeAspect="1"/>
          </p:cNvSpPr>
          <p:nvPr/>
        </p:nvSpPr>
        <p:spPr bwMode="auto">
          <a:xfrm>
            <a:off x="3150394" y="2302669"/>
            <a:ext cx="696516" cy="458391"/>
          </a:xfrm>
          <a:custGeom>
            <a:avLst/>
            <a:gdLst>
              <a:gd name="T0" fmla="*/ 754876310 w 32566"/>
              <a:gd name="T1" fmla="*/ 285083068 h 21600"/>
              <a:gd name="T2" fmla="*/ 0 w 32566"/>
              <a:gd name="T3" fmla="*/ 352616202 h 21600"/>
              <a:gd name="T4" fmla="*/ 347652154 w 32566"/>
              <a:gd name="T5" fmla="*/ 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2566" h="21600" fill="none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</a:path>
              <a:path w="32566" h="21600" stroke="0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  <a:lnTo>
                  <a:pt x="14998" y="0"/>
                </a:lnTo>
                <a:lnTo>
                  <a:pt x="32565" y="12566"/>
                </a:lnTo>
                <a:close/>
              </a:path>
            </a:pathLst>
          </a:custGeom>
          <a:solidFill>
            <a:srgbClr val="000099">
              <a:alpha val="38823"/>
            </a:srgbClr>
          </a:solidFill>
          <a:ln w="12700">
            <a:solidFill>
              <a:srgbClr val="000099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sp>
        <p:nvSpPr>
          <p:cNvPr id="25604" name="Arc 52"/>
          <p:cNvSpPr>
            <a:spLocks noChangeAspect="1"/>
          </p:cNvSpPr>
          <p:nvPr/>
        </p:nvSpPr>
        <p:spPr bwMode="auto">
          <a:xfrm>
            <a:off x="5261372" y="3656410"/>
            <a:ext cx="670322" cy="388144"/>
          </a:xfrm>
          <a:custGeom>
            <a:avLst/>
            <a:gdLst>
              <a:gd name="T0" fmla="*/ 0 w 21362"/>
              <a:gd name="T1" fmla="*/ 669017591 h 12422"/>
              <a:gd name="T2" fmla="*/ 270209331 w 21362"/>
              <a:gd name="T3" fmla="*/ 0 h 12422"/>
              <a:gd name="T4" fmla="*/ 1563862633 w 21362"/>
              <a:gd name="T5" fmla="*/ 900675438 h 1242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362" h="12422" fill="none" extrusionOk="0">
                <a:moveTo>
                  <a:pt x="-1" y="9226"/>
                </a:moveTo>
                <a:cubicBezTo>
                  <a:pt x="496" y="5906"/>
                  <a:pt x="1760" y="2747"/>
                  <a:pt x="3691" y="0"/>
                </a:cubicBezTo>
              </a:path>
              <a:path w="21362" h="12422" stroke="0" extrusionOk="0">
                <a:moveTo>
                  <a:pt x="-1" y="9226"/>
                </a:moveTo>
                <a:cubicBezTo>
                  <a:pt x="496" y="5906"/>
                  <a:pt x="1760" y="2747"/>
                  <a:pt x="3691" y="0"/>
                </a:cubicBezTo>
                <a:lnTo>
                  <a:pt x="21362" y="12422"/>
                </a:lnTo>
                <a:lnTo>
                  <a:pt x="-1" y="9226"/>
                </a:lnTo>
                <a:close/>
              </a:path>
            </a:pathLst>
          </a:custGeom>
          <a:solidFill>
            <a:srgbClr val="00C459">
              <a:alpha val="49803"/>
            </a:srgbClr>
          </a:solidFill>
          <a:ln w="12700">
            <a:solidFill>
              <a:srgbClr val="007A37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cxnSp>
        <p:nvCxnSpPr>
          <p:cNvPr id="25605" name="Line 60"/>
          <p:cNvCxnSpPr>
            <a:cxnSpLocks noChangeShapeType="1"/>
          </p:cNvCxnSpPr>
          <p:nvPr/>
        </p:nvCxnSpPr>
        <p:spPr bwMode="auto">
          <a:xfrm flipH="1">
            <a:off x="2306241" y="2316957"/>
            <a:ext cx="1171575" cy="1173956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06" name="Line 61"/>
          <p:cNvCxnSpPr>
            <a:cxnSpLocks noChangeShapeType="1"/>
          </p:cNvCxnSpPr>
          <p:nvPr/>
        </p:nvCxnSpPr>
        <p:spPr bwMode="auto">
          <a:xfrm>
            <a:off x="3477816" y="2316957"/>
            <a:ext cx="2457450" cy="172759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07" name="Line 62"/>
          <p:cNvCxnSpPr>
            <a:cxnSpLocks noChangeAspect="1"/>
          </p:cNvCxnSpPr>
          <p:nvPr/>
        </p:nvCxnSpPr>
        <p:spPr bwMode="auto">
          <a:xfrm>
            <a:off x="2306241" y="3496867"/>
            <a:ext cx="4750594" cy="72509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08" name="Oval 14"/>
          <p:cNvSpPr>
            <a:spLocks noChangeArrowheads="1"/>
          </p:cNvSpPr>
          <p:nvPr/>
        </p:nvSpPr>
        <p:spPr bwMode="auto">
          <a:xfrm>
            <a:off x="3461147" y="2300287"/>
            <a:ext cx="33338" cy="33338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25609" name="Rectangle 15"/>
          <p:cNvSpPr>
            <a:spLocks noChangeArrowheads="1"/>
          </p:cNvSpPr>
          <p:nvPr/>
        </p:nvSpPr>
        <p:spPr bwMode="auto">
          <a:xfrm>
            <a:off x="3429000" y="1959769"/>
            <a:ext cx="16511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25610" name="Oval 16"/>
          <p:cNvSpPr>
            <a:spLocks noChangeArrowheads="1"/>
          </p:cNvSpPr>
          <p:nvPr/>
        </p:nvSpPr>
        <p:spPr bwMode="auto">
          <a:xfrm>
            <a:off x="2290763" y="3474244"/>
            <a:ext cx="32147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25611" name="Rectangle 17"/>
          <p:cNvSpPr>
            <a:spLocks noChangeArrowheads="1"/>
          </p:cNvSpPr>
          <p:nvPr/>
        </p:nvSpPr>
        <p:spPr bwMode="auto">
          <a:xfrm>
            <a:off x="2039541" y="3395663"/>
            <a:ext cx="16511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25612" name="Oval 18"/>
          <p:cNvSpPr>
            <a:spLocks noChangeArrowheads="1"/>
          </p:cNvSpPr>
          <p:nvPr/>
        </p:nvSpPr>
        <p:spPr bwMode="auto">
          <a:xfrm>
            <a:off x="5918597" y="4027885"/>
            <a:ext cx="32147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25613" name="Rectangle 19"/>
          <p:cNvSpPr>
            <a:spLocks noChangeArrowheads="1"/>
          </p:cNvSpPr>
          <p:nvPr/>
        </p:nvSpPr>
        <p:spPr bwMode="auto">
          <a:xfrm>
            <a:off x="5813822" y="4049316"/>
            <a:ext cx="17953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6909197" y="2534842"/>
            <a:ext cx="303609" cy="467915"/>
            <a:chOff x="7688273" y="3379542"/>
            <a:chExt cx="404072" cy="624458"/>
          </a:xfrm>
        </p:grpSpPr>
        <p:sp>
          <p:nvSpPr>
            <p:cNvPr id="25628" name="Oval 20"/>
            <p:cNvSpPr>
              <a:spLocks noChangeArrowheads="1"/>
            </p:cNvSpPr>
            <p:nvPr/>
          </p:nvSpPr>
          <p:spPr bwMode="auto">
            <a:xfrm>
              <a:off x="7890309" y="3830759"/>
              <a:ext cx="47053" cy="44270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AU" altLang="en-US" sz="2100"/>
            </a:p>
          </p:txBody>
        </p:sp>
        <p:sp>
          <p:nvSpPr>
            <p:cNvPr id="25629" name="Rectangle 21"/>
            <p:cNvSpPr>
              <a:spLocks noChangeArrowheads="1"/>
            </p:cNvSpPr>
            <p:nvPr/>
          </p:nvSpPr>
          <p:spPr bwMode="auto">
            <a:xfrm>
              <a:off x="7688273" y="3379542"/>
              <a:ext cx="404072" cy="624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Aft>
                  <a:spcPts val="750"/>
                </a:spcAft>
              </a:pPr>
              <a:r>
                <a:rPr lang="en-US" altLang="en-US" sz="2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Q</a:t>
              </a:r>
              <a:endParaRPr lang="en-AU" altLang="en-US" sz="2100">
                <a:latin typeface="Arial" panose="020B0604020202020204" pitchFamily="34" charset="0"/>
              </a:endParaRPr>
            </a:p>
          </p:txBody>
        </p:sp>
      </p:grpSp>
      <p:sp>
        <p:nvSpPr>
          <p:cNvPr id="25615" name="Oval 22"/>
          <p:cNvSpPr>
            <a:spLocks noChangeArrowheads="1"/>
          </p:cNvSpPr>
          <p:nvPr/>
        </p:nvSpPr>
        <p:spPr bwMode="auto">
          <a:xfrm>
            <a:off x="7056835" y="4199335"/>
            <a:ext cx="32147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25616" name="Rectangle 23"/>
          <p:cNvSpPr>
            <a:spLocks noChangeArrowheads="1"/>
          </p:cNvSpPr>
          <p:nvPr/>
        </p:nvSpPr>
        <p:spPr bwMode="auto">
          <a:xfrm>
            <a:off x="7002066" y="4211241"/>
            <a:ext cx="360759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25617" name="TextBox 25"/>
          <p:cNvSpPr txBox="1">
            <a:spLocks noChangeArrowheads="1"/>
          </p:cNvSpPr>
          <p:nvPr/>
        </p:nvSpPr>
        <p:spPr bwMode="auto">
          <a:xfrm>
            <a:off x="3346847" y="2363391"/>
            <a:ext cx="4857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18" name="TextBox 26"/>
          <p:cNvSpPr txBox="1">
            <a:spLocks noChangeArrowheads="1"/>
          </p:cNvSpPr>
          <p:nvPr/>
        </p:nvSpPr>
        <p:spPr bwMode="auto">
          <a:xfrm>
            <a:off x="2439591" y="3182541"/>
            <a:ext cx="4845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19" name="TextBox 27"/>
          <p:cNvSpPr txBox="1">
            <a:spLocks noChangeArrowheads="1"/>
          </p:cNvSpPr>
          <p:nvPr/>
        </p:nvSpPr>
        <p:spPr bwMode="auto">
          <a:xfrm>
            <a:off x="5258991" y="3665935"/>
            <a:ext cx="4857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z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9" name="Line 60"/>
          <p:cNvCxnSpPr>
            <a:cxnSpLocks noChangeShapeType="1"/>
          </p:cNvCxnSpPr>
          <p:nvPr/>
        </p:nvCxnSpPr>
        <p:spPr bwMode="auto">
          <a:xfrm flipH="1">
            <a:off x="5926931" y="2876550"/>
            <a:ext cx="1171575" cy="1172766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2846785" y="2807494"/>
            <a:ext cx="3742134" cy="723900"/>
            <a:chOff x="2271071" y="3742851"/>
            <a:chExt cx="4990045" cy="966313"/>
          </a:xfrm>
        </p:grpSpPr>
        <p:grpSp>
          <p:nvGrpSpPr>
            <p:cNvPr id="25622" name="Group 8"/>
            <p:cNvGrpSpPr>
              <a:grpSpLocks/>
            </p:cNvGrpSpPr>
            <p:nvPr/>
          </p:nvGrpSpPr>
          <p:grpSpPr bwMode="auto">
            <a:xfrm rot="-3480000">
              <a:off x="7066062" y="4514109"/>
              <a:ext cx="183976" cy="206133"/>
              <a:chOff x="2319655" y="721986"/>
              <a:chExt cx="84455" cy="94615"/>
            </a:xfrm>
          </p:grpSpPr>
          <p:cxnSp>
            <p:nvCxnSpPr>
              <p:cNvPr id="25626" name="Line 64"/>
              <p:cNvCxnSpPr>
                <a:cxnSpLocks noChangeShapeType="1"/>
              </p:cNvCxnSpPr>
              <p:nvPr/>
            </p:nvCxnSpPr>
            <p:spPr bwMode="auto">
              <a:xfrm flipH="1">
                <a:off x="2319655" y="781676"/>
                <a:ext cx="84455" cy="34925"/>
              </a:xfrm>
              <a:prstGeom prst="line">
                <a:avLst/>
              </a:prstGeom>
              <a:noFill/>
              <a:ln w="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5627" name="Line 65"/>
              <p:cNvCxnSpPr>
                <a:cxnSpLocks noChangeShapeType="1"/>
              </p:cNvCxnSpPr>
              <p:nvPr/>
            </p:nvCxnSpPr>
            <p:spPr bwMode="auto">
              <a:xfrm>
                <a:off x="2334895" y="721986"/>
                <a:ext cx="69215" cy="59690"/>
              </a:xfrm>
              <a:prstGeom prst="line">
                <a:avLst/>
              </a:prstGeom>
              <a:noFill/>
              <a:ln w="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5623" name="Group 43"/>
            <p:cNvGrpSpPr>
              <a:grpSpLocks/>
            </p:cNvGrpSpPr>
            <p:nvPr/>
          </p:nvGrpSpPr>
          <p:grpSpPr bwMode="auto">
            <a:xfrm rot="-3480000">
              <a:off x="2282150" y="3731772"/>
              <a:ext cx="183976" cy="206133"/>
              <a:chOff x="2319655" y="721986"/>
              <a:chExt cx="84455" cy="94615"/>
            </a:xfrm>
          </p:grpSpPr>
          <p:cxnSp>
            <p:nvCxnSpPr>
              <p:cNvPr id="25624" name="Line 64"/>
              <p:cNvCxnSpPr>
                <a:cxnSpLocks noChangeShapeType="1"/>
              </p:cNvCxnSpPr>
              <p:nvPr/>
            </p:nvCxnSpPr>
            <p:spPr bwMode="auto">
              <a:xfrm flipH="1">
                <a:off x="2319655" y="781676"/>
                <a:ext cx="84455" cy="34925"/>
              </a:xfrm>
              <a:prstGeom prst="line">
                <a:avLst/>
              </a:prstGeom>
              <a:noFill/>
              <a:ln w="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5625" name="Line 65"/>
              <p:cNvCxnSpPr>
                <a:cxnSpLocks noChangeShapeType="1"/>
              </p:cNvCxnSpPr>
              <p:nvPr/>
            </p:nvCxnSpPr>
            <p:spPr bwMode="auto">
              <a:xfrm>
                <a:off x="2334895" y="721986"/>
                <a:ext cx="69215" cy="59690"/>
              </a:xfrm>
              <a:prstGeom prst="line">
                <a:avLst/>
              </a:prstGeom>
              <a:noFill/>
              <a:ln w="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1859636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867" y="343604"/>
            <a:ext cx="7347362" cy="945000"/>
          </a:xfrm>
        </p:spPr>
        <p:txBody>
          <a:bodyPr>
            <a:norm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Big ideas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730555" y="1341503"/>
            <a:ext cx="7347362" cy="337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6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AU" b="1" dirty="0">
                <a:solidFill>
                  <a:srgbClr val="171C41"/>
                </a:solidFill>
              </a:rPr>
              <a:t>There are five Big Ideas in the </a:t>
            </a:r>
            <a:br>
              <a:rPr lang="en-AU" b="1" dirty="0">
                <a:solidFill>
                  <a:srgbClr val="171C41"/>
                </a:solidFill>
              </a:rPr>
            </a:br>
            <a:r>
              <a:rPr lang="en-AU" b="1" dirty="0">
                <a:solidFill>
                  <a:srgbClr val="171C41"/>
                </a:solidFill>
              </a:rPr>
              <a:t>Geometric Reasoning Top Drawer</a:t>
            </a:r>
            <a:br>
              <a:rPr lang="en-AU" b="1" dirty="0">
                <a:solidFill>
                  <a:srgbClr val="171C41"/>
                </a:solidFill>
              </a:rPr>
            </a:br>
            <a:endParaRPr lang="en-AU" b="1" dirty="0">
              <a:solidFill>
                <a:srgbClr val="406077"/>
              </a:solidFill>
            </a:endParaRPr>
          </a:p>
          <a:p>
            <a:pPr lvl="2"/>
            <a:r>
              <a:rPr lang="en-AU" sz="2200" dirty="0">
                <a:solidFill>
                  <a:srgbClr val="171C41"/>
                </a:solidFill>
              </a:rPr>
              <a:t>Plane Shapes (F – 8)</a:t>
            </a:r>
          </a:p>
          <a:p>
            <a:pPr lvl="2"/>
            <a:r>
              <a:rPr lang="en-AU" sz="2200" dirty="0">
                <a:solidFill>
                  <a:srgbClr val="171C41"/>
                </a:solidFill>
              </a:rPr>
              <a:t>Congruence (Year 8)</a:t>
            </a:r>
          </a:p>
          <a:p>
            <a:pPr lvl="2"/>
            <a:r>
              <a:rPr lang="en-AU" sz="2200" dirty="0">
                <a:solidFill>
                  <a:srgbClr val="171C41"/>
                </a:solidFill>
              </a:rPr>
              <a:t>Similarity (Year 9</a:t>
            </a:r>
            <a:r>
              <a:rPr lang="en-AU" sz="2200" b="1" dirty="0">
                <a:solidFill>
                  <a:srgbClr val="171C41"/>
                </a:solidFill>
              </a:rPr>
              <a:t>)</a:t>
            </a:r>
          </a:p>
          <a:p>
            <a:pPr lvl="2"/>
            <a:r>
              <a:rPr lang="en-AU" sz="2200" b="1" dirty="0">
                <a:solidFill>
                  <a:srgbClr val="171C41"/>
                </a:solidFill>
              </a:rPr>
              <a:t>Geometric Proof (Years 7 &amp; 10)</a:t>
            </a:r>
          </a:p>
          <a:p>
            <a:pPr lvl="2"/>
            <a:r>
              <a:rPr lang="en-AU" sz="2200" dirty="0">
                <a:solidFill>
                  <a:srgbClr val="171C41"/>
                </a:solidFill>
              </a:rPr>
              <a:t>Circle Geometry (Year 10A)</a:t>
            </a:r>
          </a:p>
        </p:txBody>
      </p:sp>
    </p:spTree>
    <p:extLst>
      <p:ext uri="{BB962C8B-B14F-4D97-AF65-F5344CB8AC3E}">
        <p14:creationId xmlns:p14="http://schemas.microsoft.com/office/powerpoint/2010/main" val="37561452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Arc 50"/>
          <p:cNvSpPr>
            <a:spLocks noChangeAspect="1"/>
          </p:cNvSpPr>
          <p:nvPr/>
        </p:nvSpPr>
        <p:spPr bwMode="auto">
          <a:xfrm rot="21540000">
            <a:off x="2297907" y="3176588"/>
            <a:ext cx="450056" cy="389335"/>
          </a:xfrm>
          <a:custGeom>
            <a:avLst/>
            <a:gdLst>
              <a:gd name="T0" fmla="*/ 334148347 w 21600"/>
              <a:gd name="T1" fmla="*/ 0 h 18655"/>
              <a:gd name="T2" fmla="*/ 456696719 w 21600"/>
              <a:gd name="T3" fmla="*/ 401811160 h 18655"/>
              <a:gd name="T4" fmla="*/ 0 w 21600"/>
              <a:gd name="T5" fmla="*/ 322418566 h 1865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8655" fill="none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</a:path>
              <a:path w="21600" h="18655" stroke="0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  <a:lnTo>
                  <a:pt x="0" y="14969"/>
                </a:lnTo>
                <a:lnTo>
                  <a:pt x="15572" y="-1"/>
                </a:lnTo>
                <a:close/>
              </a:path>
            </a:pathLst>
          </a:custGeom>
          <a:solidFill>
            <a:srgbClr val="FF3300">
              <a:alpha val="50195"/>
            </a:srgbClr>
          </a:solidFill>
          <a:ln w="127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7101" y="1003011"/>
            <a:ext cx="7103780" cy="901304"/>
          </a:xfrm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AU" altLang="en-US" sz="2600" i="1" dirty="0">
                <a:solidFill>
                  <a:srgbClr val="171C41"/>
                </a:solidFill>
                <a:sym typeface="Symbol" panose="05050102010706020507" pitchFamily="18" charset="2"/>
              </a:rPr>
              <a:t>∠ACQ = x</a:t>
            </a:r>
            <a:r>
              <a:rPr lang="en-AU" altLang="en-US" sz="2600" dirty="0">
                <a:solidFill>
                  <a:srgbClr val="171C41"/>
                </a:solidFill>
                <a:sym typeface="Symbol" panose="05050102010706020507" pitchFamily="18" charset="2"/>
              </a:rPr>
              <a:t>°	(alternate angles, </a:t>
            </a:r>
            <a:r>
              <a:rPr lang="en-AU" altLang="en-US" sz="2600" i="1" dirty="0">
                <a:solidFill>
                  <a:srgbClr val="171C41"/>
                </a:solidFill>
              </a:rPr>
              <a:t>PQ</a:t>
            </a:r>
            <a:r>
              <a:rPr lang="en-AU" altLang="en-US" sz="2600" dirty="0">
                <a:solidFill>
                  <a:srgbClr val="171C41"/>
                </a:solidFill>
              </a:rPr>
              <a:t>||</a:t>
            </a:r>
            <a:r>
              <a:rPr lang="en-AU" altLang="en-US" sz="2600" i="1" dirty="0">
                <a:solidFill>
                  <a:srgbClr val="171C41"/>
                </a:solidFill>
              </a:rPr>
              <a:t>BC</a:t>
            </a:r>
            <a:r>
              <a:rPr lang="en-AU" altLang="en-US" sz="2600" dirty="0">
                <a:solidFill>
                  <a:srgbClr val="171C41"/>
                </a:solidFill>
              </a:rPr>
              <a:t>)</a:t>
            </a:r>
          </a:p>
        </p:txBody>
      </p:sp>
      <p:sp>
        <p:nvSpPr>
          <p:cNvPr id="26627" name="Arc 95"/>
          <p:cNvSpPr>
            <a:spLocks noChangeAspect="1"/>
          </p:cNvSpPr>
          <p:nvPr/>
        </p:nvSpPr>
        <p:spPr bwMode="auto">
          <a:xfrm>
            <a:off x="3150394" y="2302669"/>
            <a:ext cx="696516" cy="458391"/>
          </a:xfrm>
          <a:custGeom>
            <a:avLst/>
            <a:gdLst>
              <a:gd name="T0" fmla="*/ 754876310 w 32566"/>
              <a:gd name="T1" fmla="*/ 285083068 h 21600"/>
              <a:gd name="T2" fmla="*/ 0 w 32566"/>
              <a:gd name="T3" fmla="*/ 352616202 h 21600"/>
              <a:gd name="T4" fmla="*/ 347652154 w 32566"/>
              <a:gd name="T5" fmla="*/ 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2566" h="21600" fill="none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</a:path>
              <a:path w="32566" h="21600" stroke="0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  <a:lnTo>
                  <a:pt x="14998" y="0"/>
                </a:lnTo>
                <a:lnTo>
                  <a:pt x="32565" y="12566"/>
                </a:lnTo>
                <a:close/>
              </a:path>
            </a:pathLst>
          </a:custGeom>
          <a:solidFill>
            <a:srgbClr val="000099">
              <a:alpha val="38823"/>
            </a:srgbClr>
          </a:solidFill>
          <a:ln w="12700">
            <a:solidFill>
              <a:srgbClr val="000099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sp>
        <p:nvSpPr>
          <p:cNvPr id="26628" name="Arc 52"/>
          <p:cNvSpPr>
            <a:spLocks noChangeAspect="1"/>
          </p:cNvSpPr>
          <p:nvPr/>
        </p:nvSpPr>
        <p:spPr bwMode="auto">
          <a:xfrm>
            <a:off x="5261372" y="3656410"/>
            <a:ext cx="670322" cy="388144"/>
          </a:xfrm>
          <a:custGeom>
            <a:avLst/>
            <a:gdLst>
              <a:gd name="T0" fmla="*/ 0 w 21362"/>
              <a:gd name="T1" fmla="*/ 669017591 h 12422"/>
              <a:gd name="T2" fmla="*/ 270209331 w 21362"/>
              <a:gd name="T3" fmla="*/ 0 h 12422"/>
              <a:gd name="T4" fmla="*/ 1563862633 w 21362"/>
              <a:gd name="T5" fmla="*/ 900675438 h 1242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362" h="12422" fill="none" extrusionOk="0">
                <a:moveTo>
                  <a:pt x="-1" y="9226"/>
                </a:moveTo>
                <a:cubicBezTo>
                  <a:pt x="496" y="5906"/>
                  <a:pt x="1760" y="2747"/>
                  <a:pt x="3691" y="0"/>
                </a:cubicBezTo>
              </a:path>
              <a:path w="21362" h="12422" stroke="0" extrusionOk="0">
                <a:moveTo>
                  <a:pt x="-1" y="9226"/>
                </a:moveTo>
                <a:cubicBezTo>
                  <a:pt x="496" y="5906"/>
                  <a:pt x="1760" y="2747"/>
                  <a:pt x="3691" y="0"/>
                </a:cubicBezTo>
                <a:lnTo>
                  <a:pt x="21362" y="12422"/>
                </a:lnTo>
                <a:lnTo>
                  <a:pt x="-1" y="9226"/>
                </a:lnTo>
                <a:close/>
              </a:path>
            </a:pathLst>
          </a:custGeom>
          <a:solidFill>
            <a:srgbClr val="00C459">
              <a:alpha val="49803"/>
            </a:srgbClr>
          </a:solidFill>
          <a:ln w="12700">
            <a:solidFill>
              <a:srgbClr val="007A37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cxnSp>
        <p:nvCxnSpPr>
          <p:cNvPr id="26629" name="Line 60"/>
          <p:cNvCxnSpPr>
            <a:cxnSpLocks noChangeShapeType="1"/>
          </p:cNvCxnSpPr>
          <p:nvPr/>
        </p:nvCxnSpPr>
        <p:spPr bwMode="auto">
          <a:xfrm flipH="1">
            <a:off x="2306241" y="2316957"/>
            <a:ext cx="1171575" cy="1173956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0" name="Line 61"/>
          <p:cNvCxnSpPr>
            <a:cxnSpLocks noChangeShapeType="1"/>
          </p:cNvCxnSpPr>
          <p:nvPr/>
        </p:nvCxnSpPr>
        <p:spPr bwMode="auto">
          <a:xfrm>
            <a:off x="3477816" y="2316957"/>
            <a:ext cx="2457450" cy="172759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1" name="Line 62"/>
          <p:cNvCxnSpPr>
            <a:cxnSpLocks noChangeAspect="1"/>
          </p:cNvCxnSpPr>
          <p:nvPr/>
        </p:nvCxnSpPr>
        <p:spPr bwMode="auto">
          <a:xfrm>
            <a:off x="2306241" y="3496867"/>
            <a:ext cx="4750594" cy="72509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6632" name="Group 8"/>
          <p:cNvGrpSpPr>
            <a:grpSpLocks/>
          </p:cNvGrpSpPr>
          <p:nvPr/>
        </p:nvGrpSpPr>
        <p:grpSpPr bwMode="auto">
          <a:xfrm rot="18120000">
            <a:off x="6443068" y="3385543"/>
            <a:ext cx="136922" cy="154781"/>
            <a:chOff x="2319655" y="721986"/>
            <a:chExt cx="84455" cy="94615"/>
          </a:xfrm>
        </p:grpSpPr>
        <p:cxnSp>
          <p:nvCxnSpPr>
            <p:cNvPr id="26657" name="Line 64"/>
            <p:cNvCxnSpPr>
              <a:cxnSpLocks noChangeShapeType="1"/>
            </p:cNvCxnSpPr>
            <p:nvPr/>
          </p:nvCxnSpPr>
          <p:spPr bwMode="auto">
            <a:xfrm flipH="1">
              <a:off x="2319655" y="781676"/>
              <a:ext cx="84455" cy="34925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58" name="Line 65"/>
            <p:cNvCxnSpPr>
              <a:cxnSpLocks noChangeShapeType="1"/>
            </p:cNvCxnSpPr>
            <p:nvPr/>
          </p:nvCxnSpPr>
          <p:spPr bwMode="auto">
            <a:xfrm>
              <a:off x="2334895" y="721986"/>
              <a:ext cx="69215" cy="5969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6633" name="Oval 14"/>
          <p:cNvSpPr>
            <a:spLocks noChangeArrowheads="1"/>
          </p:cNvSpPr>
          <p:nvPr/>
        </p:nvSpPr>
        <p:spPr bwMode="auto">
          <a:xfrm>
            <a:off x="3461147" y="2300287"/>
            <a:ext cx="33338" cy="33338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26634" name="Rectangle 15"/>
          <p:cNvSpPr>
            <a:spLocks noChangeArrowheads="1"/>
          </p:cNvSpPr>
          <p:nvPr/>
        </p:nvSpPr>
        <p:spPr bwMode="auto">
          <a:xfrm>
            <a:off x="3429000" y="1959769"/>
            <a:ext cx="16511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26635" name="Oval 16"/>
          <p:cNvSpPr>
            <a:spLocks noChangeArrowheads="1"/>
          </p:cNvSpPr>
          <p:nvPr/>
        </p:nvSpPr>
        <p:spPr bwMode="auto">
          <a:xfrm>
            <a:off x="2290763" y="3474244"/>
            <a:ext cx="32147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26636" name="Rectangle 17"/>
          <p:cNvSpPr>
            <a:spLocks noChangeArrowheads="1"/>
          </p:cNvSpPr>
          <p:nvPr/>
        </p:nvSpPr>
        <p:spPr bwMode="auto">
          <a:xfrm>
            <a:off x="2039541" y="3395663"/>
            <a:ext cx="16511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26637" name="Oval 18"/>
          <p:cNvSpPr>
            <a:spLocks noChangeArrowheads="1"/>
          </p:cNvSpPr>
          <p:nvPr/>
        </p:nvSpPr>
        <p:spPr bwMode="auto">
          <a:xfrm>
            <a:off x="5918597" y="4027885"/>
            <a:ext cx="32147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26638" name="Rectangle 19"/>
          <p:cNvSpPr>
            <a:spLocks noChangeArrowheads="1"/>
          </p:cNvSpPr>
          <p:nvPr/>
        </p:nvSpPr>
        <p:spPr bwMode="auto">
          <a:xfrm>
            <a:off x="5792391" y="4038600"/>
            <a:ext cx="17953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26639" name="Oval 20"/>
          <p:cNvSpPr>
            <a:spLocks noChangeArrowheads="1"/>
          </p:cNvSpPr>
          <p:nvPr/>
        </p:nvSpPr>
        <p:spPr bwMode="auto">
          <a:xfrm>
            <a:off x="7060407" y="2872978"/>
            <a:ext cx="35719" cy="33338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26640" name="Rectangle 21"/>
          <p:cNvSpPr>
            <a:spLocks noChangeArrowheads="1"/>
          </p:cNvSpPr>
          <p:nvPr/>
        </p:nvSpPr>
        <p:spPr bwMode="auto">
          <a:xfrm>
            <a:off x="6909197" y="2534842"/>
            <a:ext cx="303609" cy="467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Q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26641" name="Oval 22"/>
          <p:cNvSpPr>
            <a:spLocks noChangeArrowheads="1"/>
          </p:cNvSpPr>
          <p:nvPr/>
        </p:nvSpPr>
        <p:spPr bwMode="auto">
          <a:xfrm>
            <a:off x="7056835" y="4199335"/>
            <a:ext cx="32147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26642" name="Rectangle 23"/>
          <p:cNvSpPr>
            <a:spLocks noChangeArrowheads="1"/>
          </p:cNvSpPr>
          <p:nvPr/>
        </p:nvSpPr>
        <p:spPr bwMode="auto">
          <a:xfrm>
            <a:off x="7002066" y="4211241"/>
            <a:ext cx="360759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26643" name="TextBox 25"/>
          <p:cNvSpPr txBox="1">
            <a:spLocks noChangeArrowheads="1"/>
          </p:cNvSpPr>
          <p:nvPr/>
        </p:nvSpPr>
        <p:spPr bwMode="auto">
          <a:xfrm>
            <a:off x="3346847" y="2363391"/>
            <a:ext cx="4857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44" name="TextBox 26"/>
          <p:cNvSpPr txBox="1">
            <a:spLocks noChangeArrowheads="1"/>
          </p:cNvSpPr>
          <p:nvPr/>
        </p:nvSpPr>
        <p:spPr bwMode="auto">
          <a:xfrm>
            <a:off x="2439591" y="3182541"/>
            <a:ext cx="4845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45" name="TextBox 27"/>
          <p:cNvSpPr txBox="1">
            <a:spLocks noChangeArrowheads="1"/>
          </p:cNvSpPr>
          <p:nvPr/>
        </p:nvSpPr>
        <p:spPr bwMode="auto">
          <a:xfrm>
            <a:off x="5258991" y="3665935"/>
            <a:ext cx="4857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z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646" name="Line 60"/>
          <p:cNvCxnSpPr>
            <a:cxnSpLocks noChangeShapeType="1"/>
          </p:cNvCxnSpPr>
          <p:nvPr/>
        </p:nvCxnSpPr>
        <p:spPr bwMode="auto">
          <a:xfrm flipH="1">
            <a:off x="5926931" y="2876550"/>
            <a:ext cx="1171575" cy="1172766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6647" name="Group 43"/>
          <p:cNvGrpSpPr>
            <a:grpSpLocks/>
          </p:cNvGrpSpPr>
          <p:nvPr/>
        </p:nvGrpSpPr>
        <p:grpSpPr bwMode="auto">
          <a:xfrm rot="18120000">
            <a:off x="2854524" y="2799755"/>
            <a:ext cx="138113" cy="153590"/>
            <a:chOff x="2319655" y="721986"/>
            <a:chExt cx="84455" cy="94615"/>
          </a:xfrm>
        </p:grpSpPr>
        <p:cxnSp>
          <p:nvCxnSpPr>
            <p:cNvPr id="26655" name="Line 64"/>
            <p:cNvCxnSpPr>
              <a:cxnSpLocks noChangeShapeType="1"/>
            </p:cNvCxnSpPr>
            <p:nvPr/>
          </p:nvCxnSpPr>
          <p:spPr bwMode="auto">
            <a:xfrm flipH="1">
              <a:off x="2319655" y="781676"/>
              <a:ext cx="84455" cy="34925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56" name="Line 65"/>
            <p:cNvCxnSpPr>
              <a:cxnSpLocks noChangeShapeType="1"/>
            </p:cNvCxnSpPr>
            <p:nvPr/>
          </p:nvCxnSpPr>
          <p:spPr bwMode="auto">
            <a:xfrm>
              <a:off x="2334895" y="721986"/>
              <a:ext cx="69215" cy="5969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5561410" y="3581400"/>
            <a:ext cx="709613" cy="466725"/>
            <a:chOff x="5890536" y="4784008"/>
            <a:chExt cx="946532" cy="622345"/>
          </a:xfrm>
        </p:grpSpPr>
        <p:sp>
          <p:nvSpPr>
            <p:cNvPr id="26653" name="Arc 95"/>
            <p:cNvSpPr>
              <a:spLocks noChangeAspect="1"/>
            </p:cNvSpPr>
            <p:nvPr/>
          </p:nvSpPr>
          <p:spPr bwMode="auto">
            <a:xfrm flipH="1" flipV="1">
              <a:off x="5890536" y="4794353"/>
              <a:ext cx="928249" cy="612000"/>
            </a:xfrm>
            <a:custGeom>
              <a:avLst/>
              <a:gdLst>
                <a:gd name="T0" fmla="*/ 754161980 w 32566"/>
                <a:gd name="T1" fmla="*/ 285841060 h 21600"/>
                <a:gd name="T2" fmla="*/ 0 w 32566"/>
                <a:gd name="T3" fmla="*/ 353553760 h 21600"/>
                <a:gd name="T4" fmla="*/ 347322723 w 32566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2566" h="21600" fill="none" extrusionOk="0">
                  <a:moveTo>
                    <a:pt x="32565" y="12566"/>
                  </a:moveTo>
                  <a:cubicBezTo>
                    <a:pt x="28510" y="18236"/>
                    <a:pt x="21968" y="21599"/>
                    <a:pt x="14998" y="21600"/>
                  </a:cubicBezTo>
                  <a:cubicBezTo>
                    <a:pt x="9402" y="21600"/>
                    <a:pt x="4026" y="19428"/>
                    <a:pt x="-1" y="15544"/>
                  </a:cubicBezTo>
                </a:path>
                <a:path w="32566" h="21600" stroke="0" extrusionOk="0">
                  <a:moveTo>
                    <a:pt x="32565" y="12566"/>
                  </a:moveTo>
                  <a:cubicBezTo>
                    <a:pt x="28510" y="18236"/>
                    <a:pt x="21968" y="21599"/>
                    <a:pt x="14998" y="21600"/>
                  </a:cubicBezTo>
                  <a:cubicBezTo>
                    <a:pt x="9402" y="21600"/>
                    <a:pt x="4026" y="19428"/>
                    <a:pt x="-1" y="15544"/>
                  </a:cubicBezTo>
                  <a:lnTo>
                    <a:pt x="14998" y="0"/>
                  </a:lnTo>
                  <a:lnTo>
                    <a:pt x="32565" y="12566"/>
                  </a:lnTo>
                  <a:close/>
                </a:path>
              </a:pathLst>
            </a:custGeom>
            <a:solidFill>
              <a:srgbClr val="000099">
                <a:alpha val="38823"/>
              </a:srgbClr>
            </a:solidFill>
            <a:ln w="12700">
              <a:solidFill>
                <a:srgbClr val="0000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AU" sz="1350"/>
            </a:p>
          </p:txBody>
        </p:sp>
        <p:sp>
          <p:nvSpPr>
            <p:cNvPr id="26654" name="TextBox 51"/>
            <p:cNvSpPr txBox="1">
              <a:spLocks noChangeArrowheads="1"/>
            </p:cNvSpPr>
            <p:nvPr/>
          </p:nvSpPr>
          <p:spPr bwMode="auto">
            <a:xfrm>
              <a:off x="6190387" y="4784008"/>
              <a:ext cx="646681" cy="4924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2306242" y="2316957"/>
            <a:ext cx="4792265" cy="1750219"/>
            <a:chOff x="1551710" y="3089087"/>
            <a:chExt cx="6389030" cy="2319049"/>
          </a:xfrm>
        </p:grpSpPr>
        <p:cxnSp>
          <p:nvCxnSpPr>
            <p:cNvPr id="26650" name="Line 60"/>
            <p:cNvCxnSpPr>
              <a:cxnSpLocks noChangeShapeType="1"/>
            </p:cNvCxnSpPr>
            <p:nvPr/>
          </p:nvCxnSpPr>
          <p:spPr bwMode="auto">
            <a:xfrm flipH="1">
              <a:off x="1551710" y="3089087"/>
              <a:ext cx="1561719" cy="1564677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51" name="Line 61"/>
            <p:cNvCxnSpPr>
              <a:cxnSpLocks noChangeShapeType="1"/>
            </p:cNvCxnSpPr>
            <p:nvPr/>
          </p:nvCxnSpPr>
          <p:spPr bwMode="auto">
            <a:xfrm>
              <a:off x="3113429" y="3089087"/>
              <a:ext cx="3275599" cy="2303438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52" name="Line 60"/>
            <p:cNvCxnSpPr>
              <a:cxnSpLocks noChangeShapeType="1"/>
            </p:cNvCxnSpPr>
            <p:nvPr/>
          </p:nvCxnSpPr>
          <p:spPr bwMode="auto">
            <a:xfrm flipH="1">
              <a:off x="6379021" y="3843459"/>
              <a:ext cx="1561719" cy="1564677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410255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Arc 50"/>
          <p:cNvSpPr>
            <a:spLocks noChangeAspect="1"/>
          </p:cNvSpPr>
          <p:nvPr/>
        </p:nvSpPr>
        <p:spPr bwMode="auto">
          <a:xfrm rot="21540000">
            <a:off x="2297907" y="3176588"/>
            <a:ext cx="450056" cy="389335"/>
          </a:xfrm>
          <a:custGeom>
            <a:avLst/>
            <a:gdLst>
              <a:gd name="T0" fmla="*/ 334148347 w 21600"/>
              <a:gd name="T1" fmla="*/ 0 h 18655"/>
              <a:gd name="T2" fmla="*/ 456696719 w 21600"/>
              <a:gd name="T3" fmla="*/ 401811160 h 18655"/>
              <a:gd name="T4" fmla="*/ 0 w 21600"/>
              <a:gd name="T5" fmla="*/ 322418566 h 1865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8655" fill="none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</a:path>
              <a:path w="21600" h="18655" stroke="0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  <a:lnTo>
                  <a:pt x="0" y="14969"/>
                </a:lnTo>
                <a:lnTo>
                  <a:pt x="15572" y="-1"/>
                </a:lnTo>
                <a:close/>
              </a:path>
            </a:pathLst>
          </a:custGeom>
          <a:solidFill>
            <a:srgbClr val="FF3300">
              <a:alpha val="50195"/>
            </a:srgbClr>
          </a:solidFill>
          <a:ln w="127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7692" y="999254"/>
            <a:ext cx="7423900" cy="901304"/>
          </a:xfrm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AU" altLang="en-US" sz="2600" i="1" dirty="0">
                <a:solidFill>
                  <a:srgbClr val="171C41"/>
                </a:solidFill>
                <a:sym typeface="Symbol" panose="05050102010706020507" pitchFamily="18" charset="2"/>
              </a:rPr>
              <a:t>∠PCQ = y</a:t>
            </a:r>
            <a:r>
              <a:rPr lang="en-AU" altLang="en-US" sz="2600" dirty="0">
                <a:solidFill>
                  <a:srgbClr val="171C41"/>
                </a:solidFill>
                <a:sym typeface="Symbol" panose="05050102010706020507" pitchFamily="18" charset="2"/>
              </a:rPr>
              <a:t>° (corresponding angles, </a:t>
            </a:r>
            <a:r>
              <a:rPr lang="en-AU" altLang="en-US" sz="2600" i="1" dirty="0">
                <a:solidFill>
                  <a:srgbClr val="171C41"/>
                </a:solidFill>
              </a:rPr>
              <a:t>PQ</a:t>
            </a:r>
            <a:r>
              <a:rPr lang="en-AU" altLang="en-US" sz="2600" dirty="0">
                <a:solidFill>
                  <a:srgbClr val="171C41"/>
                </a:solidFill>
              </a:rPr>
              <a:t>||</a:t>
            </a:r>
            <a:r>
              <a:rPr lang="en-AU" altLang="en-US" sz="2600" i="1" dirty="0">
                <a:solidFill>
                  <a:srgbClr val="171C41"/>
                </a:solidFill>
              </a:rPr>
              <a:t>BC</a:t>
            </a:r>
            <a:r>
              <a:rPr lang="en-AU" altLang="en-US" sz="2600" dirty="0">
                <a:solidFill>
                  <a:srgbClr val="171C41"/>
                </a:solidFill>
              </a:rPr>
              <a:t>)</a:t>
            </a:r>
          </a:p>
        </p:txBody>
      </p:sp>
      <p:sp>
        <p:nvSpPr>
          <p:cNvPr id="27651" name="Arc 95"/>
          <p:cNvSpPr>
            <a:spLocks noChangeAspect="1"/>
          </p:cNvSpPr>
          <p:nvPr/>
        </p:nvSpPr>
        <p:spPr bwMode="auto">
          <a:xfrm>
            <a:off x="3150394" y="2302669"/>
            <a:ext cx="696516" cy="458391"/>
          </a:xfrm>
          <a:custGeom>
            <a:avLst/>
            <a:gdLst>
              <a:gd name="T0" fmla="*/ 754876310 w 32566"/>
              <a:gd name="T1" fmla="*/ 285083068 h 21600"/>
              <a:gd name="T2" fmla="*/ 0 w 32566"/>
              <a:gd name="T3" fmla="*/ 352616202 h 21600"/>
              <a:gd name="T4" fmla="*/ 347652154 w 32566"/>
              <a:gd name="T5" fmla="*/ 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2566" h="21600" fill="none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</a:path>
              <a:path w="32566" h="21600" stroke="0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  <a:lnTo>
                  <a:pt x="14998" y="0"/>
                </a:lnTo>
                <a:lnTo>
                  <a:pt x="32565" y="12566"/>
                </a:lnTo>
                <a:close/>
              </a:path>
            </a:pathLst>
          </a:custGeom>
          <a:solidFill>
            <a:srgbClr val="000099">
              <a:alpha val="38823"/>
            </a:srgbClr>
          </a:solidFill>
          <a:ln w="12700">
            <a:solidFill>
              <a:srgbClr val="000099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sp>
        <p:nvSpPr>
          <p:cNvPr id="27652" name="Arc 52"/>
          <p:cNvSpPr>
            <a:spLocks noChangeAspect="1"/>
          </p:cNvSpPr>
          <p:nvPr/>
        </p:nvSpPr>
        <p:spPr bwMode="auto">
          <a:xfrm>
            <a:off x="5261372" y="3656410"/>
            <a:ext cx="670322" cy="388144"/>
          </a:xfrm>
          <a:custGeom>
            <a:avLst/>
            <a:gdLst>
              <a:gd name="T0" fmla="*/ 0 w 21362"/>
              <a:gd name="T1" fmla="*/ 669017591 h 12422"/>
              <a:gd name="T2" fmla="*/ 270209331 w 21362"/>
              <a:gd name="T3" fmla="*/ 0 h 12422"/>
              <a:gd name="T4" fmla="*/ 1563862633 w 21362"/>
              <a:gd name="T5" fmla="*/ 900675438 h 1242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362" h="12422" fill="none" extrusionOk="0">
                <a:moveTo>
                  <a:pt x="-1" y="9226"/>
                </a:moveTo>
                <a:cubicBezTo>
                  <a:pt x="496" y="5906"/>
                  <a:pt x="1760" y="2747"/>
                  <a:pt x="3691" y="0"/>
                </a:cubicBezTo>
              </a:path>
              <a:path w="21362" h="12422" stroke="0" extrusionOk="0">
                <a:moveTo>
                  <a:pt x="-1" y="9226"/>
                </a:moveTo>
                <a:cubicBezTo>
                  <a:pt x="496" y="5906"/>
                  <a:pt x="1760" y="2747"/>
                  <a:pt x="3691" y="0"/>
                </a:cubicBezTo>
                <a:lnTo>
                  <a:pt x="21362" y="12422"/>
                </a:lnTo>
                <a:lnTo>
                  <a:pt x="-1" y="9226"/>
                </a:lnTo>
                <a:close/>
              </a:path>
            </a:pathLst>
          </a:custGeom>
          <a:solidFill>
            <a:srgbClr val="00C459">
              <a:alpha val="49803"/>
            </a:srgbClr>
          </a:solidFill>
          <a:ln w="12700">
            <a:solidFill>
              <a:srgbClr val="007A37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cxnSp>
        <p:nvCxnSpPr>
          <p:cNvPr id="27653" name="Line 60"/>
          <p:cNvCxnSpPr>
            <a:cxnSpLocks noChangeShapeType="1"/>
          </p:cNvCxnSpPr>
          <p:nvPr/>
        </p:nvCxnSpPr>
        <p:spPr bwMode="auto">
          <a:xfrm flipH="1">
            <a:off x="2306241" y="2316957"/>
            <a:ext cx="1171575" cy="1173956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54" name="Line 61"/>
          <p:cNvCxnSpPr>
            <a:cxnSpLocks noChangeShapeType="1"/>
          </p:cNvCxnSpPr>
          <p:nvPr/>
        </p:nvCxnSpPr>
        <p:spPr bwMode="auto">
          <a:xfrm>
            <a:off x="3477816" y="2316957"/>
            <a:ext cx="2457450" cy="172759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55" name="Line 62"/>
          <p:cNvCxnSpPr>
            <a:cxnSpLocks noChangeAspect="1"/>
          </p:cNvCxnSpPr>
          <p:nvPr/>
        </p:nvCxnSpPr>
        <p:spPr bwMode="auto">
          <a:xfrm>
            <a:off x="2306241" y="3496867"/>
            <a:ext cx="4750594" cy="72509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7656" name="Group 8"/>
          <p:cNvGrpSpPr>
            <a:grpSpLocks/>
          </p:cNvGrpSpPr>
          <p:nvPr/>
        </p:nvGrpSpPr>
        <p:grpSpPr bwMode="auto">
          <a:xfrm rot="18120000">
            <a:off x="6443068" y="3385543"/>
            <a:ext cx="136922" cy="154781"/>
            <a:chOff x="2319655" y="721986"/>
            <a:chExt cx="84455" cy="94615"/>
          </a:xfrm>
        </p:grpSpPr>
        <p:cxnSp>
          <p:nvCxnSpPr>
            <p:cNvPr id="27683" name="Line 64"/>
            <p:cNvCxnSpPr>
              <a:cxnSpLocks noChangeShapeType="1"/>
            </p:cNvCxnSpPr>
            <p:nvPr/>
          </p:nvCxnSpPr>
          <p:spPr bwMode="auto">
            <a:xfrm flipH="1">
              <a:off x="2319655" y="781676"/>
              <a:ext cx="84455" cy="34925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84" name="Line 65"/>
            <p:cNvCxnSpPr>
              <a:cxnSpLocks noChangeShapeType="1"/>
            </p:cNvCxnSpPr>
            <p:nvPr/>
          </p:nvCxnSpPr>
          <p:spPr bwMode="auto">
            <a:xfrm>
              <a:off x="2334895" y="721986"/>
              <a:ext cx="69215" cy="5969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7657" name="Oval 14"/>
          <p:cNvSpPr>
            <a:spLocks noChangeArrowheads="1"/>
          </p:cNvSpPr>
          <p:nvPr/>
        </p:nvSpPr>
        <p:spPr bwMode="auto">
          <a:xfrm>
            <a:off x="3461147" y="2300287"/>
            <a:ext cx="33338" cy="33338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27658" name="Rectangle 15"/>
          <p:cNvSpPr>
            <a:spLocks noChangeArrowheads="1"/>
          </p:cNvSpPr>
          <p:nvPr/>
        </p:nvSpPr>
        <p:spPr bwMode="auto">
          <a:xfrm>
            <a:off x="3429000" y="1959769"/>
            <a:ext cx="16511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27659" name="Oval 16"/>
          <p:cNvSpPr>
            <a:spLocks noChangeArrowheads="1"/>
          </p:cNvSpPr>
          <p:nvPr/>
        </p:nvSpPr>
        <p:spPr bwMode="auto">
          <a:xfrm>
            <a:off x="2290763" y="3474244"/>
            <a:ext cx="32147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27660" name="Rectangle 17"/>
          <p:cNvSpPr>
            <a:spLocks noChangeArrowheads="1"/>
          </p:cNvSpPr>
          <p:nvPr/>
        </p:nvSpPr>
        <p:spPr bwMode="auto">
          <a:xfrm>
            <a:off x="2039541" y="3395663"/>
            <a:ext cx="16511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27661" name="Oval 18"/>
          <p:cNvSpPr>
            <a:spLocks noChangeArrowheads="1"/>
          </p:cNvSpPr>
          <p:nvPr/>
        </p:nvSpPr>
        <p:spPr bwMode="auto">
          <a:xfrm>
            <a:off x="5918597" y="4027885"/>
            <a:ext cx="32147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27662" name="Rectangle 19"/>
          <p:cNvSpPr>
            <a:spLocks noChangeArrowheads="1"/>
          </p:cNvSpPr>
          <p:nvPr/>
        </p:nvSpPr>
        <p:spPr bwMode="auto">
          <a:xfrm>
            <a:off x="5813822" y="4060032"/>
            <a:ext cx="17953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27663" name="Oval 20"/>
          <p:cNvSpPr>
            <a:spLocks noChangeArrowheads="1"/>
          </p:cNvSpPr>
          <p:nvPr/>
        </p:nvSpPr>
        <p:spPr bwMode="auto">
          <a:xfrm>
            <a:off x="7060407" y="2872978"/>
            <a:ext cx="35719" cy="33338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27664" name="Rectangle 21"/>
          <p:cNvSpPr>
            <a:spLocks noChangeArrowheads="1"/>
          </p:cNvSpPr>
          <p:nvPr/>
        </p:nvSpPr>
        <p:spPr bwMode="auto">
          <a:xfrm>
            <a:off x="6909197" y="2534842"/>
            <a:ext cx="303609" cy="467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Q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27665" name="Oval 22"/>
          <p:cNvSpPr>
            <a:spLocks noChangeArrowheads="1"/>
          </p:cNvSpPr>
          <p:nvPr/>
        </p:nvSpPr>
        <p:spPr bwMode="auto">
          <a:xfrm>
            <a:off x="7056835" y="4199335"/>
            <a:ext cx="32147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27666" name="Rectangle 23"/>
          <p:cNvSpPr>
            <a:spLocks noChangeArrowheads="1"/>
          </p:cNvSpPr>
          <p:nvPr/>
        </p:nvSpPr>
        <p:spPr bwMode="auto">
          <a:xfrm>
            <a:off x="7002066" y="4211241"/>
            <a:ext cx="360759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27667" name="TextBox 25"/>
          <p:cNvSpPr txBox="1">
            <a:spLocks noChangeArrowheads="1"/>
          </p:cNvSpPr>
          <p:nvPr/>
        </p:nvSpPr>
        <p:spPr bwMode="auto">
          <a:xfrm>
            <a:off x="3346847" y="2363391"/>
            <a:ext cx="4857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68" name="TextBox 26"/>
          <p:cNvSpPr txBox="1">
            <a:spLocks noChangeArrowheads="1"/>
          </p:cNvSpPr>
          <p:nvPr/>
        </p:nvSpPr>
        <p:spPr bwMode="auto">
          <a:xfrm>
            <a:off x="2439591" y="3182541"/>
            <a:ext cx="4845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69" name="TextBox 27"/>
          <p:cNvSpPr txBox="1">
            <a:spLocks noChangeArrowheads="1"/>
          </p:cNvSpPr>
          <p:nvPr/>
        </p:nvSpPr>
        <p:spPr bwMode="auto">
          <a:xfrm>
            <a:off x="5258991" y="3665935"/>
            <a:ext cx="4857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z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670" name="Line 60"/>
          <p:cNvCxnSpPr>
            <a:cxnSpLocks noChangeShapeType="1"/>
          </p:cNvCxnSpPr>
          <p:nvPr/>
        </p:nvCxnSpPr>
        <p:spPr bwMode="auto">
          <a:xfrm flipH="1">
            <a:off x="5926931" y="2876550"/>
            <a:ext cx="1171575" cy="1172766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5935266" y="3726653"/>
            <a:ext cx="617934" cy="390923"/>
            <a:chOff x="6500840" y="5038595"/>
            <a:chExt cx="823470" cy="521023"/>
          </a:xfrm>
        </p:grpSpPr>
        <p:sp>
          <p:nvSpPr>
            <p:cNvPr id="27681" name="Arc 50"/>
            <p:cNvSpPr>
              <a:spLocks noChangeAspect="1"/>
            </p:cNvSpPr>
            <p:nvPr/>
          </p:nvSpPr>
          <p:spPr bwMode="auto">
            <a:xfrm rot="-60000">
              <a:off x="6500840" y="5038595"/>
              <a:ext cx="600545" cy="518906"/>
            </a:xfrm>
            <a:custGeom>
              <a:avLst/>
              <a:gdLst>
                <a:gd name="T0" fmla="*/ 334671968 w 21600"/>
                <a:gd name="T1" fmla="*/ 0 h 18655"/>
                <a:gd name="T2" fmla="*/ 457412384 w 21600"/>
                <a:gd name="T3" fmla="*/ 401490771 h 18655"/>
                <a:gd name="T4" fmla="*/ 0 w 21600"/>
                <a:gd name="T5" fmla="*/ 322161490 h 1865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18655" fill="none" extrusionOk="0">
                  <a:moveTo>
                    <a:pt x="15572" y="-1"/>
                  </a:moveTo>
                  <a:cubicBezTo>
                    <a:pt x="19439" y="4023"/>
                    <a:pt x="21600" y="9387"/>
                    <a:pt x="21600" y="14969"/>
                  </a:cubicBezTo>
                  <a:cubicBezTo>
                    <a:pt x="21600" y="16204"/>
                    <a:pt x="21494" y="17437"/>
                    <a:pt x="21283" y="18655"/>
                  </a:cubicBezTo>
                </a:path>
                <a:path w="21600" h="18655" stroke="0" extrusionOk="0">
                  <a:moveTo>
                    <a:pt x="15572" y="-1"/>
                  </a:moveTo>
                  <a:cubicBezTo>
                    <a:pt x="19439" y="4023"/>
                    <a:pt x="21600" y="9387"/>
                    <a:pt x="21600" y="14969"/>
                  </a:cubicBezTo>
                  <a:cubicBezTo>
                    <a:pt x="21600" y="16204"/>
                    <a:pt x="21494" y="17437"/>
                    <a:pt x="21283" y="18655"/>
                  </a:cubicBezTo>
                  <a:lnTo>
                    <a:pt x="0" y="14969"/>
                  </a:lnTo>
                  <a:lnTo>
                    <a:pt x="15572" y="-1"/>
                  </a:lnTo>
                  <a:close/>
                </a:path>
              </a:pathLst>
            </a:custGeom>
            <a:solidFill>
              <a:srgbClr val="FF3300">
                <a:alpha val="50195"/>
              </a:srgbClr>
            </a:solidFill>
            <a:ln w="127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AU" sz="1350"/>
            </a:p>
          </p:txBody>
        </p:sp>
        <p:sp>
          <p:nvSpPr>
            <p:cNvPr id="27682" name="TextBox 41"/>
            <p:cNvSpPr txBox="1">
              <a:spLocks noChangeArrowheads="1"/>
            </p:cNvSpPr>
            <p:nvPr/>
          </p:nvSpPr>
          <p:spPr bwMode="auto">
            <a:xfrm>
              <a:off x="6677629" y="5067372"/>
              <a:ext cx="646681" cy="492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y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7672" name="Group 43"/>
          <p:cNvGrpSpPr>
            <a:grpSpLocks/>
          </p:cNvGrpSpPr>
          <p:nvPr/>
        </p:nvGrpSpPr>
        <p:grpSpPr bwMode="auto">
          <a:xfrm rot="18120000">
            <a:off x="2854524" y="2799755"/>
            <a:ext cx="138113" cy="153590"/>
            <a:chOff x="2319655" y="721986"/>
            <a:chExt cx="84455" cy="94615"/>
          </a:xfrm>
        </p:grpSpPr>
        <p:cxnSp>
          <p:nvCxnSpPr>
            <p:cNvPr id="27679" name="Line 64"/>
            <p:cNvCxnSpPr>
              <a:cxnSpLocks noChangeShapeType="1"/>
            </p:cNvCxnSpPr>
            <p:nvPr/>
          </p:nvCxnSpPr>
          <p:spPr bwMode="auto">
            <a:xfrm flipH="1">
              <a:off x="2319655" y="781676"/>
              <a:ext cx="84455" cy="34925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80" name="Line 65"/>
            <p:cNvCxnSpPr>
              <a:cxnSpLocks noChangeShapeType="1"/>
            </p:cNvCxnSpPr>
            <p:nvPr/>
          </p:nvCxnSpPr>
          <p:spPr bwMode="auto">
            <a:xfrm>
              <a:off x="2334895" y="721986"/>
              <a:ext cx="69215" cy="5969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7673" name="Arc 95"/>
          <p:cNvSpPr>
            <a:spLocks noChangeAspect="1"/>
          </p:cNvSpPr>
          <p:nvPr/>
        </p:nvSpPr>
        <p:spPr bwMode="auto">
          <a:xfrm flipH="1" flipV="1">
            <a:off x="5561410" y="3589735"/>
            <a:ext cx="695325" cy="458390"/>
          </a:xfrm>
          <a:custGeom>
            <a:avLst/>
            <a:gdLst>
              <a:gd name="T0" fmla="*/ 752296101 w 32566"/>
              <a:gd name="T1" fmla="*/ 285082121 h 21600"/>
              <a:gd name="T2" fmla="*/ 0 w 32566"/>
              <a:gd name="T3" fmla="*/ 352615059 h 21600"/>
              <a:gd name="T4" fmla="*/ 346463413 w 32566"/>
              <a:gd name="T5" fmla="*/ 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2566" h="21600" fill="none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</a:path>
              <a:path w="32566" h="21600" stroke="0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  <a:lnTo>
                  <a:pt x="14998" y="0"/>
                </a:lnTo>
                <a:lnTo>
                  <a:pt x="32565" y="12566"/>
                </a:lnTo>
                <a:close/>
              </a:path>
            </a:pathLst>
          </a:custGeom>
          <a:solidFill>
            <a:srgbClr val="000099">
              <a:alpha val="38823"/>
            </a:srgbClr>
          </a:solidFill>
          <a:ln w="12700">
            <a:solidFill>
              <a:srgbClr val="000099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sp>
        <p:nvSpPr>
          <p:cNvPr id="27674" name="TextBox 51"/>
          <p:cNvSpPr txBox="1">
            <a:spLocks noChangeArrowheads="1"/>
          </p:cNvSpPr>
          <p:nvPr/>
        </p:nvSpPr>
        <p:spPr bwMode="auto">
          <a:xfrm>
            <a:off x="5785247" y="3581400"/>
            <a:ext cx="4857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316956" y="2309812"/>
            <a:ext cx="4787504" cy="1938338"/>
            <a:chOff x="1555974" y="3114965"/>
            <a:chExt cx="6384766" cy="2548667"/>
          </a:xfrm>
        </p:grpSpPr>
        <p:cxnSp>
          <p:nvCxnSpPr>
            <p:cNvPr id="27676" name="Line 60"/>
            <p:cNvCxnSpPr>
              <a:cxnSpLocks noChangeShapeType="1"/>
            </p:cNvCxnSpPr>
            <p:nvPr/>
          </p:nvCxnSpPr>
          <p:spPr bwMode="auto">
            <a:xfrm flipH="1">
              <a:off x="1564600" y="3114965"/>
              <a:ext cx="1561719" cy="1564677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77" name="Line 62"/>
            <p:cNvCxnSpPr>
              <a:cxnSpLocks noChangeAspect="1"/>
            </p:cNvCxnSpPr>
            <p:nvPr/>
          </p:nvCxnSpPr>
          <p:spPr bwMode="auto">
            <a:xfrm>
              <a:off x="1555974" y="4696504"/>
              <a:ext cx="6332653" cy="967128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78" name="Line 60"/>
            <p:cNvCxnSpPr>
              <a:cxnSpLocks noChangeShapeType="1"/>
            </p:cNvCxnSpPr>
            <p:nvPr/>
          </p:nvCxnSpPr>
          <p:spPr bwMode="auto">
            <a:xfrm flipH="1">
              <a:off x="6379021" y="3860711"/>
              <a:ext cx="1561719" cy="1564677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21864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Arc 50"/>
          <p:cNvSpPr>
            <a:spLocks noChangeAspect="1"/>
          </p:cNvSpPr>
          <p:nvPr/>
        </p:nvSpPr>
        <p:spPr bwMode="auto">
          <a:xfrm rot="21540000">
            <a:off x="2297907" y="3176588"/>
            <a:ext cx="450056" cy="389335"/>
          </a:xfrm>
          <a:custGeom>
            <a:avLst/>
            <a:gdLst>
              <a:gd name="T0" fmla="*/ 334148347 w 21600"/>
              <a:gd name="T1" fmla="*/ 0 h 18655"/>
              <a:gd name="T2" fmla="*/ 456696719 w 21600"/>
              <a:gd name="T3" fmla="*/ 401811160 h 18655"/>
              <a:gd name="T4" fmla="*/ 0 w 21600"/>
              <a:gd name="T5" fmla="*/ 322418566 h 1865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8655" fill="none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</a:path>
              <a:path w="21600" h="18655" stroke="0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  <a:lnTo>
                  <a:pt x="0" y="14969"/>
                </a:lnTo>
                <a:lnTo>
                  <a:pt x="15572" y="-1"/>
                </a:lnTo>
                <a:close/>
              </a:path>
            </a:pathLst>
          </a:custGeom>
          <a:solidFill>
            <a:srgbClr val="FF3300">
              <a:alpha val="50195"/>
            </a:srgbClr>
          </a:solidFill>
          <a:ln w="127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sp>
        <p:nvSpPr>
          <p:cNvPr id="28674" name="Title 1"/>
          <p:cNvSpPr>
            <a:spLocks noGrp="1"/>
          </p:cNvSpPr>
          <p:nvPr>
            <p:ph type="title"/>
          </p:nvPr>
        </p:nvSpPr>
        <p:spPr bwMode="auto">
          <a:xfrm>
            <a:off x="1747667" y="997277"/>
            <a:ext cx="5223272" cy="90130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AU" altLang="en-US" sz="2600" dirty="0">
                <a:solidFill>
                  <a:srgbClr val="171C41"/>
                </a:solidFill>
              </a:rPr>
              <a:t>Now </a:t>
            </a:r>
            <a:r>
              <a:rPr lang="en-AU" altLang="en-US" sz="2600" i="1" dirty="0">
                <a:solidFill>
                  <a:srgbClr val="171C41"/>
                </a:solidFill>
              </a:rPr>
              <a:t>BCP </a:t>
            </a:r>
            <a:r>
              <a:rPr lang="en-AU" altLang="en-US" sz="2600" dirty="0">
                <a:solidFill>
                  <a:srgbClr val="171C41"/>
                </a:solidFill>
              </a:rPr>
              <a:t>is a straight line</a:t>
            </a:r>
          </a:p>
        </p:txBody>
      </p:sp>
      <p:grpSp>
        <p:nvGrpSpPr>
          <p:cNvPr id="28675" name="Group 54"/>
          <p:cNvGrpSpPr>
            <a:grpSpLocks/>
          </p:cNvGrpSpPr>
          <p:nvPr/>
        </p:nvGrpSpPr>
        <p:grpSpPr bwMode="auto">
          <a:xfrm>
            <a:off x="2039541" y="1959769"/>
            <a:ext cx="5323284" cy="2574760"/>
            <a:chOff x="1195633" y="2612877"/>
            <a:chExt cx="7096822" cy="3433625"/>
          </a:xfrm>
        </p:grpSpPr>
        <p:sp>
          <p:nvSpPr>
            <p:cNvPr id="28677" name="Arc 95"/>
            <p:cNvSpPr>
              <a:spLocks noChangeAspect="1"/>
            </p:cNvSpPr>
            <p:nvPr/>
          </p:nvSpPr>
          <p:spPr bwMode="auto">
            <a:xfrm>
              <a:off x="2676599" y="3069662"/>
              <a:ext cx="928250" cy="612000"/>
            </a:xfrm>
            <a:custGeom>
              <a:avLst/>
              <a:gdLst>
                <a:gd name="T0" fmla="*/ 754164417 w 32566"/>
                <a:gd name="T1" fmla="*/ 285841060 h 21600"/>
                <a:gd name="T2" fmla="*/ 0 w 32566"/>
                <a:gd name="T3" fmla="*/ 353553760 h 21600"/>
                <a:gd name="T4" fmla="*/ 347324294 w 32566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2566" h="21600" fill="none" extrusionOk="0">
                  <a:moveTo>
                    <a:pt x="32565" y="12566"/>
                  </a:moveTo>
                  <a:cubicBezTo>
                    <a:pt x="28510" y="18236"/>
                    <a:pt x="21968" y="21599"/>
                    <a:pt x="14998" y="21600"/>
                  </a:cubicBezTo>
                  <a:cubicBezTo>
                    <a:pt x="9402" y="21600"/>
                    <a:pt x="4026" y="19428"/>
                    <a:pt x="-1" y="15544"/>
                  </a:cubicBezTo>
                </a:path>
                <a:path w="32566" h="21600" stroke="0" extrusionOk="0">
                  <a:moveTo>
                    <a:pt x="32565" y="12566"/>
                  </a:moveTo>
                  <a:cubicBezTo>
                    <a:pt x="28510" y="18236"/>
                    <a:pt x="21968" y="21599"/>
                    <a:pt x="14998" y="21600"/>
                  </a:cubicBezTo>
                  <a:cubicBezTo>
                    <a:pt x="9402" y="21600"/>
                    <a:pt x="4026" y="19428"/>
                    <a:pt x="-1" y="15544"/>
                  </a:cubicBezTo>
                  <a:lnTo>
                    <a:pt x="14998" y="0"/>
                  </a:lnTo>
                  <a:lnTo>
                    <a:pt x="32565" y="12566"/>
                  </a:lnTo>
                  <a:close/>
                </a:path>
              </a:pathLst>
            </a:custGeom>
            <a:solidFill>
              <a:srgbClr val="000099">
                <a:alpha val="38823"/>
              </a:srgbClr>
            </a:solidFill>
            <a:ln w="12700">
              <a:solidFill>
                <a:srgbClr val="0000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AU" sz="1350"/>
            </a:p>
          </p:txBody>
        </p:sp>
        <p:sp>
          <p:nvSpPr>
            <p:cNvPr id="28678" name="Arc 52"/>
            <p:cNvSpPr>
              <a:spLocks noChangeAspect="1"/>
            </p:cNvSpPr>
            <p:nvPr/>
          </p:nvSpPr>
          <p:spPr bwMode="auto">
            <a:xfrm>
              <a:off x="5491505" y="4874579"/>
              <a:ext cx="893385" cy="518906"/>
            </a:xfrm>
            <a:custGeom>
              <a:avLst/>
              <a:gdLst>
                <a:gd name="T0" fmla="*/ 0 w 21362"/>
                <a:gd name="T1" fmla="*/ 672592865 h 12422"/>
                <a:gd name="T2" fmla="*/ 269981432 w 21362"/>
                <a:gd name="T3" fmla="*/ 0 h 12422"/>
                <a:gd name="T4" fmla="*/ 1562543622 w 21362"/>
                <a:gd name="T5" fmla="*/ 905488672 h 124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362" h="12422" fill="none" extrusionOk="0">
                  <a:moveTo>
                    <a:pt x="-1" y="9226"/>
                  </a:moveTo>
                  <a:cubicBezTo>
                    <a:pt x="496" y="5906"/>
                    <a:pt x="1760" y="2747"/>
                    <a:pt x="3691" y="0"/>
                  </a:cubicBezTo>
                </a:path>
                <a:path w="21362" h="12422" stroke="0" extrusionOk="0">
                  <a:moveTo>
                    <a:pt x="-1" y="9226"/>
                  </a:moveTo>
                  <a:cubicBezTo>
                    <a:pt x="496" y="5906"/>
                    <a:pt x="1760" y="2747"/>
                    <a:pt x="3691" y="0"/>
                  </a:cubicBezTo>
                  <a:lnTo>
                    <a:pt x="21362" y="12422"/>
                  </a:lnTo>
                  <a:lnTo>
                    <a:pt x="-1" y="9226"/>
                  </a:lnTo>
                  <a:close/>
                </a:path>
              </a:pathLst>
            </a:custGeom>
            <a:solidFill>
              <a:srgbClr val="00C459">
                <a:alpha val="49803"/>
              </a:srgbClr>
            </a:solidFill>
            <a:ln w="12700">
              <a:solidFill>
                <a:srgbClr val="007A3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AU" sz="1350"/>
            </a:p>
          </p:txBody>
        </p:sp>
        <p:cxnSp>
          <p:nvCxnSpPr>
            <p:cNvPr id="28679" name="Line 60"/>
            <p:cNvCxnSpPr>
              <a:cxnSpLocks noChangeShapeType="1"/>
            </p:cNvCxnSpPr>
            <p:nvPr/>
          </p:nvCxnSpPr>
          <p:spPr bwMode="auto">
            <a:xfrm flipH="1">
              <a:off x="1551715" y="3089092"/>
              <a:ext cx="1561719" cy="156467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680" name="Line 61"/>
            <p:cNvCxnSpPr>
              <a:cxnSpLocks noChangeShapeType="1"/>
            </p:cNvCxnSpPr>
            <p:nvPr/>
          </p:nvCxnSpPr>
          <p:spPr bwMode="auto">
            <a:xfrm>
              <a:off x="3113434" y="3089092"/>
              <a:ext cx="3275599" cy="23034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681" name="Line 62"/>
            <p:cNvCxnSpPr>
              <a:cxnSpLocks noChangeAspect="1"/>
            </p:cNvCxnSpPr>
            <p:nvPr/>
          </p:nvCxnSpPr>
          <p:spPr bwMode="auto">
            <a:xfrm>
              <a:off x="1551715" y="4662000"/>
              <a:ext cx="6332653" cy="96712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28682" name="Group 8"/>
            <p:cNvGrpSpPr>
              <a:grpSpLocks/>
            </p:cNvGrpSpPr>
            <p:nvPr/>
          </p:nvGrpSpPr>
          <p:grpSpPr bwMode="auto">
            <a:xfrm rot="-3480000">
              <a:off x="7066062" y="4514109"/>
              <a:ext cx="183976" cy="206133"/>
              <a:chOff x="2319655" y="721986"/>
              <a:chExt cx="84455" cy="94615"/>
            </a:xfrm>
          </p:grpSpPr>
          <p:cxnSp>
            <p:nvCxnSpPr>
              <p:cNvPr id="28706" name="Line 64"/>
              <p:cNvCxnSpPr>
                <a:cxnSpLocks noChangeShapeType="1"/>
              </p:cNvCxnSpPr>
              <p:nvPr/>
            </p:nvCxnSpPr>
            <p:spPr bwMode="auto">
              <a:xfrm flipH="1">
                <a:off x="2319655" y="781676"/>
                <a:ext cx="84455" cy="34925"/>
              </a:xfrm>
              <a:prstGeom prst="line">
                <a:avLst/>
              </a:prstGeom>
              <a:noFill/>
              <a:ln w="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8707" name="Line 65"/>
              <p:cNvCxnSpPr>
                <a:cxnSpLocks noChangeShapeType="1"/>
              </p:cNvCxnSpPr>
              <p:nvPr/>
            </p:nvCxnSpPr>
            <p:spPr bwMode="auto">
              <a:xfrm>
                <a:off x="2334895" y="721986"/>
                <a:ext cx="69215" cy="59690"/>
              </a:xfrm>
              <a:prstGeom prst="line">
                <a:avLst/>
              </a:prstGeom>
              <a:noFill/>
              <a:ln w="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28683" name="Oval 14"/>
            <p:cNvSpPr>
              <a:spLocks noChangeArrowheads="1"/>
            </p:cNvSpPr>
            <p:nvPr/>
          </p:nvSpPr>
          <p:spPr bwMode="auto">
            <a:xfrm>
              <a:off x="3091302" y="3066957"/>
              <a:ext cx="44265" cy="44270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AU" altLang="en-US" sz="2100"/>
            </a:p>
          </p:txBody>
        </p:sp>
        <p:sp>
          <p:nvSpPr>
            <p:cNvPr id="28684" name="Rectangle 15"/>
            <p:cNvSpPr>
              <a:spLocks noChangeArrowheads="1"/>
            </p:cNvSpPr>
            <p:nvPr/>
          </p:nvSpPr>
          <p:spPr bwMode="auto">
            <a:xfrm>
              <a:off x="3048421" y="2612877"/>
              <a:ext cx="220119" cy="430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Aft>
                  <a:spcPts val="750"/>
                </a:spcAft>
              </a:pPr>
              <a:r>
                <a:rPr lang="en-US" altLang="en-US" sz="2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A</a:t>
              </a:r>
              <a:endParaRPr lang="en-AU" altLang="en-US" sz="2100">
                <a:latin typeface="Arial" panose="020B0604020202020204" pitchFamily="34" charset="0"/>
              </a:endParaRPr>
            </a:p>
          </p:txBody>
        </p:sp>
        <p:sp>
          <p:nvSpPr>
            <p:cNvPr id="28685" name="Oval 16"/>
            <p:cNvSpPr>
              <a:spLocks noChangeArrowheads="1"/>
            </p:cNvSpPr>
            <p:nvPr/>
          </p:nvSpPr>
          <p:spPr bwMode="auto">
            <a:xfrm>
              <a:off x="1530965" y="4631634"/>
              <a:ext cx="42882" cy="42887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AU" altLang="en-US" sz="2100"/>
            </a:p>
          </p:txBody>
        </p:sp>
        <p:sp>
          <p:nvSpPr>
            <p:cNvPr id="28686" name="Rectangle 17"/>
            <p:cNvSpPr>
              <a:spLocks noChangeArrowheads="1"/>
            </p:cNvSpPr>
            <p:nvPr/>
          </p:nvSpPr>
          <p:spPr bwMode="auto">
            <a:xfrm>
              <a:off x="1195633" y="4527765"/>
              <a:ext cx="220119" cy="430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Aft>
                  <a:spcPts val="750"/>
                </a:spcAft>
              </a:pPr>
              <a:r>
                <a:rPr lang="en-US" altLang="en-US" sz="2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lang="en-AU" altLang="en-US" sz="2100">
                <a:latin typeface="Arial" panose="020B0604020202020204" pitchFamily="34" charset="0"/>
              </a:endParaRPr>
            </a:p>
          </p:txBody>
        </p:sp>
        <p:sp>
          <p:nvSpPr>
            <p:cNvPr id="28687" name="Oval 18"/>
            <p:cNvSpPr>
              <a:spLocks noChangeArrowheads="1"/>
            </p:cNvSpPr>
            <p:nvPr/>
          </p:nvSpPr>
          <p:spPr bwMode="auto">
            <a:xfrm>
              <a:off x="6366901" y="5370394"/>
              <a:ext cx="42882" cy="42887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AU" altLang="en-US" sz="2100"/>
            </a:p>
          </p:txBody>
        </p:sp>
        <p:sp>
          <p:nvSpPr>
            <p:cNvPr id="28688" name="Rectangle 19"/>
            <p:cNvSpPr>
              <a:spLocks noChangeArrowheads="1"/>
            </p:cNvSpPr>
            <p:nvPr/>
          </p:nvSpPr>
          <p:spPr bwMode="auto">
            <a:xfrm>
              <a:off x="6228185" y="5399514"/>
              <a:ext cx="239351" cy="430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Aft>
                  <a:spcPts val="750"/>
                </a:spcAft>
              </a:pPr>
              <a:r>
                <a:rPr lang="en-US" altLang="en-US" sz="2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C</a:t>
              </a:r>
              <a:endParaRPr lang="en-AU" altLang="en-US" sz="2100">
                <a:latin typeface="Arial" panose="020B0604020202020204" pitchFamily="34" charset="0"/>
              </a:endParaRPr>
            </a:p>
          </p:txBody>
        </p:sp>
        <p:sp>
          <p:nvSpPr>
            <p:cNvPr id="28689" name="Oval 20"/>
            <p:cNvSpPr>
              <a:spLocks noChangeArrowheads="1"/>
            </p:cNvSpPr>
            <p:nvPr/>
          </p:nvSpPr>
          <p:spPr bwMode="auto">
            <a:xfrm>
              <a:off x="7890309" y="3830759"/>
              <a:ext cx="47053" cy="44270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AU" altLang="en-US" sz="2100"/>
            </a:p>
          </p:txBody>
        </p:sp>
        <p:sp>
          <p:nvSpPr>
            <p:cNvPr id="28690" name="Rectangle 21"/>
            <p:cNvSpPr>
              <a:spLocks noChangeArrowheads="1"/>
            </p:cNvSpPr>
            <p:nvPr/>
          </p:nvSpPr>
          <p:spPr bwMode="auto">
            <a:xfrm>
              <a:off x="7688273" y="3379542"/>
              <a:ext cx="404072" cy="624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Aft>
                  <a:spcPts val="750"/>
                </a:spcAft>
              </a:pPr>
              <a:r>
                <a:rPr lang="en-US" altLang="en-US" sz="2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Q</a:t>
              </a:r>
              <a:endParaRPr lang="en-AU" altLang="en-US" sz="2100">
                <a:latin typeface="Arial" panose="020B0604020202020204" pitchFamily="34" charset="0"/>
              </a:endParaRPr>
            </a:p>
          </p:txBody>
        </p:sp>
        <p:sp>
          <p:nvSpPr>
            <p:cNvPr id="28691" name="Oval 22"/>
            <p:cNvSpPr>
              <a:spLocks noChangeArrowheads="1"/>
            </p:cNvSpPr>
            <p:nvPr/>
          </p:nvSpPr>
          <p:spPr bwMode="auto">
            <a:xfrm>
              <a:off x="7884368" y="5598964"/>
              <a:ext cx="43200" cy="43200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AU" altLang="en-US" sz="2100"/>
            </a:p>
          </p:txBody>
        </p:sp>
        <p:sp>
          <p:nvSpPr>
            <p:cNvPr id="28692" name="Rectangle 23"/>
            <p:cNvSpPr>
              <a:spLocks noChangeArrowheads="1"/>
            </p:cNvSpPr>
            <p:nvPr/>
          </p:nvSpPr>
          <p:spPr bwMode="auto">
            <a:xfrm>
              <a:off x="7812361" y="5615539"/>
              <a:ext cx="480094" cy="430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Aft>
                  <a:spcPts val="750"/>
                </a:spcAft>
              </a:pPr>
              <a:r>
                <a:rPr lang="en-US" altLang="en-US" sz="2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endParaRPr lang="en-AU" altLang="en-US" sz="2100">
                <a:latin typeface="Arial" panose="020B0604020202020204" pitchFamily="34" charset="0"/>
              </a:endParaRPr>
            </a:p>
          </p:txBody>
        </p:sp>
        <p:sp>
          <p:nvSpPr>
            <p:cNvPr id="28693" name="TextBox 25"/>
            <p:cNvSpPr txBox="1">
              <a:spLocks noChangeArrowheads="1"/>
            </p:cNvSpPr>
            <p:nvPr/>
          </p:nvSpPr>
          <p:spPr bwMode="auto">
            <a:xfrm>
              <a:off x="2939000" y="3151793"/>
              <a:ext cx="646682" cy="4925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694" name="TextBox 26"/>
            <p:cNvSpPr txBox="1">
              <a:spLocks noChangeArrowheads="1"/>
            </p:cNvSpPr>
            <p:nvPr/>
          </p:nvSpPr>
          <p:spPr bwMode="auto">
            <a:xfrm>
              <a:off x="1728965" y="4243331"/>
              <a:ext cx="646682" cy="4925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y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695" name="TextBox 27"/>
            <p:cNvSpPr txBox="1">
              <a:spLocks noChangeArrowheads="1"/>
            </p:cNvSpPr>
            <p:nvPr/>
          </p:nvSpPr>
          <p:spPr bwMode="auto">
            <a:xfrm>
              <a:off x="5531295" y="4830305"/>
              <a:ext cx="646682" cy="4925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z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8696" name="Line 60"/>
            <p:cNvCxnSpPr>
              <a:cxnSpLocks noChangeShapeType="1"/>
            </p:cNvCxnSpPr>
            <p:nvPr/>
          </p:nvCxnSpPr>
          <p:spPr bwMode="auto">
            <a:xfrm flipH="1">
              <a:off x="6379026" y="3834838"/>
              <a:ext cx="1561719" cy="156467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28697" name="Group 42"/>
            <p:cNvGrpSpPr>
              <a:grpSpLocks/>
            </p:cNvGrpSpPr>
            <p:nvPr/>
          </p:nvGrpSpPr>
          <p:grpSpPr bwMode="auto">
            <a:xfrm>
              <a:off x="6390000" y="4969320"/>
              <a:ext cx="823470" cy="521308"/>
              <a:chOff x="6500840" y="5038595"/>
              <a:chExt cx="823470" cy="521308"/>
            </a:xfrm>
          </p:grpSpPr>
          <p:sp>
            <p:nvSpPr>
              <p:cNvPr id="28704" name="Arc 50"/>
              <p:cNvSpPr>
                <a:spLocks noChangeAspect="1"/>
              </p:cNvSpPr>
              <p:nvPr/>
            </p:nvSpPr>
            <p:spPr bwMode="auto">
              <a:xfrm rot="-60000">
                <a:off x="6500840" y="5038595"/>
                <a:ext cx="600545" cy="518906"/>
              </a:xfrm>
              <a:custGeom>
                <a:avLst/>
                <a:gdLst>
                  <a:gd name="T0" fmla="*/ 334671968 w 21600"/>
                  <a:gd name="T1" fmla="*/ 0 h 18655"/>
                  <a:gd name="T2" fmla="*/ 457412384 w 21600"/>
                  <a:gd name="T3" fmla="*/ 401490771 h 18655"/>
                  <a:gd name="T4" fmla="*/ 0 w 21600"/>
                  <a:gd name="T5" fmla="*/ 322161490 h 1865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18655" fill="none" extrusionOk="0">
                    <a:moveTo>
                      <a:pt x="15572" y="-1"/>
                    </a:moveTo>
                    <a:cubicBezTo>
                      <a:pt x="19439" y="4023"/>
                      <a:pt x="21600" y="9387"/>
                      <a:pt x="21600" y="14969"/>
                    </a:cubicBezTo>
                    <a:cubicBezTo>
                      <a:pt x="21600" y="16204"/>
                      <a:pt x="21494" y="17437"/>
                      <a:pt x="21283" y="18655"/>
                    </a:cubicBezTo>
                  </a:path>
                  <a:path w="21600" h="18655" stroke="0" extrusionOk="0">
                    <a:moveTo>
                      <a:pt x="15572" y="-1"/>
                    </a:moveTo>
                    <a:cubicBezTo>
                      <a:pt x="19439" y="4023"/>
                      <a:pt x="21600" y="9387"/>
                      <a:pt x="21600" y="14969"/>
                    </a:cubicBezTo>
                    <a:cubicBezTo>
                      <a:pt x="21600" y="16204"/>
                      <a:pt x="21494" y="17437"/>
                      <a:pt x="21283" y="18655"/>
                    </a:cubicBezTo>
                    <a:lnTo>
                      <a:pt x="0" y="14969"/>
                    </a:lnTo>
                    <a:lnTo>
                      <a:pt x="15572" y="-1"/>
                    </a:lnTo>
                    <a:close/>
                  </a:path>
                </a:pathLst>
              </a:custGeom>
              <a:solidFill>
                <a:srgbClr val="FF3300">
                  <a:alpha val="50195"/>
                </a:srgbClr>
              </a:solidFill>
              <a:ln w="1270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AU" sz="1350"/>
              </a:p>
            </p:txBody>
          </p:sp>
          <p:sp>
            <p:nvSpPr>
              <p:cNvPr id="28705" name="TextBox 41"/>
              <p:cNvSpPr txBox="1">
                <a:spLocks noChangeArrowheads="1"/>
              </p:cNvSpPr>
              <p:nvPr/>
            </p:nvSpPr>
            <p:spPr bwMode="auto">
              <a:xfrm>
                <a:off x="6677628" y="5067372"/>
                <a:ext cx="646682" cy="4925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en-AU" altLang="en-US" sz="1800" i="1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y</a:t>
                </a:r>
                <a:endParaRPr lang="en-AU" altLang="en-US" sz="1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8698" name="Group 43"/>
            <p:cNvGrpSpPr>
              <a:grpSpLocks/>
            </p:cNvGrpSpPr>
            <p:nvPr/>
          </p:nvGrpSpPr>
          <p:grpSpPr bwMode="auto">
            <a:xfrm rot="-3480000">
              <a:off x="2282150" y="3731772"/>
              <a:ext cx="183976" cy="206133"/>
              <a:chOff x="2319655" y="721986"/>
              <a:chExt cx="84455" cy="94615"/>
            </a:xfrm>
          </p:grpSpPr>
          <p:cxnSp>
            <p:nvCxnSpPr>
              <p:cNvPr id="28702" name="Line 64"/>
              <p:cNvCxnSpPr>
                <a:cxnSpLocks noChangeShapeType="1"/>
              </p:cNvCxnSpPr>
              <p:nvPr/>
            </p:nvCxnSpPr>
            <p:spPr bwMode="auto">
              <a:xfrm flipH="1">
                <a:off x="2319655" y="781676"/>
                <a:ext cx="84455" cy="34925"/>
              </a:xfrm>
              <a:prstGeom prst="line">
                <a:avLst/>
              </a:prstGeom>
              <a:noFill/>
              <a:ln w="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8703" name="Line 65"/>
              <p:cNvCxnSpPr>
                <a:cxnSpLocks noChangeShapeType="1"/>
              </p:cNvCxnSpPr>
              <p:nvPr/>
            </p:nvCxnSpPr>
            <p:spPr bwMode="auto">
              <a:xfrm>
                <a:off x="2334895" y="721986"/>
                <a:ext cx="69215" cy="59690"/>
              </a:xfrm>
              <a:prstGeom prst="line">
                <a:avLst/>
              </a:prstGeom>
              <a:noFill/>
              <a:ln w="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28699" name="Arc 95"/>
            <p:cNvSpPr>
              <a:spLocks noChangeAspect="1"/>
            </p:cNvSpPr>
            <p:nvPr/>
          </p:nvSpPr>
          <p:spPr bwMode="auto">
            <a:xfrm flipH="1" flipV="1">
              <a:off x="5890536" y="4785727"/>
              <a:ext cx="928249" cy="612000"/>
            </a:xfrm>
            <a:custGeom>
              <a:avLst/>
              <a:gdLst>
                <a:gd name="T0" fmla="*/ 754161980 w 32566"/>
                <a:gd name="T1" fmla="*/ 285841060 h 21600"/>
                <a:gd name="T2" fmla="*/ 0 w 32566"/>
                <a:gd name="T3" fmla="*/ 353553760 h 21600"/>
                <a:gd name="T4" fmla="*/ 347322723 w 32566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2566" h="21600" fill="none" extrusionOk="0">
                  <a:moveTo>
                    <a:pt x="32565" y="12566"/>
                  </a:moveTo>
                  <a:cubicBezTo>
                    <a:pt x="28510" y="18236"/>
                    <a:pt x="21968" y="21599"/>
                    <a:pt x="14998" y="21600"/>
                  </a:cubicBezTo>
                  <a:cubicBezTo>
                    <a:pt x="9402" y="21600"/>
                    <a:pt x="4026" y="19428"/>
                    <a:pt x="-1" y="15544"/>
                  </a:cubicBezTo>
                </a:path>
                <a:path w="32566" h="21600" stroke="0" extrusionOk="0">
                  <a:moveTo>
                    <a:pt x="32565" y="12566"/>
                  </a:moveTo>
                  <a:cubicBezTo>
                    <a:pt x="28510" y="18236"/>
                    <a:pt x="21968" y="21599"/>
                    <a:pt x="14998" y="21600"/>
                  </a:cubicBezTo>
                  <a:cubicBezTo>
                    <a:pt x="9402" y="21600"/>
                    <a:pt x="4026" y="19428"/>
                    <a:pt x="-1" y="15544"/>
                  </a:cubicBezTo>
                  <a:lnTo>
                    <a:pt x="14998" y="0"/>
                  </a:lnTo>
                  <a:lnTo>
                    <a:pt x="32565" y="12566"/>
                  </a:lnTo>
                  <a:close/>
                </a:path>
              </a:pathLst>
            </a:custGeom>
            <a:solidFill>
              <a:srgbClr val="000099">
                <a:alpha val="38823"/>
              </a:srgbClr>
            </a:solidFill>
            <a:ln w="12700">
              <a:solidFill>
                <a:srgbClr val="0000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AU" sz="1350"/>
            </a:p>
          </p:txBody>
        </p:sp>
        <p:sp>
          <p:nvSpPr>
            <p:cNvPr id="28700" name="TextBox 51"/>
            <p:cNvSpPr txBox="1">
              <a:spLocks noChangeArrowheads="1"/>
            </p:cNvSpPr>
            <p:nvPr/>
          </p:nvSpPr>
          <p:spPr bwMode="auto">
            <a:xfrm>
              <a:off x="6190387" y="4775382"/>
              <a:ext cx="646682" cy="4925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4" name="Straight Connector 53"/>
            <p:cNvCxnSpPr>
              <a:stCxn id="28699" idx="2"/>
            </p:cNvCxnSpPr>
            <p:nvPr/>
          </p:nvCxnSpPr>
          <p:spPr>
            <a:xfrm>
              <a:off x="6390868" y="5397847"/>
              <a:ext cx="1500000" cy="2143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6" name="Line 62"/>
          <p:cNvCxnSpPr>
            <a:cxnSpLocks noChangeAspect="1"/>
          </p:cNvCxnSpPr>
          <p:nvPr/>
        </p:nvCxnSpPr>
        <p:spPr bwMode="auto">
          <a:xfrm>
            <a:off x="2294335" y="3473054"/>
            <a:ext cx="4749403" cy="72509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02869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7" name="Group 54"/>
          <p:cNvGrpSpPr>
            <a:grpSpLocks/>
          </p:cNvGrpSpPr>
          <p:nvPr/>
        </p:nvGrpSpPr>
        <p:grpSpPr bwMode="auto">
          <a:xfrm>
            <a:off x="2039541" y="1959769"/>
            <a:ext cx="5323284" cy="2574760"/>
            <a:chOff x="1195633" y="2612877"/>
            <a:chExt cx="7096822" cy="3433625"/>
          </a:xfrm>
        </p:grpSpPr>
        <p:sp>
          <p:nvSpPr>
            <p:cNvPr id="29700" name="Arc 95"/>
            <p:cNvSpPr>
              <a:spLocks noChangeAspect="1"/>
            </p:cNvSpPr>
            <p:nvPr/>
          </p:nvSpPr>
          <p:spPr bwMode="auto">
            <a:xfrm>
              <a:off x="2676599" y="3069662"/>
              <a:ext cx="928250" cy="612000"/>
            </a:xfrm>
            <a:custGeom>
              <a:avLst/>
              <a:gdLst>
                <a:gd name="T0" fmla="*/ 754164417 w 32566"/>
                <a:gd name="T1" fmla="*/ 285841060 h 21600"/>
                <a:gd name="T2" fmla="*/ 0 w 32566"/>
                <a:gd name="T3" fmla="*/ 353553760 h 21600"/>
                <a:gd name="T4" fmla="*/ 347324294 w 32566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2566" h="21600" fill="none" extrusionOk="0">
                  <a:moveTo>
                    <a:pt x="32565" y="12566"/>
                  </a:moveTo>
                  <a:cubicBezTo>
                    <a:pt x="28510" y="18236"/>
                    <a:pt x="21968" y="21599"/>
                    <a:pt x="14998" y="21600"/>
                  </a:cubicBezTo>
                  <a:cubicBezTo>
                    <a:pt x="9402" y="21600"/>
                    <a:pt x="4026" y="19428"/>
                    <a:pt x="-1" y="15544"/>
                  </a:cubicBezTo>
                </a:path>
                <a:path w="32566" h="21600" stroke="0" extrusionOk="0">
                  <a:moveTo>
                    <a:pt x="32565" y="12566"/>
                  </a:moveTo>
                  <a:cubicBezTo>
                    <a:pt x="28510" y="18236"/>
                    <a:pt x="21968" y="21599"/>
                    <a:pt x="14998" y="21600"/>
                  </a:cubicBezTo>
                  <a:cubicBezTo>
                    <a:pt x="9402" y="21600"/>
                    <a:pt x="4026" y="19428"/>
                    <a:pt x="-1" y="15544"/>
                  </a:cubicBezTo>
                  <a:lnTo>
                    <a:pt x="14998" y="0"/>
                  </a:lnTo>
                  <a:lnTo>
                    <a:pt x="32565" y="12566"/>
                  </a:lnTo>
                  <a:close/>
                </a:path>
              </a:pathLst>
            </a:custGeom>
            <a:solidFill>
              <a:srgbClr val="000099">
                <a:alpha val="38823"/>
              </a:srgbClr>
            </a:solidFill>
            <a:ln w="12700">
              <a:solidFill>
                <a:srgbClr val="0000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AU" sz="1350"/>
            </a:p>
          </p:txBody>
        </p:sp>
        <p:sp>
          <p:nvSpPr>
            <p:cNvPr id="29701" name="Arc 52"/>
            <p:cNvSpPr>
              <a:spLocks noChangeAspect="1"/>
            </p:cNvSpPr>
            <p:nvPr/>
          </p:nvSpPr>
          <p:spPr bwMode="auto">
            <a:xfrm>
              <a:off x="5491505" y="4874579"/>
              <a:ext cx="893385" cy="518906"/>
            </a:xfrm>
            <a:custGeom>
              <a:avLst/>
              <a:gdLst>
                <a:gd name="T0" fmla="*/ 0 w 21362"/>
                <a:gd name="T1" fmla="*/ 672592865 h 12422"/>
                <a:gd name="T2" fmla="*/ 269981432 w 21362"/>
                <a:gd name="T3" fmla="*/ 0 h 12422"/>
                <a:gd name="T4" fmla="*/ 1562543622 w 21362"/>
                <a:gd name="T5" fmla="*/ 905488672 h 124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362" h="12422" fill="none" extrusionOk="0">
                  <a:moveTo>
                    <a:pt x="-1" y="9226"/>
                  </a:moveTo>
                  <a:cubicBezTo>
                    <a:pt x="496" y="5906"/>
                    <a:pt x="1760" y="2747"/>
                    <a:pt x="3691" y="0"/>
                  </a:cubicBezTo>
                </a:path>
                <a:path w="21362" h="12422" stroke="0" extrusionOk="0">
                  <a:moveTo>
                    <a:pt x="-1" y="9226"/>
                  </a:moveTo>
                  <a:cubicBezTo>
                    <a:pt x="496" y="5906"/>
                    <a:pt x="1760" y="2747"/>
                    <a:pt x="3691" y="0"/>
                  </a:cubicBezTo>
                  <a:lnTo>
                    <a:pt x="21362" y="12422"/>
                  </a:lnTo>
                  <a:lnTo>
                    <a:pt x="-1" y="9226"/>
                  </a:lnTo>
                  <a:close/>
                </a:path>
              </a:pathLst>
            </a:custGeom>
            <a:solidFill>
              <a:srgbClr val="00C459">
                <a:alpha val="49803"/>
              </a:srgbClr>
            </a:solidFill>
            <a:ln w="12700">
              <a:solidFill>
                <a:srgbClr val="007A3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AU" sz="1350"/>
            </a:p>
          </p:txBody>
        </p:sp>
        <p:cxnSp>
          <p:nvCxnSpPr>
            <p:cNvPr id="29702" name="Line 60"/>
            <p:cNvCxnSpPr>
              <a:cxnSpLocks noChangeShapeType="1"/>
            </p:cNvCxnSpPr>
            <p:nvPr/>
          </p:nvCxnSpPr>
          <p:spPr bwMode="auto">
            <a:xfrm flipH="1">
              <a:off x="1551715" y="3089092"/>
              <a:ext cx="1561719" cy="156467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703" name="Line 61"/>
            <p:cNvCxnSpPr>
              <a:cxnSpLocks noChangeShapeType="1"/>
            </p:cNvCxnSpPr>
            <p:nvPr/>
          </p:nvCxnSpPr>
          <p:spPr bwMode="auto">
            <a:xfrm>
              <a:off x="3113434" y="3089092"/>
              <a:ext cx="3275599" cy="23034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29704" name="Group 8"/>
            <p:cNvGrpSpPr>
              <a:grpSpLocks/>
            </p:cNvGrpSpPr>
            <p:nvPr/>
          </p:nvGrpSpPr>
          <p:grpSpPr bwMode="auto">
            <a:xfrm rot="-3480000">
              <a:off x="7066062" y="4514109"/>
              <a:ext cx="183976" cy="206133"/>
              <a:chOff x="2319655" y="721986"/>
              <a:chExt cx="84455" cy="94615"/>
            </a:xfrm>
          </p:grpSpPr>
          <p:cxnSp>
            <p:nvCxnSpPr>
              <p:cNvPr id="29728" name="Line 64"/>
              <p:cNvCxnSpPr>
                <a:cxnSpLocks noChangeShapeType="1"/>
              </p:cNvCxnSpPr>
              <p:nvPr/>
            </p:nvCxnSpPr>
            <p:spPr bwMode="auto">
              <a:xfrm flipH="1">
                <a:off x="2319655" y="781676"/>
                <a:ext cx="84455" cy="34925"/>
              </a:xfrm>
              <a:prstGeom prst="line">
                <a:avLst/>
              </a:prstGeom>
              <a:noFill/>
              <a:ln w="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9729" name="Line 65"/>
              <p:cNvCxnSpPr>
                <a:cxnSpLocks noChangeShapeType="1"/>
              </p:cNvCxnSpPr>
              <p:nvPr/>
            </p:nvCxnSpPr>
            <p:spPr bwMode="auto">
              <a:xfrm>
                <a:off x="2334895" y="721986"/>
                <a:ext cx="69215" cy="59690"/>
              </a:xfrm>
              <a:prstGeom prst="line">
                <a:avLst/>
              </a:prstGeom>
              <a:noFill/>
              <a:ln w="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29705" name="Line 62"/>
            <p:cNvCxnSpPr>
              <a:cxnSpLocks noChangeAspect="1"/>
            </p:cNvCxnSpPr>
            <p:nvPr/>
          </p:nvCxnSpPr>
          <p:spPr bwMode="auto">
            <a:xfrm>
              <a:off x="1551715" y="4662000"/>
              <a:ext cx="6332653" cy="96712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06" name="Oval 14"/>
            <p:cNvSpPr>
              <a:spLocks noChangeArrowheads="1"/>
            </p:cNvSpPr>
            <p:nvPr/>
          </p:nvSpPr>
          <p:spPr bwMode="auto">
            <a:xfrm>
              <a:off x="3091302" y="3066957"/>
              <a:ext cx="44265" cy="44270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AU" altLang="en-US" sz="2100"/>
            </a:p>
          </p:txBody>
        </p:sp>
        <p:sp>
          <p:nvSpPr>
            <p:cNvPr id="29707" name="Rectangle 15"/>
            <p:cNvSpPr>
              <a:spLocks noChangeArrowheads="1"/>
            </p:cNvSpPr>
            <p:nvPr/>
          </p:nvSpPr>
          <p:spPr bwMode="auto">
            <a:xfrm>
              <a:off x="3048421" y="2612877"/>
              <a:ext cx="220119" cy="430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Aft>
                  <a:spcPts val="750"/>
                </a:spcAft>
              </a:pPr>
              <a:r>
                <a:rPr lang="en-US" altLang="en-US" sz="2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A</a:t>
              </a:r>
              <a:endParaRPr lang="en-AU" altLang="en-US" sz="2100">
                <a:latin typeface="Arial" panose="020B0604020202020204" pitchFamily="34" charset="0"/>
              </a:endParaRPr>
            </a:p>
          </p:txBody>
        </p:sp>
        <p:sp>
          <p:nvSpPr>
            <p:cNvPr id="29708" name="Oval 16"/>
            <p:cNvSpPr>
              <a:spLocks noChangeArrowheads="1"/>
            </p:cNvSpPr>
            <p:nvPr/>
          </p:nvSpPr>
          <p:spPr bwMode="auto">
            <a:xfrm>
              <a:off x="1530965" y="4631634"/>
              <a:ext cx="42882" cy="42887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AU" altLang="en-US" sz="2100"/>
            </a:p>
          </p:txBody>
        </p:sp>
        <p:sp>
          <p:nvSpPr>
            <p:cNvPr id="29709" name="Rectangle 17"/>
            <p:cNvSpPr>
              <a:spLocks noChangeArrowheads="1"/>
            </p:cNvSpPr>
            <p:nvPr/>
          </p:nvSpPr>
          <p:spPr bwMode="auto">
            <a:xfrm>
              <a:off x="1195633" y="4527765"/>
              <a:ext cx="220119" cy="430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Aft>
                  <a:spcPts val="750"/>
                </a:spcAft>
              </a:pPr>
              <a:r>
                <a:rPr lang="en-US" altLang="en-US" sz="2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lang="en-AU" altLang="en-US" sz="2100">
                <a:latin typeface="Arial" panose="020B0604020202020204" pitchFamily="34" charset="0"/>
              </a:endParaRPr>
            </a:p>
          </p:txBody>
        </p:sp>
        <p:sp>
          <p:nvSpPr>
            <p:cNvPr id="29710" name="Oval 18"/>
            <p:cNvSpPr>
              <a:spLocks noChangeArrowheads="1"/>
            </p:cNvSpPr>
            <p:nvPr/>
          </p:nvSpPr>
          <p:spPr bwMode="auto">
            <a:xfrm>
              <a:off x="6366901" y="5370394"/>
              <a:ext cx="42882" cy="42887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AU" altLang="en-US" sz="2100"/>
            </a:p>
          </p:txBody>
        </p:sp>
        <p:sp>
          <p:nvSpPr>
            <p:cNvPr id="29711" name="Rectangle 19"/>
            <p:cNvSpPr>
              <a:spLocks noChangeArrowheads="1"/>
            </p:cNvSpPr>
            <p:nvPr/>
          </p:nvSpPr>
          <p:spPr bwMode="auto">
            <a:xfrm>
              <a:off x="6228185" y="5399514"/>
              <a:ext cx="239351" cy="430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Aft>
                  <a:spcPts val="750"/>
                </a:spcAft>
              </a:pPr>
              <a:r>
                <a:rPr lang="en-US" altLang="en-US" sz="2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C</a:t>
              </a:r>
              <a:endParaRPr lang="en-AU" altLang="en-US" sz="2100">
                <a:latin typeface="Arial" panose="020B0604020202020204" pitchFamily="34" charset="0"/>
              </a:endParaRPr>
            </a:p>
          </p:txBody>
        </p:sp>
        <p:sp>
          <p:nvSpPr>
            <p:cNvPr id="29712" name="Oval 20"/>
            <p:cNvSpPr>
              <a:spLocks noChangeArrowheads="1"/>
            </p:cNvSpPr>
            <p:nvPr/>
          </p:nvSpPr>
          <p:spPr bwMode="auto">
            <a:xfrm>
              <a:off x="7890309" y="3830759"/>
              <a:ext cx="47053" cy="44270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AU" altLang="en-US" sz="2100"/>
            </a:p>
          </p:txBody>
        </p:sp>
        <p:sp>
          <p:nvSpPr>
            <p:cNvPr id="29713" name="Rectangle 21"/>
            <p:cNvSpPr>
              <a:spLocks noChangeArrowheads="1"/>
            </p:cNvSpPr>
            <p:nvPr/>
          </p:nvSpPr>
          <p:spPr bwMode="auto">
            <a:xfrm>
              <a:off x="7688273" y="3379542"/>
              <a:ext cx="404072" cy="624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Aft>
                  <a:spcPts val="750"/>
                </a:spcAft>
              </a:pPr>
              <a:r>
                <a:rPr lang="en-US" altLang="en-US" sz="2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Q</a:t>
              </a:r>
              <a:endParaRPr lang="en-AU" altLang="en-US" sz="2100">
                <a:latin typeface="Arial" panose="020B0604020202020204" pitchFamily="34" charset="0"/>
              </a:endParaRPr>
            </a:p>
          </p:txBody>
        </p:sp>
        <p:sp>
          <p:nvSpPr>
            <p:cNvPr id="29714" name="Oval 22"/>
            <p:cNvSpPr>
              <a:spLocks noChangeArrowheads="1"/>
            </p:cNvSpPr>
            <p:nvPr/>
          </p:nvSpPr>
          <p:spPr bwMode="auto">
            <a:xfrm>
              <a:off x="7884368" y="5598964"/>
              <a:ext cx="43200" cy="43200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AU" altLang="en-US" sz="2100"/>
            </a:p>
          </p:txBody>
        </p:sp>
        <p:sp>
          <p:nvSpPr>
            <p:cNvPr id="29715" name="Rectangle 23"/>
            <p:cNvSpPr>
              <a:spLocks noChangeArrowheads="1"/>
            </p:cNvSpPr>
            <p:nvPr/>
          </p:nvSpPr>
          <p:spPr bwMode="auto">
            <a:xfrm>
              <a:off x="7812361" y="5615539"/>
              <a:ext cx="480094" cy="430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Aft>
                  <a:spcPts val="750"/>
                </a:spcAft>
              </a:pPr>
              <a:r>
                <a:rPr lang="en-US" altLang="en-US" sz="2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endParaRPr lang="en-AU" altLang="en-US" sz="2100">
                <a:latin typeface="Arial" panose="020B0604020202020204" pitchFamily="34" charset="0"/>
              </a:endParaRPr>
            </a:p>
          </p:txBody>
        </p:sp>
        <p:sp>
          <p:nvSpPr>
            <p:cNvPr id="29716" name="TextBox 25"/>
            <p:cNvSpPr txBox="1">
              <a:spLocks noChangeArrowheads="1"/>
            </p:cNvSpPr>
            <p:nvPr/>
          </p:nvSpPr>
          <p:spPr bwMode="auto">
            <a:xfrm>
              <a:off x="2939000" y="3151793"/>
              <a:ext cx="646682" cy="4925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17" name="TextBox 26"/>
            <p:cNvSpPr txBox="1">
              <a:spLocks noChangeArrowheads="1"/>
            </p:cNvSpPr>
            <p:nvPr/>
          </p:nvSpPr>
          <p:spPr bwMode="auto">
            <a:xfrm>
              <a:off x="1728965" y="4243331"/>
              <a:ext cx="646682" cy="4925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y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18" name="TextBox 27"/>
            <p:cNvSpPr txBox="1">
              <a:spLocks noChangeArrowheads="1"/>
            </p:cNvSpPr>
            <p:nvPr/>
          </p:nvSpPr>
          <p:spPr bwMode="auto">
            <a:xfrm>
              <a:off x="5488489" y="4887392"/>
              <a:ext cx="646682" cy="4925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z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9719" name="Line 60"/>
            <p:cNvCxnSpPr>
              <a:cxnSpLocks noChangeShapeType="1"/>
            </p:cNvCxnSpPr>
            <p:nvPr/>
          </p:nvCxnSpPr>
          <p:spPr bwMode="auto">
            <a:xfrm flipH="1">
              <a:off x="6379026" y="3834838"/>
              <a:ext cx="1561719" cy="156467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29720" name="Group 42"/>
            <p:cNvGrpSpPr>
              <a:grpSpLocks/>
            </p:cNvGrpSpPr>
            <p:nvPr/>
          </p:nvGrpSpPr>
          <p:grpSpPr bwMode="auto">
            <a:xfrm>
              <a:off x="6389943" y="4974280"/>
              <a:ext cx="823527" cy="518906"/>
              <a:chOff x="6500783" y="5043555"/>
              <a:chExt cx="823527" cy="518906"/>
            </a:xfrm>
          </p:grpSpPr>
          <p:sp>
            <p:nvSpPr>
              <p:cNvPr id="29726" name="Arc 50"/>
              <p:cNvSpPr>
                <a:spLocks noChangeAspect="1"/>
              </p:cNvSpPr>
              <p:nvPr/>
            </p:nvSpPr>
            <p:spPr bwMode="auto">
              <a:xfrm rot="-60000">
                <a:off x="6500783" y="5043555"/>
                <a:ext cx="600545" cy="518906"/>
              </a:xfrm>
              <a:custGeom>
                <a:avLst/>
                <a:gdLst>
                  <a:gd name="T0" fmla="*/ 334671968 w 21600"/>
                  <a:gd name="T1" fmla="*/ 0 h 18655"/>
                  <a:gd name="T2" fmla="*/ 457412384 w 21600"/>
                  <a:gd name="T3" fmla="*/ 401490771 h 18655"/>
                  <a:gd name="T4" fmla="*/ 0 w 21600"/>
                  <a:gd name="T5" fmla="*/ 322161490 h 1865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18655" fill="none" extrusionOk="0">
                    <a:moveTo>
                      <a:pt x="15572" y="-1"/>
                    </a:moveTo>
                    <a:cubicBezTo>
                      <a:pt x="19439" y="4023"/>
                      <a:pt x="21600" y="9387"/>
                      <a:pt x="21600" y="14969"/>
                    </a:cubicBezTo>
                    <a:cubicBezTo>
                      <a:pt x="21600" y="16204"/>
                      <a:pt x="21494" y="17437"/>
                      <a:pt x="21283" y="18655"/>
                    </a:cubicBezTo>
                  </a:path>
                  <a:path w="21600" h="18655" stroke="0" extrusionOk="0">
                    <a:moveTo>
                      <a:pt x="15572" y="-1"/>
                    </a:moveTo>
                    <a:cubicBezTo>
                      <a:pt x="19439" y="4023"/>
                      <a:pt x="21600" y="9387"/>
                      <a:pt x="21600" y="14969"/>
                    </a:cubicBezTo>
                    <a:cubicBezTo>
                      <a:pt x="21600" y="16204"/>
                      <a:pt x="21494" y="17437"/>
                      <a:pt x="21283" y="18655"/>
                    </a:cubicBezTo>
                    <a:lnTo>
                      <a:pt x="0" y="14969"/>
                    </a:lnTo>
                    <a:lnTo>
                      <a:pt x="15572" y="-1"/>
                    </a:lnTo>
                    <a:close/>
                  </a:path>
                </a:pathLst>
              </a:custGeom>
              <a:solidFill>
                <a:srgbClr val="FF3300">
                  <a:alpha val="50195"/>
                </a:srgbClr>
              </a:solidFill>
              <a:ln w="1270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AU" sz="1350"/>
              </a:p>
            </p:txBody>
          </p:sp>
          <p:sp>
            <p:nvSpPr>
              <p:cNvPr id="29727" name="TextBox 41"/>
              <p:cNvSpPr txBox="1">
                <a:spLocks noChangeArrowheads="1"/>
              </p:cNvSpPr>
              <p:nvPr/>
            </p:nvSpPr>
            <p:spPr bwMode="auto">
              <a:xfrm>
                <a:off x="6677629" y="5067373"/>
                <a:ext cx="646681" cy="4925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en-AU" altLang="en-US" sz="1800" i="1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y</a:t>
                </a:r>
                <a:endParaRPr lang="en-AU" altLang="en-US" sz="1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9721" name="Group 43"/>
            <p:cNvGrpSpPr>
              <a:grpSpLocks/>
            </p:cNvGrpSpPr>
            <p:nvPr/>
          </p:nvGrpSpPr>
          <p:grpSpPr bwMode="auto">
            <a:xfrm rot="-3480000">
              <a:off x="2282150" y="3731772"/>
              <a:ext cx="183976" cy="206133"/>
              <a:chOff x="2319655" y="721986"/>
              <a:chExt cx="84455" cy="94615"/>
            </a:xfrm>
          </p:grpSpPr>
          <p:cxnSp>
            <p:nvCxnSpPr>
              <p:cNvPr id="29724" name="Line 64"/>
              <p:cNvCxnSpPr>
                <a:cxnSpLocks noChangeShapeType="1"/>
              </p:cNvCxnSpPr>
              <p:nvPr/>
            </p:nvCxnSpPr>
            <p:spPr bwMode="auto">
              <a:xfrm flipH="1">
                <a:off x="2319655" y="781676"/>
                <a:ext cx="84455" cy="34925"/>
              </a:xfrm>
              <a:prstGeom prst="line">
                <a:avLst/>
              </a:prstGeom>
              <a:noFill/>
              <a:ln w="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9725" name="Line 65"/>
              <p:cNvCxnSpPr>
                <a:cxnSpLocks noChangeShapeType="1"/>
              </p:cNvCxnSpPr>
              <p:nvPr/>
            </p:nvCxnSpPr>
            <p:spPr bwMode="auto">
              <a:xfrm>
                <a:off x="2334895" y="721986"/>
                <a:ext cx="69215" cy="59690"/>
              </a:xfrm>
              <a:prstGeom prst="line">
                <a:avLst/>
              </a:prstGeom>
              <a:noFill/>
              <a:ln w="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29722" name="Arc 95"/>
            <p:cNvSpPr>
              <a:spLocks noChangeAspect="1"/>
            </p:cNvSpPr>
            <p:nvPr/>
          </p:nvSpPr>
          <p:spPr bwMode="auto">
            <a:xfrm flipH="1" flipV="1">
              <a:off x="5890536" y="4785727"/>
              <a:ext cx="928249" cy="612000"/>
            </a:xfrm>
            <a:custGeom>
              <a:avLst/>
              <a:gdLst>
                <a:gd name="T0" fmla="*/ 754161980 w 32566"/>
                <a:gd name="T1" fmla="*/ 285841060 h 21600"/>
                <a:gd name="T2" fmla="*/ 0 w 32566"/>
                <a:gd name="T3" fmla="*/ 353553760 h 21600"/>
                <a:gd name="T4" fmla="*/ 347322723 w 32566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2566" h="21600" fill="none" extrusionOk="0">
                  <a:moveTo>
                    <a:pt x="32565" y="12566"/>
                  </a:moveTo>
                  <a:cubicBezTo>
                    <a:pt x="28510" y="18236"/>
                    <a:pt x="21968" y="21599"/>
                    <a:pt x="14998" y="21600"/>
                  </a:cubicBezTo>
                  <a:cubicBezTo>
                    <a:pt x="9402" y="21600"/>
                    <a:pt x="4026" y="19428"/>
                    <a:pt x="-1" y="15544"/>
                  </a:cubicBezTo>
                </a:path>
                <a:path w="32566" h="21600" stroke="0" extrusionOk="0">
                  <a:moveTo>
                    <a:pt x="32565" y="12566"/>
                  </a:moveTo>
                  <a:cubicBezTo>
                    <a:pt x="28510" y="18236"/>
                    <a:pt x="21968" y="21599"/>
                    <a:pt x="14998" y="21600"/>
                  </a:cubicBezTo>
                  <a:cubicBezTo>
                    <a:pt x="9402" y="21600"/>
                    <a:pt x="4026" y="19428"/>
                    <a:pt x="-1" y="15544"/>
                  </a:cubicBezTo>
                  <a:lnTo>
                    <a:pt x="14998" y="0"/>
                  </a:lnTo>
                  <a:lnTo>
                    <a:pt x="32565" y="12566"/>
                  </a:lnTo>
                  <a:close/>
                </a:path>
              </a:pathLst>
            </a:custGeom>
            <a:solidFill>
              <a:srgbClr val="000099">
                <a:alpha val="38823"/>
              </a:srgbClr>
            </a:solidFill>
            <a:ln w="12700">
              <a:solidFill>
                <a:srgbClr val="0000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AU" sz="1350"/>
            </a:p>
          </p:txBody>
        </p:sp>
        <p:sp>
          <p:nvSpPr>
            <p:cNvPr id="29723" name="TextBox 51"/>
            <p:cNvSpPr txBox="1">
              <a:spLocks noChangeArrowheads="1"/>
            </p:cNvSpPr>
            <p:nvPr/>
          </p:nvSpPr>
          <p:spPr bwMode="auto">
            <a:xfrm>
              <a:off x="6190387" y="4775382"/>
              <a:ext cx="646682" cy="4925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9698" name="Arc 50"/>
          <p:cNvSpPr>
            <a:spLocks noChangeAspect="1"/>
          </p:cNvSpPr>
          <p:nvPr/>
        </p:nvSpPr>
        <p:spPr bwMode="auto">
          <a:xfrm rot="21540000">
            <a:off x="2297907" y="3176588"/>
            <a:ext cx="450056" cy="389335"/>
          </a:xfrm>
          <a:custGeom>
            <a:avLst/>
            <a:gdLst>
              <a:gd name="T0" fmla="*/ 334148347 w 21600"/>
              <a:gd name="T1" fmla="*/ 0 h 18655"/>
              <a:gd name="T2" fmla="*/ 456696719 w 21600"/>
              <a:gd name="T3" fmla="*/ 401811160 h 18655"/>
              <a:gd name="T4" fmla="*/ 0 w 21600"/>
              <a:gd name="T5" fmla="*/ 322418566 h 1865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8655" fill="none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</a:path>
              <a:path w="21600" h="18655" stroke="0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  <a:lnTo>
                  <a:pt x="0" y="14969"/>
                </a:lnTo>
                <a:lnTo>
                  <a:pt x="15572" y="-1"/>
                </a:lnTo>
                <a:close/>
              </a:path>
            </a:pathLst>
          </a:custGeom>
          <a:solidFill>
            <a:srgbClr val="FF3300">
              <a:alpha val="50195"/>
            </a:srgbClr>
          </a:solidFill>
          <a:ln w="127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3303" y="992626"/>
            <a:ext cx="7457640" cy="901303"/>
          </a:xfrm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AU" altLang="en-US" sz="2600" i="1" dirty="0">
                <a:solidFill>
                  <a:srgbClr val="171C41"/>
                </a:solidFill>
              </a:rPr>
              <a:t>x</a:t>
            </a:r>
            <a:r>
              <a:rPr lang="en-AU" altLang="en-US" sz="2600" dirty="0">
                <a:solidFill>
                  <a:srgbClr val="171C41"/>
                </a:solidFill>
              </a:rPr>
              <a:t> + </a:t>
            </a:r>
            <a:r>
              <a:rPr lang="en-AU" altLang="en-US" sz="2600" i="1" dirty="0">
                <a:solidFill>
                  <a:srgbClr val="171C41"/>
                </a:solidFill>
              </a:rPr>
              <a:t>y </a:t>
            </a:r>
            <a:r>
              <a:rPr lang="en-AU" altLang="en-US" sz="2600" dirty="0">
                <a:solidFill>
                  <a:srgbClr val="171C41"/>
                </a:solidFill>
              </a:rPr>
              <a:t>+ </a:t>
            </a:r>
            <a:r>
              <a:rPr lang="en-AU" altLang="en-US" sz="2600" i="1" dirty="0">
                <a:solidFill>
                  <a:srgbClr val="171C41"/>
                </a:solidFill>
              </a:rPr>
              <a:t>z</a:t>
            </a:r>
            <a:r>
              <a:rPr lang="en-AU" altLang="en-US" sz="2600" dirty="0">
                <a:solidFill>
                  <a:srgbClr val="171C41"/>
                </a:solidFill>
              </a:rPr>
              <a:t> = 180</a:t>
            </a:r>
            <a:r>
              <a:rPr lang="en-AU" altLang="en-US" sz="2600" dirty="0">
                <a:solidFill>
                  <a:srgbClr val="171C41"/>
                </a:solidFill>
                <a:sym typeface="Symbol" panose="05050102010706020507" pitchFamily="18" charset="2"/>
              </a:rPr>
              <a:t>°  (</a:t>
            </a:r>
            <a:r>
              <a:rPr lang="en-AU" altLang="en-US" sz="2600" i="1" dirty="0">
                <a:solidFill>
                  <a:srgbClr val="171C41"/>
                </a:solidFill>
                <a:sym typeface="Symbol" panose="05050102010706020507" pitchFamily="18" charset="2"/>
              </a:rPr>
              <a:t>BCP </a:t>
            </a:r>
            <a:r>
              <a:rPr lang="en-AU" altLang="en-US" sz="2600" dirty="0">
                <a:solidFill>
                  <a:srgbClr val="171C41"/>
                </a:solidFill>
                <a:sym typeface="Symbol" panose="05050102010706020507" pitchFamily="18" charset="2"/>
              </a:rPr>
              <a:t>is a straight line)</a:t>
            </a:r>
            <a:endParaRPr lang="en-AU" altLang="en-US" sz="2600" dirty="0">
              <a:solidFill>
                <a:srgbClr val="171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4614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Arc 50"/>
          <p:cNvSpPr>
            <a:spLocks noChangeAspect="1"/>
          </p:cNvSpPr>
          <p:nvPr/>
        </p:nvSpPr>
        <p:spPr bwMode="auto">
          <a:xfrm rot="21540000">
            <a:off x="2297907" y="3176588"/>
            <a:ext cx="450056" cy="389335"/>
          </a:xfrm>
          <a:custGeom>
            <a:avLst/>
            <a:gdLst>
              <a:gd name="T0" fmla="*/ 334148347 w 21600"/>
              <a:gd name="T1" fmla="*/ 0 h 18655"/>
              <a:gd name="T2" fmla="*/ 456696719 w 21600"/>
              <a:gd name="T3" fmla="*/ 401811160 h 18655"/>
              <a:gd name="T4" fmla="*/ 0 w 21600"/>
              <a:gd name="T5" fmla="*/ 322418566 h 1865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8655" fill="none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</a:path>
              <a:path w="21600" h="18655" stroke="0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  <a:lnTo>
                  <a:pt x="0" y="14969"/>
                </a:lnTo>
                <a:lnTo>
                  <a:pt x="15572" y="-1"/>
                </a:lnTo>
                <a:close/>
              </a:path>
            </a:pathLst>
          </a:custGeom>
          <a:solidFill>
            <a:srgbClr val="FF3300">
              <a:alpha val="50195"/>
            </a:srgbClr>
          </a:solidFill>
          <a:ln w="127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sp>
        <p:nvSpPr>
          <p:cNvPr id="30722" name="Title 1"/>
          <p:cNvSpPr>
            <a:spLocks noGrp="1"/>
          </p:cNvSpPr>
          <p:nvPr>
            <p:ph type="title"/>
          </p:nvPr>
        </p:nvSpPr>
        <p:spPr bwMode="auto">
          <a:xfrm>
            <a:off x="1793728" y="1007663"/>
            <a:ext cx="5223272" cy="90130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AU" altLang="en-US" sz="2600" i="1" dirty="0">
                <a:solidFill>
                  <a:srgbClr val="171C41"/>
                </a:solidFill>
              </a:rPr>
              <a:t>x </a:t>
            </a:r>
            <a:r>
              <a:rPr lang="en-AU" altLang="en-US" sz="2600" dirty="0">
                <a:solidFill>
                  <a:srgbClr val="171C41"/>
                </a:solidFill>
              </a:rPr>
              <a:t>+ </a:t>
            </a:r>
            <a:r>
              <a:rPr lang="en-AU" altLang="en-US" sz="2600" i="1" dirty="0">
                <a:solidFill>
                  <a:srgbClr val="171C41"/>
                </a:solidFill>
              </a:rPr>
              <a:t>y</a:t>
            </a:r>
            <a:r>
              <a:rPr lang="en-AU" altLang="en-US" sz="2600" dirty="0">
                <a:solidFill>
                  <a:srgbClr val="171C41"/>
                </a:solidFill>
              </a:rPr>
              <a:t> + </a:t>
            </a:r>
            <a:r>
              <a:rPr lang="en-AU" altLang="en-US" sz="2600" i="1" dirty="0">
                <a:solidFill>
                  <a:srgbClr val="171C41"/>
                </a:solidFill>
              </a:rPr>
              <a:t>z</a:t>
            </a:r>
            <a:r>
              <a:rPr lang="en-AU" altLang="en-US" sz="2600" dirty="0">
                <a:solidFill>
                  <a:srgbClr val="171C41"/>
                </a:solidFill>
              </a:rPr>
              <a:t> = 180</a:t>
            </a:r>
            <a:r>
              <a:rPr lang="en-AU" altLang="en-US" sz="2600" dirty="0">
                <a:solidFill>
                  <a:srgbClr val="171C41"/>
                </a:solidFill>
                <a:sym typeface="Symbol" panose="05050102010706020507" pitchFamily="18" charset="2"/>
              </a:rPr>
              <a:t>°</a:t>
            </a:r>
            <a:endParaRPr lang="en-AU" altLang="en-US" sz="2600" dirty="0">
              <a:solidFill>
                <a:srgbClr val="171C41"/>
              </a:solidFill>
            </a:endParaRPr>
          </a:p>
        </p:txBody>
      </p:sp>
      <p:sp>
        <p:nvSpPr>
          <p:cNvPr id="30723" name="Arc 95"/>
          <p:cNvSpPr>
            <a:spLocks noChangeAspect="1"/>
          </p:cNvSpPr>
          <p:nvPr/>
        </p:nvSpPr>
        <p:spPr bwMode="auto">
          <a:xfrm>
            <a:off x="3150394" y="2302669"/>
            <a:ext cx="696516" cy="458391"/>
          </a:xfrm>
          <a:custGeom>
            <a:avLst/>
            <a:gdLst>
              <a:gd name="T0" fmla="*/ 754876310 w 32566"/>
              <a:gd name="T1" fmla="*/ 285083068 h 21600"/>
              <a:gd name="T2" fmla="*/ 0 w 32566"/>
              <a:gd name="T3" fmla="*/ 352616202 h 21600"/>
              <a:gd name="T4" fmla="*/ 347652154 w 32566"/>
              <a:gd name="T5" fmla="*/ 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2566" h="21600" fill="none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</a:path>
              <a:path w="32566" h="21600" stroke="0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  <a:lnTo>
                  <a:pt x="14998" y="0"/>
                </a:lnTo>
                <a:lnTo>
                  <a:pt x="32565" y="12566"/>
                </a:lnTo>
                <a:close/>
              </a:path>
            </a:pathLst>
          </a:custGeom>
          <a:solidFill>
            <a:srgbClr val="000099">
              <a:alpha val="38823"/>
            </a:srgbClr>
          </a:solidFill>
          <a:ln w="12700">
            <a:solidFill>
              <a:srgbClr val="000099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sp>
        <p:nvSpPr>
          <p:cNvPr id="30724" name="Arc 52"/>
          <p:cNvSpPr>
            <a:spLocks noChangeAspect="1"/>
          </p:cNvSpPr>
          <p:nvPr/>
        </p:nvSpPr>
        <p:spPr bwMode="auto">
          <a:xfrm>
            <a:off x="5261372" y="3656410"/>
            <a:ext cx="670322" cy="388144"/>
          </a:xfrm>
          <a:custGeom>
            <a:avLst/>
            <a:gdLst>
              <a:gd name="T0" fmla="*/ 0 w 21362"/>
              <a:gd name="T1" fmla="*/ 669017591 h 12422"/>
              <a:gd name="T2" fmla="*/ 270209331 w 21362"/>
              <a:gd name="T3" fmla="*/ 0 h 12422"/>
              <a:gd name="T4" fmla="*/ 1563862633 w 21362"/>
              <a:gd name="T5" fmla="*/ 900675438 h 1242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362" h="12422" fill="none" extrusionOk="0">
                <a:moveTo>
                  <a:pt x="-1" y="9226"/>
                </a:moveTo>
                <a:cubicBezTo>
                  <a:pt x="496" y="5906"/>
                  <a:pt x="1760" y="2747"/>
                  <a:pt x="3691" y="0"/>
                </a:cubicBezTo>
              </a:path>
              <a:path w="21362" h="12422" stroke="0" extrusionOk="0">
                <a:moveTo>
                  <a:pt x="-1" y="9226"/>
                </a:moveTo>
                <a:cubicBezTo>
                  <a:pt x="496" y="5906"/>
                  <a:pt x="1760" y="2747"/>
                  <a:pt x="3691" y="0"/>
                </a:cubicBezTo>
                <a:lnTo>
                  <a:pt x="21362" y="12422"/>
                </a:lnTo>
                <a:lnTo>
                  <a:pt x="-1" y="9226"/>
                </a:lnTo>
                <a:close/>
              </a:path>
            </a:pathLst>
          </a:custGeom>
          <a:solidFill>
            <a:srgbClr val="00C459">
              <a:alpha val="49803"/>
            </a:srgbClr>
          </a:solidFill>
          <a:ln w="12700">
            <a:solidFill>
              <a:srgbClr val="007A37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cxnSp>
        <p:nvCxnSpPr>
          <p:cNvPr id="30725" name="Line 60"/>
          <p:cNvCxnSpPr>
            <a:cxnSpLocks noChangeShapeType="1"/>
          </p:cNvCxnSpPr>
          <p:nvPr/>
        </p:nvCxnSpPr>
        <p:spPr bwMode="auto">
          <a:xfrm flipH="1">
            <a:off x="2306241" y="2316957"/>
            <a:ext cx="1171575" cy="1173956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26" name="Line 61"/>
          <p:cNvCxnSpPr>
            <a:cxnSpLocks noChangeShapeType="1"/>
          </p:cNvCxnSpPr>
          <p:nvPr/>
        </p:nvCxnSpPr>
        <p:spPr bwMode="auto">
          <a:xfrm>
            <a:off x="3477816" y="2316957"/>
            <a:ext cx="2457450" cy="172759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27" name="Line 62"/>
          <p:cNvCxnSpPr>
            <a:cxnSpLocks noChangeAspect="1"/>
          </p:cNvCxnSpPr>
          <p:nvPr/>
        </p:nvCxnSpPr>
        <p:spPr bwMode="auto">
          <a:xfrm>
            <a:off x="2306242" y="3496867"/>
            <a:ext cx="3612356" cy="5536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28" name="Oval 14"/>
          <p:cNvSpPr>
            <a:spLocks noChangeArrowheads="1"/>
          </p:cNvSpPr>
          <p:nvPr/>
        </p:nvSpPr>
        <p:spPr bwMode="auto">
          <a:xfrm>
            <a:off x="3461147" y="2300287"/>
            <a:ext cx="33338" cy="33338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30729" name="Rectangle 15"/>
          <p:cNvSpPr>
            <a:spLocks noChangeArrowheads="1"/>
          </p:cNvSpPr>
          <p:nvPr/>
        </p:nvSpPr>
        <p:spPr bwMode="auto">
          <a:xfrm>
            <a:off x="3429000" y="1959769"/>
            <a:ext cx="16511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30730" name="Oval 16"/>
          <p:cNvSpPr>
            <a:spLocks noChangeArrowheads="1"/>
          </p:cNvSpPr>
          <p:nvPr/>
        </p:nvSpPr>
        <p:spPr bwMode="auto">
          <a:xfrm>
            <a:off x="2290763" y="3474244"/>
            <a:ext cx="32147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30731" name="Rectangle 17"/>
          <p:cNvSpPr>
            <a:spLocks noChangeArrowheads="1"/>
          </p:cNvSpPr>
          <p:nvPr/>
        </p:nvSpPr>
        <p:spPr bwMode="auto">
          <a:xfrm>
            <a:off x="2039541" y="3395663"/>
            <a:ext cx="16511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30732" name="Oval 18"/>
          <p:cNvSpPr>
            <a:spLocks noChangeArrowheads="1"/>
          </p:cNvSpPr>
          <p:nvPr/>
        </p:nvSpPr>
        <p:spPr bwMode="auto">
          <a:xfrm>
            <a:off x="5918597" y="4027885"/>
            <a:ext cx="32147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30733" name="Rectangle 19"/>
          <p:cNvSpPr>
            <a:spLocks noChangeArrowheads="1"/>
          </p:cNvSpPr>
          <p:nvPr/>
        </p:nvSpPr>
        <p:spPr bwMode="auto">
          <a:xfrm>
            <a:off x="5813822" y="4049316"/>
            <a:ext cx="17953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30734" name="TextBox 25"/>
          <p:cNvSpPr txBox="1">
            <a:spLocks noChangeArrowheads="1"/>
          </p:cNvSpPr>
          <p:nvPr/>
        </p:nvSpPr>
        <p:spPr bwMode="auto">
          <a:xfrm>
            <a:off x="3346847" y="2363391"/>
            <a:ext cx="4857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35" name="TextBox 26"/>
          <p:cNvSpPr txBox="1">
            <a:spLocks noChangeArrowheads="1"/>
          </p:cNvSpPr>
          <p:nvPr/>
        </p:nvSpPr>
        <p:spPr bwMode="auto">
          <a:xfrm>
            <a:off x="2439591" y="3182541"/>
            <a:ext cx="4845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36" name="TextBox 27"/>
          <p:cNvSpPr txBox="1">
            <a:spLocks noChangeArrowheads="1"/>
          </p:cNvSpPr>
          <p:nvPr/>
        </p:nvSpPr>
        <p:spPr bwMode="auto">
          <a:xfrm>
            <a:off x="5355431" y="3644504"/>
            <a:ext cx="4857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z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737" name="Group 43"/>
          <p:cNvGrpSpPr>
            <a:grpSpLocks/>
          </p:cNvGrpSpPr>
          <p:nvPr/>
        </p:nvGrpSpPr>
        <p:grpSpPr bwMode="auto">
          <a:xfrm rot="18120000">
            <a:off x="2854524" y="2799755"/>
            <a:ext cx="138113" cy="153590"/>
            <a:chOff x="2319655" y="721986"/>
            <a:chExt cx="84455" cy="94615"/>
          </a:xfrm>
        </p:grpSpPr>
        <p:cxnSp>
          <p:nvCxnSpPr>
            <p:cNvPr id="30738" name="Line 64"/>
            <p:cNvCxnSpPr>
              <a:cxnSpLocks noChangeShapeType="1"/>
            </p:cNvCxnSpPr>
            <p:nvPr/>
          </p:nvCxnSpPr>
          <p:spPr bwMode="auto">
            <a:xfrm flipH="1">
              <a:off x="2319655" y="781676"/>
              <a:ext cx="84455" cy="34925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39" name="Line 65"/>
            <p:cNvCxnSpPr>
              <a:cxnSpLocks noChangeShapeType="1"/>
            </p:cNvCxnSpPr>
            <p:nvPr/>
          </p:nvCxnSpPr>
          <p:spPr bwMode="auto">
            <a:xfrm>
              <a:off x="2334895" y="721986"/>
              <a:ext cx="69215" cy="5969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9996630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Arc 50"/>
          <p:cNvSpPr>
            <a:spLocks noChangeAspect="1"/>
          </p:cNvSpPr>
          <p:nvPr/>
        </p:nvSpPr>
        <p:spPr bwMode="auto">
          <a:xfrm rot="21540000">
            <a:off x="2297907" y="3176588"/>
            <a:ext cx="450056" cy="389335"/>
          </a:xfrm>
          <a:custGeom>
            <a:avLst/>
            <a:gdLst>
              <a:gd name="T0" fmla="*/ 334148347 w 21600"/>
              <a:gd name="T1" fmla="*/ 0 h 18655"/>
              <a:gd name="T2" fmla="*/ 456696719 w 21600"/>
              <a:gd name="T3" fmla="*/ 401811160 h 18655"/>
              <a:gd name="T4" fmla="*/ 0 w 21600"/>
              <a:gd name="T5" fmla="*/ 322418566 h 1865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8655" fill="none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</a:path>
              <a:path w="21600" h="18655" stroke="0" extrusionOk="0">
                <a:moveTo>
                  <a:pt x="15572" y="-1"/>
                </a:moveTo>
                <a:cubicBezTo>
                  <a:pt x="19439" y="4023"/>
                  <a:pt x="21600" y="9387"/>
                  <a:pt x="21600" y="14969"/>
                </a:cubicBezTo>
                <a:cubicBezTo>
                  <a:pt x="21600" y="16204"/>
                  <a:pt x="21494" y="17437"/>
                  <a:pt x="21283" y="18655"/>
                </a:cubicBezTo>
                <a:lnTo>
                  <a:pt x="0" y="14969"/>
                </a:lnTo>
                <a:lnTo>
                  <a:pt x="15572" y="-1"/>
                </a:lnTo>
                <a:close/>
              </a:path>
            </a:pathLst>
          </a:custGeom>
          <a:solidFill>
            <a:srgbClr val="FF3300">
              <a:alpha val="50195"/>
            </a:srgbClr>
          </a:solidFill>
          <a:ln w="127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sp>
        <p:nvSpPr>
          <p:cNvPr id="31746" name="Title 1"/>
          <p:cNvSpPr>
            <a:spLocks noGrp="1"/>
          </p:cNvSpPr>
          <p:nvPr>
            <p:ph type="title"/>
          </p:nvPr>
        </p:nvSpPr>
        <p:spPr bwMode="auto">
          <a:xfrm>
            <a:off x="1768972" y="1005578"/>
            <a:ext cx="5893594" cy="90130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AU" altLang="en-US" sz="2600" dirty="0">
                <a:solidFill>
                  <a:srgbClr val="171C41"/>
                </a:solidFill>
              </a:rPr>
              <a:t>The angle sum of a triangle is 180°</a:t>
            </a:r>
          </a:p>
        </p:txBody>
      </p:sp>
      <p:sp>
        <p:nvSpPr>
          <p:cNvPr id="31747" name="Arc 95"/>
          <p:cNvSpPr>
            <a:spLocks noChangeAspect="1"/>
          </p:cNvSpPr>
          <p:nvPr/>
        </p:nvSpPr>
        <p:spPr bwMode="auto">
          <a:xfrm>
            <a:off x="3150394" y="2302669"/>
            <a:ext cx="696516" cy="458391"/>
          </a:xfrm>
          <a:custGeom>
            <a:avLst/>
            <a:gdLst>
              <a:gd name="T0" fmla="*/ 754876310 w 32566"/>
              <a:gd name="T1" fmla="*/ 285083068 h 21600"/>
              <a:gd name="T2" fmla="*/ 0 w 32566"/>
              <a:gd name="T3" fmla="*/ 352616202 h 21600"/>
              <a:gd name="T4" fmla="*/ 347652154 w 32566"/>
              <a:gd name="T5" fmla="*/ 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2566" h="21600" fill="none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</a:path>
              <a:path w="32566" h="21600" stroke="0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  <a:lnTo>
                  <a:pt x="14998" y="0"/>
                </a:lnTo>
                <a:lnTo>
                  <a:pt x="32565" y="12566"/>
                </a:lnTo>
                <a:close/>
              </a:path>
            </a:pathLst>
          </a:custGeom>
          <a:solidFill>
            <a:srgbClr val="000099">
              <a:alpha val="38823"/>
            </a:srgbClr>
          </a:solidFill>
          <a:ln w="12700">
            <a:solidFill>
              <a:srgbClr val="000099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sp>
        <p:nvSpPr>
          <p:cNvPr id="31748" name="Arc 52"/>
          <p:cNvSpPr>
            <a:spLocks noChangeAspect="1"/>
          </p:cNvSpPr>
          <p:nvPr/>
        </p:nvSpPr>
        <p:spPr bwMode="auto">
          <a:xfrm>
            <a:off x="5261372" y="3656410"/>
            <a:ext cx="670322" cy="388144"/>
          </a:xfrm>
          <a:custGeom>
            <a:avLst/>
            <a:gdLst>
              <a:gd name="T0" fmla="*/ 0 w 21362"/>
              <a:gd name="T1" fmla="*/ 669017591 h 12422"/>
              <a:gd name="T2" fmla="*/ 270209331 w 21362"/>
              <a:gd name="T3" fmla="*/ 0 h 12422"/>
              <a:gd name="T4" fmla="*/ 1563862633 w 21362"/>
              <a:gd name="T5" fmla="*/ 900675438 h 1242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362" h="12422" fill="none" extrusionOk="0">
                <a:moveTo>
                  <a:pt x="-1" y="9226"/>
                </a:moveTo>
                <a:cubicBezTo>
                  <a:pt x="496" y="5906"/>
                  <a:pt x="1760" y="2747"/>
                  <a:pt x="3691" y="0"/>
                </a:cubicBezTo>
              </a:path>
              <a:path w="21362" h="12422" stroke="0" extrusionOk="0">
                <a:moveTo>
                  <a:pt x="-1" y="9226"/>
                </a:moveTo>
                <a:cubicBezTo>
                  <a:pt x="496" y="5906"/>
                  <a:pt x="1760" y="2747"/>
                  <a:pt x="3691" y="0"/>
                </a:cubicBezTo>
                <a:lnTo>
                  <a:pt x="21362" y="12422"/>
                </a:lnTo>
                <a:lnTo>
                  <a:pt x="-1" y="9226"/>
                </a:lnTo>
                <a:close/>
              </a:path>
            </a:pathLst>
          </a:custGeom>
          <a:solidFill>
            <a:srgbClr val="00C459">
              <a:alpha val="49803"/>
            </a:srgbClr>
          </a:solidFill>
          <a:ln w="12700">
            <a:solidFill>
              <a:srgbClr val="007A37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cxnSp>
        <p:nvCxnSpPr>
          <p:cNvPr id="31749" name="Line 60"/>
          <p:cNvCxnSpPr>
            <a:cxnSpLocks noChangeShapeType="1"/>
          </p:cNvCxnSpPr>
          <p:nvPr/>
        </p:nvCxnSpPr>
        <p:spPr bwMode="auto">
          <a:xfrm flipH="1">
            <a:off x="2306241" y="2316957"/>
            <a:ext cx="1171575" cy="1173956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0" name="Line 61"/>
          <p:cNvCxnSpPr>
            <a:cxnSpLocks noChangeShapeType="1"/>
          </p:cNvCxnSpPr>
          <p:nvPr/>
        </p:nvCxnSpPr>
        <p:spPr bwMode="auto">
          <a:xfrm>
            <a:off x="3477816" y="2316957"/>
            <a:ext cx="2457450" cy="172759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51" name="Oval 14"/>
          <p:cNvSpPr>
            <a:spLocks noChangeArrowheads="1"/>
          </p:cNvSpPr>
          <p:nvPr/>
        </p:nvSpPr>
        <p:spPr bwMode="auto">
          <a:xfrm>
            <a:off x="3461147" y="2300287"/>
            <a:ext cx="33338" cy="33338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31752" name="Rectangle 15"/>
          <p:cNvSpPr>
            <a:spLocks noChangeArrowheads="1"/>
          </p:cNvSpPr>
          <p:nvPr/>
        </p:nvSpPr>
        <p:spPr bwMode="auto">
          <a:xfrm>
            <a:off x="3429000" y="1959769"/>
            <a:ext cx="16511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31753" name="Oval 16"/>
          <p:cNvSpPr>
            <a:spLocks noChangeArrowheads="1"/>
          </p:cNvSpPr>
          <p:nvPr/>
        </p:nvSpPr>
        <p:spPr bwMode="auto">
          <a:xfrm>
            <a:off x="2290763" y="3474244"/>
            <a:ext cx="32147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31754" name="Rectangle 17"/>
          <p:cNvSpPr>
            <a:spLocks noChangeArrowheads="1"/>
          </p:cNvSpPr>
          <p:nvPr/>
        </p:nvSpPr>
        <p:spPr bwMode="auto">
          <a:xfrm>
            <a:off x="2039541" y="3395663"/>
            <a:ext cx="16511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31755" name="Oval 18"/>
          <p:cNvSpPr>
            <a:spLocks noChangeArrowheads="1"/>
          </p:cNvSpPr>
          <p:nvPr/>
        </p:nvSpPr>
        <p:spPr bwMode="auto">
          <a:xfrm>
            <a:off x="5918597" y="4027885"/>
            <a:ext cx="32147" cy="32147"/>
          </a:xfrm>
          <a:prstGeom prst="ellipse">
            <a:avLst/>
          </a:prstGeom>
          <a:solidFill>
            <a:srgbClr val="00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AU" altLang="en-US" sz="2100"/>
          </a:p>
        </p:txBody>
      </p:sp>
      <p:sp>
        <p:nvSpPr>
          <p:cNvPr id="31756" name="Rectangle 19"/>
          <p:cNvSpPr>
            <a:spLocks noChangeArrowheads="1"/>
          </p:cNvSpPr>
          <p:nvPr/>
        </p:nvSpPr>
        <p:spPr bwMode="auto">
          <a:xfrm>
            <a:off x="5813822" y="4049316"/>
            <a:ext cx="17953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750"/>
              </a:spcAft>
            </a:pPr>
            <a:r>
              <a:rPr lang="en-US" altLang="en-US" sz="2100" i="1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endParaRPr lang="en-AU" altLang="en-US" sz="2100">
              <a:latin typeface="Arial" panose="020B0604020202020204" pitchFamily="34" charset="0"/>
            </a:endParaRPr>
          </a:p>
        </p:txBody>
      </p:sp>
      <p:sp>
        <p:nvSpPr>
          <p:cNvPr id="31757" name="TextBox 25"/>
          <p:cNvSpPr txBox="1">
            <a:spLocks noChangeArrowheads="1"/>
          </p:cNvSpPr>
          <p:nvPr/>
        </p:nvSpPr>
        <p:spPr bwMode="auto">
          <a:xfrm>
            <a:off x="3346847" y="2363391"/>
            <a:ext cx="4857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58" name="TextBox 26"/>
          <p:cNvSpPr txBox="1">
            <a:spLocks noChangeArrowheads="1"/>
          </p:cNvSpPr>
          <p:nvPr/>
        </p:nvSpPr>
        <p:spPr bwMode="auto">
          <a:xfrm>
            <a:off x="2439591" y="3182541"/>
            <a:ext cx="4845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59" name="TextBox 27"/>
          <p:cNvSpPr txBox="1">
            <a:spLocks noChangeArrowheads="1"/>
          </p:cNvSpPr>
          <p:nvPr/>
        </p:nvSpPr>
        <p:spPr bwMode="auto">
          <a:xfrm>
            <a:off x="5334000" y="3665935"/>
            <a:ext cx="4857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AU" altLang="en-US" sz="1800" i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z</a:t>
            </a:r>
            <a:endParaRPr lang="en-AU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1760" name="Group 43"/>
          <p:cNvGrpSpPr>
            <a:grpSpLocks/>
          </p:cNvGrpSpPr>
          <p:nvPr/>
        </p:nvGrpSpPr>
        <p:grpSpPr bwMode="auto">
          <a:xfrm rot="18120000">
            <a:off x="2854524" y="2799755"/>
            <a:ext cx="138113" cy="153590"/>
            <a:chOff x="2319655" y="721986"/>
            <a:chExt cx="84455" cy="94615"/>
          </a:xfrm>
        </p:grpSpPr>
        <p:cxnSp>
          <p:nvCxnSpPr>
            <p:cNvPr id="31762" name="Line 64"/>
            <p:cNvCxnSpPr>
              <a:cxnSpLocks noChangeShapeType="1"/>
            </p:cNvCxnSpPr>
            <p:nvPr/>
          </p:nvCxnSpPr>
          <p:spPr bwMode="auto">
            <a:xfrm flipH="1">
              <a:off x="2319655" y="781676"/>
              <a:ext cx="84455" cy="34925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763" name="Line 65"/>
            <p:cNvCxnSpPr>
              <a:cxnSpLocks noChangeShapeType="1"/>
            </p:cNvCxnSpPr>
            <p:nvPr/>
          </p:nvCxnSpPr>
          <p:spPr bwMode="auto">
            <a:xfrm>
              <a:off x="2334895" y="721986"/>
              <a:ext cx="69215" cy="5969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31761" name="Line 62"/>
          <p:cNvCxnSpPr>
            <a:cxnSpLocks noChangeAspect="1"/>
          </p:cNvCxnSpPr>
          <p:nvPr/>
        </p:nvCxnSpPr>
        <p:spPr bwMode="auto">
          <a:xfrm>
            <a:off x="2306242" y="3496867"/>
            <a:ext cx="3612356" cy="5536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4684539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2234" y="346397"/>
            <a:ext cx="6615000" cy="945000"/>
          </a:xfrm>
        </p:spPr>
        <p:txBody>
          <a:bodyPr>
            <a:no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Activity: Angle sum of a triangle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0150" y="1349836"/>
            <a:ext cx="6402063" cy="341150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AU" sz="2200" dirty="0">
                <a:solidFill>
                  <a:srgbClr val="171C41"/>
                </a:solidFill>
              </a:rPr>
              <a:t>Collect a copy of </a:t>
            </a:r>
            <a:r>
              <a:rPr lang="en-AU" sz="2200" u="sng" dirty="0">
                <a:solidFill>
                  <a:srgbClr val="171C41"/>
                </a:solidFill>
                <a:hlinkClick r:id="rId2"/>
              </a:rPr>
              <a:t>Angle Sum of a Triangle: Student Worksheet</a:t>
            </a:r>
            <a:r>
              <a:rPr lang="en-AU" sz="2200" dirty="0">
                <a:solidFill>
                  <a:srgbClr val="171C41"/>
                </a:solidFill>
              </a:rPr>
              <a:t>. 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AU" sz="2200" dirty="0">
                <a:solidFill>
                  <a:srgbClr val="171C41"/>
                </a:solidFill>
              </a:rPr>
              <a:t>Work through the sheet, using the previous </a:t>
            </a:r>
            <a:br>
              <a:rPr lang="en-AU" sz="2200" dirty="0">
                <a:solidFill>
                  <a:srgbClr val="171C41"/>
                </a:solidFill>
              </a:rPr>
            </a:br>
            <a:r>
              <a:rPr lang="en-AU" sz="2200" dirty="0">
                <a:solidFill>
                  <a:srgbClr val="171C41"/>
                </a:solidFill>
              </a:rPr>
              <a:t>slide presentation to help, if needed.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AU" sz="2200" dirty="0">
                <a:solidFill>
                  <a:srgbClr val="171C41"/>
                </a:solidFill>
              </a:rPr>
              <a:t>Share your thoughts with your group on the validity of this task as a way of introducing geometric proof to Year 7 students.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1716" y="417513"/>
            <a:ext cx="530352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5535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133" y="344314"/>
            <a:ext cx="6615000" cy="945000"/>
          </a:xfrm>
        </p:spPr>
        <p:txBody>
          <a:bodyPr>
            <a:normAutofit/>
          </a:bodyPr>
          <a:lstStyle/>
          <a:p>
            <a:r>
              <a:rPr lang="en-AU" sz="3000" b="1" dirty="0">
                <a:solidFill>
                  <a:srgbClr val="171C41"/>
                </a:solidFill>
              </a:rPr>
              <a:t>Why 360 degrees?</a:t>
            </a:r>
            <a:endParaRPr lang="en-AU" sz="3000" dirty="0">
              <a:solidFill>
                <a:srgbClr val="171C4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5693" y="1375073"/>
            <a:ext cx="3658419" cy="3013938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000" i="1" dirty="0">
                <a:solidFill>
                  <a:srgbClr val="171C41"/>
                </a:solidFill>
              </a:rPr>
              <a:t>Why</a:t>
            </a:r>
            <a:r>
              <a:rPr lang="en-AU" sz="2000" dirty="0">
                <a:solidFill>
                  <a:srgbClr val="171C41"/>
                </a:solidFill>
              </a:rPr>
              <a:t> is the sum of the angles of a quadrilateral 360°?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000" dirty="0">
                <a:solidFill>
                  <a:srgbClr val="171C41"/>
                </a:solidFill>
              </a:rPr>
              <a:t>Any quadrilateral can be divided into two triangles.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000" dirty="0">
                <a:solidFill>
                  <a:srgbClr val="171C41"/>
                </a:solidFill>
              </a:rPr>
              <a:t>The angle sum of a triangle </a:t>
            </a:r>
            <a:br>
              <a:rPr lang="en-AU" sz="2000" dirty="0">
                <a:solidFill>
                  <a:srgbClr val="171C41"/>
                </a:solidFill>
              </a:rPr>
            </a:br>
            <a:r>
              <a:rPr lang="en-AU" sz="2000" dirty="0">
                <a:solidFill>
                  <a:srgbClr val="171C41"/>
                </a:solidFill>
              </a:rPr>
              <a:t>is 180°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000" dirty="0">
                <a:solidFill>
                  <a:srgbClr val="171C41"/>
                </a:solidFill>
              </a:rPr>
              <a:t>180° + 180° = 360°</a:t>
            </a:r>
          </a:p>
        </p:txBody>
      </p:sp>
      <p:pic>
        <p:nvPicPr>
          <p:cNvPr id="6" name="Picture 5" descr="https://www.sophia.org/download/ckeditor%2Fpictures/2331/data/content/Screen%20shot%202011-06-14%20at%202.45.46%20PM.png?1308080771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5" t="4761" r="56987" b="8016"/>
          <a:stretch/>
        </p:blipFill>
        <p:spPr bwMode="auto">
          <a:xfrm>
            <a:off x="6052982" y="1508290"/>
            <a:ext cx="2415448" cy="140424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07473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8298" y="355642"/>
            <a:ext cx="6615000" cy="945000"/>
          </a:xfrm>
        </p:spPr>
        <p:txBody>
          <a:bodyPr>
            <a:norm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Deductive geometry toolkit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5552" y="1368220"/>
            <a:ext cx="5827746" cy="337500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000" dirty="0">
                <a:solidFill>
                  <a:srgbClr val="171C41"/>
                </a:solidFill>
              </a:rPr>
              <a:t>Developing a resource bank of the foundational concepts learnt in geometry over the preceding years, provides students with a toolkit to support the development of their proof writing skills.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000" dirty="0">
                <a:solidFill>
                  <a:srgbClr val="171C41"/>
                </a:solidFill>
              </a:rPr>
              <a:t>Collect a copy of the </a:t>
            </a:r>
            <a:r>
              <a:rPr lang="en-AU" sz="2000" u="sng" dirty="0">
                <a:solidFill>
                  <a:srgbClr val="171C41"/>
                </a:solidFill>
                <a:hlinkClick r:id="rId2"/>
              </a:rPr>
              <a:t>geometry toolkit</a:t>
            </a:r>
            <a:r>
              <a:rPr lang="en-AU" sz="2000" dirty="0">
                <a:solidFill>
                  <a:srgbClr val="171C41"/>
                </a:solidFill>
              </a:rPr>
              <a:t> student worksheet.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000" dirty="0">
                <a:solidFill>
                  <a:srgbClr val="171C41"/>
                </a:solidFill>
              </a:rPr>
              <a:t>Work with your group to complete the reasons for each theorem and to develop abbreviations which will be accepted as evidence of knowledge of the appropriate theorem.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1838" y="417513"/>
            <a:ext cx="530352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760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3393" y="549758"/>
            <a:ext cx="6615000" cy="945000"/>
          </a:xfrm>
        </p:spPr>
        <p:txBody>
          <a:bodyPr>
            <a:no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Starting a congruence or similarity proof, part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2266" y="1588900"/>
            <a:ext cx="5924050" cy="3375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AU" sz="2000" dirty="0">
                <a:solidFill>
                  <a:srgbClr val="171C41"/>
                </a:solidFill>
              </a:rPr>
              <a:t>Initially add any information contained in the text of the problem to the diagram.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AU" sz="2000" dirty="0">
                <a:solidFill>
                  <a:srgbClr val="171C41"/>
                </a:solidFill>
              </a:rPr>
              <a:t>Identify the different triangles by highlighting them in different colours or </a:t>
            </a:r>
            <a:br>
              <a:rPr lang="en-AU" sz="2000" dirty="0">
                <a:solidFill>
                  <a:srgbClr val="171C41"/>
                </a:solidFill>
              </a:rPr>
            </a:br>
            <a:r>
              <a:rPr lang="en-AU" sz="2000" dirty="0">
                <a:solidFill>
                  <a:srgbClr val="171C41"/>
                </a:solidFill>
              </a:rPr>
              <a:t>re-draw the triangles at the side of the main diagram if visualisation is difficult. 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AU" sz="2000" dirty="0">
                <a:solidFill>
                  <a:srgbClr val="171C41"/>
                </a:solidFill>
              </a:rPr>
              <a:t>The naming of corresponding vertices, angles and sides in the two triangles is critical.</a:t>
            </a:r>
          </a:p>
        </p:txBody>
      </p:sp>
    </p:spTree>
    <p:extLst>
      <p:ext uri="{BB962C8B-B14F-4D97-AF65-F5344CB8AC3E}">
        <p14:creationId xmlns:p14="http://schemas.microsoft.com/office/powerpoint/2010/main" val="2920712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3500" y="344199"/>
            <a:ext cx="7335486" cy="945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3000" dirty="0">
                <a:solidFill>
                  <a:srgbClr val="171C41"/>
                </a:solidFill>
              </a:rPr>
              <a:t>Learning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206" y="1311275"/>
            <a:ext cx="7388632" cy="3886200"/>
          </a:xfrm>
        </p:spPr>
        <p:txBody>
          <a:bodyPr>
            <a:normAutofit/>
          </a:bodyPr>
          <a:lstStyle/>
          <a:p>
            <a:pPr marL="762000" indent="-752475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AU" sz="2200" b="1" dirty="0">
                <a:solidFill>
                  <a:srgbClr val="406077"/>
                </a:solidFill>
              </a:rPr>
              <a:t>	</a:t>
            </a:r>
            <a:r>
              <a:rPr lang="en-AU" sz="2600" b="1" dirty="0">
                <a:solidFill>
                  <a:srgbClr val="171C41"/>
                </a:solidFill>
              </a:rPr>
              <a:t>Participants will be able to:</a:t>
            </a:r>
          </a:p>
          <a:p>
            <a:pPr marL="1327150" lvl="3" indent="-2222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200" dirty="0">
                <a:solidFill>
                  <a:srgbClr val="171C41"/>
                </a:solidFill>
              </a:rPr>
              <a:t>Explain the difference between </a:t>
            </a:r>
            <a:br>
              <a:rPr lang="en-AU" sz="2200" dirty="0">
                <a:solidFill>
                  <a:srgbClr val="171C41"/>
                </a:solidFill>
              </a:rPr>
            </a:br>
            <a:r>
              <a:rPr lang="en-AU" sz="2200" dirty="0">
                <a:solidFill>
                  <a:srgbClr val="171C41"/>
                </a:solidFill>
              </a:rPr>
              <a:t>experimental verification of geometrical statements and geometric proof.</a:t>
            </a:r>
          </a:p>
          <a:p>
            <a:pPr marL="1327150" lvl="3" indent="-2222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200" dirty="0">
                <a:solidFill>
                  <a:srgbClr val="171C41"/>
                </a:solidFill>
              </a:rPr>
              <a:t>Scaffold the process of writing geometric proofs for their year 7 and 10 students.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en-AU" dirty="0">
              <a:latin typeface="+mn-lt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</a:pPr>
            <a:endParaRPr lang="en-AU" dirty="0">
              <a:latin typeface="+mn-lt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063680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7199" y="1586282"/>
            <a:ext cx="5281796" cy="290548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 startAt="4"/>
            </a:pPr>
            <a:r>
              <a:rPr lang="en-AU" sz="2000" dirty="0">
                <a:solidFill>
                  <a:srgbClr val="171C41"/>
                </a:solidFill>
              </a:rPr>
              <a:t>List the four tests. Then systematically eliminate the inappropriate tests by looking for:</a:t>
            </a:r>
          </a:p>
          <a:p>
            <a:pPr lvl="3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000" dirty="0">
                <a:solidFill>
                  <a:srgbClr val="171C41"/>
                </a:solidFill>
              </a:rPr>
              <a:t>a right angle</a:t>
            </a:r>
          </a:p>
          <a:p>
            <a:pPr lvl="3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000" dirty="0">
                <a:solidFill>
                  <a:srgbClr val="171C41"/>
                </a:solidFill>
              </a:rPr>
              <a:t>side relationships</a:t>
            </a:r>
          </a:p>
          <a:p>
            <a:pPr lvl="3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000" dirty="0">
                <a:solidFill>
                  <a:srgbClr val="171C41"/>
                </a:solidFill>
              </a:rPr>
              <a:t>angle relationships</a:t>
            </a:r>
            <a:r>
              <a:rPr lang="en-AU" sz="2200" dirty="0">
                <a:solidFill>
                  <a:srgbClr val="171C41"/>
                </a:solidFill>
              </a:rPr>
              <a:t>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38931" y="560392"/>
            <a:ext cx="6615000" cy="945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rgbClr val="40607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AU" sz="3000" dirty="0">
                <a:solidFill>
                  <a:srgbClr val="171C41"/>
                </a:solidFill>
              </a:rPr>
              <a:t>Starting a congruence or similarity proof, part 2</a:t>
            </a:r>
          </a:p>
        </p:txBody>
      </p:sp>
    </p:spTree>
    <p:extLst>
      <p:ext uri="{BB962C8B-B14F-4D97-AF65-F5344CB8AC3E}">
        <p14:creationId xmlns:p14="http://schemas.microsoft.com/office/powerpoint/2010/main" val="3542331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187" y="1535210"/>
            <a:ext cx="5444359" cy="3563178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en-AU" sz="2000" dirty="0">
                <a:solidFill>
                  <a:srgbClr val="171C41"/>
                </a:solidFill>
              </a:rPr>
              <a:t>Once the correct test has been selected, </a:t>
            </a:r>
            <a:br>
              <a:rPr lang="en-AU" sz="2000" dirty="0">
                <a:solidFill>
                  <a:srgbClr val="171C41"/>
                </a:solidFill>
              </a:rPr>
            </a:br>
            <a:r>
              <a:rPr lang="en-AU" sz="2000" dirty="0">
                <a:solidFill>
                  <a:srgbClr val="171C41"/>
                </a:solidFill>
              </a:rPr>
              <a:t>write a structured proof.</a:t>
            </a:r>
          </a:p>
          <a:p>
            <a:pPr lvl="3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000" dirty="0">
                <a:solidFill>
                  <a:srgbClr val="171C41"/>
                </a:solidFill>
              </a:rPr>
              <a:t>Introduce the two triangles. </a:t>
            </a:r>
          </a:p>
          <a:p>
            <a:pPr lvl="3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000" dirty="0">
                <a:solidFill>
                  <a:srgbClr val="171C41"/>
                </a:solidFill>
              </a:rPr>
              <a:t>State the facts in the order required </a:t>
            </a:r>
            <a:br>
              <a:rPr lang="en-AU" sz="2000" dirty="0">
                <a:solidFill>
                  <a:srgbClr val="171C41"/>
                </a:solidFill>
              </a:rPr>
            </a:br>
            <a:r>
              <a:rPr lang="en-AU" sz="2000" dirty="0">
                <a:solidFill>
                  <a:srgbClr val="171C41"/>
                </a:solidFill>
              </a:rPr>
              <a:t>by the test.</a:t>
            </a:r>
          </a:p>
          <a:p>
            <a:pPr lvl="3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000" dirty="0">
                <a:solidFill>
                  <a:srgbClr val="171C41"/>
                </a:solidFill>
              </a:rPr>
              <a:t>Conclude with a statement of congruence or similarity, writing </a:t>
            </a:r>
            <a:br>
              <a:rPr lang="en-AU" sz="2000" dirty="0">
                <a:solidFill>
                  <a:srgbClr val="171C41"/>
                </a:solidFill>
              </a:rPr>
            </a:br>
            <a:r>
              <a:rPr lang="en-AU" sz="2000" dirty="0">
                <a:solidFill>
                  <a:srgbClr val="171C41"/>
                </a:solidFill>
              </a:rPr>
              <a:t>the vertices in matching order.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42762" y="560392"/>
            <a:ext cx="6615000" cy="945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rgbClr val="40607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AU" sz="3000" dirty="0">
                <a:solidFill>
                  <a:srgbClr val="171C41"/>
                </a:solidFill>
              </a:rPr>
              <a:t>Starting a congruence or similarity proof, part 3</a:t>
            </a:r>
          </a:p>
        </p:txBody>
      </p:sp>
    </p:spTree>
    <p:extLst>
      <p:ext uri="{BB962C8B-B14F-4D97-AF65-F5344CB8AC3E}">
        <p14:creationId xmlns:p14="http://schemas.microsoft.com/office/powerpoint/2010/main" val="263254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8931" y="353542"/>
            <a:ext cx="6615000" cy="945000"/>
          </a:xfrm>
        </p:spPr>
        <p:txBody>
          <a:bodyPr>
            <a:norm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Geometric proof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4615" y="1344543"/>
            <a:ext cx="6615000" cy="326997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AU" sz="2200" dirty="0">
                <a:solidFill>
                  <a:srgbClr val="171C41"/>
                </a:solidFill>
              </a:rPr>
              <a:t>Remember that a proof is incorrect if there is:</a:t>
            </a:r>
          </a:p>
          <a:p>
            <a:pPr lvl="2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200" dirty="0">
                <a:solidFill>
                  <a:srgbClr val="171C41"/>
                </a:solidFill>
              </a:rPr>
              <a:t>an error in the underlying assumptions</a:t>
            </a:r>
          </a:p>
          <a:p>
            <a:pPr lvl="2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200" dirty="0">
                <a:solidFill>
                  <a:srgbClr val="171C41"/>
                </a:solidFill>
              </a:rPr>
              <a:t>a flaw in the logic of the reasoning</a:t>
            </a:r>
            <a:r>
              <a:rPr lang="en-AU" sz="2200" dirty="0">
                <a:solidFill>
                  <a:srgbClr val="406077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76265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942" y="358023"/>
            <a:ext cx="7325674" cy="945000"/>
          </a:xfrm>
        </p:spPr>
        <p:txBody>
          <a:bodyPr>
            <a:no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Dissected proof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1399" y="1402260"/>
            <a:ext cx="6375279" cy="382656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600" dirty="0">
                <a:solidFill>
                  <a:srgbClr val="171C41"/>
                </a:solidFill>
              </a:rPr>
              <a:t>Working in pairs, collect a set of cards for </a:t>
            </a:r>
            <a:r>
              <a:rPr lang="en-AU" sz="2600" u="sng" dirty="0">
                <a:solidFill>
                  <a:srgbClr val="171C41"/>
                </a:solidFill>
                <a:hlinkClick r:id="rId2"/>
              </a:rPr>
              <a:t>Proving Pythagoras' theorem</a:t>
            </a:r>
            <a:r>
              <a:rPr lang="en-AU" sz="2600" dirty="0">
                <a:solidFill>
                  <a:srgbClr val="171C41"/>
                </a:solidFill>
              </a:rPr>
              <a:t> (holding either one line of the proof or a reason) and a half-page which has the enunciation of Pythagoras' theorem and the necessary diagrams.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600" dirty="0">
                <a:solidFill>
                  <a:srgbClr val="171C41"/>
                </a:solidFill>
              </a:rPr>
              <a:t>Use similarity to prove Pythagoras' theorem, matching the cards appropriately.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600" dirty="0">
                <a:solidFill>
                  <a:srgbClr val="171C41"/>
                </a:solidFill>
              </a:rPr>
              <a:t>Check your proof against </a:t>
            </a:r>
            <a:r>
              <a:rPr lang="en-AU" sz="2600" u="sng" dirty="0">
                <a:solidFill>
                  <a:srgbClr val="171C41"/>
                </a:solidFill>
                <a:hlinkClick r:id="rId3"/>
              </a:rPr>
              <a:t>Pythagoras' similarity proof</a:t>
            </a:r>
            <a:r>
              <a:rPr lang="en-AU" sz="2600" dirty="0">
                <a:solidFill>
                  <a:srgbClr val="171C41"/>
                </a:solidFill>
              </a:rPr>
              <a:t>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600" dirty="0">
                <a:solidFill>
                  <a:srgbClr val="171C41"/>
                </a:solidFill>
              </a:rPr>
              <a:t>Discuss how this activity might assist your year 10 students to better understand how to write a geometric proof.</a:t>
            </a:r>
          </a:p>
          <a:p>
            <a:endParaRPr lang="en-AU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1838" y="414465"/>
            <a:ext cx="530352" cy="536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8857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715" y="482565"/>
            <a:ext cx="6615000" cy="1077878"/>
          </a:xfrm>
        </p:spPr>
        <p:txBody>
          <a:bodyPr>
            <a:no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Activity: </a:t>
            </a:r>
            <a:br>
              <a:rPr lang="en-AU" sz="3000" dirty="0">
                <a:solidFill>
                  <a:srgbClr val="171C41"/>
                </a:solidFill>
              </a:rPr>
            </a:br>
            <a:r>
              <a:rPr lang="en-AU" sz="3000" dirty="0">
                <a:solidFill>
                  <a:srgbClr val="171C41"/>
                </a:solidFill>
              </a:rPr>
              <a:t>Complete the congruence proof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9776" y="1578268"/>
            <a:ext cx="5822838" cy="331967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>
                <a:solidFill>
                  <a:srgbClr val="171C41"/>
                </a:solidFill>
              </a:rPr>
              <a:t>Collect a copy of </a:t>
            </a:r>
            <a:r>
              <a:rPr lang="en-AU" u="sng" dirty="0">
                <a:solidFill>
                  <a:srgbClr val="171C41"/>
                </a:solidFill>
                <a:hlinkClick r:id="rId2"/>
              </a:rPr>
              <a:t>Proving congruence: Student worksheet</a:t>
            </a:r>
            <a:r>
              <a:rPr lang="en-AU" dirty="0">
                <a:solidFill>
                  <a:srgbClr val="171C41"/>
                </a:solidFill>
              </a:rPr>
              <a:t>. 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>
                <a:solidFill>
                  <a:srgbClr val="171C41"/>
                </a:solidFill>
              </a:rPr>
              <a:t>Work through some (or all) of the 9 questions.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>
                <a:solidFill>
                  <a:srgbClr val="171C41"/>
                </a:solidFill>
              </a:rPr>
              <a:t>Notice that the questions progress from being highly scaffolded to ones in which students write the complete proof without prompts.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>
                <a:solidFill>
                  <a:srgbClr val="171C41"/>
                </a:solidFill>
              </a:rPr>
              <a:t>Discuss with your group whether this process would aid your Year 10 students’ understanding </a:t>
            </a:r>
            <a:br>
              <a:rPr lang="en-AU" dirty="0">
                <a:solidFill>
                  <a:srgbClr val="171C41"/>
                </a:solidFill>
              </a:rPr>
            </a:br>
            <a:r>
              <a:rPr lang="en-AU" dirty="0">
                <a:solidFill>
                  <a:srgbClr val="171C41"/>
                </a:solidFill>
              </a:rPr>
              <a:t>of the process.</a:t>
            </a:r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1838" y="417513"/>
            <a:ext cx="530352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8107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2500" y="552835"/>
            <a:ext cx="6615000" cy="945000"/>
          </a:xfrm>
        </p:spPr>
        <p:txBody>
          <a:bodyPr>
            <a:no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Activity: </a:t>
            </a:r>
            <a:br>
              <a:rPr lang="en-AU" sz="3000" dirty="0">
                <a:solidFill>
                  <a:srgbClr val="171C41"/>
                </a:solidFill>
              </a:rPr>
            </a:br>
            <a:r>
              <a:rPr lang="en-AU" sz="3000" dirty="0">
                <a:solidFill>
                  <a:srgbClr val="171C41"/>
                </a:solidFill>
              </a:rPr>
              <a:t>What is wrong with this proof?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9892" y="1558507"/>
            <a:ext cx="6593453" cy="3498575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200" dirty="0">
                <a:solidFill>
                  <a:srgbClr val="171C41"/>
                </a:solidFill>
              </a:rPr>
              <a:t>When assessing similarity and congruence proofs, an awareness of some common sources of error will help you quickly recognise when they have been made.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200" dirty="0">
                <a:solidFill>
                  <a:srgbClr val="171C41"/>
                </a:solidFill>
              </a:rPr>
              <a:t>Collect a copy of </a:t>
            </a:r>
            <a:r>
              <a:rPr lang="en-AU" sz="2200" u="sng" dirty="0">
                <a:solidFill>
                  <a:srgbClr val="171C41"/>
                </a:solidFill>
                <a:hlinkClick r:id="rId3"/>
              </a:rPr>
              <a:t>Geometry checkups: Sample answers</a:t>
            </a:r>
            <a:r>
              <a:rPr lang="en-AU" sz="2200" dirty="0">
                <a:solidFill>
                  <a:srgbClr val="171C41"/>
                </a:solidFill>
              </a:rPr>
              <a:t> </a:t>
            </a:r>
            <a:br>
              <a:rPr lang="en-AU" sz="2200" dirty="0">
                <a:solidFill>
                  <a:srgbClr val="171C41"/>
                </a:solidFill>
              </a:rPr>
            </a:br>
            <a:r>
              <a:rPr lang="en-AU" sz="2200" dirty="0">
                <a:solidFill>
                  <a:srgbClr val="171C41"/>
                </a:solidFill>
              </a:rPr>
              <a:t>containing two sample proofs for congruence, both of which contain conceptual errors.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200" dirty="0">
                <a:solidFill>
                  <a:srgbClr val="171C41"/>
                </a:solidFill>
              </a:rPr>
              <a:t>How would you mark this work and what feedback would you give to the student?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AU" dirty="0"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1838" y="417513"/>
            <a:ext cx="530352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10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8819" y="201148"/>
            <a:ext cx="6615000" cy="1256782"/>
          </a:xfrm>
        </p:spPr>
        <p:txBody>
          <a:bodyPr>
            <a:norm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What is wrong with this proof?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2884" y="1351031"/>
            <a:ext cx="6228893" cy="3084384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000" dirty="0">
                <a:solidFill>
                  <a:srgbClr val="171C41"/>
                </a:solidFill>
              </a:rPr>
              <a:t>One method to provide individual feedback (formative assessment) is to regularly give your students a single problem to complete and submit for correction.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000" dirty="0">
                <a:solidFill>
                  <a:srgbClr val="171C41"/>
                </a:solidFill>
              </a:rPr>
              <a:t>Correcting their work and providing timely feedback is a valuable learning experience for your students.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000" dirty="0">
                <a:solidFill>
                  <a:srgbClr val="171C41"/>
                </a:solidFill>
              </a:rPr>
              <a:t>Asking for only one proof to be completed is also a more manageable teaching strategy for you</a:t>
            </a:r>
            <a:r>
              <a:rPr lang="en-AU" sz="2200" dirty="0">
                <a:solidFill>
                  <a:srgbClr val="171C4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040739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2171" y="1344558"/>
            <a:ext cx="6137186" cy="3601219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AU" sz="2200" dirty="0">
                <a:solidFill>
                  <a:srgbClr val="171C41"/>
                </a:solidFill>
              </a:rPr>
              <a:t>Do the activities in which you have participated </a:t>
            </a:r>
            <a:br>
              <a:rPr lang="en-AU" sz="2200" dirty="0">
                <a:solidFill>
                  <a:srgbClr val="171C41"/>
                </a:solidFill>
              </a:rPr>
            </a:br>
            <a:r>
              <a:rPr lang="en-AU" sz="2200" dirty="0">
                <a:solidFill>
                  <a:srgbClr val="171C41"/>
                </a:solidFill>
              </a:rPr>
              <a:t>today help you to answer the focus question at </a:t>
            </a:r>
            <a:br>
              <a:rPr lang="en-AU" sz="2200" dirty="0">
                <a:solidFill>
                  <a:srgbClr val="171C41"/>
                </a:solidFill>
              </a:rPr>
            </a:br>
            <a:r>
              <a:rPr lang="en-AU" sz="2200" dirty="0">
                <a:solidFill>
                  <a:srgbClr val="171C41"/>
                </a:solidFill>
              </a:rPr>
              <a:t>the beginning of the presentation?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AU" sz="2600" b="1" dirty="0">
                <a:solidFill>
                  <a:srgbClr val="171C41"/>
                </a:solidFill>
              </a:rPr>
              <a:t>Focus question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AU" sz="2000" b="1" dirty="0">
                <a:solidFill>
                  <a:srgbClr val="171C41"/>
                </a:solidFill>
              </a:rPr>
              <a:t> </a:t>
            </a:r>
            <a:r>
              <a:rPr lang="en-AU" sz="2000" dirty="0">
                <a:solidFill>
                  <a:srgbClr val="171C41"/>
                </a:solidFill>
              </a:rPr>
              <a:t>“Could disturbing students’ beliefs about experimental verification of geometrical statements by establishing classroom activities and discussions help to make deductive proof meaningful for them?”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342728" y="341857"/>
            <a:ext cx="6615000" cy="945000"/>
          </a:xfrm>
        </p:spPr>
        <p:txBody>
          <a:bodyPr>
            <a:norm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14577537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5278" y="346397"/>
            <a:ext cx="7252360" cy="945000"/>
          </a:xfrm>
        </p:spPr>
        <p:txBody>
          <a:bodyPr>
            <a:norm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6804" y="1403941"/>
            <a:ext cx="6125328" cy="3651689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AU" sz="1700" dirty="0">
                <a:solidFill>
                  <a:srgbClr val="171C41"/>
                </a:solidFill>
              </a:rPr>
              <a:t>The </a:t>
            </a:r>
            <a:r>
              <a:rPr lang="en-AU" sz="1700" b="1" dirty="0">
                <a:solidFill>
                  <a:srgbClr val="171C41"/>
                </a:solidFill>
              </a:rPr>
              <a:t>Geometric Reasoning Drawer </a:t>
            </a:r>
            <a:r>
              <a:rPr lang="en-AU" sz="1700" dirty="0">
                <a:solidFill>
                  <a:srgbClr val="171C41"/>
                </a:solidFill>
              </a:rPr>
              <a:t>was written by a team </a:t>
            </a:r>
            <a:br>
              <a:rPr lang="en-AU" sz="1700" dirty="0">
                <a:solidFill>
                  <a:srgbClr val="171C41"/>
                </a:solidFill>
              </a:rPr>
            </a:br>
            <a:r>
              <a:rPr lang="en-AU" sz="1700" dirty="0">
                <a:solidFill>
                  <a:srgbClr val="171C41"/>
                </a:solidFill>
              </a:rPr>
              <a:t>from the </a:t>
            </a:r>
            <a:r>
              <a:rPr lang="en-AU" sz="1700" b="1" dirty="0">
                <a:solidFill>
                  <a:srgbClr val="171C41"/>
                </a:solidFill>
              </a:rPr>
              <a:t>Mathematical Association of New South Wales </a:t>
            </a:r>
            <a:br>
              <a:rPr lang="en-AU" sz="1700" b="1" dirty="0">
                <a:solidFill>
                  <a:srgbClr val="171C41"/>
                </a:solidFill>
              </a:rPr>
            </a:br>
            <a:r>
              <a:rPr lang="en-AU" sz="1700" dirty="0">
                <a:solidFill>
                  <a:srgbClr val="171C41"/>
                </a:solidFill>
              </a:rPr>
              <a:t>led by</a:t>
            </a:r>
            <a:r>
              <a:rPr lang="en-AU" sz="1700" b="1" dirty="0">
                <a:solidFill>
                  <a:srgbClr val="171C41"/>
                </a:solidFill>
              </a:rPr>
              <a:t> </a:t>
            </a:r>
            <a:r>
              <a:rPr lang="en-AU" sz="1700" b="1" dirty="0" err="1">
                <a:solidFill>
                  <a:srgbClr val="171C41"/>
                </a:solidFill>
              </a:rPr>
              <a:t>Nikky</a:t>
            </a:r>
            <a:r>
              <a:rPr lang="en-AU" sz="1700" b="1" dirty="0">
                <a:solidFill>
                  <a:srgbClr val="171C41"/>
                </a:solidFill>
              </a:rPr>
              <a:t> </a:t>
            </a:r>
            <a:r>
              <a:rPr lang="en-AU" sz="1700" b="1" dirty="0" err="1">
                <a:solidFill>
                  <a:srgbClr val="171C41"/>
                </a:solidFill>
              </a:rPr>
              <a:t>Vanderhout</a:t>
            </a:r>
            <a:r>
              <a:rPr lang="en-AU" sz="1700" dirty="0">
                <a:solidFill>
                  <a:srgbClr val="171C41"/>
                </a:solidFill>
              </a:rPr>
              <a:t>, Professional Learning Consultant.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AU" sz="1700" b="1" dirty="0" err="1">
                <a:solidFill>
                  <a:srgbClr val="171C41"/>
                </a:solidFill>
              </a:rPr>
              <a:t>Nikky</a:t>
            </a:r>
            <a:r>
              <a:rPr lang="en-AU" sz="1700" b="1" dirty="0">
                <a:solidFill>
                  <a:srgbClr val="171C41"/>
                </a:solidFill>
              </a:rPr>
              <a:t> </a:t>
            </a:r>
            <a:r>
              <a:rPr lang="en-AU" sz="1700" b="1" dirty="0" err="1">
                <a:solidFill>
                  <a:srgbClr val="171C41"/>
                </a:solidFill>
              </a:rPr>
              <a:t>Vanderhout</a:t>
            </a:r>
            <a:r>
              <a:rPr lang="en-AU" sz="1700" dirty="0">
                <a:solidFill>
                  <a:srgbClr val="171C41"/>
                </a:solidFill>
              </a:rPr>
              <a:t> was responsible for the conceptual design </a:t>
            </a:r>
            <a:br>
              <a:rPr lang="en-AU" sz="1700" dirty="0">
                <a:solidFill>
                  <a:srgbClr val="171C41"/>
                </a:solidFill>
              </a:rPr>
            </a:br>
            <a:r>
              <a:rPr lang="en-AU" sz="1700" dirty="0">
                <a:solidFill>
                  <a:srgbClr val="171C41"/>
                </a:solidFill>
              </a:rPr>
              <a:t>of the drawer and wrote much of the material, with significant contributions from </a:t>
            </a:r>
            <a:r>
              <a:rPr lang="en-AU" sz="1700" b="1" dirty="0">
                <a:solidFill>
                  <a:srgbClr val="171C41"/>
                </a:solidFill>
              </a:rPr>
              <a:t>Stuart Palmer, Patrick Parker, Gavin Sinclair, Karen McDaid, Katrina Simms, Lauren James </a:t>
            </a:r>
            <a:br>
              <a:rPr lang="en-AU" sz="1700" b="1" dirty="0">
                <a:solidFill>
                  <a:srgbClr val="171C41"/>
                </a:solidFill>
              </a:rPr>
            </a:br>
            <a:r>
              <a:rPr lang="en-AU" sz="1700" b="1" dirty="0">
                <a:solidFill>
                  <a:srgbClr val="171C41"/>
                </a:solidFill>
              </a:rPr>
              <a:t>and Christine </a:t>
            </a:r>
            <a:r>
              <a:rPr lang="en-AU" sz="1700" b="1" dirty="0" err="1">
                <a:solidFill>
                  <a:srgbClr val="171C41"/>
                </a:solidFill>
              </a:rPr>
              <a:t>Horley</a:t>
            </a:r>
            <a:r>
              <a:rPr lang="en-AU" sz="1700" b="1" dirty="0">
                <a:solidFill>
                  <a:srgbClr val="171C41"/>
                </a:solidFill>
              </a:rPr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AU" sz="1700" dirty="0">
                <a:solidFill>
                  <a:srgbClr val="171C41"/>
                </a:solidFill>
              </a:rPr>
              <a:t>The Mathematical Association of New South Wales also acknowledges the professional advice and support of </a:t>
            </a:r>
            <a:br>
              <a:rPr lang="en-AU" sz="1700" dirty="0">
                <a:solidFill>
                  <a:srgbClr val="171C41"/>
                </a:solidFill>
              </a:rPr>
            </a:br>
            <a:r>
              <a:rPr lang="en-AU" sz="1700" b="1" dirty="0">
                <a:solidFill>
                  <a:srgbClr val="171C41"/>
                </a:solidFill>
              </a:rPr>
              <a:t>Judy Anderson, Peter Gould</a:t>
            </a:r>
            <a:r>
              <a:rPr lang="en-AU" sz="1700" dirty="0">
                <a:solidFill>
                  <a:srgbClr val="171C41"/>
                </a:solidFill>
              </a:rPr>
              <a:t> and </a:t>
            </a:r>
            <a:r>
              <a:rPr lang="en-AU" sz="1700" b="1" dirty="0">
                <a:solidFill>
                  <a:srgbClr val="171C41"/>
                </a:solidFill>
              </a:rPr>
              <a:t>Ann Thomas</a:t>
            </a:r>
            <a:r>
              <a:rPr lang="en-AU" sz="1700" dirty="0">
                <a:solidFill>
                  <a:srgbClr val="171C41"/>
                </a:solidFill>
              </a:rPr>
              <a:t>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4066573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706" y="352616"/>
            <a:ext cx="7252360" cy="945000"/>
          </a:xfrm>
        </p:spPr>
        <p:txBody>
          <a:bodyPr>
            <a:norm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Copyright information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791" y="1212555"/>
            <a:ext cx="650644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b="1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© The Australian Association of Mathematics Teachers (AAMT) Inc. 2017</a:t>
            </a:r>
          </a:p>
          <a:p>
            <a:endParaRPr lang="en-US" sz="1700" dirty="0">
              <a:solidFill>
                <a:srgbClr val="171C41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1700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This work is licensed under a Creative Commons Attribution-</a:t>
            </a:r>
            <a:r>
              <a:rPr lang="en-US" sz="1700" dirty="0" err="1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NonCommercial</a:t>
            </a:r>
            <a:r>
              <a:rPr lang="en-US" sz="1700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-</a:t>
            </a:r>
            <a:r>
              <a:rPr lang="en-US" sz="1700" dirty="0" err="1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NoDerivatives</a:t>
            </a:r>
            <a:r>
              <a:rPr lang="en-US" sz="1700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 4.0 International License </a:t>
            </a:r>
            <a:br>
              <a:rPr lang="en-US" sz="1700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1700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(CC BY-NC-ND 4.0) except where otherwise indicated. </a:t>
            </a:r>
            <a:br>
              <a:rPr lang="en-US" sz="1700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1700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See </a:t>
            </a:r>
            <a:r>
              <a:rPr lang="en-US" sz="1700" u="sng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  <a:hlinkClick r:id="rId3"/>
              </a:rPr>
              <a:t>https://creativecommons.org/licenses/by-nc-nd/4.0/</a:t>
            </a:r>
            <a:br>
              <a:rPr lang="en-US" sz="1700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1700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	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700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Australian Professional Standards for Teachers © Australian Institute for Teaching and School Leadership Limited (AITSL) 2013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700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Australian Curriculum © Australian Curriculum, Assessment and Reporting Authority (ACARA) </a:t>
            </a:r>
            <a:br>
              <a:rPr lang="en-US" sz="1700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1700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2010 to present.</a:t>
            </a:r>
            <a:endParaRPr lang="en-US" sz="1700" dirty="0">
              <a:solidFill>
                <a:srgbClr val="171C41"/>
              </a:solidFill>
              <a:effectLst/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523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122" y="384004"/>
            <a:ext cx="6416212" cy="857181"/>
          </a:xfrm>
        </p:spPr>
        <p:txBody>
          <a:bodyPr>
            <a:norm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Australian Curriculum links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74694" y="1333946"/>
            <a:ext cx="6045918" cy="3721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AU" sz="2200" b="1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Year 7</a:t>
            </a:r>
            <a:r>
              <a:rPr lang="en-AU" sz="2200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: Demonstrate that the angle sum of a triangle is 180° and use this to find the angle sum of a quadrilateral.</a:t>
            </a:r>
          </a:p>
          <a:p>
            <a:pPr>
              <a:lnSpc>
                <a:spcPct val="110000"/>
              </a:lnSpc>
            </a:pPr>
            <a:r>
              <a:rPr lang="en-AU" sz="2200" u="sng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  <a:hlinkClick r:id="rId3"/>
              </a:rPr>
              <a:t>ACMMG166</a:t>
            </a:r>
            <a:endParaRPr lang="en-AU" sz="2200" u="sng" dirty="0">
              <a:solidFill>
                <a:srgbClr val="171C41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10000"/>
              </a:lnSpc>
            </a:pPr>
            <a:endParaRPr lang="en-AU" sz="2200" dirty="0">
              <a:solidFill>
                <a:srgbClr val="171C41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10000"/>
              </a:lnSpc>
            </a:pPr>
            <a:r>
              <a:rPr lang="en-AU" sz="2200" b="1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Year 10: </a:t>
            </a:r>
            <a:r>
              <a:rPr lang="en-AU" sz="2200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</a:rPr>
              <a:t>Apply logical reasoning, including the use of congruence and similarity, to proofs and numerical exercises involving plane shapes.</a:t>
            </a:r>
          </a:p>
          <a:p>
            <a:pPr>
              <a:lnSpc>
                <a:spcPct val="110000"/>
              </a:lnSpc>
            </a:pPr>
            <a:r>
              <a:rPr lang="en-AU" sz="2200" u="sng" dirty="0">
                <a:solidFill>
                  <a:srgbClr val="171C4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ACMMG244</a:t>
            </a:r>
            <a:endParaRPr lang="en-AU" sz="2200" dirty="0">
              <a:solidFill>
                <a:srgbClr val="171C41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03642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056" y="351161"/>
            <a:ext cx="7487115" cy="945000"/>
          </a:xfrm>
        </p:spPr>
        <p:txBody>
          <a:bodyPr>
            <a:norm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Focus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7255" y="1341503"/>
            <a:ext cx="5748918" cy="337500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AU" sz="2200" dirty="0">
                <a:solidFill>
                  <a:srgbClr val="171C41"/>
                </a:solidFill>
              </a:rPr>
              <a:t>“Could disturbing students’ beliefs about experimental verification of geometrical statements, by establishing classroom activities and discussions, help to make deductive proof meaningful for them?”</a:t>
            </a:r>
          </a:p>
        </p:txBody>
      </p:sp>
    </p:spTree>
    <p:extLst>
      <p:ext uri="{BB962C8B-B14F-4D97-AF65-F5344CB8AC3E}">
        <p14:creationId xmlns:p14="http://schemas.microsoft.com/office/powerpoint/2010/main" val="521406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801" y="345009"/>
            <a:ext cx="6615000" cy="945000"/>
          </a:xfrm>
        </p:spPr>
        <p:txBody>
          <a:bodyPr>
            <a:norm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What is a proof?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7868" y="1333946"/>
            <a:ext cx="5762546" cy="311420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200" dirty="0">
                <a:solidFill>
                  <a:srgbClr val="171C41"/>
                </a:solidFill>
              </a:rPr>
              <a:t>A proof is a written account of the complete thought process that is used to reach a conclusion.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2200" dirty="0">
                <a:solidFill>
                  <a:srgbClr val="171C41"/>
                </a:solidFill>
              </a:rPr>
              <a:t>Each step of the process is supported by </a:t>
            </a:r>
            <a:br>
              <a:rPr lang="en-AU" sz="2200" dirty="0">
                <a:solidFill>
                  <a:srgbClr val="171C41"/>
                </a:solidFill>
              </a:rPr>
            </a:br>
            <a:r>
              <a:rPr lang="en-AU" sz="2200" dirty="0">
                <a:solidFill>
                  <a:srgbClr val="171C41"/>
                </a:solidFill>
              </a:rPr>
              <a:t>a theorem, postulate or definition verifying why the step is possible.</a:t>
            </a:r>
            <a:endParaRPr lang="en-AU" sz="2200" dirty="0">
              <a:solidFill>
                <a:srgbClr val="171C4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05923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3500" y="347087"/>
            <a:ext cx="7018338" cy="945000"/>
          </a:xfrm>
        </p:spPr>
        <p:txBody>
          <a:bodyPr>
            <a:norm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Experimental verification is not proof</a:t>
            </a:r>
          </a:p>
        </p:txBody>
      </p:sp>
      <p:pic>
        <p:nvPicPr>
          <p:cNvPr id="4" name="Picture 3">
            <a:hlinkClick r:id="rId2"/>
          </p:cNvPr>
          <p:cNvPicPr>
            <a:picLocks noChangeAspect="1"/>
          </p:cNvPicPr>
          <p:nvPr/>
        </p:nvPicPr>
        <p:blipFill rotWithShape="1">
          <a:blip r:embed="rId3"/>
          <a:srcRect l="23152" t="13895" r="24131" b="17279"/>
          <a:stretch/>
        </p:blipFill>
        <p:spPr>
          <a:xfrm>
            <a:off x="2627313" y="1311275"/>
            <a:ext cx="4352682" cy="319495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1838" y="437278"/>
            <a:ext cx="530352" cy="530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462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3500" y="236059"/>
            <a:ext cx="7462630" cy="1181048"/>
          </a:xfrm>
        </p:spPr>
        <p:txBody>
          <a:bodyPr>
            <a:normAutofit/>
          </a:bodyPr>
          <a:lstStyle/>
          <a:p>
            <a:r>
              <a:rPr lang="en-AU" sz="3000" dirty="0">
                <a:solidFill>
                  <a:srgbClr val="171C41"/>
                </a:solidFill>
              </a:rPr>
              <a:t>Convince me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524642" y="1343174"/>
            <a:ext cx="5827196" cy="3293827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AU" sz="2200" dirty="0">
                <a:solidFill>
                  <a:srgbClr val="171C41"/>
                </a:solidFill>
              </a:rPr>
              <a:t>In contrast to experimental verification, </a:t>
            </a:r>
            <a:br>
              <a:rPr lang="en-AU" sz="2200" dirty="0">
                <a:solidFill>
                  <a:srgbClr val="171C41"/>
                </a:solidFill>
              </a:rPr>
            </a:br>
            <a:r>
              <a:rPr lang="en-AU" sz="2200" dirty="0">
                <a:solidFill>
                  <a:srgbClr val="171C41"/>
                </a:solidFill>
              </a:rPr>
              <a:t>a geometric proof needs to be an orderly progression of statements, which link previously established facts, each </a:t>
            </a:r>
            <a:br>
              <a:rPr lang="en-AU" sz="2200" dirty="0">
                <a:solidFill>
                  <a:srgbClr val="171C41"/>
                </a:solidFill>
              </a:rPr>
            </a:br>
            <a:r>
              <a:rPr lang="en-AU" sz="2200" dirty="0">
                <a:solidFill>
                  <a:srgbClr val="171C41"/>
                </a:solidFill>
              </a:rPr>
              <a:t>supported with reasons.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AU" sz="2200" dirty="0">
              <a:solidFill>
                <a:srgbClr val="171C41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AU" sz="2200" dirty="0">
                <a:solidFill>
                  <a:srgbClr val="171C41"/>
                </a:solidFill>
              </a:rPr>
              <a:t>The following slide presentation demonstrates this.</a:t>
            </a:r>
          </a:p>
        </p:txBody>
      </p:sp>
    </p:spTree>
    <p:extLst>
      <p:ext uri="{BB962C8B-B14F-4D97-AF65-F5344CB8AC3E}">
        <p14:creationId xmlns:p14="http://schemas.microsoft.com/office/powerpoint/2010/main" val="3238502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65576" y="1350357"/>
            <a:ext cx="6040041" cy="901303"/>
          </a:xfrm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AU" altLang="en-US" sz="2600" dirty="0">
                <a:solidFill>
                  <a:srgbClr val="171C41"/>
                </a:solidFill>
              </a:rPr>
              <a:t>Prove that </a:t>
            </a:r>
            <a:r>
              <a:rPr lang="en-AU" altLang="en-US" sz="2600" i="1" dirty="0">
                <a:solidFill>
                  <a:srgbClr val="171C41"/>
                </a:solidFill>
              </a:rPr>
              <a:t>x</a:t>
            </a:r>
            <a:r>
              <a:rPr lang="en-AU" altLang="en-US" sz="2600" dirty="0">
                <a:solidFill>
                  <a:srgbClr val="171C41"/>
                </a:solidFill>
              </a:rPr>
              <a:t> + </a:t>
            </a:r>
            <a:r>
              <a:rPr lang="en-AU" altLang="en-US" sz="2600" i="1" dirty="0">
                <a:solidFill>
                  <a:srgbClr val="171C41"/>
                </a:solidFill>
              </a:rPr>
              <a:t>y</a:t>
            </a:r>
            <a:r>
              <a:rPr lang="en-AU" altLang="en-US" sz="2600" dirty="0">
                <a:solidFill>
                  <a:srgbClr val="171C41"/>
                </a:solidFill>
              </a:rPr>
              <a:t> + </a:t>
            </a:r>
            <a:r>
              <a:rPr lang="en-AU" altLang="en-US" sz="2600" i="1" dirty="0">
                <a:solidFill>
                  <a:srgbClr val="171C41"/>
                </a:solidFill>
              </a:rPr>
              <a:t>z</a:t>
            </a:r>
            <a:r>
              <a:rPr lang="en-AU" altLang="en-US" sz="2600" dirty="0">
                <a:solidFill>
                  <a:srgbClr val="171C41"/>
                </a:solidFill>
              </a:rPr>
              <a:t> = 180</a:t>
            </a:r>
            <a:r>
              <a:rPr lang="en-AU" altLang="en-US" sz="2600" dirty="0">
                <a:solidFill>
                  <a:srgbClr val="171C41"/>
                </a:solidFill>
                <a:sym typeface="Symbol" panose="05050102010706020507" pitchFamily="18" charset="2"/>
              </a:rPr>
              <a:t>°</a:t>
            </a:r>
            <a:endParaRPr lang="en-AU" altLang="en-US" sz="2600" dirty="0">
              <a:solidFill>
                <a:srgbClr val="171C41"/>
              </a:solidFill>
            </a:endParaRPr>
          </a:p>
        </p:txBody>
      </p:sp>
      <p:grpSp>
        <p:nvGrpSpPr>
          <p:cNvPr id="14338" name="Group 34"/>
          <p:cNvGrpSpPr>
            <a:grpSpLocks/>
          </p:cNvGrpSpPr>
          <p:nvPr/>
        </p:nvGrpSpPr>
        <p:grpSpPr bwMode="auto">
          <a:xfrm>
            <a:off x="2465785" y="1989535"/>
            <a:ext cx="4089781" cy="2538945"/>
            <a:chOff x="1763689" y="2060849"/>
            <a:chExt cx="4918543" cy="3052874"/>
          </a:xfrm>
        </p:grpSpPr>
        <p:grpSp>
          <p:nvGrpSpPr>
            <p:cNvPr id="14340" name="Group 4"/>
            <p:cNvGrpSpPr>
              <a:grpSpLocks/>
            </p:cNvGrpSpPr>
            <p:nvPr/>
          </p:nvGrpSpPr>
          <p:grpSpPr bwMode="auto">
            <a:xfrm>
              <a:off x="1763689" y="2060849"/>
              <a:ext cx="4918543" cy="3052874"/>
              <a:chOff x="881749" y="322581"/>
              <a:chExt cx="2503481" cy="1553687"/>
            </a:xfrm>
          </p:grpSpPr>
          <p:sp>
            <p:nvSpPr>
              <p:cNvPr id="14344" name="Arc 50"/>
              <p:cNvSpPr>
                <a:spLocks noChangeAspect="1"/>
              </p:cNvSpPr>
              <p:nvPr/>
            </p:nvSpPr>
            <p:spPr bwMode="auto">
              <a:xfrm>
                <a:off x="1036310" y="1216563"/>
                <a:ext cx="275683" cy="238177"/>
              </a:xfrm>
              <a:custGeom>
                <a:avLst/>
                <a:gdLst>
                  <a:gd name="T0" fmla="*/ 32375242 w 21600"/>
                  <a:gd name="T1" fmla="*/ 0 h 18655"/>
                  <a:gd name="T2" fmla="*/ 44248793 w 21600"/>
                  <a:gd name="T3" fmla="*/ 38824779 h 18655"/>
                  <a:gd name="T4" fmla="*/ 0 w 21600"/>
                  <a:gd name="T5" fmla="*/ 31153449 h 1865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18655" fill="none" extrusionOk="0">
                    <a:moveTo>
                      <a:pt x="15572" y="-1"/>
                    </a:moveTo>
                    <a:cubicBezTo>
                      <a:pt x="19439" y="4023"/>
                      <a:pt x="21600" y="9387"/>
                      <a:pt x="21600" y="14969"/>
                    </a:cubicBezTo>
                    <a:cubicBezTo>
                      <a:pt x="21600" y="16204"/>
                      <a:pt x="21494" y="17437"/>
                      <a:pt x="21283" y="18655"/>
                    </a:cubicBezTo>
                  </a:path>
                  <a:path w="21600" h="18655" stroke="0" extrusionOk="0">
                    <a:moveTo>
                      <a:pt x="15572" y="-1"/>
                    </a:moveTo>
                    <a:cubicBezTo>
                      <a:pt x="19439" y="4023"/>
                      <a:pt x="21600" y="9387"/>
                      <a:pt x="21600" y="14969"/>
                    </a:cubicBezTo>
                    <a:cubicBezTo>
                      <a:pt x="21600" y="16204"/>
                      <a:pt x="21494" y="17437"/>
                      <a:pt x="21283" y="18655"/>
                    </a:cubicBezTo>
                    <a:lnTo>
                      <a:pt x="0" y="14969"/>
                    </a:lnTo>
                    <a:lnTo>
                      <a:pt x="15572" y="-1"/>
                    </a:lnTo>
                    <a:close/>
                  </a:path>
                </a:pathLst>
              </a:custGeom>
              <a:solidFill>
                <a:srgbClr val="FF3300">
                  <a:alpha val="50195"/>
                </a:srgbClr>
              </a:solidFill>
              <a:ln w="1270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AU" sz="1350"/>
              </a:p>
            </p:txBody>
          </p:sp>
          <p:sp>
            <p:nvSpPr>
              <p:cNvPr id="14345" name="Arc 52"/>
              <p:cNvSpPr>
                <a:spLocks noChangeAspect="1"/>
              </p:cNvSpPr>
              <p:nvPr/>
            </p:nvSpPr>
            <p:spPr bwMode="auto">
              <a:xfrm>
                <a:off x="2853790" y="1507876"/>
                <a:ext cx="410113" cy="238177"/>
              </a:xfrm>
              <a:custGeom>
                <a:avLst/>
                <a:gdLst>
                  <a:gd name="T0" fmla="*/ 0 w 21362"/>
                  <a:gd name="T1" fmla="*/ 65040843 h 12422"/>
                  <a:gd name="T2" fmla="*/ 26117433 w 21362"/>
                  <a:gd name="T3" fmla="*/ 0 h 12422"/>
                  <a:gd name="T4" fmla="*/ 151156494 w 21362"/>
                  <a:gd name="T5" fmla="*/ 87562144 h 1242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362" h="12422" fill="none" extrusionOk="0">
                    <a:moveTo>
                      <a:pt x="-1" y="9226"/>
                    </a:moveTo>
                    <a:cubicBezTo>
                      <a:pt x="496" y="5906"/>
                      <a:pt x="1760" y="2747"/>
                      <a:pt x="3691" y="0"/>
                    </a:cubicBezTo>
                  </a:path>
                  <a:path w="21362" h="12422" stroke="0" extrusionOk="0">
                    <a:moveTo>
                      <a:pt x="-1" y="9226"/>
                    </a:moveTo>
                    <a:cubicBezTo>
                      <a:pt x="496" y="5906"/>
                      <a:pt x="1760" y="2747"/>
                      <a:pt x="3691" y="0"/>
                    </a:cubicBezTo>
                    <a:lnTo>
                      <a:pt x="21362" y="12422"/>
                    </a:lnTo>
                    <a:lnTo>
                      <a:pt x="-1" y="9226"/>
                    </a:lnTo>
                    <a:close/>
                  </a:path>
                </a:pathLst>
              </a:custGeom>
              <a:solidFill>
                <a:srgbClr val="00C459">
                  <a:alpha val="49803"/>
                </a:srgbClr>
              </a:solidFill>
              <a:ln w="12700">
                <a:solidFill>
                  <a:srgbClr val="007A3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AU" sz="1350"/>
              </a:p>
            </p:txBody>
          </p:sp>
          <p:cxnSp>
            <p:nvCxnSpPr>
              <p:cNvPr id="14346" name="Line 60"/>
              <p:cNvCxnSpPr>
                <a:cxnSpLocks noChangeShapeType="1"/>
              </p:cNvCxnSpPr>
              <p:nvPr/>
            </p:nvCxnSpPr>
            <p:spPr bwMode="auto">
              <a:xfrm flipH="1">
                <a:off x="1045210" y="688340"/>
                <a:ext cx="716915" cy="71818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347" name="Line 61"/>
              <p:cNvCxnSpPr>
                <a:cxnSpLocks noChangeShapeType="1"/>
              </p:cNvCxnSpPr>
              <p:nvPr/>
            </p:nvCxnSpPr>
            <p:spPr bwMode="auto">
              <a:xfrm>
                <a:off x="1762125" y="688340"/>
                <a:ext cx="1503680" cy="105727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348" name="Line 62"/>
              <p:cNvCxnSpPr>
                <a:cxnSpLocks noChangeShapeType="1"/>
              </p:cNvCxnSpPr>
              <p:nvPr/>
            </p:nvCxnSpPr>
            <p:spPr bwMode="auto">
              <a:xfrm>
                <a:off x="1045210" y="1414443"/>
                <a:ext cx="2220595" cy="33909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4349" name="Oval 14"/>
              <p:cNvSpPr>
                <a:spLocks noChangeArrowheads="1"/>
              </p:cNvSpPr>
              <p:nvPr/>
            </p:nvSpPr>
            <p:spPr bwMode="auto">
              <a:xfrm>
                <a:off x="1751965" y="678180"/>
                <a:ext cx="20320" cy="20320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AU" altLang="en-US" sz="2100"/>
              </a:p>
            </p:txBody>
          </p:sp>
          <p:sp>
            <p:nvSpPr>
              <p:cNvPr id="14350" name="Rectangle 15"/>
              <p:cNvSpPr>
                <a:spLocks noChangeArrowheads="1"/>
              </p:cNvSpPr>
              <p:nvPr/>
            </p:nvSpPr>
            <p:spPr bwMode="auto">
              <a:xfrm>
                <a:off x="1732280" y="469758"/>
                <a:ext cx="101069" cy="1977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Aft>
                    <a:spcPts val="750"/>
                  </a:spcAft>
                </a:pPr>
                <a:r>
                  <a:rPr lang="en-US" altLang="en-US" sz="21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</a:t>
                </a:r>
                <a:endParaRPr lang="en-AU" altLang="en-US" sz="2100">
                  <a:latin typeface="Arial" panose="020B0604020202020204" pitchFamily="34" charset="0"/>
                </a:endParaRPr>
              </a:p>
            </p:txBody>
          </p:sp>
          <p:sp>
            <p:nvSpPr>
              <p:cNvPr id="14351" name="Oval 16"/>
              <p:cNvSpPr>
                <a:spLocks noChangeArrowheads="1"/>
              </p:cNvSpPr>
              <p:nvPr/>
            </p:nvSpPr>
            <p:spPr bwMode="auto">
              <a:xfrm>
                <a:off x="1035685" y="1396365"/>
                <a:ext cx="19685" cy="1968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AU" altLang="en-US" sz="2100"/>
              </a:p>
            </p:txBody>
          </p:sp>
          <p:sp>
            <p:nvSpPr>
              <p:cNvPr id="14352" name="Rectangle 17"/>
              <p:cNvSpPr>
                <a:spLocks noChangeArrowheads="1"/>
              </p:cNvSpPr>
              <p:nvPr/>
            </p:nvSpPr>
            <p:spPr bwMode="auto">
              <a:xfrm>
                <a:off x="881749" y="1348689"/>
                <a:ext cx="101069" cy="1977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Aft>
                    <a:spcPts val="750"/>
                  </a:spcAft>
                </a:pPr>
                <a:r>
                  <a:rPr lang="en-US" altLang="en-US" sz="21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B</a:t>
                </a:r>
                <a:endParaRPr lang="en-AU" altLang="en-US" sz="2100">
                  <a:latin typeface="Arial" panose="020B0604020202020204" pitchFamily="34" charset="0"/>
                </a:endParaRPr>
              </a:p>
            </p:txBody>
          </p:sp>
          <p:sp>
            <p:nvSpPr>
              <p:cNvPr id="14353" name="Oval 18"/>
              <p:cNvSpPr>
                <a:spLocks noChangeArrowheads="1"/>
              </p:cNvSpPr>
              <p:nvPr/>
            </p:nvSpPr>
            <p:spPr bwMode="auto">
              <a:xfrm>
                <a:off x="3255645" y="1735455"/>
                <a:ext cx="19685" cy="1968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AU" altLang="en-US" sz="2100"/>
              </a:p>
            </p:txBody>
          </p:sp>
          <p:sp>
            <p:nvSpPr>
              <p:cNvPr id="14354" name="Rectangle 19"/>
              <p:cNvSpPr>
                <a:spLocks noChangeArrowheads="1"/>
              </p:cNvSpPr>
              <p:nvPr/>
            </p:nvSpPr>
            <p:spPr bwMode="auto">
              <a:xfrm>
                <a:off x="3275330" y="1678510"/>
                <a:ext cx="109900" cy="1977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Aft>
                    <a:spcPts val="750"/>
                  </a:spcAft>
                </a:pPr>
                <a:r>
                  <a:rPr lang="en-US" altLang="en-US" sz="21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C</a:t>
                </a:r>
                <a:endParaRPr lang="en-AU" altLang="en-US" sz="2100">
                  <a:latin typeface="Arial" panose="020B0604020202020204" pitchFamily="34" charset="0"/>
                </a:endParaRPr>
              </a:p>
            </p:txBody>
          </p:sp>
          <p:sp>
            <p:nvSpPr>
              <p:cNvPr id="14355" name="Rectangle 23"/>
              <p:cNvSpPr>
                <a:spLocks noChangeArrowheads="1"/>
              </p:cNvSpPr>
              <p:nvPr/>
            </p:nvSpPr>
            <p:spPr bwMode="auto">
              <a:xfrm>
                <a:off x="918400" y="322581"/>
                <a:ext cx="220390" cy="1977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Franklin Gothic Book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Aft>
                    <a:spcPts val="750"/>
                  </a:spcAft>
                </a:pPr>
                <a:endParaRPr lang="en-AU" altLang="en-US" sz="21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4341" name="TextBox 29"/>
            <p:cNvSpPr txBox="1">
              <a:spLocks noChangeArrowheads="1"/>
            </p:cNvSpPr>
            <p:nvPr/>
          </p:nvSpPr>
          <p:spPr bwMode="auto">
            <a:xfrm>
              <a:off x="3336027" y="2798600"/>
              <a:ext cx="583241" cy="4440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42" name="TextBox 30"/>
            <p:cNvSpPr txBox="1">
              <a:spLocks noChangeArrowheads="1"/>
            </p:cNvSpPr>
            <p:nvPr/>
          </p:nvSpPr>
          <p:spPr bwMode="auto">
            <a:xfrm>
              <a:off x="2244700" y="3820543"/>
              <a:ext cx="583241" cy="4440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y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43" name="TextBox 31"/>
            <p:cNvSpPr txBox="1">
              <a:spLocks noChangeArrowheads="1"/>
            </p:cNvSpPr>
            <p:nvPr/>
          </p:nvSpPr>
          <p:spPr bwMode="auto">
            <a:xfrm>
              <a:off x="5635403" y="4401419"/>
              <a:ext cx="583241" cy="4440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Franklin Gothic Book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AU" altLang="en-US" sz="1800" i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z</a:t>
              </a:r>
              <a:endParaRPr lang="en-AU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4339" name="Arc 95"/>
          <p:cNvSpPr>
            <a:spLocks noChangeAspect="1"/>
          </p:cNvSpPr>
          <p:nvPr/>
        </p:nvSpPr>
        <p:spPr bwMode="auto">
          <a:xfrm>
            <a:off x="3598069" y="2581276"/>
            <a:ext cx="654844" cy="431006"/>
          </a:xfrm>
          <a:custGeom>
            <a:avLst/>
            <a:gdLst>
              <a:gd name="T0" fmla="*/ 628000505 w 32566"/>
              <a:gd name="T1" fmla="*/ 237212431 h 21600"/>
              <a:gd name="T2" fmla="*/ 0 w 32566"/>
              <a:gd name="T3" fmla="*/ 293405988 h 21600"/>
              <a:gd name="T4" fmla="*/ 289220525 w 32566"/>
              <a:gd name="T5" fmla="*/ 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2566" h="21600" fill="none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</a:path>
              <a:path w="32566" h="21600" stroke="0" extrusionOk="0">
                <a:moveTo>
                  <a:pt x="32565" y="12566"/>
                </a:moveTo>
                <a:cubicBezTo>
                  <a:pt x="28510" y="18236"/>
                  <a:pt x="21968" y="21599"/>
                  <a:pt x="14998" y="21600"/>
                </a:cubicBezTo>
                <a:cubicBezTo>
                  <a:pt x="9402" y="21600"/>
                  <a:pt x="4026" y="19428"/>
                  <a:pt x="-1" y="15544"/>
                </a:cubicBezTo>
                <a:lnTo>
                  <a:pt x="14998" y="0"/>
                </a:lnTo>
                <a:lnTo>
                  <a:pt x="32565" y="12566"/>
                </a:lnTo>
                <a:close/>
              </a:path>
            </a:pathLst>
          </a:custGeom>
          <a:solidFill>
            <a:srgbClr val="000099">
              <a:alpha val="38823"/>
            </a:srgbClr>
          </a:solidFill>
          <a:ln w="12700">
            <a:solidFill>
              <a:srgbClr val="000099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 sz="1350"/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1374045" y="356527"/>
            <a:ext cx="5743182" cy="94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0" i="0" kern="1200">
                <a:solidFill>
                  <a:srgbClr val="40607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AU" altLang="en-US" sz="3000" b="1" dirty="0">
                <a:solidFill>
                  <a:srgbClr val="171C41"/>
                </a:solidFill>
              </a:rPr>
              <a:t>The angle sum of a triangle</a:t>
            </a:r>
            <a:endParaRPr lang="en-AU" sz="3000" b="1" dirty="0">
              <a:solidFill>
                <a:srgbClr val="171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015895"/>
      </p:ext>
    </p:extLst>
  </p:cSld>
  <p:clrMapOvr>
    <a:masterClrMapping/>
  </p:clrMapOvr>
</p:sld>
</file>

<file path=ppt/theme/theme1.xml><?xml version="1.0" encoding="utf-8"?>
<a:theme xmlns:a="http://schemas.openxmlformats.org/drawingml/2006/main" name="dimens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CAE7F7B-3CF3-7E40-848B-D62562E8E138}" vid="{0E66B630-02C8-6240-9E9C-3A1289DBE543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CAE7F7B-3CF3-7E40-848B-D62562E8E138}" vid="{B89A2B07-E34D-A94A-A128-B3F449E79BE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dimensions_blank</Template>
  <TotalTime>2924</TotalTime>
  <Words>884</Words>
  <Application>Microsoft Office PowerPoint</Application>
  <PresentationFormat>On-screen Show (16:9)</PresentationFormat>
  <Paragraphs>257</Paragraphs>
  <Slides>39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7" baseType="lpstr">
      <vt:lpstr>MS PGothic</vt:lpstr>
      <vt:lpstr>Arial</vt:lpstr>
      <vt:lpstr>Calibri</vt:lpstr>
      <vt:lpstr>Franklin Gothic Book</vt:lpstr>
      <vt:lpstr>Symbol</vt:lpstr>
      <vt:lpstr>Times New Roman</vt:lpstr>
      <vt:lpstr>dimensions</vt:lpstr>
      <vt:lpstr>1_Office Theme</vt:lpstr>
      <vt:lpstr>PowerPoint Presentation</vt:lpstr>
      <vt:lpstr>Big ideas</vt:lpstr>
      <vt:lpstr>Learning outcomes</vt:lpstr>
      <vt:lpstr>Australian Curriculum links</vt:lpstr>
      <vt:lpstr>Focus question</vt:lpstr>
      <vt:lpstr>What is a proof?</vt:lpstr>
      <vt:lpstr>Experimental verification is not proof</vt:lpstr>
      <vt:lpstr>Convince me</vt:lpstr>
      <vt:lpstr>Prove that x + y + z = 180°</vt:lpstr>
      <vt:lpstr>Construct PQ through A so that PQ||BC</vt:lpstr>
      <vt:lpstr>∠PAB = y° (alternate angles, PQ||BC)</vt:lpstr>
      <vt:lpstr>∠QAC = z° (alternate angles, PQ||BC)</vt:lpstr>
      <vt:lpstr>Now PAQ is a straight line</vt:lpstr>
      <vt:lpstr>x + y + z = 180°   (PAQ is a straight line)</vt:lpstr>
      <vt:lpstr>x + y + z = 180°</vt:lpstr>
      <vt:lpstr>The angle sum of a triangle is 180°</vt:lpstr>
      <vt:lpstr>Prove that x + y + z = 180°</vt:lpstr>
      <vt:lpstr>Produce BC to P</vt:lpstr>
      <vt:lpstr>At C construct CQ||BA</vt:lpstr>
      <vt:lpstr>∠ACQ = x° (alternate angles, PQ||BC)</vt:lpstr>
      <vt:lpstr>∠PCQ = y° (corresponding angles, PQ||BC)</vt:lpstr>
      <vt:lpstr>Now BCP is a straight line</vt:lpstr>
      <vt:lpstr>x + y + z = 180°  (BCP is a straight line)</vt:lpstr>
      <vt:lpstr>x + y + z = 180°</vt:lpstr>
      <vt:lpstr>The angle sum of a triangle is 180°</vt:lpstr>
      <vt:lpstr>Activity: Angle sum of a triangle</vt:lpstr>
      <vt:lpstr>Why 360 degrees?</vt:lpstr>
      <vt:lpstr>Deductive geometry toolkit</vt:lpstr>
      <vt:lpstr>Starting a congruence or similarity proof, part 1</vt:lpstr>
      <vt:lpstr>PowerPoint Presentation</vt:lpstr>
      <vt:lpstr>PowerPoint Presentation</vt:lpstr>
      <vt:lpstr>Geometric proof</vt:lpstr>
      <vt:lpstr>Dissected proof</vt:lpstr>
      <vt:lpstr>Activity:  Complete the congruence proof</vt:lpstr>
      <vt:lpstr>Activity:  What is wrong with this proof?</vt:lpstr>
      <vt:lpstr>What is wrong with this proof?</vt:lpstr>
      <vt:lpstr>Conclusion</vt:lpstr>
      <vt:lpstr>Acknowledgements</vt:lpstr>
      <vt:lpstr>Copyright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 Ruckert</dc:creator>
  <cp:lastModifiedBy>Ann Ruckert</cp:lastModifiedBy>
  <cp:revision>135</cp:revision>
  <cp:lastPrinted>2017-05-25T07:10:50Z</cp:lastPrinted>
  <dcterms:created xsi:type="dcterms:W3CDTF">2016-06-29T04:44:41Z</dcterms:created>
  <dcterms:modified xsi:type="dcterms:W3CDTF">2017-06-13T01:31:50Z</dcterms:modified>
</cp:coreProperties>
</file>