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7" r:id="rId1"/>
    <p:sldMasterId id="2147483816" r:id="rId2"/>
  </p:sldMasterIdLst>
  <p:notesMasterIdLst>
    <p:notesMasterId r:id="rId32"/>
  </p:notesMasterIdLst>
  <p:handoutMasterIdLst>
    <p:handoutMasterId r:id="rId33"/>
  </p:handoutMasterIdLst>
  <p:sldIdLst>
    <p:sldId id="259" r:id="rId3"/>
    <p:sldId id="269" r:id="rId4"/>
    <p:sldId id="290" r:id="rId5"/>
    <p:sldId id="272" r:id="rId6"/>
    <p:sldId id="294" r:id="rId7"/>
    <p:sldId id="291" r:id="rId8"/>
    <p:sldId id="292" r:id="rId9"/>
    <p:sldId id="293" r:id="rId10"/>
    <p:sldId id="295" r:id="rId11"/>
    <p:sldId id="271" r:id="rId12"/>
    <p:sldId id="297" r:id="rId13"/>
    <p:sldId id="296" r:id="rId14"/>
    <p:sldId id="298" r:id="rId15"/>
    <p:sldId id="303" r:id="rId16"/>
    <p:sldId id="299" r:id="rId17"/>
    <p:sldId id="300" r:id="rId18"/>
    <p:sldId id="301" r:id="rId19"/>
    <p:sldId id="305" r:id="rId20"/>
    <p:sldId id="304" r:id="rId21"/>
    <p:sldId id="302" r:id="rId22"/>
    <p:sldId id="306" r:id="rId23"/>
    <p:sldId id="307" r:id="rId24"/>
    <p:sldId id="284" r:id="rId25"/>
    <p:sldId id="308" r:id="rId26"/>
    <p:sldId id="309" r:id="rId27"/>
    <p:sldId id="288" r:id="rId28"/>
    <p:sldId id="289" r:id="rId29"/>
    <p:sldId id="273" r:id="rId30"/>
    <p:sldId id="283" r:id="rId3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9" userDrawn="1">
          <p15:clr>
            <a:srgbClr val="A4A3A4"/>
          </p15:clr>
        </p15:guide>
        <p15:guide id="2" pos="930" userDrawn="1">
          <p15:clr>
            <a:srgbClr val="A4A3A4"/>
          </p15:clr>
        </p15:guide>
        <p15:guide id="3" orient="horz" pos="804" userDrawn="1">
          <p15:clr>
            <a:srgbClr val="A4A3A4"/>
          </p15:clr>
        </p15:guide>
        <p15:guide id="4" pos="1156" userDrawn="1">
          <p15:clr>
            <a:srgbClr val="A4A3A4"/>
          </p15:clr>
        </p15:guide>
        <p15:guide id="5" pos="2880" userDrawn="1">
          <p15:clr>
            <a:srgbClr val="A4A3A4"/>
          </p15:clr>
        </p15:guide>
        <p15:guide id="6" pos="1610" userDrawn="1">
          <p15:clr>
            <a:srgbClr val="A4A3A4"/>
          </p15:clr>
        </p15:guide>
        <p15:guide id="7" orient="horz" pos="1053" userDrawn="1">
          <p15:clr>
            <a:srgbClr val="A4A3A4"/>
          </p15:clr>
        </p15:guide>
        <p15:guide id="8" pos="1383" userDrawn="1">
          <p15:clr>
            <a:srgbClr val="A4A3A4"/>
          </p15:clr>
        </p15:guide>
        <p15:guide id="9" pos="51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C41"/>
    <a:srgbClr val="32C213"/>
    <a:srgbClr val="406077"/>
    <a:srgbClr val="95B2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84421" autoAdjust="0"/>
  </p:normalViewPr>
  <p:slideViewPr>
    <p:cSldViewPr snapToGrid="0" snapToObjects="1">
      <p:cViewPr varScale="1">
        <p:scale>
          <a:sx n="80" d="100"/>
          <a:sy n="80" d="100"/>
        </p:scale>
        <p:origin x="828" y="84"/>
      </p:cViewPr>
      <p:guideLst>
        <p:guide orient="horz" pos="599"/>
        <p:guide pos="930"/>
        <p:guide orient="horz" pos="804"/>
        <p:guide pos="1156"/>
        <p:guide pos="2880"/>
        <p:guide pos="1610"/>
        <p:guide orient="horz" pos="1053"/>
        <p:guide pos="1383"/>
        <p:guide pos="5171"/>
      </p:guideLst>
    </p:cSldViewPr>
  </p:slideViewPr>
  <p:outlineViewPr>
    <p:cViewPr>
      <p:scale>
        <a:sx n="33" d="100"/>
        <a:sy n="33" d="100"/>
      </p:scale>
      <p:origin x="0" y="528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FBAE22-BA42-E844-AF4D-3FC3DEF54B2D}" type="datetimeFigureOut">
              <a:rPr lang="en-US" smtClean="0"/>
              <a:pPr/>
              <a:t>1/12/2018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01D9726-895E-5642-AF69-D29CC2681879}" type="slidenum">
              <a:rPr lang="en-US" smtClean="0"/>
              <a:pPr/>
              <a:t>‹#›</a:t>
            </a:fld>
            <a:endParaRPr lang="en-US"/>
          </a:p>
        </p:txBody>
      </p:sp>
    </p:spTree>
    <p:extLst>
      <p:ext uri="{BB962C8B-B14F-4D97-AF65-F5344CB8AC3E}">
        <p14:creationId xmlns:p14="http://schemas.microsoft.com/office/powerpoint/2010/main" val="1281661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EDB789-A0E4-FC41-A88F-E0D29EABCBC2}" type="datetimeFigureOut">
              <a:rPr lang="en-US" smtClean="0"/>
              <a:pPr/>
              <a:t>1/12/2018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38FC2C-B79D-6546-A7CD-42435F8CEEE0}" type="slidenum">
              <a:rPr lang="en-US" smtClean="0"/>
              <a:pPr/>
              <a:t>‹#›</a:t>
            </a:fld>
            <a:endParaRPr lang="en-US"/>
          </a:p>
        </p:txBody>
      </p:sp>
    </p:spTree>
    <p:extLst>
      <p:ext uri="{BB962C8B-B14F-4D97-AF65-F5344CB8AC3E}">
        <p14:creationId xmlns:p14="http://schemas.microsoft.com/office/powerpoint/2010/main" val="21588810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nlnw.nsw.edu.au/videos10/7583_2010_mcintosh/links/mcIntosh.pdf"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Prior to presenting the PowerPoint, distribute the </a:t>
            </a:r>
            <a:r>
              <a:rPr lang="en-US" sz="1200" b="1" kern="1200" dirty="0">
                <a:solidFill>
                  <a:schemeClr val="tx1"/>
                </a:solidFill>
                <a:effectLst/>
                <a:latin typeface="+mn-lt"/>
                <a:ea typeface="+mn-ea"/>
                <a:cs typeface="+mn-cs"/>
              </a:rPr>
              <a:t>pre-reading</a:t>
            </a:r>
            <a:r>
              <a:rPr lang="en-US" sz="1200" kern="1200" dirty="0">
                <a:solidFill>
                  <a:schemeClr val="tx1"/>
                </a:solidFill>
                <a:effectLst/>
                <a:latin typeface="+mn-lt"/>
                <a:ea typeface="+mn-ea"/>
                <a:cs typeface="+mn-cs"/>
              </a:rPr>
              <a:t>, Morgan, G. (2000). Put Mental Computation First? </a:t>
            </a:r>
            <a:r>
              <a:rPr lang="en-US" sz="1200" i="1" kern="1200" dirty="0">
                <a:solidFill>
                  <a:schemeClr val="tx1"/>
                </a:solidFill>
                <a:effectLst/>
                <a:latin typeface="+mn-lt"/>
                <a:ea typeface="+mn-ea"/>
                <a:cs typeface="+mn-cs"/>
              </a:rPr>
              <a:t>Australian Primary Mathematics Classroom</a:t>
            </a:r>
            <a:r>
              <a:rPr lang="en-US" sz="1200" kern="1200" dirty="0">
                <a:solidFill>
                  <a:schemeClr val="tx1"/>
                </a:solidFill>
                <a:effectLst/>
                <a:latin typeface="+mn-lt"/>
                <a:ea typeface="+mn-ea"/>
                <a:cs typeface="+mn-cs"/>
              </a:rPr>
              <a:t>, 5 (3), 4-9; available as a download with this module. </a:t>
            </a:r>
          </a:p>
          <a:p>
            <a:r>
              <a:rPr lang="en-US" sz="1200" kern="1200" dirty="0">
                <a:solidFill>
                  <a:schemeClr val="tx1"/>
                </a:solidFill>
                <a:effectLst/>
                <a:latin typeface="+mn-lt"/>
                <a:ea typeface="+mn-ea"/>
                <a:cs typeface="+mn-cs"/>
              </a:rPr>
              <a:t>In this article, Geoffrey Morgan adds to the debate about the place of standard methods, the calculator and mental mathematics by proposing a framework for computation.</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Ask participants to read the article before attending the professional learning presentation. </a:t>
            </a: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a:t>
            </a:fld>
            <a:endParaRPr lang="en-US"/>
          </a:p>
        </p:txBody>
      </p:sp>
    </p:spTree>
    <p:extLst>
      <p:ext uri="{BB962C8B-B14F-4D97-AF65-F5344CB8AC3E}">
        <p14:creationId xmlns:p14="http://schemas.microsoft.com/office/powerpoint/2010/main" val="40902638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 this instance, you might have used your knowledge of multiplication facts that 6 times 9 is 54 and related this to the final total that is over $540. Estimation skills and basic fact recall have assisted you in this real-life situation and your mental computation skills would then come into play to determine the exact amount for each diner. Adapted from Shelley Dole (2010) Mental computation for numeracy retrieved from http://www.nlnw.nsw.edu.au/videos10/7586_2010_dole/links/dole.pdf </a:t>
            </a:r>
          </a:p>
          <a:p>
            <a:r>
              <a:rPr lang="en-AU" dirty="0"/>
              <a:t>Written computation does not necessarily develop the ability to estimate, which is a mental computation skill.</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13</a:t>
            </a:fld>
            <a:endParaRPr lang="en-US"/>
          </a:p>
        </p:txBody>
      </p:sp>
    </p:spTree>
    <p:extLst>
      <p:ext uri="{BB962C8B-B14F-4D97-AF65-F5344CB8AC3E}">
        <p14:creationId xmlns:p14="http://schemas.microsoft.com/office/powerpoint/2010/main" val="2284126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0000"/>
              </a:lnSpc>
              <a:spcBef>
                <a:spcPts val="0"/>
              </a:spcBef>
              <a:spcAft>
                <a:spcPts val="600"/>
              </a:spcAft>
              <a:buNone/>
            </a:pP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14</a:t>
            </a:fld>
            <a:endParaRPr lang="en-US"/>
          </a:p>
        </p:txBody>
      </p:sp>
    </p:spTree>
    <p:extLst>
      <p:ext uri="{BB962C8B-B14F-4D97-AF65-F5344CB8AC3E}">
        <p14:creationId xmlns:p14="http://schemas.microsoft.com/office/powerpoint/2010/main" val="1332612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0000"/>
              </a:lnSpc>
              <a:spcBef>
                <a:spcPts val="0"/>
              </a:spcBef>
              <a:spcAft>
                <a:spcPts val="600"/>
              </a:spcAft>
              <a:buNone/>
            </a:pPr>
            <a:r>
              <a:rPr lang="en-AU" sz="1200" dirty="0">
                <a:solidFill>
                  <a:srgbClr val="171C41"/>
                </a:solidFill>
              </a:rPr>
              <a:t>Mental computation does not have to be performed instantly, without thought. </a:t>
            </a:r>
          </a:p>
          <a:p>
            <a:pPr marL="0" indent="0">
              <a:lnSpc>
                <a:spcPct val="100000"/>
              </a:lnSpc>
              <a:spcBef>
                <a:spcPts val="0"/>
              </a:spcBef>
              <a:spcAft>
                <a:spcPts val="600"/>
              </a:spcAft>
              <a:buNone/>
            </a:pPr>
            <a:r>
              <a:rPr lang="en-AU" sz="1200" dirty="0">
                <a:solidFill>
                  <a:srgbClr val="171C41"/>
                </a:solidFill>
              </a:rPr>
              <a:t>Children should be confident using mental computation and estimation in real situations.</a:t>
            </a:r>
          </a:p>
          <a:p>
            <a:pPr marL="0" indent="0">
              <a:lnSpc>
                <a:spcPct val="100000"/>
              </a:lnSpc>
              <a:spcBef>
                <a:spcPts val="0"/>
              </a:spcBef>
              <a:spcAft>
                <a:spcPts val="600"/>
              </a:spcAft>
              <a:buNone/>
            </a:pPr>
            <a:r>
              <a:rPr lang="en-AU" sz="1200" dirty="0">
                <a:solidFill>
                  <a:srgbClr val="171C41"/>
                </a:solidFill>
              </a:rPr>
              <a:t>This approach to finding numerical solutions should be valued.</a:t>
            </a:r>
          </a:p>
          <a:p>
            <a:r>
              <a:rPr lang="en-AU" sz="1200" dirty="0">
                <a:solidFill>
                  <a:srgbClr val="171C41"/>
                </a:solidFill>
              </a:rPr>
              <a:t>Stress that there are no “right” or “wrong” estimates, only ones that are closer or farther from a computed answer, and that the importance of the degree of exactness (which may determine the estimation strategy to use) depends on the requirements of the situation.</a:t>
            </a:r>
          </a:p>
          <a:p>
            <a:r>
              <a:rPr lang="en-AU" dirty="0"/>
              <a:t>Differentiate between rounding numbers as a strategy for estimating and rounding off an answer that has been computed.</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15</a:t>
            </a:fld>
            <a:endParaRPr lang="en-US"/>
          </a:p>
        </p:txBody>
      </p:sp>
    </p:spTree>
    <p:extLst>
      <p:ext uri="{BB962C8B-B14F-4D97-AF65-F5344CB8AC3E}">
        <p14:creationId xmlns:p14="http://schemas.microsoft.com/office/powerpoint/2010/main" val="9554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Girling (1977) believed that sensible use of the calculator should enable children to check results in many reasonable ways, understand number magnitude and its relationship to a particular task, and to make accurate, quick mental computations. Having numeracy skills and being numerate are essential for adults in their everyday lives, and therefore to children's mathematical activity at school (Willis, 1990)</a:t>
            </a:r>
          </a:p>
          <a:p>
            <a:r>
              <a:rPr lang="en-AU" dirty="0" err="1"/>
              <a:t>Miskeying</a:t>
            </a:r>
            <a:r>
              <a:rPr lang="en-AU" dirty="0"/>
              <a:t> the digits, the decimal place, using the incorrect operation (not to mention confusing area with perimeter)</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16</a:t>
            </a:fld>
            <a:endParaRPr lang="en-US"/>
          </a:p>
        </p:txBody>
      </p:sp>
    </p:spTree>
    <p:extLst>
      <p:ext uri="{BB962C8B-B14F-4D97-AF65-F5344CB8AC3E}">
        <p14:creationId xmlns:p14="http://schemas.microsoft.com/office/powerpoint/2010/main" val="3950581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Participants will need to access the mini-lesson, </a:t>
            </a:r>
            <a:r>
              <a:rPr lang="en-AU" sz="1200" b="0" i="0" kern="1200" dirty="0">
                <a:solidFill>
                  <a:schemeClr val="tx1"/>
                </a:solidFill>
                <a:effectLst/>
                <a:latin typeface="+mn-lt"/>
                <a:ea typeface="+mn-ea"/>
                <a:cs typeface="+mn-cs"/>
              </a:rPr>
              <a:t>Speeding: A mental computation lesson with cards, from https://www.australiancurriculumlessons.com.au/2013/03/09/speeding-a-mental-computation-lesson-with-cards/</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17</a:t>
            </a:fld>
            <a:endParaRPr lang="en-US"/>
          </a:p>
        </p:txBody>
      </p:sp>
    </p:spTree>
    <p:extLst>
      <p:ext uri="{BB962C8B-B14F-4D97-AF65-F5344CB8AC3E}">
        <p14:creationId xmlns:p14="http://schemas.microsoft.com/office/powerpoint/2010/main" val="2969797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Participants will need to access the mini-lesson, </a:t>
            </a:r>
            <a:r>
              <a:rPr lang="en-AU" sz="1200" b="0" i="0" kern="1200" dirty="0">
                <a:solidFill>
                  <a:schemeClr val="tx1"/>
                </a:solidFill>
                <a:effectLst/>
                <a:latin typeface="+mn-lt"/>
                <a:ea typeface="+mn-ea"/>
                <a:cs typeface="+mn-cs"/>
              </a:rPr>
              <a:t>Speeding: A mental computation lesson with cards, from https://www.australiancurriculumlessons.com.au/2013/03/09/speeding-a-mental-computation-lesson-with-cards/</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18</a:t>
            </a:fld>
            <a:endParaRPr lang="en-US"/>
          </a:p>
        </p:txBody>
      </p:sp>
    </p:spTree>
    <p:extLst>
      <p:ext uri="{BB962C8B-B14F-4D97-AF65-F5344CB8AC3E}">
        <p14:creationId xmlns:p14="http://schemas.microsoft.com/office/powerpoint/2010/main" val="3396613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Mental calculation provides a vehicle through which number sense may be developed. The term number sense refers to an understanding of the relationship between numbers and their properties. Hope (1986) suggests that, "the study of arithmetic should help children to develop some measure of quantitative thinking about, and reasoning with, numbers" (p. 49).</a:t>
            </a:r>
          </a:p>
          <a:p>
            <a:r>
              <a:rPr lang="en-AU" sz="1200" kern="1200" dirty="0">
                <a:solidFill>
                  <a:schemeClr val="tx1"/>
                </a:solidFill>
                <a:effectLst/>
                <a:latin typeface="+mn-lt"/>
                <a:ea typeface="+mn-ea"/>
                <a:cs typeface="+mn-cs"/>
              </a:rPr>
              <a:t>The following story was shared by Alistair McIntosh during the 2010 National Literacy &amp; Numeracy Week</a:t>
            </a:r>
          </a:p>
          <a:p>
            <a:r>
              <a:rPr lang="en-AU" sz="1200" kern="1200" dirty="0">
                <a:solidFill>
                  <a:schemeClr val="tx1"/>
                </a:solidFill>
                <a:effectLst/>
                <a:latin typeface="+mn-lt"/>
                <a:ea typeface="+mn-ea"/>
                <a:cs typeface="+mn-cs"/>
              </a:rPr>
              <a:t>“When my daughters were young girls, two of them wanted a Brownie diary for Christmas. Being Scottish and knowing that diary prices were reduced after Christmas, I asked them to wait. In due course, I went into a newsagent where I saw the sign ‘Diaries Half Marked Price’. I picked up two diaries, each marked $2.50, and handed them to the lady behind the counter. ‘How much?’ I asked. To my surprise, she took out a piece of paper and a pencil, picked up one diary and performed a written calculation. To my greater surprise, she then picked up the second, identical diary and performed the same written calculation. Finally, she wrote the two results one under the other and performed an addition. ‘That will be $2.50,’ she said. That incident first showed me clearly the difference between computational ability and number sense. Could this be the result of our approach to teaching computation in schools? I suspect that my shop assistant could, in fact, easily have done the diary calculation mentally, but that she had ingrained in her that the written form is (a) the most reliable, and (b) the ‘proper’ way of calculating. Of course, neither is true.”</a:t>
            </a:r>
          </a:p>
          <a:p>
            <a:r>
              <a:rPr lang="en-AU" sz="1200" kern="1200" dirty="0">
                <a:solidFill>
                  <a:schemeClr val="tx1"/>
                </a:solidFill>
                <a:effectLst/>
                <a:latin typeface="+mn-lt"/>
                <a:ea typeface="+mn-ea"/>
                <a:cs typeface="+mn-cs"/>
              </a:rPr>
              <a:t>Accessed from </a:t>
            </a:r>
            <a:r>
              <a:rPr lang="en-AU" sz="1200" u="sng" kern="1200" dirty="0">
                <a:solidFill>
                  <a:schemeClr val="tx1"/>
                </a:solidFill>
                <a:effectLst/>
                <a:latin typeface="+mn-lt"/>
                <a:ea typeface="+mn-ea"/>
                <a:cs typeface="+mn-cs"/>
                <a:hlinkClick r:id="rId3"/>
              </a:rPr>
              <a:t>http://www.nlnw.nsw.edu.au/videos10/7583_2010_mcintosh/links/mcIntosh.pdf</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19</a:t>
            </a:fld>
            <a:endParaRPr lang="en-US"/>
          </a:p>
        </p:txBody>
      </p:sp>
    </p:spTree>
    <p:extLst>
      <p:ext uri="{BB962C8B-B14F-4D97-AF65-F5344CB8AC3E}">
        <p14:creationId xmlns:p14="http://schemas.microsoft.com/office/powerpoint/2010/main" val="3860120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20</a:t>
            </a:fld>
            <a:endParaRPr lang="en-US"/>
          </a:p>
        </p:txBody>
      </p:sp>
    </p:spTree>
    <p:extLst>
      <p:ext uri="{BB962C8B-B14F-4D97-AF65-F5344CB8AC3E}">
        <p14:creationId xmlns:p14="http://schemas.microsoft.com/office/powerpoint/2010/main" val="1311048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Jo Boaler – 18 x 5 https://vimeo.com/186323926</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21</a:t>
            </a:fld>
            <a:endParaRPr lang="en-US"/>
          </a:p>
        </p:txBody>
      </p:sp>
    </p:spTree>
    <p:extLst>
      <p:ext uri="{BB962C8B-B14F-4D97-AF65-F5344CB8AC3E}">
        <p14:creationId xmlns:p14="http://schemas.microsoft.com/office/powerpoint/2010/main" val="120010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Jo Boaler – 18 x 5 https://vimeo.com/186323926</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22</a:t>
            </a:fld>
            <a:endParaRPr lang="en-US"/>
          </a:p>
        </p:txBody>
      </p:sp>
    </p:spTree>
    <p:extLst>
      <p:ext uri="{BB962C8B-B14F-4D97-AF65-F5344CB8AC3E}">
        <p14:creationId xmlns:p14="http://schemas.microsoft.com/office/powerpoint/2010/main" val="2429621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3</a:t>
            </a:fld>
            <a:endParaRPr lang="en-US"/>
          </a:p>
        </p:txBody>
      </p:sp>
    </p:spTree>
    <p:extLst>
      <p:ext uri="{BB962C8B-B14F-4D97-AF65-F5344CB8AC3E}">
        <p14:creationId xmlns:p14="http://schemas.microsoft.com/office/powerpoint/2010/main" val="34132429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From:</a:t>
            </a:r>
            <a:r>
              <a:rPr lang="en-AU" dirty="0"/>
              <a:t> Clark, J., (2008). Year Five Students Solving Mental and Written Problems: What Are They Thinking? In M. </a:t>
            </a:r>
            <a:r>
              <a:rPr lang="en-AU" dirty="0" err="1"/>
              <a:t>Goos</a:t>
            </a:r>
            <a:r>
              <a:rPr lang="en-AU" dirty="0"/>
              <a:t>, R. Brown, &amp; K. Makar (</a:t>
            </a:r>
            <a:r>
              <a:rPr lang="en-AU" dirty="0" err="1"/>
              <a:t>Eds</a:t>
            </a:r>
            <a:r>
              <a:rPr lang="en-AU" dirty="0"/>
              <a:t>), </a:t>
            </a:r>
            <a:r>
              <a:rPr lang="en-AU" i="1" dirty="0"/>
              <a:t>Navigating currents and charting directions</a:t>
            </a:r>
            <a:r>
              <a:rPr lang="en-AU" dirty="0"/>
              <a:t>. (Proceedings of the 31</a:t>
            </a:r>
            <a:r>
              <a:rPr lang="en-AU" baseline="30000" dirty="0"/>
              <a:t>st</a:t>
            </a:r>
            <a:r>
              <a:rPr lang="en-AU" dirty="0"/>
              <a:t> Annual Conference of the Mathematical Education Research Group of Australasia, pp. 131-137). Brisbane: MERGA retrieved from: https://www.merga.net.au/documents/RP122008.pdf</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23</a:t>
            </a:fld>
            <a:endParaRPr lang="en-US"/>
          </a:p>
        </p:txBody>
      </p:sp>
    </p:spTree>
    <p:extLst>
      <p:ext uri="{BB962C8B-B14F-4D97-AF65-F5344CB8AC3E}">
        <p14:creationId xmlns:p14="http://schemas.microsoft.com/office/powerpoint/2010/main" val="14793489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From Monroe, W. S. &amp; </a:t>
            </a:r>
            <a:r>
              <a:rPr lang="en-AU" sz="1200" b="0" i="0" u="none" strike="noStrike" kern="1200" baseline="0" dirty="0">
                <a:solidFill>
                  <a:schemeClr val="tx1"/>
                </a:solidFill>
                <a:latin typeface="+mn-lt"/>
                <a:ea typeface="+mn-ea"/>
                <a:cs typeface="+mn-cs"/>
              </a:rPr>
              <a:t>Colburn, W. (1912). Warren Colburn on the teaching of arithmetic together with an analysis of his arithmetic texts. II Teaching of arithmetic. </a:t>
            </a:r>
            <a:r>
              <a:rPr lang="en-AU" sz="1200" b="0" i="1" u="none" strike="noStrike" kern="1200" baseline="0" dirty="0">
                <a:solidFill>
                  <a:schemeClr val="tx1"/>
                </a:solidFill>
                <a:latin typeface="+mn-lt"/>
                <a:ea typeface="+mn-ea"/>
                <a:cs typeface="+mn-cs"/>
              </a:rPr>
              <a:t>The</a:t>
            </a:r>
            <a:r>
              <a:rPr lang="en-AU" sz="1200" b="0" i="0" u="none" strike="noStrike" kern="1200" baseline="0" dirty="0">
                <a:solidFill>
                  <a:schemeClr val="tx1"/>
                </a:solidFill>
                <a:latin typeface="+mn-lt"/>
                <a:ea typeface="+mn-ea"/>
                <a:cs typeface="+mn-cs"/>
              </a:rPr>
              <a:t> </a:t>
            </a:r>
            <a:r>
              <a:rPr lang="en-AU" sz="1200" b="0" i="1" u="none" strike="noStrike" kern="1200" baseline="0" dirty="0">
                <a:solidFill>
                  <a:schemeClr val="tx1"/>
                </a:solidFill>
                <a:latin typeface="+mn-lt"/>
                <a:ea typeface="+mn-ea"/>
                <a:cs typeface="+mn-cs"/>
              </a:rPr>
              <a:t>Elementary School Teacher, </a:t>
            </a:r>
            <a:r>
              <a:rPr lang="en-AU" sz="1200" b="0" i="0" u="none" strike="noStrike" kern="1200" baseline="0" dirty="0">
                <a:solidFill>
                  <a:schemeClr val="tx1"/>
                </a:solidFill>
                <a:latin typeface="+mn-lt"/>
                <a:ea typeface="+mn-ea"/>
                <a:cs typeface="+mn-cs"/>
              </a:rPr>
              <a:t>12 (10), 463–480.</a:t>
            </a:r>
          </a:p>
          <a:p>
            <a:r>
              <a:rPr lang="en-AU" sz="1200" b="0" i="0" u="none" strike="noStrike" kern="1200" baseline="0" dirty="0">
                <a:solidFill>
                  <a:schemeClr val="tx1"/>
                </a:solidFill>
                <a:effectLst/>
                <a:latin typeface="+mn-lt"/>
                <a:ea typeface="+mn-ea"/>
                <a:cs typeface="+mn-cs"/>
              </a:rPr>
              <a:t>The mathematician and mathematics educator Warren Colburn (1793 – 1833) pioneered the teaching of arithmetic to children younger than 10 or 12 years, encouraged a focus on beginning with the child’s experience and helped begin the shift from a written approach to an oral approach in teaching mathematics. This article contains the address </a:t>
            </a:r>
            <a:r>
              <a:rPr lang="en-AU" sz="1200" kern="1200" dirty="0">
                <a:solidFill>
                  <a:schemeClr val="tx1"/>
                </a:solidFill>
                <a:effectLst/>
                <a:latin typeface="+mn-lt"/>
                <a:ea typeface="+mn-ea"/>
                <a:cs typeface="+mn-cs"/>
              </a:rPr>
              <a:t>delivered by Warren Colburn before the American Institute of Instruction in Boston, August, 1830. It was published in the proceedings of that society and is reprinted here by permission.</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24</a:t>
            </a:fld>
            <a:endParaRPr lang="en-US"/>
          </a:p>
        </p:txBody>
      </p:sp>
    </p:spTree>
    <p:extLst>
      <p:ext uri="{BB962C8B-B14F-4D97-AF65-F5344CB8AC3E}">
        <p14:creationId xmlns:p14="http://schemas.microsoft.com/office/powerpoint/2010/main" val="3074732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25</a:t>
            </a:fld>
            <a:endParaRPr lang="en-US"/>
          </a:p>
        </p:txBody>
      </p:sp>
    </p:spTree>
    <p:extLst>
      <p:ext uri="{BB962C8B-B14F-4D97-AF65-F5344CB8AC3E}">
        <p14:creationId xmlns:p14="http://schemas.microsoft.com/office/powerpoint/2010/main" val="32975479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26</a:t>
            </a:fld>
            <a:endParaRPr lang="en-US"/>
          </a:p>
        </p:txBody>
      </p:sp>
    </p:spTree>
    <p:extLst>
      <p:ext uri="{BB962C8B-B14F-4D97-AF65-F5344CB8AC3E}">
        <p14:creationId xmlns:p14="http://schemas.microsoft.com/office/powerpoint/2010/main" val="20195024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A colleague once said to me “If you don’t put an idea into practice within 12 days, you never will”.</a:t>
            </a:r>
          </a:p>
          <a:p>
            <a:r>
              <a:rPr lang="en-AU" sz="1200" kern="1200" dirty="0">
                <a:solidFill>
                  <a:schemeClr val="tx1"/>
                </a:solidFill>
                <a:effectLst/>
                <a:latin typeface="+mn-lt"/>
                <a:ea typeface="+mn-ea"/>
                <a:cs typeface="+mn-cs"/>
              </a:rPr>
              <a:t>Offer this as a challenge to trial and share one or two of the ideas that they’ve tried.</a:t>
            </a:r>
          </a:p>
          <a:p>
            <a:r>
              <a:rPr lang="en-AU" sz="1200" kern="1200" dirty="0">
                <a:solidFill>
                  <a:schemeClr val="tx1"/>
                </a:solidFill>
                <a:effectLst/>
                <a:latin typeface="+mn-lt"/>
                <a:ea typeface="+mn-ea"/>
                <a:cs typeface="+mn-cs"/>
              </a:rPr>
              <a:t>Present participants with the following challenge:</a:t>
            </a:r>
          </a:p>
          <a:p>
            <a:r>
              <a:rPr lang="en-AU" sz="1200" kern="1200" dirty="0">
                <a:solidFill>
                  <a:schemeClr val="tx1"/>
                </a:solidFill>
                <a:effectLst/>
                <a:latin typeface="+mn-lt"/>
                <a:ea typeface="+mn-ea"/>
                <a:cs typeface="+mn-cs"/>
              </a:rPr>
              <a:t>Choose two or three ideas from today that you would like to road-test in your classroom. </a:t>
            </a:r>
          </a:p>
          <a:p>
            <a:r>
              <a:rPr lang="en-AU" sz="1200" kern="1200" dirty="0">
                <a:solidFill>
                  <a:schemeClr val="tx1"/>
                </a:solidFill>
                <a:effectLst/>
                <a:latin typeface="+mn-lt"/>
                <a:ea typeface="+mn-ea"/>
                <a:cs typeface="+mn-cs"/>
              </a:rPr>
              <a:t>12 days… and the clock is ticking…</a:t>
            </a:r>
          </a:p>
          <a:p>
            <a:r>
              <a:rPr lang="en-AU" sz="1200" kern="1200" dirty="0">
                <a:solidFill>
                  <a:schemeClr val="tx1"/>
                </a:solidFill>
                <a:effectLst/>
                <a:latin typeface="+mn-lt"/>
                <a:ea typeface="+mn-ea"/>
                <a:cs typeface="+mn-cs"/>
              </a:rPr>
              <a:t>Take a couple of photos and share your results with your colleagues.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You may wish to lead a discussion around what they could do and how, but ensure that the basic challenge remains in place.</a:t>
            </a:r>
          </a:p>
          <a:p>
            <a:r>
              <a:rPr lang="en-AU" sz="1200" kern="1200" dirty="0">
                <a:solidFill>
                  <a:schemeClr val="tx1"/>
                </a:solidFill>
                <a:effectLst/>
                <a:latin typeface="+mn-lt"/>
                <a:ea typeface="+mn-ea"/>
                <a:cs typeface="+mn-cs"/>
              </a:rPr>
              <a:t>It will be worthwhile to carry out some sort of follow-up to the challenge, to ensure that all participants have trialled at least one of the strategies from this session. </a:t>
            </a:r>
          </a:p>
          <a:p>
            <a:r>
              <a:rPr lang="en-AU" sz="1200" kern="1200" dirty="0">
                <a:solidFill>
                  <a:schemeClr val="tx1"/>
                </a:solidFill>
                <a:effectLst/>
                <a:latin typeface="+mn-lt"/>
                <a:ea typeface="+mn-ea"/>
                <a:cs typeface="+mn-cs"/>
              </a:rPr>
              <a:t>One way that works well is to set up an email group where participants share photos and ideas of the strategies they have trialled with their students. If all emails are sent within the group as ‘reply all’ everyone can see what each other is doing and this creates a sense of excitement and urgency.</a:t>
            </a:r>
          </a:p>
        </p:txBody>
      </p:sp>
      <p:sp>
        <p:nvSpPr>
          <p:cNvPr id="4" name="Slide Number Placeholder 3"/>
          <p:cNvSpPr>
            <a:spLocks noGrp="1"/>
          </p:cNvSpPr>
          <p:nvPr>
            <p:ph type="sldNum" sz="quarter" idx="10"/>
          </p:nvPr>
        </p:nvSpPr>
        <p:spPr/>
        <p:txBody>
          <a:bodyPr/>
          <a:lstStyle/>
          <a:p>
            <a:fld id="{E038FC2C-B79D-6546-A7CD-42435F8CEEE0}" type="slidenum">
              <a:rPr lang="en-US" smtClean="0"/>
              <a:pPr/>
              <a:t>27</a:t>
            </a:fld>
            <a:endParaRPr lang="en-US"/>
          </a:p>
        </p:txBody>
      </p:sp>
    </p:spTree>
    <p:extLst>
      <p:ext uri="{BB962C8B-B14F-4D97-AF65-F5344CB8AC3E}">
        <p14:creationId xmlns:p14="http://schemas.microsoft.com/office/powerpoint/2010/main" val="22786387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28</a:t>
            </a:fld>
            <a:endParaRPr lang="en-US"/>
          </a:p>
        </p:txBody>
      </p:sp>
    </p:spTree>
    <p:extLst>
      <p:ext uri="{BB962C8B-B14F-4D97-AF65-F5344CB8AC3E}">
        <p14:creationId xmlns:p14="http://schemas.microsoft.com/office/powerpoint/2010/main" val="12956507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29</a:t>
            </a:fld>
            <a:endParaRPr lang="en-US"/>
          </a:p>
        </p:txBody>
      </p:sp>
    </p:spTree>
    <p:extLst>
      <p:ext uri="{BB962C8B-B14F-4D97-AF65-F5344CB8AC3E}">
        <p14:creationId xmlns:p14="http://schemas.microsoft.com/office/powerpoint/2010/main" val="1514528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err="1">
                <a:solidFill>
                  <a:schemeClr val="tx1"/>
                </a:solidFill>
                <a:effectLst/>
                <a:latin typeface="+mn-lt"/>
                <a:ea typeface="+mn-ea"/>
                <a:cs typeface="+mn-cs"/>
              </a:rPr>
              <a:t>Reys</a:t>
            </a:r>
            <a:r>
              <a:rPr lang="en-AU" sz="1200" kern="1200" dirty="0">
                <a:solidFill>
                  <a:schemeClr val="tx1"/>
                </a:solidFill>
                <a:effectLst/>
                <a:latin typeface="+mn-lt"/>
                <a:ea typeface="+mn-ea"/>
                <a:cs typeface="+mn-cs"/>
              </a:rPr>
              <a:t>, R.E. (1984). Mental computation and estimation: Past, present and future. Elementary School Journal, 84 (5), 546-557</a:t>
            </a:r>
          </a:p>
        </p:txBody>
      </p:sp>
      <p:sp>
        <p:nvSpPr>
          <p:cNvPr id="4" name="Slide Number Placeholder 3"/>
          <p:cNvSpPr>
            <a:spLocks noGrp="1"/>
          </p:cNvSpPr>
          <p:nvPr>
            <p:ph type="sldNum" sz="quarter" idx="10"/>
          </p:nvPr>
        </p:nvSpPr>
        <p:spPr/>
        <p:txBody>
          <a:bodyPr/>
          <a:lstStyle/>
          <a:p>
            <a:fld id="{E038FC2C-B79D-6546-A7CD-42435F8CEEE0}" type="slidenum">
              <a:rPr lang="en-US" smtClean="0"/>
              <a:pPr/>
              <a:t>4</a:t>
            </a:fld>
            <a:endParaRPr lang="en-US"/>
          </a:p>
        </p:txBody>
      </p:sp>
    </p:spTree>
    <p:extLst>
      <p:ext uri="{BB962C8B-B14F-4D97-AF65-F5344CB8AC3E}">
        <p14:creationId xmlns:p14="http://schemas.microsoft.com/office/powerpoint/2010/main" val="4061509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5</a:t>
            </a:fld>
            <a:endParaRPr lang="en-US"/>
          </a:p>
        </p:txBody>
      </p:sp>
    </p:spTree>
    <p:extLst>
      <p:ext uri="{BB962C8B-B14F-4D97-AF65-F5344CB8AC3E}">
        <p14:creationId xmlns:p14="http://schemas.microsoft.com/office/powerpoint/2010/main" val="1068646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Ensure that all participants are doing this calculation mentally and are not using pen and paper, calculators or any other non-mental form of calculation.</a:t>
            </a:r>
          </a:p>
        </p:txBody>
      </p:sp>
      <p:sp>
        <p:nvSpPr>
          <p:cNvPr id="4" name="Slide Number Placeholder 3"/>
          <p:cNvSpPr>
            <a:spLocks noGrp="1"/>
          </p:cNvSpPr>
          <p:nvPr>
            <p:ph type="sldNum" sz="quarter" idx="10"/>
          </p:nvPr>
        </p:nvSpPr>
        <p:spPr/>
        <p:txBody>
          <a:bodyPr/>
          <a:lstStyle/>
          <a:p>
            <a:fld id="{E038FC2C-B79D-6546-A7CD-42435F8CEEE0}" type="slidenum">
              <a:rPr lang="en-US" smtClean="0"/>
              <a:pPr/>
              <a:t>6</a:t>
            </a:fld>
            <a:endParaRPr lang="en-US"/>
          </a:p>
        </p:txBody>
      </p:sp>
    </p:spTree>
    <p:extLst>
      <p:ext uri="{BB962C8B-B14F-4D97-AF65-F5344CB8AC3E}">
        <p14:creationId xmlns:p14="http://schemas.microsoft.com/office/powerpoint/2010/main" val="1131187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7</a:t>
            </a:fld>
            <a:endParaRPr lang="en-US"/>
          </a:p>
        </p:txBody>
      </p:sp>
    </p:spTree>
    <p:extLst>
      <p:ext uri="{BB962C8B-B14F-4D97-AF65-F5344CB8AC3E}">
        <p14:creationId xmlns:p14="http://schemas.microsoft.com/office/powerpoint/2010/main" val="2710277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8</a:t>
            </a:fld>
            <a:endParaRPr lang="en-US"/>
          </a:p>
        </p:txBody>
      </p:sp>
    </p:spTree>
    <p:extLst>
      <p:ext uri="{BB962C8B-B14F-4D97-AF65-F5344CB8AC3E}">
        <p14:creationId xmlns:p14="http://schemas.microsoft.com/office/powerpoint/2010/main" val="4027011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9</a:t>
            </a:fld>
            <a:endParaRPr lang="en-US"/>
          </a:p>
        </p:txBody>
      </p:sp>
    </p:spTree>
    <p:extLst>
      <p:ext uri="{BB962C8B-B14F-4D97-AF65-F5344CB8AC3E}">
        <p14:creationId xmlns:p14="http://schemas.microsoft.com/office/powerpoint/2010/main" val="2999500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McIntosh, A. (2005). Mental Computation: A Strategic Approach: Module 1 Introduction. 2</a:t>
            </a:r>
            <a:r>
              <a:rPr lang="en-AU" baseline="30000" dirty="0"/>
              <a:t>nd</a:t>
            </a:r>
            <a:r>
              <a:rPr lang="en-AU" dirty="0"/>
              <a:t> Ed. Department of Education, Tasmania</a:t>
            </a:r>
          </a:p>
          <a:p>
            <a:r>
              <a:rPr lang="en-AU" dirty="0"/>
              <a:t>“An algorithmic approach to mathematical computations promotes passive responses from students (Thompson, 1999). Mental computation in contrast requires more active participation. Students, when using mental computation, are more likely to thoughtfully engage with the problem and apply conceptual knowledge to assist in the selection of appropriate strategies. According to </a:t>
            </a:r>
            <a:r>
              <a:rPr lang="en-AU" dirty="0" err="1"/>
              <a:t>Callingham</a:t>
            </a:r>
            <a:r>
              <a:rPr lang="en-AU" dirty="0"/>
              <a:t> (2005) further research is needed into the relationship between algorithms and conceptual understanding in the area of mental computation.” Clark, J., (2008). Year Five Students Solving Mental and Written Problems: What Are They Thinking? In M. </a:t>
            </a:r>
            <a:r>
              <a:rPr lang="en-AU" dirty="0" err="1"/>
              <a:t>Goos</a:t>
            </a:r>
            <a:r>
              <a:rPr lang="en-AU" dirty="0"/>
              <a:t>, R. Brown, &amp; K. Makar (</a:t>
            </a:r>
            <a:r>
              <a:rPr lang="en-AU" dirty="0" err="1"/>
              <a:t>Eds</a:t>
            </a:r>
            <a:r>
              <a:rPr lang="en-AU" dirty="0"/>
              <a:t>), </a:t>
            </a:r>
            <a:r>
              <a:rPr lang="en-AU" i="1" dirty="0"/>
              <a:t>Navigating currents and charting directions</a:t>
            </a:r>
            <a:r>
              <a:rPr lang="en-AU" dirty="0"/>
              <a:t>. (Proceedings of the 31</a:t>
            </a:r>
            <a:r>
              <a:rPr lang="en-AU" baseline="30000" dirty="0"/>
              <a:t>st</a:t>
            </a:r>
            <a:r>
              <a:rPr lang="en-AU" dirty="0"/>
              <a:t> Annual Conference of the Mathematical Education Research Group of Australasia, pp. 131-137). Brisbane: MERGA</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10</a:t>
            </a:fld>
            <a:endParaRPr lang="en-US"/>
          </a:p>
        </p:txBody>
      </p:sp>
    </p:spTree>
    <p:extLst>
      <p:ext uri="{BB962C8B-B14F-4D97-AF65-F5344CB8AC3E}">
        <p14:creationId xmlns:p14="http://schemas.microsoft.com/office/powerpoint/2010/main" val="1134424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33500" y="841772"/>
            <a:ext cx="6615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333500" y="2701529"/>
            <a:ext cx="6615000" cy="1755000"/>
          </a:xfrm>
        </p:spPr>
        <p:txBody>
          <a:bodyPr>
            <a:normAutofit/>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909923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58549" y="333805"/>
            <a:ext cx="6615000" cy="945000"/>
          </a:xfrm>
        </p:spPr>
        <p:txBody>
          <a:bodyPr>
            <a:normAutofit/>
          </a:bodyPr>
          <a:lstStyle>
            <a:lvl1pPr>
              <a:defRPr sz="3200" b="1"/>
            </a:lvl1pPr>
          </a:lstStyle>
          <a:p>
            <a:r>
              <a:rPr lang="en-US" dirty="0"/>
              <a:t>Click to edit Master title style</a:t>
            </a:r>
          </a:p>
        </p:txBody>
      </p:sp>
      <p:sp>
        <p:nvSpPr>
          <p:cNvPr id="3" name="Content Placeholder 2"/>
          <p:cNvSpPr>
            <a:spLocks noGrp="1"/>
          </p:cNvSpPr>
          <p:nvPr>
            <p:ph idx="1" hasCustomPrompt="1"/>
          </p:nvPr>
        </p:nvSpPr>
        <p:spPr>
          <a:xfrm>
            <a:off x="1820680" y="1339239"/>
            <a:ext cx="6615000" cy="3375000"/>
          </a:xfrm>
        </p:spPr>
        <p:txBody>
          <a:bodyPr/>
          <a:lstStyle>
            <a:lvl1pPr>
              <a:defRPr sz="2600"/>
            </a:lvl1pPr>
            <a:lvl2pPr>
              <a:defRPr sz="2400"/>
            </a:lvl2pPr>
            <a:lvl3pPr>
              <a:defRPr sz="2200"/>
            </a:lvl3pPr>
            <a:lvl4pPr>
              <a:defRPr sz="20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44411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33500" y="1282304"/>
            <a:ext cx="66150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1333500" y="3442098"/>
            <a:ext cx="6615000"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652808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08500" y="1441429"/>
            <a:ext cx="32400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54846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3526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1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17003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4503538" y="740569"/>
            <a:ext cx="4013003"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333501" y="1537096"/>
            <a:ext cx="317003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64258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073823"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4702628" y="740569"/>
            <a:ext cx="4052455"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1333501" y="1537096"/>
            <a:ext cx="3073822"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14989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47875" y="841773"/>
            <a:ext cx="6705600" cy="1168003"/>
          </a:xfrm>
          <a:prstGeom prst="rect">
            <a:avLst/>
          </a:prstGeo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2047875" y="2085975"/>
            <a:ext cx="6705600" cy="342900"/>
          </a:xfrm>
          <a:prstGeom prst="rect">
            <a:avLst/>
          </a:prstGeo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07761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9.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273844"/>
            <a:ext cx="6615000" cy="945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33500" y="1369219"/>
            <a:ext cx="6615000" cy="33750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11941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Lst>
  <p:txStyles>
    <p:titleStyle>
      <a:lvl1pPr algn="l"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1666875" y="2463404"/>
            <a:ext cx="7477125" cy="2303859"/>
          </a:xfrm>
          <a:prstGeom prst="rect">
            <a:avLst/>
          </a:prstGeom>
          <a:gradFill flip="none" rotWithShape="1">
            <a:gsLst>
              <a:gs pos="91000">
                <a:srgbClr val="406077"/>
              </a:gs>
              <a:gs pos="9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1" name="Rectangle 10"/>
          <p:cNvSpPr/>
          <p:nvPr/>
        </p:nvSpPr>
        <p:spPr>
          <a:xfrm flipH="1">
            <a:off x="0" y="4767263"/>
            <a:ext cx="6858000" cy="384572"/>
          </a:xfrm>
          <a:prstGeom prst="rect">
            <a:avLst/>
          </a:prstGeom>
          <a:gradFill flip="none" rotWithShape="1">
            <a:gsLst>
              <a:gs pos="100000">
                <a:srgbClr val="406077"/>
              </a:gs>
              <a:gs pos="23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2" name="Rectangle 11"/>
          <p:cNvSpPr/>
          <p:nvPr/>
        </p:nvSpPr>
        <p:spPr>
          <a:xfrm flipV="1">
            <a:off x="2050257" y="2339579"/>
            <a:ext cx="7093744" cy="123825"/>
          </a:xfrm>
          <a:prstGeom prst="rect">
            <a:avLst/>
          </a:prstGeom>
          <a:solidFill>
            <a:srgbClr val="CE11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13" name="Picture 9" descr="dimensions_logo copy.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250" y="142875"/>
            <a:ext cx="1838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2050257" y="2019301"/>
            <a:ext cx="7093744" cy="402431"/>
          </a:xfrm>
          <a:prstGeom prst="rect">
            <a:avLst/>
          </a:prstGeom>
          <a:solidFill>
            <a:srgbClr val="40607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905" y="3886201"/>
            <a:ext cx="715565" cy="715565"/>
          </a:xfrm>
          <a:prstGeom prst="rect">
            <a:avLst/>
          </a:prstGeom>
        </p:spPr>
      </p:pic>
    </p:spTree>
    <p:extLst>
      <p:ext uri="{BB962C8B-B14F-4D97-AF65-F5344CB8AC3E}">
        <p14:creationId xmlns:p14="http://schemas.microsoft.com/office/powerpoint/2010/main" val="231904144"/>
      </p:ext>
    </p:extLst>
  </p:cSld>
  <p:clrMap bg1="lt1" tx1="dk1" bg2="lt2" tx2="dk2" accent1="accent1" accent2="accent2" accent3="accent3" accent4="accent4" accent5="accent5" accent6="accent6" hlink="hlink" folHlink="folHlink"/>
  <p:sldLayoutIdLst>
    <p:sldLayoutId id="2147483817" r:id="rId1"/>
  </p:sldLayoutIdLst>
  <p:txStyles>
    <p:titleStyle>
      <a:lvl1pPr algn="ctr"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vimeo.com/186323926"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creativecommons.org/licenses/by-nc-nd/4.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1299" y="955766"/>
            <a:ext cx="6705600" cy="1606840"/>
          </a:xfrm>
        </p:spPr>
        <p:txBody>
          <a:bodyPr/>
          <a:lstStyle/>
          <a:p>
            <a:pPr algn="l">
              <a:lnSpc>
                <a:spcPct val="100000"/>
              </a:lnSpc>
            </a:pPr>
            <a:r>
              <a:rPr lang="en-AU" sz="3200" b="1" dirty="0">
                <a:solidFill>
                  <a:srgbClr val="171C41"/>
                </a:solidFill>
              </a:rPr>
              <a:t>Opening the Top Drawer </a:t>
            </a:r>
            <a:br>
              <a:rPr lang="en-AU" sz="3200" b="1" dirty="0">
                <a:solidFill>
                  <a:srgbClr val="171C41"/>
                </a:solidFill>
              </a:rPr>
            </a:br>
            <a:r>
              <a:rPr lang="en-AU" sz="3200" b="1" dirty="0">
                <a:solidFill>
                  <a:srgbClr val="171C41"/>
                </a:solidFill>
              </a:rPr>
              <a:t>to Mental Computation</a:t>
            </a:r>
            <a:br>
              <a:rPr lang="en-AU" sz="3200" dirty="0"/>
            </a:br>
            <a:endParaRPr lang="en-US" sz="3200" dirty="0"/>
          </a:p>
        </p:txBody>
      </p:sp>
      <p:sp>
        <p:nvSpPr>
          <p:cNvPr id="3" name="Subtitle 2"/>
          <p:cNvSpPr>
            <a:spLocks noGrp="1"/>
          </p:cNvSpPr>
          <p:nvPr>
            <p:ph type="subTitle" idx="1"/>
          </p:nvPr>
        </p:nvSpPr>
        <p:spPr>
          <a:xfrm>
            <a:off x="2120646" y="1939670"/>
            <a:ext cx="6705600" cy="604647"/>
          </a:xfrm>
        </p:spPr>
        <p:txBody>
          <a:bodyPr>
            <a:noAutofit/>
          </a:bodyPr>
          <a:lstStyle/>
          <a:p>
            <a:pPr algn="l">
              <a:lnSpc>
                <a:spcPct val="150000"/>
              </a:lnSpc>
              <a:spcAft>
                <a:spcPts val="600"/>
              </a:spcAft>
            </a:pPr>
            <a:r>
              <a:rPr lang="en-AU" sz="2000" dirty="0"/>
              <a:t>Module 1 of 3: What is it and why is it important?</a:t>
            </a:r>
          </a:p>
        </p:txBody>
      </p:sp>
      <p:sp>
        <p:nvSpPr>
          <p:cNvPr id="6" name="Subtitle 2"/>
          <p:cNvSpPr txBox="1">
            <a:spLocks/>
          </p:cNvSpPr>
          <p:nvPr/>
        </p:nvSpPr>
        <p:spPr>
          <a:xfrm>
            <a:off x="7398326" y="4835948"/>
            <a:ext cx="1709097" cy="25725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a:buNone/>
              <a:defRPr sz="2400" b="0" i="0" kern="1200">
                <a:solidFill>
                  <a:schemeClr val="tx1"/>
                </a:solidFill>
                <a:latin typeface="Arial" charset="0"/>
                <a:ea typeface="Arial" charset="0"/>
                <a:cs typeface="Arial" charset="0"/>
              </a:defRPr>
            </a:lvl1pPr>
            <a:lvl2pPr marL="342900" indent="0" algn="ctr" defTabSz="685800" rtl="0" eaLnBrk="1" latinLnBrk="0" hangingPunct="1">
              <a:lnSpc>
                <a:spcPct val="90000"/>
              </a:lnSpc>
              <a:spcBef>
                <a:spcPts val="375"/>
              </a:spcBef>
              <a:buFont typeface="Arial"/>
              <a:buNone/>
              <a:defRPr sz="1500" b="0" i="0" kern="1200">
                <a:solidFill>
                  <a:schemeClr val="tx1"/>
                </a:solidFill>
                <a:latin typeface="Arial" charset="0"/>
                <a:ea typeface="Arial" charset="0"/>
                <a:cs typeface="Arial" charset="0"/>
              </a:defRPr>
            </a:lvl2pPr>
            <a:lvl3pPr marL="685800" indent="0" algn="ctr" defTabSz="685800" rtl="0" eaLnBrk="1" latinLnBrk="0" hangingPunct="1">
              <a:lnSpc>
                <a:spcPct val="90000"/>
              </a:lnSpc>
              <a:spcBef>
                <a:spcPts val="375"/>
              </a:spcBef>
              <a:buFont typeface="Arial"/>
              <a:buNone/>
              <a:defRPr sz="1350" b="0" i="0" kern="1200">
                <a:solidFill>
                  <a:schemeClr val="tx1"/>
                </a:solidFill>
                <a:latin typeface="Arial" charset="0"/>
                <a:ea typeface="Arial" charset="0"/>
                <a:cs typeface="Arial" charset="0"/>
              </a:defRPr>
            </a:lvl3pPr>
            <a:lvl4pPr marL="1028700" indent="0" algn="ctr" defTabSz="685800" rtl="0" eaLnBrk="1" latinLnBrk="0" hangingPunct="1">
              <a:lnSpc>
                <a:spcPct val="90000"/>
              </a:lnSpc>
              <a:spcBef>
                <a:spcPts val="375"/>
              </a:spcBef>
              <a:buFont typeface="Arial"/>
              <a:buNone/>
              <a:defRPr sz="1200" b="0" i="0" kern="1200">
                <a:solidFill>
                  <a:schemeClr val="tx1"/>
                </a:solidFill>
                <a:latin typeface="Arial" charset="0"/>
                <a:ea typeface="Arial" charset="0"/>
                <a:cs typeface="Arial" charset="0"/>
              </a:defRPr>
            </a:lvl4pPr>
            <a:lvl5pPr marL="1371600" indent="0" algn="ctr" defTabSz="685800" rtl="0" eaLnBrk="1" latinLnBrk="0" hangingPunct="1">
              <a:lnSpc>
                <a:spcPct val="90000"/>
              </a:lnSpc>
              <a:spcBef>
                <a:spcPts val="375"/>
              </a:spcBef>
              <a:buFont typeface="Arial"/>
              <a:buNone/>
              <a:defRPr sz="1200" b="0" i="0" kern="1200">
                <a:solidFill>
                  <a:schemeClr val="tx1"/>
                </a:solidFill>
                <a:latin typeface="Arial" charset="0"/>
                <a:ea typeface="Arial" charset="0"/>
                <a:cs typeface="Arial" charset="0"/>
              </a:defRPr>
            </a:lvl5pPr>
            <a:lvl6pPr marL="17145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9pPr>
          </a:lstStyle>
          <a:p>
            <a:pPr algn="l"/>
            <a:r>
              <a:rPr lang="en-AU" sz="1000" dirty="0">
                <a:solidFill>
                  <a:srgbClr val="171C41"/>
                </a:solidFill>
              </a:rPr>
              <a:t>Developed by Ann Ruckert</a:t>
            </a:r>
          </a:p>
        </p:txBody>
      </p:sp>
      <p:pic>
        <p:nvPicPr>
          <p:cNvPr id="7" name="Picture 6">
            <a:extLst>
              <a:ext uri="{FF2B5EF4-FFF2-40B4-BE49-F238E27FC236}">
                <a16:creationId xmlns:a16="http://schemas.microsoft.com/office/drawing/2014/main" id="{8EF3410A-348E-4987-8A1C-0618126D0643}"/>
              </a:ext>
            </a:extLst>
          </p:cNvPr>
          <p:cNvPicPr/>
          <p:nvPr/>
        </p:nvPicPr>
        <p:blipFill rotWithShape="1">
          <a:blip r:embed="rId3"/>
          <a:srcRect l="44055" t="8483" r="3012" b="64293"/>
          <a:stretch/>
        </p:blipFill>
        <p:spPr bwMode="auto">
          <a:xfrm>
            <a:off x="2050020" y="2469628"/>
            <a:ext cx="3214614" cy="5431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86610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0932" y="564484"/>
            <a:ext cx="6615000" cy="945000"/>
          </a:xfrm>
        </p:spPr>
        <p:txBody>
          <a:bodyPr>
            <a:noAutofit/>
          </a:bodyPr>
          <a:lstStyle/>
          <a:p>
            <a:r>
              <a:rPr lang="en-AU" dirty="0">
                <a:solidFill>
                  <a:srgbClr val="171C41"/>
                </a:solidFill>
              </a:rPr>
              <a:t>Why is mental computation important?</a:t>
            </a:r>
            <a:endParaRPr lang="en-AU" sz="3000" dirty="0">
              <a:solidFill>
                <a:srgbClr val="171C41"/>
              </a:solidFill>
            </a:endParaRPr>
          </a:p>
        </p:txBody>
      </p:sp>
      <p:sp>
        <p:nvSpPr>
          <p:cNvPr id="3" name="Content Placeholder 2"/>
          <p:cNvSpPr>
            <a:spLocks noGrp="1"/>
          </p:cNvSpPr>
          <p:nvPr>
            <p:ph idx="1"/>
          </p:nvPr>
        </p:nvSpPr>
        <p:spPr>
          <a:xfrm>
            <a:off x="1743741" y="1558910"/>
            <a:ext cx="6798679" cy="3141050"/>
          </a:xfrm>
        </p:spPr>
        <p:txBody>
          <a:bodyPr>
            <a:normAutofit/>
          </a:bodyPr>
          <a:lstStyle/>
          <a:p>
            <a:pPr>
              <a:lnSpc>
                <a:spcPct val="100000"/>
              </a:lnSpc>
              <a:spcBef>
                <a:spcPts val="0"/>
              </a:spcBef>
              <a:spcAft>
                <a:spcPts val="600"/>
              </a:spcAft>
            </a:pPr>
            <a:r>
              <a:rPr lang="en-AU" sz="2200" dirty="0">
                <a:solidFill>
                  <a:srgbClr val="171C41"/>
                </a:solidFill>
              </a:rPr>
              <a:t>Most common form of computation used by adults in their daily lives (approximately 80%).</a:t>
            </a:r>
          </a:p>
          <a:p>
            <a:pPr>
              <a:lnSpc>
                <a:spcPct val="100000"/>
              </a:lnSpc>
              <a:spcBef>
                <a:spcPts val="0"/>
              </a:spcBef>
              <a:spcAft>
                <a:spcPts val="600"/>
              </a:spcAft>
            </a:pPr>
            <a:r>
              <a:rPr lang="en-AU" sz="2200" dirty="0">
                <a:solidFill>
                  <a:srgbClr val="171C41"/>
                </a:solidFill>
              </a:rPr>
              <a:t>Used for estimation</a:t>
            </a:r>
          </a:p>
          <a:p>
            <a:pPr>
              <a:lnSpc>
                <a:spcPct val="100000"/>
              </a:lnSpc>
              <a:spcBef>
                <a:spcPts val="0"/>
              </a:spcBef>
              <a:spcAft>
                <a:spcPts val="600"/>
              </a:spcAft>
            </a:pPr>
            <a:r>
              <a:rPr lang="en-AU" sz="2200" dirty="0">
                <a:solidFill>
                  <a:srgbClr val="171C41"/>
                </a:solidFill>
              </a:rPr>
              <a:t>Check calculator answers</a:t>
            </a:r>
          </a:p>
          <a:p>
            <a:pPr>
              <a:lnSpc>
                <a:spcPct val="100000"/>
              </a:lnSpc>
              <a:spcBef>
                <a:spcPts val="0"/>
              </a:spcBef>
              <a:spcAft>
                <a:spcPts val="600"/>
              </a:spcAft>
            </a:pPr>
            <a:r>
              <a:rPr lang="en-AU" sz="2200" dirty="0">
                <a:solidFill>
                  <a:srgbClr val="171C41"/>
                </a:solidFill>
              </a:rPr>
              <a:t>“Easiest” way of doing many calculations</a:t>
            </a:r>
          </a:p>
          <a:p>
            <a:pPr>
              <a:lnSpc>
                <a:spcPct val="100000"/>
              </a:lnSpc>
              <a:spcBef>
                <a:spcPts val="0"/>
              </a:spcBef>
              <a:spcAft>
                <a:spcPts val="600"/>
              </a:spcAft>
            </a:pPr>
            <a:r>
              <a:rPr lang="en-AU" sz="2200" dirty="0">
                <a:solidFill>
                  <a:srgbClr val="171C41"/>
                </a:solidFill>
              </a:rPr>
              <a:t>Learn how numbers work (develop number sense)</a:t>
            </a:r>
          </a:p>
          <a:p>
            <a:pPr>
              <a:lnSpc>
                <a:spcPct val="100000"/>
              </a:lnSpc>
              <a:spcBef>
                <a:spcPts val="0"/>
              </a:spcBef>
              <a:spcAft>
                <a:spcPts val="600"/>
              </a:spcAft>
            </a:pPr>
            <a:r>
              <a:rPr lang="en-AU" sz="2200" dirty="0">
                <a:solidFill>
                  <a:srgbClr val="171C41"/>
                </a:solidFill>
              </a:rPr>
              <a:t>Creative and problem-solving approach to numbers</a:t>
            </a:r>
          </a:p>
        </p:txBody>
      </p:sp>
    </p:spTree>
    <p:extLst>
      <p:ext uri="{BB962C8B-B14F-4D97-AF65-F5344CB8AC3E}">
        <p14:creationId xmlns:p14="http://schemas.microsoft.com/office/powerpoint/2010/main" val="1228109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lstStyle/>
          <a:p>
            <a:r>
              <a:rPr lang="en-AU" dirty="0">
                <a:solidFill>
                  <a:srgbClr val="171C41"/>
                </a:solidFill>
              </a:rPr>
              <a:t>Adults and mental computation</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p:txBody>
          <a:bodyPr>
            <a:normAutofit lnSpcReduction="10000"/>
          </a:bodyPr>
          <a:lstStyle/>
          <a:p>
            <a:pPr marL="0" indent="0">
              <a:lnSpc>
                <a:spcPct val="100000"/>
              </a:lnSpc>
              <a:spcBef>
                <a:spcPts val="0"/>
              </a:spcBef>
              <a:spcAft>
                <a:spcPts val="600"/>
              </a:spcAft>
              <a:buNone/>
            </a:pPr>
            <a:r>
              <a:rPr lang="en-AU" sz="2200" dirty="0">
                <a:solidFill>
                  <a:srgbClr val="171C41"/>
                </a:solidFill>
              </a:rPr>
              <a:t>Discuss with your colleagues:</a:t>
            </a:r>
          </a:p>
          <a:p>
            <a:pPr marL="0" indent="0">
              <a:lnSpc>
                <a:spcPct val="100000"/>
              </a:lnSpc>
              <a:spcBef>
                <a:spcPts val="0"/>
              </a:spcBef>
              <a:spcAft>
                <a:spcPts val="600"/>
              </a:spcAft>
              <a:buNone/>
            </a:pPr>
            <a:endParaRPr lang="en-AU" sz="2200" dirty="0">
              <a:solidFill>
                <a:srgbClr val="171C41"/>
              </a:solidFill>
            </a:endParaRPr>
          </a:p>
          <a:p>
            <a:pPr>
              <a:lnSpc>
                <a:spcPct val="100000"/>
              </a:lnSpc>
              <a:spcBef>
                <a:spcPts val="0"/>
              </a:spcBef>
              <a:spcAft>
                <a:spcPts val="600"/>
              </a:spcAft>
            </a:pPr>
            <a:r>
              <a:rPr lang="en-AU" sz="2200" dirty="0">
                <a:solidFill>
                  <a:srgbClr val="171C41"/>
                </a:solidFill>
              </a:rPr>
              <a:t>In what real-life situations you perform mental calculations.</a:t>
            </a:r>
          </a:p>
          <a:p>
            <a:pPr>
              <a:lnSpc>
                <a:spcPct val="100000"/>
              </a:lnSpc>
              <a:spcBef>
                <a:spcPts val="0"/>
              </a:spcBef>
              <a:spcAft>
                <a:spcPts val="600"/>
              </a:spcAft>
            </a:pPr>
            <a:endParaRPr lang="en-AU" sz="2200" dirty="0">
              <a:solidFill>
                <a:srgbClr val="171C41"/>
              </a:solidFill>
            </a:endParaRPr>
          </a:p>
          <a:p>
            <a:pPr>
              <a:lnSpc>
                <a:spcPct val="100000"/>
              </a:lnSpc>
              <a:spcBef>
                <a:spcPts val="0"/>
              </a:spcBef>
              <a:spcAft>
                <a:spcPts val="600"/>
              </a:spcAft>
            </a:pPr>
            <a:r>
              <a:rPr lang="en-AU" sz="2200" dirty="0">
                <a:solidFill>
                  <a:srgbClr val="171C41"/>
                </a:solidFill>
              </a:rPr>
              <a:t>The calculation methods you use (do you tend to use the algorithms taught at school, or some other method involving estimation and a number of other skills?).</a:t>
            </a:r>
          </a:p>
        </p:txBody>
      </p:sp>
      <p:pic>
        <p:nvPicPr>
          <p:cNvPr id="4" name="Picture 3">
            <a:extLst>
              <a:ext uri="{FF2B5EF4-FFF2-40B4-BE49-F238E27FC236}">
                <a16:creationId xmlns:a16="http://schemas.microsoft.com/office/drawing/2014/main" id="{B37A036C-C90B-4672-8928-4C40F5843940}"/>
              </a:ext>
            </a:extLst>
          </p:cNvPr>
          <p:cNvPicPr>
            <a:picLocks noChangeAspect="1"/>
          </p:cNvPicPr>
          <p:nvPr/>
        </p:nvPicPr>
        <p:blipFill>
          <a:blip r:embed="rId2"/>
          <a:stretch>
            <a:fillRect/>
          </a:stretch>
        </p:blipFill>
        <p:spPr>
          <a:xfrm>
            <a:off x="8208963" y="429705"/>
            <a:ext cx="518160" cy="521208"/>
          </a:xfrm>
          <a:prstGeom prst="rect">
            <a:avLst/>
          </a:prstGeom>
        </p:spPr>
      </p:pic>
    </p:spTree>
    <p:extLst>
      <p:ext uri="{BB962C8B-B14F-4D97-AF65-F5344CB8AC3E}">
        <p14:creationId xmlns:p14="http://schemas.microsoft.com/office/powerpoint/2010/main" val="3275688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lstStyle/>
          <a:p>
            <a:r>
              <a:rPr lang="en-AU" dirty="0">
                <a:solidFill>
                  <a:srgbClr val="171C41"/>
                </a:solidFill>
              </a:rPr>
              <a:t>Adults and mental computation</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p:txBody>
          <a:bodyPr/>
          <a:lstStyle/>
          <a:p>
            <a:pPr marL="0" indent="0">
              <a:lnSpc>
                <a:spcPct val="100000"/>
              </a:lnSpc>
              <a:spcBef>
                <a:spcPts val="0"/>
              </a:spcBef>
              <a:spcAft>
                <a:spcPts val="600"/>
              </a:spcAft>
              <a:buNone/>
            </a:pPr>
            <a:r>
              <a:rPr lang="en-AU" sz="2200" dirty="0">
                <a:solidFill>
                  <a:srgbClr val="171C41"/>
                </a:solidFill>
              </a:rPr>
              <a:t>Mental computation is used in real life situations when:</a:t>
            </a:r>
          </a:p>
          <a:p>
            <a:pPr>
              <a:lnSpc>
                <a:spcPct val="100000"/>
              </a:lnSpc>
              <a:spcBef>
                <a:spcPts val="0"/>
              </a:spcBef>
              <a:spcAft>
                <a:spcPts val="600"/>
              </a:spcAft>
            </a:pPr>
            <a:r>
              <a:rPr lang="en-AU" sz="2200" dirty="0">
                <a:solidFill>
                  <a:srgbClr val="171C41"/>
                </a:solidFill>
              </a:rPr>
              <a:t>Deciding on ‘best buys’ while grocery shopping</a:t>
            </a:r>
          </a:p>
          <a:p>
            <a:pPr>
              <a:lnSpc>
                <a:spcPct val="100000"/>
              </a:lnSpc>
              <a:spcBef>
                <a:spcPts val="0"/>
              </a:spcBef>
              <a:spcAft>
                <a:spcPts val="600"/>
              </a:spcAft>
            </a:pPr>
            <a:r>
              <a:rPr lang="en-AU" sz="2200" dirty="0">
                <a:solidFill>
                  <a:srgbClr val="171C41"/>
                </a:solidFill>
              </a:rPr>
              <a:t>Preparing meals</a:t>
            </a:r>
          </a:p>
          <a:p>
            <a:pPr>
              <a:lnSpc>
                <a:spcPct val="100000"/>
              </a:lnSpc>
              <a:spcBef>
                <a:spcPts val="0"/>
              </a:spcBef>
              <a:spcAft>
                <a:spcPts val="600"/>
              </a:spcAft>
            </a:pPr>
            <a:r>
              <a:rPr lang="en-AU" sz="2200" dirty="0">
                <a:solidFill>
                  <a:srgbClr val="171C41"/>
                </a:solidFill>
              </a:rPr>
              <a:t>Managing family money</a:t>
            </a:r>
          </a:p>
          <a:p>
            <a:pPr>
              <a:lnSpc>
                <a:spcPct val="100000"/>
              </a:lnSpc>
              <a:spcBef>
                <a:spcPts val="0"/>
              </a:spcBef>
              <a:spcAft>
                <a:spcPts val="600"/>
              </a:spcAft>
            </a:pPr>
            <a:r>
              <a:rPr lang="en-AU" sz="2200" dirty="0">
                <a:solidFill>
                  <a:srgbClr val="171C41"/>
                </a:solidFill>
              </a:rPr>
              <a:t>Sewing, knitting, embroidery, etc.</a:t>
            </a:r>
          </a:p>
          <a:p>
            <a:pPr>
              <a:lnSpc>
                <a:spcPct val="100000"/>
              </a:lnSpc>
              <a:spcBef>
                <a:spcPts val="0"/>
              </a:spcBef>
              <a:spcAft>
                <a:spcPts val="600"/>
              </a:spcAft>
            </a:pPr>
            <a:r>
              <a:rPr lang="en-AU" sz="2200" dirty="0">
                <a:solidFill>
                  <a:srgbClr val="171C41"/>
                </a:solidFill>
              </a:rPr>
              <a:t>Estimating the time needed to do something</a:t>
            </a:r>
          </a:p>
          <a:p>
            <a:pPr>
              <a:lnSpc>
                <a:spcPct val="100000"/>
              </a:lnSpc>
              <a:spcBef>
                <a:spcPts val="0"/>
              </a:spcBef>
              <a:spcAft>
                <a:spcPts val="600"/>
              </a:spcAft>
            </a:pPr>
            <a:r>
              <a:rPr lang="en-AU" sz="2200" dirty="0">
                <a:solidFill>
                  <a:srgbClr val="171C41"/>
                </a:solidFill>
              </a:rPr>
              <a:t>Amongst many other examples.</a:t>
            </a:r>
          </a:p>
        </p:txBody>
      </p:sp>
    </p:spTree>
    <p:extLst>
      <p:ext uri="{BB962C8B-B14F-4D97-AF65-F5344CB8AC3E}">
        <p14:creationId xmlns:p14="http://schemas.microsoft.com/office/powerpoint/2010/main" val="1650470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Estimation </a:t>
            </a:r>
            <a:br>
              <a:rPr lang="en-AU" dirty="0">
                <a:solidFill>
                  <a:srgbClr val="171C41"/>
                </a:solidFill>
              </a:rPr>
            </a:br>
            <a:r>
              <a:rPr lang="en-AU" dirty="0">
                <a:solidFill>
                  <a:srgbClr val="171C41"/>
                </a:solidFill>
              </a:rPr>
              <a:t>and mental computation</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p:txBody>
          <a:bodyPr>
            <a:normAutofit lnSpcReduction="10000"/>
          </a:bodyPr>
          <a:lstStyle/>
          <a:p>
            <a:pPr marL="0" indent="0">
              <a:lnSpc>
                <a:spcPct val="100000"/>
              </a:lnSpc>
              <a:spcBef>
                <a:spcPts val="0"/>
              </a:spcBef>
              <a:spcAft>
                <a:spcPts val="600"/>
              </a:spcAft>
              <a:buNone/>
            </a:pPr>
            <a:r>
              <a:rPr lang="en-AU" sz="2200" dirty="0">
                <a:solidFill>
                  <a:srgbClr val="171C41"/>
                </a:solidFill>
              </a:rPr>
              <a:t>Mental computation, supported by estimation skills, help us to work with number in our daily lives.</a:t>
            </a:r>
          </a:p>
          <a:p>
            <a:pPr marL="0" indent="0">
              <a:lnSpc>
                <a:spcPct val="100000"/>
              </a:lnSpc>
              <a:spcBef>
                <a:spcPts val="0"/>
              </a:spcBef>
              <a:spcAft>
                <a:spcPts val="600"/>
              </a:spcAft>
              <a:buNone/>
            </a:pPr>
            <a:r>
              <a:rPr lang="en-AU" sz="2200" dirty="0">
                <a:solidFill>
                  <a:srgbClr val="171C41"/>
                </a:solidFill>
              </a:rPr>
              <a:t>For example:</a:t>
            </a:r>
          </a:p>
          <a:p>
            <a:pPr marL="0" indent="0">
              <a:lnSpc>
                <a:spcPct val="100000"/>
              </a:lnSpc>
              <a:spcBef>
                <a:spcPts val="0"/>
              </a:spcBef>
              <a:spcAft>
                <a:spcPts val="600"/>
              </a:spcAft>
              <a:buNone/>
            </a:pPr>
            <a:r>
              <a:rPr lang="en-AU" sz="2200" dirty="0">
                <a:solidFill>
                  <a:srgbClr val="171C41"/>
                </a:solidFill>
              </a:rPr>
              <a:t>You have gone out to dinner with 8 friends and the bill comes to $558. </a:t>
            </a:r>
          </a:p>
          <a:p>
            <a:pPr marL="0" indent="0">
              <a:lnSpc>
                <a:spcPct val="100000"/>
              </a:lnSpc>
              <a:spcBef>
                <a:spcPts val="0"/>
              </a:spcBef>
              <a:spcAft>
                <a:spcPts val="600"/>
              </a:spcAft>
              <a:buNone/>
            </a:pPr>
            <a:r>
              <a:rPr lang="en-AU" sz="2200" dirty="0">
                <a:solidFill>
                  <a:srgbClr val="171C41"/>
                </a:solidFill>
              </a:rPr>
              <a:t>Who gets to determine how much each person pays?</a:t>
            </a:r>
          </a:p>
          <a:p>
            <a:pPr marL="0" indent="0">
              <a:lnSpc>
                <a:spcPct val="100000"/>
              </a:lnSpc>
              <a:spcBef>
                <a:spcPts val="0"/>
              </a:spcBef>
              <a:spcAft>
                <a:spcPts val="600"/>
              </a:spcAft>
              <a:buNone/>
            </a:pPr>
            <a:r>
              <a:rPr lang="en-AU" sz="2200" dirty="0">
                <a:solidFill>
                  <a:srgbClr val="171C41"/>
                </a:solidFill>
              </a:rPr>
              <a:t>Splitting the bill equally, estimate (mentally) how much each person will pay.</a:t>
            </a: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43333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Consider</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p:txBody>
          <a:bodyPr>
            <a:normAutofit lnSpcReduction="10000"/>
          </a:bodyPr>
          <a:lstStyle/>
          <a:p>
            <a:pPr marL="457200" indent="-457200">
              <a:lnSpc>
                <a:spcPct val="100000"/>
              </a:lnSpc>
              <a:spcBef>
                <a:spcPts val="0"/>
              </a:spcBef>
              <a:spcAft>
                <a:spcPts val="600"/>
              </a:spcAft>
              <a:buAutoNum type="alphaLcParenBoth"/>
            </a:pPr>
            <a:r>
              <a:rPr lang="en-AU" sz="2200" dirty="0">
                <a:solidFill>
                  <a:srgbClr val="171C41"/>
                </a:solidFill>
              </a:rPr>
              <a:t>How reasonable (close) is the estimate? </a:t>
            </a:r>
          </a:p>
          <a:p>
            <a:pPr marL="457200" indent="-457200">
              <a:lnSpc>
                <a:spcPct val="100000"/>
              </a:lnSpc>
              <a:spcBef>
                <a:spcPts val="0"/>
              </a:spcBef>
              <a:spcAft>
                <a:spcPts val="600"/>
              </a:spcAft>
              <a:buAutoNum type="alphaLcParenBoth"/>
            </a:pPr>
            <a:endParaRPr lang="en-AU" sz="2200" dirty="0">
              <a:solidFill>
                <a:srgbClr val="171C41"/>
              </a:solidFill>
            </a:endParaRPr>
          </a:p>
          <a:p>
            <a:pPr marL="457200" indent="-457200">
              <a:lnSpc>
                <a:spcPct val="100000"/>
              </a:lnSpc>
              <a:spcBef>
                <a:spcPts val="0"/>
              </a:spcBef>
              <a:spcAft>
                <a:spcPts val="600"/>
              </a:spcAft>
              <a:buAutoNum type="alphaLcParenBoth"/>
            </a:pPr>
            <a:r>
              <a:rPr lang="en-AU" sz="2200" dirty="0">
                <a:solidFill>
                  <a:srgbClr val="171C41"/>
                </a:solidFill>
              </a:rPr>
              <a:t>Is this degree of accuracy appropriate for purposes of the situation? </a:t>
            </a:r>
          </a:p>
          <a:p>
            <a:pPr marL="457200" indent="-457200">
              <a:lnSpc>
                <a:spcPct val="100000"/>
              </a:lnSpc>
              <a:spcBef>
                <a:spcPts val="0"/>
              </a:spcBef>
              <a:spcAft>
                <a:spcPts val="600"/>
              </a:spcAft>
              <a:buAutoNum type="alphaLcParenBoth"/>
            </a:pPr>
            <a:endParaRPr lang="en-AU" sz="2200" dirty="0">
              <a:solidFill>
                <a:srgbClr val="171C41"/>
              </a:solidFill>
            </a:endParaRPr>
          </a:p>
          <a:p>
            <a:pPr marL="457200" indent="-457200">
              <a:lnSpc>
                <a:spcPct val="100000"/>
              </a:lnSpc>
              <a:spcBef>
                <a:spcPts val="0"/>
              </a:spcBef>
              <a:spcAft>
                <a:spcPts val="600"/>
              </a:spcAft>
              <a:buAutoNum type="alphaLcParenBoth"/>
            </a:pPr>
            <a:r>
              <a:rPr lang="en-AU" sz="2200" dirty="0">
                <a:solidFill>
                  <a:srgbClr val="171C41"/>
                </a:solidFill>
              </a:rPr>
              <a:t>Was the method or strategy appropriate? </a:t>
            </a:r>
          </a:p>
          <a:p>
            <a:pPr marL="457200" indent="-457200">
              <a:lnSpc>
                <a:spcPct val="100000"/>
              </a:lnSpc>
              <a:spcBef>
                <a:spcPts val="0"/>
              </a:spcBef>
              <a:spcAft>
                <a:spcPts val="600"/>
              </a:spcAft>
              <a:buAutoNum type="alphaLcParenBoth"/>
            </a:pPr>
            <a:endParaRPr lang="en-AU" sz="2200" dirty="0">
              <a:solidFill>
                <a:srgbClr val="171C41"/>
              </a:solidFill>
            </a:endParaRPr>
          </a:p>
          <a:p>
            <a:pPr marL="457200" indent="-457200">
              <a:lnSpc>
                <a:spcPct val="100000"/>
              </a:lnSpc>
              <a:spcBef>
                <a:spcPts val="0"/>
              </a:spcBef>
              <a:spcAft>
                <a:spcPts val="600"/>
              </a:spcAft>
              <a:buAutoNum type="alphaLcParenBoth"/>
            </a:pPr>
            <a:r>
              <a:rPr lang="en-AU" sz="2200" dirty="0">
                <a:solidFill>
                  <a:srgbClr val="171C41"/>
                </a:solidFill>
              </a:rPr>
              <a:t>Does the situation suggest making a high or low estimate?</a:t>
            </a: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1811640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Discussion point</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p:txBody>
          <a:bodyPr>
            <a:normAutofit/>
          </a:bodyPr>
          <a:lstStyle/>
          <a:p>
            <a:pPr marL="0" indent="0">
              <a:lnSpc>
                <a:spcPct val="100000"/>
              </a:lnSpc>
              <a:spcBef>
                <a:spcPts val="0"/>
              </a:spcBef>
              <a:spcAft>
                <a:spcPts val="600"/>
              </a:spcAft>
              <a:buNone/>
            </a:pPr>
            <a:r>
              <a:rPr lang="en-AU" sz="2200" dirty="0">
                <a:solidFill>
                  <a:srgbClr val="171C41"/>
                </a:solidFill>
              </a:rPr>
              <a:t>Share the estimation strategies you used.</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Discuss reasons for the need to estimate</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What trade-offs occur between the benefits of estimating and the possible drawbacks due to lack of precision?</a:t>
            </a:r>
          </a:p>
        </p:txBody>
      </p:sp>
      <p:pic>
        <p:nvPicPr>
          <p:cNvPr id="5" name="Picture 4">
            <a:extLst>
              <a:ext uri="{FF2B5EF4-FFF2-40B4-BE49-F238E27FC236}">
                <a16:creationId xmlns:a16="http://schemas.microsoft.com/office/drawing/2014/main" id="{0DF10394-BF65-432A-8BF8-3DA6934AA79B}"/>
              </a:ext>
            </a:extLst>
          </p:cNvPr>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832008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Using mental computation to check calculator answers</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974404" cy="3581677"/>
          </a:xfrm>
        </p:spPr>
        <p:txBody>
          <a:bodyPr>
            <a:normAutofit lnSpcReduction="10000"/>
          </a:bodyPr>
          <a:lstStyle/>
          <a:p>
            <a:pPr marL="0" indent="0">
              <a:lnSpc>
                <a:spcPct val="100000"/>
              </a:lnSpc>
              <a:spcBef>
                <a:spcPts val="0"/>
              </a:spcBef>
              <a:spcAft>
                <a:spcPts val="1200"/>
              </a:spcAft>
              <a:buNone/>
            </a:pPr>
            <a:r>
              <a:rPr lang="en-AU" sz="2200" dirty="0">
                <a:solidFill>
                  <a:srgbClr val="171C41"/>
                </a:solidFill>
              </a:rPr>
              <a:t>Consider this question:</a:t>
            </a:r>
          </a:p>
          <a:p>
            <a:pPr marL="342900" lvl="1" indent="0">
              <a:lnSpc>
                <a:spcPct val="100000"/>
              </a:lnSpc>
              <a:spcBef>
                <a:spcPts val="0"/>
              </a:spcBef>
              <a:spcAft>
                <a:spcPts val="1200"/>
              </a:spcAft>
              <a:buNone/>
            </a:pPr>
            <a:r>
              <a:rPr lang="en-AU" sz="2200" dirty="0">
                <a:solidFill>
                  <a:srgbClr val="171C41"/>
                </a:solidFill>
              </a:rPr>
              <a:t>What is the length of fencing required around a rectangular paddock 113.8m long and 62.4m wide?</a:t>
            </a:r>
          </a:p>
          <a:p>
            <a:pPr>
              <a:lnSpc>
                <a:spcPct val="100000"/>
              </a:lnSpc>
              <a:spcBef>
                <a:spcPts val="0"/>
              </a:spcBef>
              <a:spcAft>
                <a:spcPts val="1200"/>
              </a:spcAft>
            </a:pPr>
            <a:r>
              <a:rPr lang="en-AU" sz="2200" dirty="0">
                <a:solidFill>
                  <a:srgbClr val="171C41"/>
                </a:solidFill>
              </a:rPr>
              <a:t>What mistakes could occur when students calculate the answer on their calculator?</a:t>
            </a:r>
          </a:p>
          <a:p>
            <a:pPr>
              <a:lnSpc>
                <a:spcPct val="100000"/>
              </a:lnSpc>
              <a:spcBef>
                <a:spcPts val="0"/>
              </a:spcBef>
              <a:spcAft>
                <a:spcPts val="1200"/>
              </a:spcAft>
            </a:pPr>
            <a:r>
              <a:rPr lang="en-AU" sz="2200" dirty="0">
                <a:solidFill>
                  <a:srgbClr val="171C41"/>
                </a:solidFill>
              </a:rPr>
              <a:t>Mentally calculate/estimate the answer to the question. </a:t>
            </a:r>
          </a:p>
          <a:p>
            <a:pPr>
              <a:lnSpc>
                <a:spcPct val="100000"/>
              </a:lnSpc>
              <a:spcBef>
                <a:spcPts val="0"/>
              </a:spcBef>
              <a:spcAft>
                <a:spcPts val="600"/>
              </a:spcAft>
            </a:pPr>
            <a:r>
              <a:rPr lang="en-AU" sz="2200" dirty="0">
                <a:solidFill>
                  <a:srgbClr val="171C41"/>
                </a:solidFill>
              </a:rPr>
              <a:t>In what ways does this help to check the answer from the calculator?</a:t>
            </a: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953677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Mental computation – easy way to calculate</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789202" cy="3581677"/>
          </a:xfrm>
        </p:spPr>
        <p:txBody>
          <a:bodyPr>
            <a:normAutofit/>
          </a:bodyPr>
          <a:lstStyle/>
          <a:p>
            <a:pPr marL="0" indent="0">
              <a:lnSpc>
                <a:spcPct val="100000"/>
              </a:lnSpc>
              <a:spcBef>
                <a:spcPts val="0"/>
              </a:spcBef>
              <a:spcAft>
                <a:spcPts val="600"/>
              </a:spcAft>
              <a:buNone/>
            </a:pPr>
            <a:r>
              <a:rPr lang="en-AU" sz="2200" dirty="0">
                <a:solidFill>
                  <a:srgbClr val="171C41"/>
                </a:solidFill>
              </a:rPr>
              <a:t>Consider this question:</a:t>
            </a:r>
          </a:p>
          <a:p>
            <a:pPr marL="0" indent="0">
              <a:lnSpc>
                <a:spcPct val="100000"/>
              </a:lnSpc>
              <a:spcBef>
                <a:spcPts val="0"/>
              </a:spcBef>
              <a:spcAft>
                <a:spcPts val="600"/>
              </a:spcAft>
              <a:buNone/>
            </a:pPr>
            <a:endParaRPr lang="en-AU" sz="2200" dirty="0">
              <a:solidFill>
                <a:srgbClr val="171C41"/>
              </a:solidFill>
            </a:endParaRPr>
          </a:p>
          <a:p>
            <a:pPr marL="342900" lvl="1" indent="0">
              <a:lnSpc>
                <a:spcPct val="100000"/>
              </a:lnSpc>
              <a:spcBef>
                <a:spcPts val="0"/>
              </a:spcBef>
              <a:spcAft>
                <a:spcPts val="600"/>
              </a:spcAft>
              <a:buNone/>
            </a:pPr>
            <a:r>
              <a:rPr lang="en-AU" sz="2200" dirty="0">
                <a:solidFill>
                  <a:srgbClr val="171C41"/>
                </a:solidFill>
              </a:rPr>
              <a:t>What change from $10 would you get if you bought two cans of sardines at $2.70 each?</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Mentally calculate the answer to the question. </a:t>
            </a:r>
          </a:p>
          <a:p>
            <a:pPr marL="0" indent="0">
              <a:lnSpc>
                <a:spcPct val="100000"/>
              </a:lnSpc>
              <a:spcBef>
                <a:spcPts val="0"/>
              </a:spcBef>
              <a:spcAft>
                <a:spcPts val="600"/>
              </a:spcAft>
              <a:buNone/>
            </a:pPr>
            <a:r>
              <a:rPr lang="en-AU" sz="2200" dirty="0">
                <a:solidFill>
                  <a:srgbClr val="171C41"/>
                </a:solidFill>
              </a:rPr>
              <a:t>Then calculate the answer using pen and paper.</a:t>
            </a: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825360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Mental computation – easy way to calculate</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789202" cy="3581677"/>
          </a:xfrm>
        </p:spPr>
        <p:txBody>
          <a:bodyPr>
            <a:normAutofit/>
          </a:bodyPr>
          <a:lstStyle/>
          <a:p>
            <a:pPr marL="0" indent="0">
              <a:lnSpc>
                <a:spcPct val="100000"/>
              </a:lnSpc>
              <a:spcBef>
                <a:spcPts val="0"/>
              </a:spcBef>
              <a:spcAft>
                <a:spcPts val="600"/>
              </a:spcAft>
              <a:buNone/>
            </a:pPr>
            <a:r>
              <a:rPr lang="en-AU" sz="2200" dirty="0">
                <a:solidFill>
                  <a:srgbClr val="171C41"/>
                </a:solidFill>
              </a:rPr>
              <a:t>Compare and contrast the strategies you used in each case.</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Share and discuss your strategies.</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endParaRPr lang="en-AU" sz="2200" dirty="0">
              <a:solidFill>
                <a:srgbClr val="171C41"/>
              </a:solidFill>
            </a:endParaRPr>
          </a:p>
        </p:txBody>
      </p:sp>
      <p:pic>
        <p:nvPicPr>
          <p:cNvPr id="5" name="Picture 4">
            <a:extLst>
              <a:ext uri="{FF2B5EF4-FFF2-40B4-BE49-F238E27FC236}">
                <a16:creationId xmlns:a16="http://schemas.microsoft.com/office/drawing/2014/main" id="{46187ADF-9F22-4CFA-BA09-5F3525C4EF4C}"/>
              </a:ext>
            </a:extLst>
          </p:cNvPr>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39010337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Mental computation – developing number sense</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789202" cy="3581677"/>
          </a:xfrm>
        </p:spPr>
        <p:txBody>
          <a:bodyPr>
            <a:normAutofit lnSpcReduction="10000"/>
          </a:bodyPr>
          <a:lstStyle/>
          <a:p>
            <a:pPr marL="0" indent="0">
              <a:lnSpc>
                <a:spcPct val="100000"/>
              </a:lnSpc>
              <a:spcBef>
                <a:spcPts val="0"/>
              </a:spcBef>
              <a:spcAft>
                <a:spcPts val="600"/>
              </a:spcAft>
              <a:buNone/>
            </a:pPr>
            <a:r>
              <a:rPr lang="en-AU" sz="2200" dirty="0">
                <a:solidFill>
                  <a:srgbClr val="171C41"/>
                </a:solidFill>
              </a:rPr>
              <a:t>How would you calculate the following?</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You have been asked the price of four notebooks, each priced at $3.99 and all marked ‘Half marked price’.</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Would you use the same process using pen and paper? Why or why not.</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Discuss.</a:t>
            </a:r>
            <a:endParaRPr lang="en-AU" sz="2000" dirty="0">
              <a:solidFill>
                <a:srgbClr val="171C41"/>
              </a:solidFill>
            </a:endParaRP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182506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5397" y="553261"/>
            <a:ext cx="7238756" cy="945000"/>
          </a:xfrm>
        </p:spPr>
        <p:txBody>
          <a:bodyPr>
            <a:normAutofit fontScale="90000"/>
          </a:bodyPr>
          <a:lstStyle/>
          <a:p>
            <a:r>
              <a:rPr lang="en-AU" sz="3000" dirty="0">
                <a:solidFill>
                  <a:srgbClr val="171C41"/>
                </a:solidFill>
              </a:rPr>
              <a:t>The content in the Mental Computation Top Drawer will be addressed in three modules</a:t>
            </a:r>
          </a:p>
        </p:txBody>
      </p:sp>
      <p:sp>
        <p:nvSpPr>
          <p:cNvPr id="3" name="Content Placeholder 2"/>
          <p:cNvSpPr>
            <a:spLocks noGrp="1"/>
          </p:cNvSpPr>
          <p:nvPr>
            <p:ph idx="1"/>
          </p:nvPr>
        </p:nvSpPr>
        <p:spPr>
          <a:xfrm>
            <a:off x="2110174" y="1498260"/>
            <a:ext cx="5088294" cy="3070793"/>
          </a:xfrm>
        </p:spPr>
        <p:txBody>
          <a:bodyPr>
            <a:normAutofit/>
          </a:bodyPr>
          <a:lstStyle/>
          <a:p>
            <a:pPr marL="0" indent="0">
              <a:buNone/>
            </a:pPr>
            <a:endParaRPr lang="en-AU" dirty="0"/>
          </a:p>
          <a:p>
            <a:pPr marL="800100" lvl="1" indent="-457200">
              <a:buFont typeface="+mj-lt"/>
              <a:buAutoNum type="arabicPeriod"/>
            </a:pPr>
            <a:r>
              <a:rPr lang="en-AU" sz="2200" b="1" dirty="0">
                <a:solidFill>
                  <a:srgbClr val="171C41"/>
                </a:solidFill>
              </a:rPr>
              <a:t>What is mental computation? Why is it important?</a:t>
            </a:r>
          </a:p>
          <a:p>
            <a:pPr marL="800100" lvl="1" indent="-457200">
              <a:buFont typeface="+mj-lt"/>
              <a:buAutoNum type="arabicPeriod"/>
            </a:pPr>
            <a:r>
              <a:rPr lang="en-AU" sz="2200" dirty="0">
                <a:solidFill>
                  <a:srgbClr val="171C41"/>
                </a:solidFill>
              </a:rPr>
              <a:t>Noticing patterns and relationships</a:t>
            </a:r>
          </a:p>
          <a:p>
            <a:pPr marL="800100" lvl="1" indent="-457200">
              <a:buFont typeface="+mj-lt"/>
              <a:buAutoNum type="arabicPeriod"/>
            </a:pPr>
            <a:r>
              <a:rPr lang="en-AU" sz="2200" dirty="0">
                <a:solidFill>
                  <a:srgbClr val="171C41"/>
                </a:solidFill>
              </a:rPr>
              <a:t>Using manipulatives and representations to support mental computation</a:t>
            </a:r>
          </a:p>
        </p:txBody>
      </p:sp>
    </p:spTree>
    <p:extLst>
      <p:ext uri="{BB962C8B-B14F-4D97-AF65-F5344CB8AC3E}">
        <p14:creationId xmlns:p14="http://schemas.microsoft.com/office/powerpoint/2010/main" val="375614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Mental computation – developing number sense</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789202" cy="3581677"/>
          </a:xfrm>
        </p:spPr>
        <p:txBody>
          <a:bodyPr>
            <a:normAutofit/>
          </a:bodyPr>
          <a:lstStyle/>
          <a:p>
            <a:pPr marL="0" indent="0">
              <a:lnSpc>
                <a:spcPct val="100000"/>
              </a:lnSpc>
              <a:spcBef>
                <a:spcPts val="0"/>
              </a:spcBef>
              <a:spcAft>
                <a:spcPts val="600"/>
              </a:spcAft>
              <a:buNone/>
            </a:pPr>
            <a:r>
              <a:rPr lang="en-AU" sz="2200" dirty="0">
                <a:solidFill>
                  <a:srgbClr val="171C41"/>
                </a:solidFill>
              </a:rPr>
              <a:t>Number sense: </a:t>
            </a:r>
          </a:p>
          <a:p>
            <a:pPr>
              <a:lnSpc>
                <a:spcPct val="100000"/>
              </a:lnSpc>
              <a:spcBef>
                <a:spcPts val="0"/>
              </a:spcBef>
              <a:spcAft>
                <a:spcPts val="600"/>
              </a:spcAft>
            </a:pPr>
            <a:r>
              <a:rPr lang="en-AU" sz="2200" dirty="0">
                <a:solidFill>
                  <a:srgbClr val="171C41"/>
                </a:solidFill>
              </a:rPr>
              <a:t>is understanding the relationship between numbers and their properties.</a:t>
            </a:r>
          </a:p>
          <a:p>
            <a:pPr>
              <a:lnSpc>
                <a:spcPct val="100000"/>
              </a:lnSpc>
              <a:spcBef>
                <a:spcPts val="0"/>
              </a:spcBef>
              <a:spcAft>
                <a:spcPts val="600"/>
              </a:spcAft>
            </a:pPr>
            <a:r>
              <a:rPr lang="en-AU" sz="2200" dirty="0">
                <a:solidFill>
                  <a:srgbClr val="171C41"/>
                </a:solidFill>
              </a:rPr>
              <a:t>encourages flexible thinking around, reasoning about, and confidence with numbers</a:t>
            </a:r>
          </a:p>
          <a:p>
            <a:pPr>
              <a:lnSpc>
                <a:spcPct val="100000"/>
              </a:lnSpc>
              <a:spcBef>
                <a:spcPts val="0"/>
              </a:spcBef>
              <a:spcAft>
                <a:spcPts val="600"/>
              </a:spcAft>
            </a:pPr>
            <a:r>
              <a:rPr lang="en-AU" sz="2200" dirty="0">
                <a:solidFill>
                  <a:srgbClr val="171C41"/>
                </a:solidFill>
              </a:rPr>
              <a:t>develops from mental computation through:</a:t>
            </a:r>
          </a:p>
          <a:p>
            <a:pPr lvl="1">
              <a:lnSpc>
                <a:spcPct val="100000"/>
              </a:lnSpc>
              <a:spcBef>
                <a:spcPts val="0"/>
              </a:spcBef>
              <a:spcAft>
                <a:spcPts val="600"/>
              </a:spcAft>
            </a:pPr>
            <a:r>
              <a:rPr lang="en-AU" sz="2200" dirty="0">
                <a:solidFill>
                  <a:srgbClr val="171C41"/>
                </a:solidFill>
              </a:rPr>
              <a:t>exploration of numbers</a:t>
            </a:r>
          </a:p>
          <a:p>
            <a:pPr lvl="1">
              <a:lnSpc>
                <a:spcPct val="100000"/>
              </a:lnSpc>
              <a:spcBef>
                <a:spcPts val="0"/>
              </a:spcBef>
              <a:spcAft>
                <a:spcPts val="600"/>
              </a:spcAft>
            </a:pPr>
            <a:r>
              <a:rPr lang="en-AU" sz="2200" dirty="0">
                <a:solidFill>
                  <a:srgbClr val="171C41"/>
                </a:solidFill>
              </a:rPr>
              <a:t>visualisation of numbers in different situations</a:t>
            </a:r>
          </a:p>
          <a:p>
            <a:pPr lvl="1">
              <a:lnSpc>
                <a:spcPct val="100000"/>
              </a:lnSpc>
              <a:spcBef>
                <a:spcPts val="0"/>
              </a:spcBef>
              <a:spcAft>
                <a:spcPts val="600"/>
              </a:spcAft>
            </a:pPr>
            <a:r>
              <a:rPr lang="en-AU" sz="2200" dirty="0">
                <a:solidFill>
                  <a:srgbClr val="171C41"/>
                </a:solidFill>
              </a:rPr>
              <a:t>relating to numbers in diverse ways</a:t>
            </a:r>
            <a:r>
              <a:rPr lang="en-AU" sz="2000" dirty="0">
                <a:solidFill>
                  <a:srgbClr val="171C41"/>
                </a:solidFill>
              </a:rPr>
              <a:t>.</a:t>
            </a: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1632877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Mental computation – creative and problem-solving approach</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789202" cy="3581677"/>
          </a:xfrm>
        </p:spPr>
        <p:txBody>
          <a:bodyPr>
            <a:normAutofit/>
          </a:bodyPr>
          <a:lstStyle/>
          <a:p>
            <a:pPr marL="0" indent="0">
              <a:lnSpc>
                <a:spcPct val="100000"/>
              </a:lnSpc>
              <a:spcBef>
                <a:spcPts val="0"/>
              </a:spcBef>
              <a:spcAft>
                <a:spcPts val="600"/>
              </a:spcAft>
              <a:buNone/>
            </a:pPr>
            <a:r>
              <a:rPr lang="en-AU" sz="2200" dirty="0">
                <a:solidFill>
                  <a:srgbClr val="171C41"/>
                </a:solidFill>
              </a:rPr>
              <a:t>Mentally calculate:</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	18 x 5</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000" dirty="0">
                <a:solidFill>
                  <a:srgbClr val="171C41"/>
                </a:solidFill>
              </a:rPr>
              <a:t>Visualise the way in which you might draw a diagram of the strategy you used to answer the question.</a:t>
            </a:r>
          </a:p>
          <a:p>
            <a:pPr marL="0" indent="0">
              <a:lnSpc>
                <a:spcPct val="100000"/>
              </a:lnSpc>
              <a:spcBef>
                <a:spcPts val="0"/>
              </a:spcBef>
              <a:spcAft>
                <a:spcPts val="600"/>
              </a:spcAft>
              <a:buNone/>
            </a:pPr>
            <a:endParaRPr lang="en-AU" sz="2000" dirty="0">
              <a:solidFill>
                <a:srgbClr val="171C41"/>
              </a:solidFill>
            </a:endParaRPr>
          </a:p>
          <a:p>
            <a:pPr marL="0" indent="0">
              <a:lnSpc>
                <a:spcPct val="100000"/>
              </a:lnSpc>
              <a:spcBef>
                <a:spcPts val="0"/>
              </a:spcBef>
              <a:spcAft>
                <a:spcPts val="600"/>
              </a:spcAft>
              <a:buNone/>
            </a:pPr>
            <a:r>
              <a:rPr lang="en-AU" sz="2000" dirty="0">
                <a:solidFill>
                  <a:srgbClr val="171C41"/>
                </a:solidFill>
              </a:rPr>
              <a:t>Can you use a different strategy to mentally compute the answer to this question? Do it.</a:t>
            </a:r>
          </a:p>
        </p:txBody>
      </p:sp>
      <p:pic>
        <p:nvPicPr>
          <p:cNvPr id="4" name="Picture 3">
            <a:extLst>
              <a:ext uri="{FF2B5EF4-FFF2-40B4-BE49-F238E27FC236}">
                <a16:creationId xmlns:a16="http://schemas.microsoft.com/office/drawing/2014/main" id="{76CCEC3A-55F2-434C-B452-25C03FCF5FEC}"/>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4247893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8FCE-D04D-42B5-8C0C-33EA45E0D825}"/>
              </a:ext>
            </a:extLst>
          </p:cNvPr>
          <p:cNvSpPr>
            <a:spLocks noGrp="1"/>
          </p:cNvSpPr>
          <p:nvPr>
            <p:ph type="title"/>
          </p:nvPr>
        </p:nvSpPr>
        <p:spPr/>
        <p:txBody>
          <a:bodyPr>
            <a:noAutofit/>
          </a:bodyPr>
          <a:lstStyle/>
          <a:p>
            <a:r>
              <a:rPr lang="en-AU" dirty="0">
                <a:solidFill>
                  <a:srgbClr val="171C41"/>
                </a:solidFill>
              </a:rPr>
              <a:t>Mental computation – creative and problem-solving approach</a:t>
            </a:r>
          </a:p>
        </p:txBody>
      </p:sp>
      <p:sp>
        <p:nvSpPr>
          <p:cNvPr id="3" name="Content Placeholder 2">
            <a:extLst>
              <a:ext uri="{FF2B5EF4-FFF2-40B4-BE49-F238E27FC236}">
                <a16:creationId xmlns:a16="http://schemas.microsoft.com/office/drawing/2014/main" id="{9292E5AF-4946-4A2F-A7B9-57B1ACCB62E5}"/>
              </a:ext>
            </a:extLst>
          </p:cNvPr>
          <p:cNvSpPr>
            <a:spLocks noGrp="1"/>
          </p:cNvSpPr>
          <p:nvPr>
            <p:ph idx="1"/>
          </p:nvPr>
        </p:nvSpPr>
        <p:spPr>
          <a:xfrm>
            <a:off x="1820680" y="1339238"/>
            <a:ext cx="6789202" cy="3581677"/>
          </a:xfrm>
        </p:spPr>
        <p:txBody>
          <a:bodyPr>
            <a:normAutofit/>
          </a:bodyPr>
          <a:lstStyle/>
          <a:p>
            <a:pPr marL="0" indent="0">
              <a:lnSpc>
                <a:spcPct val="100000"/>
              </a:lnSpc>
              <a:spcBef>
                <a:spcPts val="0"/>
              </a:spcBef>
              <a:spcAft>
                <a:spcPts val="600"/>
              </a:spcAft>
              <a:buNone/>
            </a:pPr>
            <a:r>
              <a:rPr lang="en-AU" sz="2200" dirty="0">
                <a:solidFill>
                  <a:srgbClr val="171C41"/>
                </a:solidFill>
              </a:rPr>
              <a:t>Share (write the strategies on the board) and discuss the different strategies used to answer the question:</a:t>
            </a:r>
          </a:p>
          <a:p>
            <a:pPr marL="0" indent="0">
              <a:lnSpc>
                <a:spcPct val="100000"/>
              </a:lnSpc>
              <a:spcBef>
                <a:spcPts val="0"/>
              </a:spcBef>
              <a:spcAft>
                <a:spcPts val="600"/>
              </a:spcAft>
              <a:buNone/>
            </a:pPr>
            <a:r>
              <a:rPr lang="en-AU" sz="2200" dirty="0">
                <a:solidFill>
                  <a:srgbClr val="171C41"/>
                </a:solidFill>
              </a:rPr>
              <a:t>	18 x 5</a:t>
            </a:r>
          </a:p>
          <a:p>
            <a:pPr marL="0" indent="0">
              <a:lnSpc>
                <a:spcPct val="100000"/>
              </a:lnSpc>
              <a:spcBef>
                <a:spcPts val="0"/>
              </a:spcBef>
              <a:spcAft>
                <a:spcPts val="600"/>
              </a:spcAft>
              <a:buNone/>
            </a:pPr>
            <a:endParaRPr lang="en-AU" sz="2200" dirty="0">
              <a:solidFill>
                <a:srgbClr val="171C41"/>
              </a:solidFill>
            </a:endParaRPr>
          </a:p>
          <a:p>
            <a:pPr marL="0" indent="0">
              <a:lnSpc>
                <a:spcPct val="100000"/>
              </a:lnSpc>
              <a:spcBef>
                <a:spcPts val="0"/>
              </a:spcBef>
              <a:spcAft>
                <a:spcPts val="600"/>
              </a:spcAft>
              <a:buNone/>
            </a:pPr>
            <a:r>
              <a:rPr lang="en-AU" sz="2200" dirty="0">
                <a:solidFill>
                  <a:srgbClr val="171C41"/>
                </a:solidFill>
              </a:rPr>
              <a:t>View the following video: </a:t>
            </a:r>
            <a:r>
              <a:rPr lang="en-AU" sz="2200" dirty="0">
                <a:hlinkClick r:id="rId3"/>
              </a:rPr>
              <a:t>https://vimeo.com/186323926</a:t>
            </a:r>
            <a:r>
              <a:rPr lang="en-AU" sz="2200" dirty="0"/>
              <a:t> </a:t>
            </a:r>
          </a:p>
          <a:p>
            <a:pPr marL="0" indent="0">
              <a:lnSpc>
                <a:spcPct val="100000"/>
              </a:lnSpc>
              <a:spcBef>
                <a:spcPts val="0"/>
              </a:spcBef>
              <a:spcAft>
                <a:spcPts val="600"/>
              </a:spcAft>
              <a:buNone/>
            </a:pPr>
            <a:r>
              <a:rPr lang="en-AU" sz="2200" dirty="0">
                <a:solidFill>
                  <a:srgbClr val="171C41"/>
                </a:solidFill>
              </a:rPr>
              <a:t>In which Jo Boaler, from Stanford University, discusses Number Sense using creative and problem solving approaches to mental computation.</a:t>
            </a:r>
          </a:p>
        </p:txBody>
      </p:sp>
      <p:pic>
        <p:nvPicPr>
          <p:cNvPr id="5" name="Picture 4">
            <a:extLst>
              <a:ext uri="{FF2B5EF4-FFF2-40B4-BE49-F238E27FC236}">
                <a16:creationId xmlns:a16="http://schemas.microsoft.com/office/drawing/2014/main" id="{6567B3C8-97C4-40A6-8D5A-CD76B2055F52}"/>
              </a:ext>
            </a:extLst>
          </p:cNvPr>
          <p:cNvPicPr>
            <a:picLocks noChangeAspect="1"/>
          </p:cNvPicPr>
          <p:nvPr/>
        </p:nvPicPr>
        <p:blipFill>
          <a:blip r:embed="rId4"/>
          <a:stretch>
            <a:fillRect/>
          </a:stretch>
        </p:blipFill>
        <p:spPr>
          <a:xfrm>
            <a:off x="8208963" y="429705"/>
            <a:ext cx="518160" cy="521208"/>
          </a:xfrm>
          <a:prstGeom prst="rect">
            <a:avLst/>
          </a:prstGeom>
        </p:spPr>
      </p:pic>
    </p:spTree>
    <p:extLst>
      <p:ext uri="{BB962C8B-B14F-4D97-AF65-F5344CB8AC3E}">
        <p14:creationId xmlns:p14="http://schemas.microsoft.com/office/powerpoint/2010/main" val="904565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133" y="348519"/>
            <a:ext cx="6615000" cy="945000"/>
          </a:xfrm>
        </p:spPr>
        <p:txBody>
          <a:bodyPr>
            <a:normAutofit/>
          </a:bodyPr>
          <a:lstStyle/>
          <a:p>
            <a:r>
              <a:rPr lang="en-AU" sz="3000" dirty="0">
                <a:solidFill>
                  <a:srgbClr val="171C41"/>
                </a:solidFill>
              </a:rPr>
              <a:t>Mental computation – working with your students</a:t>
            </a:r>
          </a:p>
        </p:txBody>
      </p:sp>
      <p:sp>
        <p:nvSpPr>
          <p:cNvPr id="3" name="Content Placeholder 2"/>
          <p:cNvSpPr>
            <a:spLocks noGrp="1"/>
          </p:cNvSpPr>
          <p:nvPr>
            <p:ph idx="1"/>
          </p:nvPr>
        </p:nvSpPr>
        <p:spPr>
          <a:xfrm>
            <a:off x="1481178" y="1366671"/>
            <a:ext cx="6492956" cy="3375000"/>
          </a:xfrm>
        </p:spPr>
        <p:txBody>
          <a:bodyPr>
            <a:normAutofit lnSpcReduction="10000"/>
          </a:bodyPr>
          <a:lstStyle/>
          <a:p>
            <a:pPr marL="0" indent="0">
              <a:lnSpc>
                <a:spcPct val="100000"/>
              </a:lnSpc>
              <a:buNone/>
            </a:pPr>
            <a:r>
              <a:rPr lang="en-AU" sz="2200" dirty="0">
                <a:solidFill>
                  <a:srgbClr val="171C41"/>
                </a:solidFill>
              </a:rPr>
              <a:t>In order to find out how our students are thinking, following each question they can be prompted to describe how they solved the problem. </a:t>
            </a:r>
          </a:p>
          <a:p>
            <a:pPr marL="0" indent="0">
              <a:lnSpc>
                <a:spcPct val="100000"/>
              </a:lnSpc>
              <a:buNone/>
            </a:pPr>
            <a:r>
              <a:rPr lang="en-AU" sz="2200" dirty="0">
                <a:solidFill>
                  <a:srgbClr val="171C41"/>
                </a:solidFill>
              </a:rPr>
              <a:t>Some suggested prompts are:</a:t>
            </a:r>
          </a:p>
          <a:p>
            <a:pPr lvl="1">
              <a:lnSpc>
                <a:spcPct val="100000"/>
              </a:lnSpc>
            </a:pPr>
            <a:r>
              <a:rPr lang="en-AU" sz="2200" dirty="0">
                <a:solidFill>
                  <a:srgbClr val="171C41"/>
                </a:solidFill>
              </a:rPr>
              <a:t>How did you work that out?</a:t>
            </a:r>
          </a:p>
          <a:p>
            <a:pPr lvl="1">
              <a:lnSpc>
                <a:spcPct val="100000"/>
              </a:lnSpc>
            </a:pPr>
            <a:r>
              <a:rPr lang="en-AU" sz="2200" dirty="0">
                <a:solidFill>
                  <a:srgbClr val="171C41"/>
                </a:solidFill>
              </a:rPr>
              <a:t>Can you tell me what you thought in your head when you worked out the answer?</a:t>
            </a:r>
          </a:p>
          <a:p>
            <a:pPr lvl="1">
              <a:lnSpc>
                <a:spcPct val="100000"/>
              </a:lnSpc>
            </a:pPr>
            <a:r>
              <a:rPr lang="en-AU" sz="2200" dirty="0">
                <a:solidFill>
                  <a:srgbClr val="171C41"/>
                </a:solidFill>
              </a:rPr>
              <a:t>How did you know what to do?</a:t>
            </a:r>
          </a:p>
          <a:p>
            <a:pPr lvl="1">
              <a:lnSpc>
                <a:spcPct val="100000"/>
              </a:lnSpc>
            </a:pPr>
            <a:r>
              <a:rPr lang="en-AU" sz="2200" dirty="0">
                <a:solidFill>
                  <a:srgbClr val="171C41"/>
                </a:solidFill>
              </a:rPr>
              <a:t>How could you check your answer?</a:t>
            </a:r>
          </a:p>
        </p:txBody>
      </p:sp>
      <p:pic>
        <p:nvPicPr>
          <p:cNvPr id="5" name="Picture 4"/>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3292713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133" y="348519"/>
            <a:ext cx="6615000" cy="945000"/>
          </a:xfrm>
        </p:spPr>
        <p:txBody>
          <a:bodyPr>
            <a:normAutofit/>
          </a:bodyPr>
          <a:lstStyle/>
          <a:p>
            <a:r>
              <a:rPr lang="en-AU" sz="3000" dirty="0">
                <a:solidFill>
                  <a:srgbClr val="171C41"/>
                </a:solidFill>
              </a:rPr>
              <a:t>Concluding thought (from 1830)</a:t>
            </a:r>
          </a:p>
        </p:txBody>
      </p:sp>
      <p:sp>
        <p:nvSpPr>
          <p:cNvPr id="3" name="Content Placeholder 2"/>
          <p:cNvSpPr>
            <a:spLocks noGrp="1"/>
          </p:cNvSpPr>
          <p:nvPr>
            <p:ph idx="1"/>
          </p:nvPr>
        </p:nvSpPr>
        <p:spPr>
          <a:xfrm>
            <a:off x="2117520" y="1366671"/>
            <a:ext cx="5856613" cy="3375000"/>
          </a:xfrm>
        </p:spPr>
        <p:txBody>
          <a:bodyPr>
            <a:normAutofit/>
          </a:bodyPr>
          <a:lstStyle/>
          <a:p>
            <a:pPr marL="0" indent="0">
              <a:lnSpc>
                <a:spcPct val="100000"/>
              </a:lnSpc>
              <a:buNone/>
            </a:pPr>
            <a:r>
              <a:rPr lang="en-AU" sz="2200" dirty="0">
                <a:solidFill>
                  <a:srgbClr val="171C41"/>
                </a:solidFill>
              </a:rPr>
              <a:t>The learner should never be told directly how to perform any operation in arithmetic… Nothing gives scholars so much confidence in their own powers and stimulates them so much to use their own efforts as to allow them to pursue their own methods and to encourage them in them </a:t>
            </a:r>
          </a:p>
          <a:p>
            <a:pPr marL="0" indent="0">
              <a:lnSpc>
                <a:spcPct val="100000"/>
              </a:lnSpc>
              <a:buNone/>
            </a:pPr>
            <a:r>
              <a:rPr lang="en-AU" sz="2200" dirty="0">
                <a:solidFill>
                  <a:srgbClr val="171C41"/>
                </a:solidFill>
              </a:rPr>
              <a:t>(Monroe &amp; Colburn, 1912, pp. 471 &amp; 476).</a:t>
            </a:r>
          </a:p>
        </p:txBody>
      </p:sp>
      <p:pic>
        <p:nvPicPr>
          <p:cNvPr id="5" name="Picture 4"/>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805185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 (revisited):</a:t>
            </a:r>
          </a:p>
        </p:txBody>
      </p:sp>
      <p:sp>
        <p:nvSpPr>
          <p:cNvPr id="3" name="Content Placeholder 2"/>
          <p:cNvSpPr>
            <a:spLocks noGrp="1"/>
          </p:cNvSpPr>
          <p:nvPr>
            <p:ph idx="1"/>
          </p:nvPr>
        </p:nvSpPr>
        <p:spPr>
          <a:xfrm>
            <a:off x="2382252" y="1720515"/>
            <a:ext cx="5566247" cy="3023703"/>
          </a:xfrm>
        </p:spPr>
        <p:txBody>
          <a:bodyPr/>
          <a:lstStyle/>
          <a:p>
            <a:pPr marL="0" indent="0">
              <a:buNone/>
            </a:pPr>
            <a:r>
              <a:rPr lang="en-AU" sz="2200" dirty="0">
                <a:solidFill>
                  <a:srgbClr val="171C41"/>
                </a:solidFill>
              </a:rPr>
              <a:t>Participants should be able to:</a:t>
            </a:r>
          </a:p>
          <a:p>
            <a:r>
              <a:rPr lang="en-AU" sz="2200" dirty="0">
                <a:solidFill>
                  <a:srgbClr val="171C41"/>
                </a:solidFill>
              </a:rPr>
              <a:t>Describe what mental computation is.</a:t>
            </a:r>
          </a:p>
          <a:p>
            <a:r>
              <a:rPr lang="en-AU" sz="2200" dirty="0">
                <a:solidFill>
                  <a:srgbClr val="171C41"/>
                </a:solidFill>
              </a:rPr>
              <a:t>Determine why mental computation should be used in the mathematics classroom.</a:t>
            </a:r>
          </a:p>
        </p:txBody>
      </p:sp>
    </p:spTree>
    <p:extLst>
      <p:ext uri="{BB962C8B-B14F-4D97-AF65-F5344CB8AC3E}">
        <p14:creationId xmlns:p14="http://schemas.microsoft.com/office/powerpoint/2010/main" val="4240398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Final thoughts</a:t>
            </a:r>
          </a:p>
        </p:txBody>
      </p:sp>
      <p:sp>
        <p:nvSpPr>
          <p:cNvPr id="3" name="Content Placeholder 2"/>
          <p:cNvSpPr>
            <a:spLocks noGrp="1"/>
          </p:cNvSpPr>
          <p:nvPr>
            <p:ph idx="1"/>
          </p:nvPr>
        </p:nvSpPr>
        <p:spPr>
          <a:xfrm>
            <a:off x="2451616" y="1357527"/>
            <a:ext cx="6615000" cy="3375000"/>
          </a:xfrm>
        </p:spPr>
        <p:txBody>
          <a:bodyPr/>
          <a:lstStyle/>
          <a:p>
            <a:pPr lvl="0">
              <a:lnSpc>
                <a:spcPct val="100000"/>
              </a:lnSpc>
              <a:spcAft>
                <a:spcPts val="600"/>
              </a:spcAft>
            </a:pPr>
            <a:r>
              <a:rPr lang="en-US" sz="2200" dirty="0">
                <a:solidFill>
                  <a:srgbClr val="171C41"/>
                </a:solidFill>
              </a:rPr>
              <a:t>Did we achieve the learning outcome? </a:t>
            </a:r>
            <a:endParaRPr lang="en-AU" sz="2200" dirty="0">
              <a:solidFill>
                <a:srgbClr val="171C41"/>
              </a:solidFill>
            </a:endParaRPr>
          </a:p>
          <a:p>
            <a:pPr lvl="0">
              <a:lnSpc>
                <a:spcPct val="100000"/>
              </a:lnSpc>
              <a:spcAft>
                <a:spcPts val="600"/>
              </a:spcAft>
            </a:pPr>
            <a:r>
              <a:rPr lang="en-US" sz="2200" dirty="0">
                <a:solidFill>
                  <a:srgbClr val="171C41"/>
                </a:solidFill>
              </a:rPr>
              <a:t>How do we know? </a:t>
            </a:r>
            <a:endParaRPr lang="en-AU" sz="2200" dirty="0">
              <a:solidFill>
                <a:srgbClr val="171C41"/>
              </a:solidFill>
            </a:endParaRPr>
          </a:p>
          <a:p>
            <a:pPr lvl="0">
              <a:lnSpc>
                <a:spcPct val="100000"/>
              </a:lnSpc>
              <a:spcAft>
                <a:spcPts val="600"/>
              </a:spcAft>
            </a:pPr>
            <a:r>
              <a:rPr lang="en-US" sz="2200" dirty="0">
                <a:solidFill>
                  <a:srgbClr val="171C41"/>
                </a:solidFill>
              </a:rPr>
              <a:t>Do we need any more information?</a:t>
            </a:r>
            <a:endParaRPr lang="en-AU" sz="2200" dirty="0">
              <a:solidFill>
                <a:srgbClr val="171C41"/>
              </a:solidFill>
            </a:endParaRPr>
          </a:p>
          <a:p>
            <a:pPr lvl="0">
              <a:lnSpc>
                <a:spcPct val="100000"/>
              </a:lnSpc>
              <a:spcAft>
                <a:spcPts val="600"/>
              </a:spcAft>
            </a:pPr>
            <a:r>
              <a:rPr lang="en-US" sz="2200" dirty="0">
                <a:solidFill>
                  <a:srgbClr val="171C41"/>
                </a:solidFill>
              </a:rPr>
              <a:t>Where will we go to get it?</a:t>
            </a:r>
            <a:endParaRPr lang="en-AU" sz="2200" dirty="0">
              <a:solidFill>
                <a:srgbClr val="171C41"/>
              </a:solidFill>
            </a:endParaRPr>
          </a:p>
          <a:p>
            <a:pPr lvl="0">
              <a:lnSpc>
                <a:spcPct val="100000"/>
              </a:lnSpc>
              <a:spcAft>
                <a:spcPts val="600"/>
              </a:spcAft>
            </a:pPr>
            <a:r>
              <a:rPr lang="en-US" sz="2200" dirty="0">
                <a:solidFill>
                  <a:srgbClr val="171C41"/>
                </a:solidFill>
              </a:rPr>
              <a:t>What will you try in your classroom?</a:t>
            </a: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3852738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The 12-day challenge</a:t>
            </a:r>
          </a:p>
        </p:txBody>
      </p:sp>
      <p:sp>
        <p:nvSpPr>
          <p:cNvPr id="3" name="Content Placeholder 2"/>
          <p:cNvSpPr>
            <a:spLocks noGrp="1"/>
          </p:cNvSpPr>
          <p:nvPr>
            <p:ph idx="1"/>
          </p:nvPr>
        </p:nvSpPr>
        <p:spPr>
          <a:xfrm>
            <a:off x="2451616" y="1755228"/>
            <a:ext cx="5757347" cy="2977299"/>
          </a:xfrm>
        </p:spPr>
        <p:txBody>
          <a:bodyPr/>
          <a:lstStyle/>
          <a:p>
            <a:pPr marL="0" indent="0">
              <a:lnSpc>
                <a:spcPct val="100000"/>
              </a:lnSpc>
              <a:spcAft>
                <a:spcPts val="600"/>
              </a:spcAft>
              <a:buNone/>
            </a:pPr>
            <a:r>
              <a:rPr lang="en-AU" sz="2200" dirty="0">
                <a:solidFill>
                  <a:srgbClr val="171C41"/>
                </a:solidFill>
              </a:rPr>
              <a:t>Choose one or two ideas from today that you would like to road-test in your classroom. </a:t>
            </a:r>
          </a:p>
          <a:p>
            <a:pPr marL="0" indent="0">
              <a:lnSpc>
                <a:spcPct val="100000"/>
              </a:lnSpc>
              <a:spcAft>
                <a:spcPts val="600"/>
              </a:spcAft>
              <a:buNone/>
            </a:pPr>
            <a:r>
              <a:rPr lang="en-AU" sz="2200" dirty="0">
                <a:solidFill>
                  <a:srgbClr val="171C41"/>
                </a:solidFill>
              </a:rPr>
              <a:t>12 days… and the clock is ticking…</a:t>
            </a:r>
          </a:p>
          <a:p>
            <a:pPr marL="0" indent="0">
              <a:lnSpc>
                <a:spcPct val="100000"/>
              </a:lnSpc>
              <a:spcAft>
                <a:spcPts val="600"/>
              </a:spcAft>
              <a:buNone/>
            </a:pPr>
            <a:r>
              <a:rPr lang="en-AU" sz="2200" dirty="0">
                <a:solidFill>
                  <a:srgbClr val="171C41"/>
                </a:solidFill>
              </a:rPr>
              <a:t>Take a couple of photos and share your results with your colleagues.</a:t>
            </a:r>
          </a:p>
          <a:p>
            <a:pPr marL="0" lvl="0" indent="0">
              <a:lnSpc>
                <a:spcPct val="100000"/>
              </a:lnSpc>
              <a:spcAft>
                <a:spcPts val="600"/>
              </a:spcAft>
              <a:buNone/>
            </a:pP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21545610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5696" y="340494"/>
            <a:ext cx="7252360" cy="945000"/>
          </a:xfrm>
        </p:spPr>
        <p:txBody>
          <a:bodyPr>
            <a:normAutofit/>
          </a:bodyPr>
          <a:lstStyle/>
          <a:p>
            <a:r>
              <a:rPr lang="en-AU" sz="3000" dirty="0">
                <a:solidFill>
                  <a:srgbClr val="171C41"/>
                </a:solidFill>
              </a:rPr>
              <a:t>Acknowledgements</a:t>
            </a:r>
          </a:p>
        </p:txBody>
      </p:sp>
      <p:sp>
        <p:nvSpPr>
          <p:cNvPr id="3" name="Content Placeholder 2"/>
          <p:cNvSpPr>
            <a:spLocks noGrp="1"/>
          </p:cNvSpPr>
          <p:nvPr>
            <p:ph idx="1"/>
          </p:nvPr>
        </p:nvSpPr>
        <p:spPr>
          <a:xfrm>
            <a:off x="2104272" y="1188924"/>
            <a:ext cx="6104691" cy="3651689"/>
          </a:xfrm>
        </p:spPr>
        <p:txBody>
          <a:bodyPr>
            <a:normAutofit fontScale="70000" lnSpcReduction="20000"/>
          </a:bodyPr>
          <a:lstStyle/>
          <a:p>
            <a:pPr marL="0" indent="0">
              <a:lnSpc>
                <a:spcPct val="120000"/>
              </a:lnSpc>
              <a:buNone/>
            </a:pPr>
            <a:r>
              <a:rPr lang="en-AU" dirty="0">
                <a:solidFill>
                  <a:srgbClr val="171C41"/>
                </a:solidFill>
              </a:rPr>
              <a:t>The Mental Computation drawer was written by a team from the </a:t>
            </a:r>
            <a:r>
              <a:rPr lang="en-AU" b="1" dirty="0">
                <a:solidFill>
                  <a:srgbClr val="171C41"/>
                </a:solidFill>
              </a:rPr>
              <a:t>Mathematics Teaching and Learning Research Centre of the Australian Catholic University</a:t>
            </a:r>
            <a:r>
              <a:rPr lang="en-AU" dirty="0">
                <a:solidFill>
                  <a:srgbClr val="171C41"/>
                </a:solidFill>
              </a:rPr>
              <a:t>, led by the centre’s Director, </a:t>
            </a:r>
            <a:r>
              <a:rPr lang="en-AU" b="1" dirty="0" err="1">
                <a:solidFill>
                  <a:srgbClr val="171C41"/>
                </a:solidFill>
              </a:rPr>
              <a:t>Prof.</a:t>
            </a:r>
            <a:r>
              <a:rPr lang="en-AU" b="1" dirty="0">
                <a:solidFill>
                  <a:srgbClr val="171C41"/>
                </a:solidFill>
              </a:rPr>
              <a:t> Doug Clarke</a:t>
            </a:r>
            <a:r>
              <a:rPr lang="en-AU" dirty="0">
                <a:solidFill>
                  <a:srgbClr val="171C41"/>
                </a:solidFill>
              </a:rPr>
              <a:t>.</a:t>
            </a:r>
          </a:p>
          <a:p>
            <a:pPr marL="0" indent="0">
              <a:lnSpc>
                <a:spcPct val="120000"/>
              </a:lnSpc>
              <a:buNone/>
            </a:pPr>
            <a:r>
              <a:rPr lang="en-AU" dirty="0">
                <a:solidFill>
                  <a:srgbClr val="171C41"/>
                </a:solidFill>
              </a:rPr>
              <a:t>The Mental Computation drawer is an outcome of the extensive program of research and work with schools across Australia carried out by the MTLRC over a number of years by Clarke and his colleagues.</a:t>
            </a:r>
          </a:p>
          <a:p>
            <a:pPr marL="0" indent="0">
              <a:lnSpc>
                <a:spcPct val="120000"/>
              </a:lnSpc>
              <a:buNone/>
            </a:pPr>
            <a:r>
              <a:rPr lang="en-AU" dirty="0">
                <a:solidFill>
                  <a:srgbClr val="171C41"/>
                </a:solidFill>
              </a:rPr>
              <a:t> </a:t>
            </a:r>
            <a:r>
              <a:rPr lang="en-AU" b="1" dirty="0">
                <a:solidFill>
                  <a:srgbClr val="171C41"/>
                </a:solidFill>
              </a:rPr>
              <a:t>A/</a:t>
            </a:r>
            <a:r>
              <a:rPr lang="en-AU" b="1" dirty="0" err="1">
                <a:solidFill>
                  <a:srgbClr val="171C41"/>
                </a:solidFill>
              </a:rPr>
              <a:t>Prof.</a:t>
            </a:r>
            <a:r>
              <a:rPr lang="en-AU" b="1" dirty="0">
                <a:solidFill>
                  <a:srgbClr val="171C41"/>
                </a:solidFill>
              </a:rPr>
              <a:t> Vince Wright</a:t>
            </a:r>
            <a:r>
              <a:rPr lang="en-AU" dirty="0">
                <a:solidFill>
                  <a:srgbClr val="171C41"/>
                </a:solidFill>
              </a:rPr>
              <a:t>, </a:t>
            </a:r>
            <a:r>
              <a:rPr lang="en-AU" b="1" dirty="0">
                <a:solidFill>
                  <a:srgbClr val="171C41"/>
                </a:solidFill>
              </a:rPr>
              <a:t>Dr Ann Downton</a:t>
            </a:r>
            <a:r>
              <a:rPr lang="en-AU" dirty="0">
                <a:solidFill>
                  <a:srgbClr val="171C41"/>
                </a:solidFill>
              </a:rPr>
              <a:t> and </a:t>
            </a:r>
            <a:r>
              <a:rPr lang="en-AU" b="1" dirty="0" err="1">
                <a:solidFill>
                  <a:srgbClr val="171C41"/>
                </a:solidFill>
              </a:rPr>
              <a:t>Prof.</a:t>
            </a:r>
            <a:r>
              <a:rPr lang="en-AU" b="1" dirty="0">
                <a:solidFill>
                  <a:srgbClr val="171C41"/>
                </a:solidFill>
              </a:rPr>
              <a:t> Doug Clarke</a:t>
            </a:r>
            <a:r>
              <a:rPr lang="en-AU" dirty="0">
                <a:solidFill>
                  <a:srgbClr val="171C41"/>
                </a:solidFill>
              </a:rPr>
              <a:t>, were responsible for the conceptual design of the drawer. Vince and Ann wrote most of the material. </a:t>
            </a:r>
          </a:p>
          <a:p>
            <a:endParaRPr lang="en-AU" dirty="0"/>
          </a:p>
        </p:txBody>
      </p:sp>
    </p:spTree>
    <p:extLst>
      <p:ext uri="{BB962C8B-B14F-4D97-AF65-F5344CB8AC3E}">
        <p14:creationId xmlns:p14="http://schemas.microsoft.com/office/powerpoint/2010/main" val="5330142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9793" y="349638"/>
            <a:ext cx="7252360" cy="945000"/>
          </a:xfrm>
        </p:spPr>
        <p:txBody>
          <a:bodyPr>
            <a:normAutofit/>
          </a:bodyPr>
          <a:lstStyle/>
          <a:p>
            <a:r>
              <a:rPr lang="en-AU" sz="3000" dirty="0">
                <a:solidFill>
                  <a:srgbClr val="171C41"/>
                </a:solidFill>
              </a:rPr>
              <a:t>Copyright information</a:t>
            </a:r>
          </a:p>
        </p:txBody>
      </p:sp>
      <p:sp>
        <p:nvSpPr>
          <p:cNvPr id="3" name="Rectangle 2"/>
          <p:cNvSpPr/>
          <p:nvPr/>
        </p:nvSpPr>
        <p:spPr>
          <a:xfrm>
            <a:off x="2419795" y="1154627"/>
            <a:ext cx="6120702" cy="3893374"/>
          </a:xfrm>
          <a:prstGeom prst="rect">
            <a:avLst/>
          </a:prstGeom>
        </p:spPr>
        <p:txBody>
          <a:bodyPr wrap="square">
            <a:spAutoFit/>
          </a:bodyPr>
          <a:lstStyle/>
          <a:p>
            <a:r>
              <a:rPr lang="en-US" sz="2200" b="1" dirty="0">
                <a:solidFill>
                  <a:srgbClr val="171C41"/>
                </a:solidFill>
                <a:latin typeface="Arial" charset="0"/>
                <a:ea typeface="Arial" charset="0"/>
                <a:cs typeface="Arial" charset="0"/>
              </a:rPr>
              <a:t>© The Australian Association of Mathematics Teachers (AAMT) Inc. 2017</a:t>
            </a:r>
          </a:p>
          <a:p>
            <a:endParaRPr lang="en-US" sz="1600" dirty="0">
              <a:solidFill>
                <a:srgbClr val="171C41"/>
              </a:solidFill>
              <a:latin typeface="Arial" charset="0"/>
              <a:ea typeface="Arial" charset="0"/>
              <a:cs typeface="Arial" charset="0"/>
            </a:endParaRPr>
          </a:p>
          <a:p>
            <a:r>
              <a:rPr lang="en-US" sz="1700" dirty="0">
                <a:solidFill>
                  <a:srgbClr val="171C41"/>
                </a:solidFill>
                <a:latin typeface="Arial" charset="0"/>
                <a:ea typeface="Arial" charset="0"/>
                <a:cs typeface="Arial" charset="0"/>
              </a:rPr>
              <a:t>This work is licensed under a Creative Commons Attribution-</a:t>
            </a:r>
            <a:r>
              <a:rPr lang="en-US" sz="1700" dirty="0" err="1">
                <a:solidFill>
                  <a:srgbClr val="171C41"/>
                </a:solidFill>
                <a:latin typeface="Arial" charset="0"/>
                <a:ea typeface="Arial" charset="0"/>
                <a:cs typeface="Arial" charset="0"/>
              </a:rPr>
              <a:t>NonCommercial</a:t>
            </a:r>
            <a:r>
              <a:rPr lang="en-US" sz="1700" dirty="0">
                <a:solidFill>
                  <a:srgbClr val="171C41"/>
                </a:solidFill>
                <a:latin typeface="Arial" charset="0"/>
                <a:ea typeface="Arial" charset="0"/>
                <a:cs typeface="Arial" charset="0"/>
              </a:rPr>
              <a:t>-</a:t>
            </a:r>
            <a:r>
              <a:rPr lang="en-US" sz="1700" dirty="0" err="1">
                <a:solidFill>
                  <a:srgbClr val="171C41"/>
                </a:solidFill>
                <a:latin typeface="Arial" charset="0"/>
                <a:ea typeface="Arial" charset="0"/>
                <a:cs typeface="Arial" charset="0"/>
              </a:rPr>
              <a:t>NoDerivatives</a:t>
            </a:r>
            <a:r>
              <a:rPr lang="en-US" sz="1700" dirty="0">
                <a:solidFill>
                  <a:srgbClr val="171C41"/>
                </a:solidFill>
                <a:latin typeface="Arial" charset="0"/>
                <a:ea typeface="Arial" charset="0"/>
                <a:cs typeface="Arial" charset="0"/>
              </a:rPr>
              <a:t> 4.0 International License </a:t>
            </a:r>
            <a:br>
              <a:rPr lang="en-US" sz="1700" dirty="0">
                <a:solidFill>
                  <a:srgbClr val="171C41"/>
                </a:solidFill>
                <a:latin typeface="Arial" charset="0"/>
                <a:ea typeface="Arial" charset="0"/>
                <a:cs typeface="Arial" charset="0"/>
              </a:rPr>
            </a:br>
            <a:r>
              <a:rPr lang="en-US" sz="1700" dirty="0">
                <a:solidFill>
                  <a:srgbClr val="171C41"/>
                </a:solidFill>
                <a:latin typeface="Arial" charset="0"/>
                <a:ea typeface="Arial" charset="0"/>
                <a:cs typeface="Arial" charset="0"/>
              </a:rPr>
              <a:t>(CC BY-NC-ND 4.0) except where otherwise indicated. See </a:t>
            </a:r>
            <a:r>
              <a:rPr lang="en-US" sz="1700" u="sng" dirty="0">
                <a:solidFill>
                  <a:srgbClr val="171C41"/>
                </a:solidFill>
                <a:latin typeface="Arial" charset="0"/>
                <a:ea typeface="Arial" charset="0"/>
                <a:cs typeface="Arial" charset="0"/>
                <a:hlinkClick r:id="rId3"/>
              </a:rPr>
              <a:t>https://creativecommons.org/licenses/by-nc-nd/4.0/</a:t>
            </a:r>
            <a:br>
              <a:rPr lang="en-US" sz="1700" dirty="0">
                <a:solidFill>
                  <a:srgbClr val="406077"/>
                </a:solidFill>
                <a:latin typeface="Arial" charset="0"/>
                <a:ea typeface="Arial" charset="0"/>
                <a:cs typeface="Arial" charset="0"/>
              </a:rPr>
            </a:br>
            <a:endParaRPr lang="en-US" sz="1700" dirty="0">
              <a:solidFill>
                <a:srgbClr val="171C41"/>
              </a:solidFill>
              <a:latin typeface="Arial" charset="0"/>
              <a:ea typeface="Arial" charset="0"/>
              <a:cs typeface="Arial" charset="0"/>
            </a:endParaRPr>
          </a:p>
          <a:p>
            <a:pPr marL="285750" indent="-285750">
              <a:buFont typeface="Arial" charset="0"/>
              <a:buChar char="•"/>
            </a:pPr>
            <a:r>
              <a:rPr lang="en-US" sz="1700" dirty="0">
                <a:solidFill>
                  <a:srgbClr val="171C41"/>
                </a:solidFill>
                <a:latin typeface="Arial" charset="0"/>
                <a:ea typeface="Arial" charset="0"/>
                <a:cs typeface="Arial" charset="0"/>
              </a:rPr>
              <a:t>Australian Professional Standards for Teachers © Australian Institute for Teaching and School Leadership Limited (AITSL) 2013</a:t>
            </a:r>
          </a:p>
          <a:p>
            <a:pPr marL="285750" indent="-285750">
              <a:buFont typeface="Arial" charset="0"/>
              <a:buChar char="•"/>
            </a:pPr>
            <a:r>
              <a:rPr lang="en-US" sz="1700" dirty="0">
                <a:solidFill>
                  <a:srgbClr val="171C41"/>
                </a:solidFill>
                <a:latin typeface="Arial" charset="0"/>
                <a:ea typeface="Arial" charset="0"/>
                <a:cs typeface="Arial" charset="0"/>
              </a:rPr>
              <a:t>Australian Curriculum © Australian Curriculum, Assessment and Reporting Authority (ACARA) 2010 </a:t>
            </a:r>
            <a:br>
              <a:rPr lang="en-US" sz="1700" dirty="0">
                <a:solidFill>
                  <a:srgbClr val="171C41"/>
                </a:solidFill>
                <a:latin typeface="Arial" charset="0"/>
                <a:ea typeface="Arial" charset="0"/>
                <a:cs typeface="Arial" charset="0"/>
              </a:rPr>
            </a:br>
            <a:r>
              <a:rPr lang="en-US" sz="1700" dirty="0">
                <a:solidFill>
                  <a:srgbClr val="171C41"/>
                </a:solidFill>
                <a:latin typeface="Arial" charset="0"/>
                <a:ea typeface="Arial" charset="0"/>
                <a:cs typeface="Arial" charset="0"/>
              </a:rPr>
              <a:t>to present</a:t>
            </a:r>
            <a:endParaRPr lang="en-US" sz="1700" dirty="0">
              <a:solidFill>
                <a:srgbClr val="171C41"/>
              </a:solidFill>
              <a:effectLst/>
              <a:latin typeface="Arial" charset="0"/>
              <a:ea typeface="Arial" charset="0"/>
              <a:cs typeface="Arial" charset="0"/>
            </a:endParaRPr>
          </a:p>
        </p:txBody>
      </p:sp>
    </p:spTree>
    <p:extLst>
      <p:ext uri="{BB962C8B-B14F-4D97-AF65-F5344CB8AC3E}">
        <p14:creationId xmlns:p14="http://schemas.microsoft.com/office/powerpoint/2010/main" val="835343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a:t>
            </a:r>
          </a:p>
        </p:txBody>
      </p:sp>
      <p:sp>
        <p:nvSpPr>
          <p:cNvPr id="3" name="Content Placeholder 2"/>
          <p:cNvSpPr>
            <a:spLocks noGrp="1"/>
          </p:cNvSpPr>
          <p:nvPr>
            <p:ph idx="1"/>
          </p:nvPr>
        </p:nvSpPr>
        <p:spPr>
          <a:xfrm>
            <a:off x="2382252" y="1720515"/>
            <a:ext cx="5566247" cy="3023703"/>
          </a:xfrm>
        </p:spPr>
        <p:txBody>
          <a:bodyPr/>
          <a:lstStyle/>
          <a:p>
            <a:pPr marL="0" indent="0">
              <a:buNone/>
            </a:pPr>
            <a:r>
              <a:rPr lang="en-AU" sz="2200" dirty="0">
                <a:solidFill>
                  <a:srgbClr val="171C41"/>
                </a:solidFill>
              </a:rPr>
              <a:t>Participants should be able to:</a:t>
            </a:r>
          </a:p>
          <a:p>
            <a:r>
              <a:rPr lang="en-AU" sz="2200" dirty="0">
                <a:solidFill>
                  <a:srgbClr val="171C41"/>
                </a:solidFill>
              </a:rPr>
              <a:t>Describe what mental computation is.</a:t>
            </a:r>
          </a:p>
          <a:p>
            <a:r>
              <a:rPr lang="en-AU" sz="2200" dirty="0">
                <a:solidFill>
                  <a:srgbClr val="171C41"/>
                </a:solidFill>
              </a:rPr>
              <a:t>Determine why mental computation should be used in the mathematics classroom.</a:t>
            </a:r>
          </a:p>
        </p:txBody>
      </p:sp>
    </p:spTree>
    <p:extLst>
      <p:ext uri="{BB962C8B-B14F-4D97-AF65-F5344CB8AC3E}">
        <p14:creationId xmlns:p14="http://schemas.microsoft.com/office/powerpoint/2010/main" val="3186229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0494"/>
            <a:ext cx="6615000" cy="945000"/>
          </a:xfrm>
        </p:spPr>
        <p:txBody>
          <a:bodyPr>
            <a:normAutofit/>
          </a:bodyPr>
          <a:lstStyle/>
          <a:p>
            <a:r>
              <a:rPr lang="en-AU" dirty="0">
                <a:solidFill>
                  <a:srgbClr val="171C41"/>
                </a:solidFill>
              </a:rPr>
              <a:t>What is mental computation?</a:t>
            </a:r>
            <a:endParaRPr lang="en-AU" sz="3000" dirty="0">
              <a:solidFill>
                <a:srgbClr val="171C41"/>
              </a:solidFill>
            </a:endParaRPr>
          </a:p>
        </p:txBody>
      </p:sp>
      <p:sp>
        <p:nvSpPr>
          <p:cNvPr id="3" name="Content Placeholder 2"/>
          <p:cNvSpPr>
            <a:spLocks noGrp="1"/>
          </p:cNvSpPr>
          <p:nvPr>
            <p:ph idx="1"/>
          </p:nvPr>
        </p:nvSpPr>
        <p:spPr>
          <a:xfrm>
            <a:off x="2455848" y="1358646"/>
            <a:ext cx="5454277" cy="2879793"/>
          </a:xfrm>
        </p:spPr>
        <p:txBody>
          <a:bodyPr>
            <a:normAutofit/>
          </a:bodyPr>
          <a:lstStyle/>
          <a:p>
            <a:pPr marL="0" indent="0">
              <a:lnSpc>
                <a:spcPct val="100000"/>
              </a:lnSpc>
              <a:buNone/>
            </a:pPr>
            <a:r>
              <a:rPr lang="en-AU" sz="2200" dirty="0">
                <a:solidFill>
                  <a:srgbClr val="171C41"/>
                </a:solidFill>
              </a:rPr>
              <a:t>Mental computation has been defined as</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 “the ability to calculate exact numerical answers without the aid of calculating or recording devices”</a:t>
            </a:r>
          </a:p>
          <a:p>
            <a:pPr marL="0" indent="0">
              <a:lnSpc>
                <a:spcPct val="100000"/>
              </a:lnSpc>
              <a:buNone/>
            </a:pPr>
            <a:r>
              <a:rPr lang="en-AU" sz="2200" dirty="0">
                <a:solidFill>
                  <a:srgbClr val="171C41"/>
                </a:solidFill>
              </a:rPr>
              <a:t>					</a:t>
            </a:r>
            <a:r>
              <a:rPr lang="en-AU" sz="2200" dirty="0" err="1">
                <a:solidFill>
                  <a:srgbClr val="171C41"/>
                </a:solidFill>
              </a:rPr>
              <a:t>Reys</a:t>
            </a:r>
            <a:r>
              <a:rPr lang="en-AU" sz="2200" dirty="0">
                <a:solidFill>
                  <a:srgbClr val="171C41"/>
                </a:solidFill>
              </a:rPr>
              <a:t> 1984</a:t>
            </a:r>
          </a:p>
        </p:txBody>
      </p:sp>
    </p:spTree>
    <p:extLst>
      <p:ext uri="{BB962C8B-B14F-4D97-AF65-F5344CB8AC3E}">
        <p14:creationId xmlns:p14="http://schemas.microsoft.com/office/powerpoint/2010/main" val="4257626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0494"/>
            <a:ext cx="6615000" cy="945000"/>
          </a:xfrm>
        </p:spPr>
        <p:txBody>
          <a:bodyPr>
            <a:normAutofit/>
          </a:bodyPr>
          <a:lstStyle/>
          <a:p>
            <a:r>
              <a:rPr lang="en-AU" sz="3000" dirty="0">
                <a:solidFill>
                  <a:srgbClr val="171C41"/>
                </a:solidFill>
              </a:rPr>
              <a:t>Activity: Mental computation</a:t>
            </a:r>
          </a:p>
        </p:txBody>
      </p:sp>
      <p:sp>
        <p:nvSpPr>
          <p:cNvPr id="3" name="Content Placeholder 2"/>
          <p:cNvSpPr>
            <a:spLocks noGrp="1"/>
          </p:cNvSpPr>
          <p:nvPr>
            <p:ph idx="1"/>
          </p:nvPr>
        </p:nvSpPr>
        <p:spPr>
          <a:xfrm>
            <a:off x="2455848" y="1358646"/>
            <a:ext cx="5454277" cy="3444360"/>
          </a:xfrm>
        </p:spPr>
        <p:txBody>
          <a:bodyPr>
            <a:normAutofit/>
          </a:bodyPr>
          <a:lstStyle/>
          <a:p>
            <a:pPr marL="0" indent="0">
              <a:lnSpc>
                <a:spcPct val="100000"/>
              </a:lnSpc>
              <a:buNone/>
            </a:pPr>
            <a:r>
              <a:rPr lang="en-AU" sz="2200" dirty="0">
                <a:solidFill>
                  <a:srgbClr val="171C41"/>
                </a:solidFill>
              </a:rPr>
              <a:t>Estimate the answer to:</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		38 + 59</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This does not need to be exact.</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Record your estimation.</a:t>
            </a:r>
          </a:p>
        </p:txBody>
      </p:sp>
      <p:pic>
        <p:nvPicPr>
          <p:cNvPr id="5" name="Picture 4">
            <a:extLst>
              <a:ext uri="{FF2B5EF4-FFF2-40B4-BE49-F238E27FC236}">
                <a16:creationId xmlns:a16="http://schemas.microsoft.com/office/drawing/2014/main" id="{3FA178A5-849B-47CD-AB4C-940F96A2B341}"/>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105811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0494"/>
            <a:ext cx="6615000" cy="945000"/>
          </a:xfrm>
        </p:spPr>
        <p:txBody>
          <a:bodyPr>
            <a:normAutofit/>
          </a:bodyPr>
          <a:lstStyle/>
          <a:p>
            <a:r>
              <a:rPr lang="en-AU" sz="3000" dirty="0">
                <a:solidFill>
                  <a:srgbClr val="171C41"/>
                </a:solidFill>
              </a:rPr>
              <a:t>Activity: Mental computation</a:t>
            </a:r>
          </a:p>
        </p:txBody>
      </p:sp>
      <p:sp>
        <p:nvSpPr>
          <p:cNvPr id="3" name="Content Placeholder 2"/>
          <p:cNvSpPr>
            <a:spLocks noGrp="1"/>
          </p:cNvSpPr>
          <p:nvPr>
            <p:ph idx="1"/>
          </p:nvPr>
        </p:nvSpPr>
        <p:spPr>
          <a:xfrm>
            <a:off x="2455848" y="1358646"/>
            <a:ext cx="5454277" cy="3444360"/>
          </a:xfrm>
        </p:spPr>
        <p:txBody>
          <a:bodyPr>
            <a:normAutofit/>
          </a:bodyPr>
          <a:lstStyle/>
          <a:p>
            <a:pPr marL="0" indent="0">
              <a:lnSpc>
                <a:spcPct val="100000"/>
              </a:lnSpc>
              <a:buNone/>
            </a:pPr>
            <a:r>
              <a:rPr lang="en-AU" sz="2200" u="sng" dirty="0">
                <a:solidFill>
                  <a:srgbClr val="171C41"/>
                </a:solidFill>
              </a:rPr>
              <a:t>Mentally</a:t>
            </a:r>
            <a:r>
              <a:rPr lang="en-AU" sz="2200" dirty="0">
                <a:solidFill>
                  <a:srgbClr val="171C41"/>
                </a:solidFill>
              </a:rPr>
              <a:t> calculate the answer to:</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		38 + 59</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Record your strategy.</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Can you calculate the answer using another strategy? Do it.</a:t>
            </a:r>
          </a:p>
        </p:txBody>
      </p:sp>
      <p:pic>
        <p:nvPicPr>
          <p:cNvPr id="5" name="Picture 4">
            <a:extLst>
              <a:ext uri="{FF2B5EF4-FFF2-40B4-BE49-F238E27FC236}">
                <a16:creationId xmlns:a16="http://schemas.microsoft.com/office/drawing/2014/main" id="{3FA178A5-849B-47CD-AB4C-940F96A2B341}"/>
              </a:ext>
            </a:extLst>
          </p:cNvPr>
          <p:cNvPicPr>
            <a:picLocks noChangeAspect="1"/>
          </p:cNvPicPr>
          <p:nvPr/>
        </p:nvPicPr>
        <p:blipFill>
          <a:blip r:embed="rId3"/>
          <a:stretch>
            <a:fillRect/>
          </a:stretch>
        </p:blipFill>
        <p:spPr>
          <a:xfrm>
            <a:off x="8079530" y="340494"/>
            <a:ext cx="530352" cy="536448"/>
          </a:xfrm>
          <a:prstGeom prst="rect">
            <a:avLst/>
          </a:prstGeom>
        </p:spPr>
      </p:pic>
    </p:spTree>
    <p:extLst>
      <p:ext uri="{BB962C8B-B14F-4D97-AF65-F5344CB8AC3E}">
        <p14:creationId xmlns:p14="http://schemas.microsoft.com/office/powerpoint/2010/main" val="1172373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0494"/>
            <a:ext cx="6615000" cy="945000"/>
          </a:xfrm>
        </p:spPr>
        <p:txBody>
          <a:bodyPr>
            <a:normAutofit/>
          </a:bodyPr>
          <a:lstStyle/>
          <a:p>
            <a:r>
              <a:rPr lang="en-AU" sz="3000" dirty="0">
                <a:solidFill>
                  <a:srgbClr val="171C41"/>
                </a:solidFill>
              </a:rPr>
              <a:t>Discussion: Mental computation</a:t>
            </a:r>
          </a:p>
        </p:txBody>
      </p:sp>
      <p:sp>
        <p:nvSpPr>
          <p:cNvPr id="3" name="Content Placeholder 2"/>
          <p:cNvSpPr>
            <a:spLocks noGrp="1"/>
          </p:cNvSpPr>
          <p:nvPr>
            <p:ph idx="1"/>
          </p:nvPr>
        </p:nvSpPr>
        <p:spPr>
          <a:xfrm>
            <a:off x="2455848" y="1358646"/>
            <a:ext cx="6271275" cy="3784854"/>
          </a:xfrm>
        </p:spPr>
        <p:txBody>
          <a:bodyPr>
            <a:normAutofit/>
          </a:bodyPr>
          <a:lstStyle/>
          <a:p>
            <a:pPr marL="0" indent="0">
              <a:lnSpc>
                <a:spcPct val="100000"/>
              </a:lnSpc>
              <a:spcAft>
                <a:spcPts val="1200"/>
              </a:spcAft>
              <a:buNone/>
            </a:pPr>
            <a:r>
              <a:rPr lang="en-AU" sz="2200" dirty="0">
                <a:solidFill>
                  <a:srgbClr val="171C41"/>
                </a:solidFill>
              </a:rPr>
              <a:t>Share the strategies used to calculate</a:t>
            </a:r>
          </a:p>
          <a:p>
            <a:pPr marL="0" indent="0">
              <a:lnSpc>
                <a:spcPct val="100000"/>
              </a:lnSpc>
              <a:buNone/>
            </a:pPr>
            <a:r>
              <a:rPr lang="en-AU" sz="2200" dirty="0">
                <a:solidFill>
                  <a:srgbClr val="171C41"/>
                </a:solidFill>
              </a:rPr>
              <a:t>		38 + 59</a:t>
            </a:r>
          </a:p>
          <a:p>
            <a:pPr marL="0" indent="0">
              <a:lnSpc>
                <a:spcPct val="100000"/>
              </a:lnSpc>
              <a:buNone/>
            </a:pPr>
            <a:r>
              <a:rPr lang="en-AU" sz="2200" dirty="0">
                <a:solidFill>
                  <a:srgbClr val="171C41"/>
                </a:solidFill>
              </a:rPr>
              <a:t>Discuss:</a:t>
            </a:r>
          </a:p>
          <a:p>
            <a:pPr>
              <a:lnSpc>
                <a:spcPct val="100000"/>
              </a:lnSpc>
            </a:pPr>
            <a:r>
              <a:rPr lang="en-AU" sz="2200" dirty="0">
                <a:solidFill>
                  <a:srgbClr val="171C41"/>
                </a:solidFill>
              </a:rPr>
              <a:t>Why you were asked to estimate the answer first.</a:t>
            </a:r>
          </a:p>
          <a:p>
            <a:pPr>
              <a:lnSpc>
                <a:spcPct val="100000"/>
              </a:lnSpc>
            </a:pPr>
            <a:r>
              <a:rPr lang="en-AU" sz="2200" dirty="0">
                <a:solidFill>
                  <a:srgbClr val="171C41"/>
                </a:solidFill>
              </a:rPr>
              <a:t>The alternative strategies used by different people in the room. </a:t>
            </a:r>
          </a:p>
          <a:p>
            <a:pPr>
              <a:lnSpc>
                <a:spcPct val="100000"/>
              </a:lnSpc>
            </a:pPr>
            <a:r>
              <a:rPr lang="en-AU" sz="2200" dirty="0">
                <a:solidFill>
                  <a:srgbClr val="171C41"/>
                </a:solidFill>
              </a:rPr>
              <a:t>How efficient each strategy appears to be.</a:t>
            </a:r>
          </a:p>
        </p:txBody>
      </p:sp>
      <p:pic>
        <p:nvPicPr>
          <p:cNvPr id="6" name="Picture 5">
            <a:extLst>
              <a:ext uri="{FF2B5EF4-FFF2-40B4-BE49-F238E27FC236}">
                <a16:creationId xmlns:a16="http://schemas.microsoft.com/office/drawing/2014/main" id="{7DE44951-087E-4E8C-A0A4-3F4BE87CB684}"/>
              </a:ext>
            </a:extLst>
          </p:cNvPr>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3315246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0494"/>
            <a:ext cx="6615000" cy="945000"/>
          </a:xfrm>
        </p:spPr>
        <p:txBody>
          <a:bodyPr>
            <a:normAutofit/>
          </a:bodyPr>
          <a:lstStyle/>
          <a:p>
            <a:r>
              <a:rPr lang="en-AU" sz="3000" dirty="0">
                <a:solidFill>
                  <a:srgbClr val="171C41"/>
                </a:solidFill>
              </a:rPr>
              <a:t>Mental computation: Fluency </a:t>
            </a:r>
            <a:br>
              <a:rPr lang="en-AU" sz="3000" dirty="0">
                <a:solidFill>
                  <a:srgbClr val="171C41"/>
                </a:solidFill>
              </a:rPr>
            </a:br>
            <a:r>
              <a:rPr lang="en-AU" sz="3000" dirty="0">
                <a:solidFill>
                  <a:srgbClr val="171C41"/>
                </a:solidFill>
              </a:rPr>
              <a:t>and flexibility</a:t>
            </a:r>
          </a:p>
        </p:txBody>
      </p:sp>
      <p:sp>
        <p:nvSpPr>
          <p:cNvPr id="3" name="Content Placeholder 2"/>
          <p:cNvSpPr>
            <a:spLocks noGrp="1"/>
          </p:cNvSpPr>
          <p:nvPr>
            <p:ph idx="1"/>
          </p:nvPr>
        </p:nvSpPr>
        <p:spPr>
          <a:xfrm>
            <a:off x="2455848" y="1576137"/>
            <a:ext cx="5454277" cy="2454442"/>
          </a:xfrm>
        </p:spPr>
        <p:txBody>
          <a:bodyPr>
            <a:normAutofit/>
          </a:bodyPr>
          <a:lstStyle/>
          <a:p>
            <a:pPr marL="0" indent="0">
              <a:lnSpc>
                <a:spcPct val="100000"/>
              </a:lnSpc>
              <a:buNone/>
            </a:pPr>
            <a:r>
              <a:rPr lang="en-AU" sz="2200" dirty="0">
                <a:solidFill>
                  <a:srgbClr val="171C41"/>
                </a:solidFill>
              </a:rPr>
              <a:t>Strong number sense is developed by trying different strategies and then looking critically at their relative efficiencies.</a:t>
            </a:r>
          </a:p>
          <a:p>
            <a:pPr marL="0" indent="0">
              <a:lnSpc>
                <a:spcPct val="100000"/>
              </a:lnSpc>
              <a:buNone/>
            </a:pPr>
            <a:endParaRPr lang="en-AU" sz="2200" dirty="0">
              <a:solidFill>
                <a:srgbClr val="171C41"/>
              </a:solidFill>
            </a:endParaRP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You can do this with your students.</a:t>
            </a:r>
          </a:p>
        </p:txBody>
      </p:sp>
    </p:spTree>
    <p:extLst>
      <p:ext uri="{BB962C8B-B14F-4D97-AF65-F5344CB8AC3E}">
        <p14:creationId xmlns:p14="http://schemas.microsoft.com/office/powerpoint/2010/main" val="4088248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0494"/>
            <a:ext cx="6615000" cy="945000"/>
          </a:xfrm>
        </p:spPr>
        <p:txBody>
          <a:bodyPr>
            <a:normAutofit/>
          </a:bodyPr>
          <a:lstStyle/>
          <a:p>
            <a:r>
              <a:rPr lang="en-AU" sz="3000" dirty="0">
                <a:solidFill>
                  <a:srgbClr val="171C41"/>
                </a:solidFill>
              </a:rPr>
              <a:t>Mental computation: Strategic choice</a:t>
            </a:r>
          </a:p>
        </p:txBody>
      </p:sp>
      <p:sp>
        <p:nvSpPr>
          <p:cNvPr id="3" name="Content Placeholder 2"/>
          <p:cNvSpPr>
            <a:spLocks noGrp="1"/>
          </p:cNvSpPr>
          <p:nvPr>
            <p:ph idx="1"/>
          </p:nvPr>
        </p:nvSpPr>
        <p:spPr>
          <a:xfrm>
            <a:off x="2455848" y="1358646"/>
            <a:ext cx="5454277" cy="3610396"/>
          </a:xfrm>
        </p:spPr>
        <p:txBody>
          <a:bodyPr>
            <a:normAutofit/>
          </a:bodyPr>
          <a:lstStyle/>
          <a:p>
            <a:pPr marL="0" indent="0">
              <a:lnSpc>
                <a:spcPct val="100000"/>
              </a:lnSpc>
              <a:buNone/>
            </a:pPr>
            <a:r>
              <a:rPr lang="en-AU" sz="2200" dirty="0">
                <a:solidFill>
                  <a:srgbClr val="171C41"/>
                </a:solidFill>
              </a:rPr>
              <a:t>Strategic choice in mental computation is about choosing what to do and how best to do it.</a:t>
            </a:r>
          </a:p>
          <a:p>
            <a:pPr marL="0" indent="0">
              <a:lnSpc>
                <a:spcPct val="100000"/>
              </a:lnSpc>
              <a:buNone/>
            </a:pPr>
            <a:endParaRPr lang="en-AU" sz="2200" dirty="0">
              <a:solidFill>
                <a:srgbClr val="171C41"/>
              </a:solidFill>
            </a:endParaRPr>
          </a:p>
          <a:p>
            <a:pPr marL="0" indent="0">
              <a:lnSpc>
                <a:spcPct val="100000"/>
              </a:lnSpc>
              <a:buNone/>
            </a:pPr>
            <a:r>
              <a:rPr lang="en-AU" sz="2200" dirty="0">
                <a:solidFill>
                  <a:srgbClr val="171C41"/>
                </a:solidFill>
              </a:rPr>
              <a:t>Student’s available knowledge affects:</a:t>
            </a:r>
          </a:p>
          <a:p>
            <a:pPr>
              <a:lnSpc>
                <a:spcPct val="100000"/>
              </a:lnSpc>
            </a:pPr>
            <a:r>
              <a:rPr lang="en-AU" sz="2200" dirty="0">
                <a:solidFill>
                  <a:srgbClr val="171C41"/>
                </a:solidFill>
              </a:rPr>
              <a:t>What operations students see as possible.</a:t>
            </a:r>
          </a:p>
          <a:p>
            <a:pPr>
              <a:lnSpc>
                <a:spcPct val="100000"/>
              </a:lnSpc>
            </a:pPr>
            <a:r>
              <a:rPr lang="en-AU" sz="2200" dirty="0">
                <a:solidFill>
                  <a:srgbClr val="171C41"/>
                </a:solidFill>
              </a:rPr>
              <a:t>How fluently and flexibly the computation is carried out.</a:t>
            </a:r>
          </a:p>
        </p:txBody>
      </p:sp>
    </p:spTree>
    <p:extLst>
      <p:ext uri="{BB962C8B-B14F-4D97-AF65-F5344CB8AC3E}">
        <p14:creationId xmlns:p14="http://schemas.microsoft.com/office/powerpoint/2010/main" val="1345530161"/>
      </p:ext>
    </p:extLst>
  </p:cSld>
  <p:clrMapOvr>
    <a:masterClrMapping/>
  </p:clrMapOvr>
</p:sld>
</file>

<file path=ppt/theme/theme1.xml><?xml version="1.0" encoding="utf-8"?>
<a:theme xmlns:a="http://schemas.openxmlformats.org/drawingml/2006/main" name="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B89A2B07-E34D-A94A-A128-B3F449E79B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dimensions_blank</Template>
  <TotalTime>3864</TotalTime>
  <Words>2495</Words>
  <Application>Microsoft Office PowerPoint</Application>
  <PresentationFormat>On-screen Show (16:9)</PresentationFormat>
  <Paragraphs>237</Paragraphs>
  <Slides>29</Slides>
  <Notes>26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29</vt:i4>
      </vt:variant>
    </vt:vector>
  </HeadingPairs>
  <TitlesOfParts>
    <vt:vector size="33" baseType="lpstr">
      <vt:lpstr>Arial</vt:lpstr>
      <vt:lpstr>Calibri</vt:lpstr>
      <vt:lpstr>dimensions</vt:lpstr>
      <vt:lpstr>1_Office Theme</vt:lpstr>
      <vt:lpstr>Opening the Top Drawer  to Mental Computation </vt:lpstr>
      <vt:lpstr>The content in the Mental Computation Top Drawer will be addressed in three modules</vt:lpstr>
      <vt:lpstr>Learning outcomes:</vt:lpstr>
      <vt:lpstr>What is mental computation?</vt:lpstr>
      <vt:lpstr>Activity: Mental computation</vt:lpstr>
      <vt:lpstr>Activity: Mental computation</vt:lpstr>
      <vt:lpstr>Discussion: Mental computation</vt:lpstr>
      <vt:lpstr>Mental computation: Fluency  and flexibility</vt:lpstr>
      <vt:lpstr>Mental computation: Strategic choice</vt:lpstr>
      <vt:lpstr>Why is mental computation important?</vt:lpstr>
      <vt:lpstr>Adults and mental computation</vt:lpstr>
      <vt:lpstr>Adults and mental computation</vt:lpstr>
      <vt:lpstr>Estimation  and mental computation</vt:lpstr>
      <vt:lpstr>Consider</vt:lpstr>
      <vt:lpstr>Discussion point</vt:lpstr>
      <vt:lpstr>Using mental computation to check calculator answers</vt:lpstr>
      <vt:lpstr>Mental computation – easy way to calculate</vt:lpstr>
      <vt:lpstr>Mental computation – easy way to calculate</vt:lpstr>
      <vt:lpstr>Mental computation – developing number sense</vt:lpstr>
      <vt:lpstr>Mental computation – developing number sense</vt:lpstr>
      <vt:lpstr>Mental computation – creative and problem-solving approach</vt:lpstr>
      <vt:lpstr>Mental computation – creative and problem-solving approach</vt:lpstr>
      <vt:lpstr>Mental computation – working with your students</vt:lpstr>
      <vt:lpstr>Concluding thought (from 1830)</vt:lpstr>
      <vt:lpstr>Learning outcomes (revisited):</vt:lpstr>
      <vt:lpstr>Final thoughts</vt:lpstr>
      <vt:lpstr>The 12-day challenge</vt:lpstr>
      <vt:lpstr>Acknowledgements</vt:lpstr>
      <vt:lpstr>Copyright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Ruckert</dc:creator>
  <cp:lastModifiedBy>Ann Ruckert</cp:lastModifiedBy>
  <cp:revision>169</cp:revision>
  <cp:lastPrinted>2015-01-29T03:23:13Z</cp:lastPrinted>
  <dcterms:created xsi:type="dcterms:W3CDTF">2016-06-29T04:44:41Z</dcterms:created>
  <dcterms:modified xsi:type="dcterms:W3CDTF">2018-01-12T01:19:28Z</dcterms:modified>
</cp:coreProperties>
</file>