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41"/>
  </p:notesMasterIdLst>
  <p:handoutMasterIdLst>
    <p:handoutMasterId r:id="rId42"/>
  </p:handoutMasterIdLst>
  <p:sldIdLst>
    <p:sldId id="259" r:id="rId3"/>
    <p:sldId id="269" r:id="rId4"/>
    <p:sldId id="290" r:id="rId5"/>
    <p:sldId id="291" r:id="rId6"/>
    <p:sldId id="323" r:id="rId7"/>
    <p:sldId id="310" r:id="rId8"/>
    <p:sldId id="311" r:id="rId9"/>
    <p:sldId id="294" r:id="rId10"/>
    <p:sldId id="272" r:id="rId11"/>
    <p:sldId id="292" r:id="rId12"/>
    <p:sldId id="327" r:id="rId13"/>
    <p:sldId id="328" r:id="rId14"/>
    <p:sldId id="325" r:id="rId15"/>
    <p:sldId id="293" r:id="rId16"/>
    <p:sldId id="326" r:id="rId17"/>
    <p:sldId id="312" r:id="rId18"/>
    <p:sldId id="313" r:id="rId19"/>
    <p:sldId id="314" r:id="rId20"/>
    <p:sldId id="315" r:id="rId21"/>
    <p:sldId id="316" r:id="rId22"/>
    <p:sldId id="317" r:id="rId23"/>
    <p:sldId id="318" r:id="rId24"/>
    <p:sldId id="319" r:id="rId25"/>
    <p:sldId id="320" r:id="rId26"/>
    <p:sldId id="321" r:id="rId27"/>
    <p:sldId id="322" r:id="rId28"/>
    <p:sldId id="295" r:id="rId29"/>
    <p:sldId id="332" r:id="rId30"/>
    <p:sldId id="333" r:id="rId31"/>
    <p:sldId id="271" r:id="rId32"/>
    <p:sldId id="297" r:id="rId33"/>
    <p:sldId id="296" r:id="rId34"/>
    <p:sldId id="329" r:id="rId35"/>
    <p:sldId id="273" r:id="rId36"/>
    <p:sldId id="334" r:id="rId37"/>
    <p:sldId id="331" r:id="rId38"/>
    <p:sldId id="330" r:id="rId39"/>
    <p:sldId id="283"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930" userDrawn="1">
          <p15:clr>
            <a:srgbClr val="A4A3A4"/>
          </p15:clr>
        </p15:guide>
        <p15:guide id="3" orient="horz" pos="804" userDrawn="1">
          <p15:clr>
            <a:srgbClr val="A4A3A4"/>
          </p15:clr>
        </p15:guide>
        <p15:guide id="4" pos="1156" userDrawn="1">
          <p15:clr>
            <a:srgbClr val="A4A3A4"/>
          </p15:clr>
        </p15:guide>
        <p15:guide id="5" pos="2880" userDrawn="1">
          <p15:clr>
            <a:srgbClr val="A4A3A4"/>
          </p15:clr>
        </p15:guide>
        <p15:guide id="6" pos="1610" userDrawn="1">
          <p15:clr>
            <a:srgbClr val="A4A3A4"/>
          </p15:clr>
        </p15:guide>
        <p15:guide id="7" orient="horz" pos="1053" userDrawn="1">
          <p15:clr>
            <a:srgbClr val="A4A3A4"/>
          </p15:clr>
        </p15:guide>
        <p15:guide id="8" pos="1383" userDrawn="1">
          <p15:clr>
            <a:srgbClr val="A4A3A4"/>
          </p15:clr>
        </p15:guide>
        <p15:guide id="9" pos="51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41"/>
    <a:srgbClr val="32C213"/>
    <a:srgbClr val="406077"/>
    <a:srgbClr val="95B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655" autoAdjust="0"/>
  </p:normalViewPr>
  <p:slideViewPr>
    <p:cSldViewPr snapToGrid="0" snapToObjects="1">
      <p:cViewPr varScale="1">
        <p:scale>
          <a:sx n="70" d="100"/>
          <a:sy n="70" d="100"/>
        </p:scale>
        <p:origin x="1410" y="60"/>
      </p:cViewPr>
      <p:guideLst>
        <p:guide orient="horz" pos="599"/>
        <p:guide pos="930"/>
        <p:guide orient="horz" pos="804"/>
        <p:guide pos="1156"/>
        <p:guide pos="2880"/>
        <p:guide pos="1610"/>
        <p:guide orient="horz" pos="1053"/>
        <p:guide pos="1383"/>
        <p:guide pos="5171"/>
      </p:guideLst>
    </p:cSldViewPr>
  </p:slideViewPr>
  <p:outlineViewPr>
    <p:cViewPr>
      <p:scale>
        <a:sx n="33" d="100"/>
        <a:sy n="33" d="100"/>
      </p:scale>
      <p:origin x="0" y="52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1/12/2018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1/12/2018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opdrawer.aamt.edu.au/Mental-computation/Downloads/Up-Through-Tens-video-transcrip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opdrawer.aamt.edu.au/Mental-computation/Downloads/Adding-Tens-video-transcrip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topdrawer.aamt.edu.au/Mental-computation/Downloads/Using-Tens-Frames-with-Fingers-video-transcrip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opdrawer.aamt.edu.au/Mental-computation/Downloads/1-to-100-grid"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topdrawer.aamt.edu.au/Mental-computation/Downloads/Multiplication-fact-gri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opdrawer.aamt.edu.au/Mental-computation/Downloads/10-by-10-gri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ootle.edu.au/ec/viewing/S7053/pdf/tls10_improving_mental_comput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presenting the PowerPoint, distribute the </a:t>
            </a:r>
            <a:r>
              <a:rPr lang="en-US" sz="1200" b="1" kern="1200" dirty="0">
                <a:solidFill>
                  <a:schemeClr val="tx1"/>
                </a:solidFill>
                <a:effectLst/>
                <a:latin typeface="+mn-lt"/>
                <a:ea typeface="+mn-ea"/>
                <a:cs typeface="+mn-cs"/>
              </a:rPr>
              <a:t>pre-reading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Heirdsfield</a:t>
            </a:r>
            <a:r>
              <a:rPr lang="en-US" sz="1200" kern="1200" dirty="0">
                <a:solidFill>
                  <a:schemeClr val="tx1"/>
                </a:solidFill>
                <a:effectLst/>
                <a:latin typeface="+mn-lt"/>
                <a:ea typeface="+mn-ea"/>
                <a:cs typeface="+mn-cs"/>
              </a:rPr>
              <a:t>, A. (2002). </a:t>
            </a:r>
            <a:r>
              <a:rPr lang="en-AU" dirty="0"/>
              <a:t>Mental Methods Moving Along </a:t>
            </a:r>
            <a:r>
              <a:rPr lang="en-US" sz="1200" i="1" kern="1200" dirty="0">
                <a:solidFill>
                  <a:schemeClr val="tx1"/>
                </a:solidFill>
                <a:effectLst/>
                <a:latin typeface="+mn-lt"/>
                <a:ea typeface="+mn-ea"/>
                <a:cs typeface="+mn-cs"/>
              </a:rPr>
              <a:t>Australian Primary Mathematics Classroom</a:t>
            </a:r>
            <a:r>
              <a:rPr lang="en-US" sz="1200" kern="1200" dirty="0">
                <a:solidFill>
                  <a:schemeClr val="tx1"/>
                </a:solidFill>
                <a:effectLst/>
                <a:latin typeface="+mn-lt"/>
                <a:ea typeface="+mn-ea"/>
                <a:cs typeface="+mn-cs"/>
              </a:rPr>
              <a:t>, 7 (1), 4-8; available as a download with this module.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article, </a:t>
            </a:r>
            <a:r>
              <a:rPr lang="en-AU" sz="1200" b="0" i="0" kern="1200" dirty="0">
                <a:solidFill>
                  <a:schemeClr val="tx1"/>
                </a:solidFill>
                <a:effectLst/>
                <a:latin typeface="+mn-lt"/>
                <a:ea typeface="+mn-ea"/>
                <a:cs typeface="+mn-cs"/>
              </a:rPr>
              <a:t>Ann </a:t>
            </a:r>
            <a:r>
              <a:rPr lang="en-AU" sz="1200" b="0" i="0" kern="1200" dirty="0" err="1">
                <a:solidFill>
                  <a:schemeClr val="tx1"/>
                </a:solidFill>
                <a:effectLst/>
                <a:latin typeface="+mn-lt"/>
                <a:ea typeface="+mn-ea"/>
                <a:cs typeface="+mn-cs"/>
              </a:rPr>
              <a:t>Heirdsfield</a:t>
            </a:r>
            <a:r>
              <a:rPr lang="en-AU" sz="1200" b="0" i="0" kern="1200" dirty="0">
                <a:solidFill>
                  <a:schemeClr val="tx1"/>
                </a:solidFill>
                <a:effectLst/>
                <a:latin typeface="+mn-lt"/>
                <a:ea typeface="+mn-ea"/>
                <a:cs typeface="+mn-cs"/>
              </a:rPr>
              <a:t> explores the issue of how we can encourage students to take ownership of their own mental strategies, especially in relation to students making sense of numbers using their own natural skills.</a:t>
            </a: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to read the article before attending the professional learning presentation and to take special note of the importance of using manipulatives and representations to support mental computation.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4090263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241679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126764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 image in this slide contains the hyperlink to Vimeo (URL is https://vimeo.com/64689008). I suggest that you download the Vimeo and save it to your hard drive prior to working with this module (and then change the hyperlink to your saved copy of the Vimeo video) to reduce the likelihood of problems associated with possible internet outages.</a:t>
            </a:r>
          </a:p>
          <a:p>
            <a:r>
              <a:rPr lang="en-AU" dirty="0"/>
              <a:t>You can download the “</a:t>
            </a:r>
            <a:r>
              <a:rPr lang="en-AU" sz="1200" b="0" i="1" u="sng" kern="1200" dirty="0">
                <a:solidFill>
                  <a:schemeClr val="tx1"/>
                </a:solidFill>
                <a:effectLst/>
                <a:latin typeface="+mn-lt"/>
                <a:ea typeface="+mn-ea"/>
                <a:cs typeface="+mn-cs"/>
                <a:hlinkClick r:id="rId3"/>
              </a:rPr>
              <a:t>Up-Through-Ten</a:t>
            </a:r>
            <a:r>
              <a:rPr lang="en-AU" dirty="0"/>
              <a:t>” video transcript from http://topdrawer.aamt.edu.au/content/download/21461/285298/file/tdt_MC_upthroughtens_movie_script.pdf</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1217741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4027011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 image in this slide contains the hyperlink to Vimeo (URL is https://vimeo.com/64691633). I suggest that you download the Vimeo and save it to your hard drive prior to working with this module (and then change the hyperlink to your saved copy of the Vimeo video) to reduce the likelihood of problems associated with possible internet outages.</a:t>
            </a:r>
          </a:p>
          <a:p>
            <a:r>
              <a:rPr lang="en-AU" dirty="0"/>
              <a:t>You can download the “</a:t>
            </a:r>
            <a:r>
              <a:rPr lang="en-AU" sz="1200" b="0" i="1" u="sng" kern="1200" dirty="0">
                <a:solidFill>
                  <a:schemeClr val="tx1"/>
                </a:solidFill>
                <a:effectLst/>
                <a:latin typeface="+mn-lt"/>
                <a:ea typeface="+mn-ea"/>
                <a:cs typeface="+mn-cs"/>
                <a:hlinkClick r:id="rId3"/>
              </a:rPr>
              <a:t>Adding Tens</a:t>
            </a:r>
            <a:r>
              <a:rPr lang="en-AU" dirty="0"/>
              <a:t>” video transcript from http://topdrawer.aamt.edu.au/content/download/21445/285138/file/tdt_MC_addingtens_movie_script.pdf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15</a:t>
            </a:fld>
            <a:endParaRPr lang="en-US"/>
          </a:p>
        </p:txBody>
      </p:sp>
    </p:spTree>
    <p:extLst>
      <p:ext uri="{BB962C8B-B14F-4D97-AF65-F5344CB8AC3E}">
        <p14:creationId xmlns:p14="http://schemas.microsoft.com/office/powerpoint/2010/main" val="1727373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 image in this slide contains the hyperlink to Vimeo (URL is https://vimeo.com/64858419). I suggest that you download the Vimeo and save it to your hard drive prior to working with this module (and then change the hyperlink to your saved copy of the Vimeo video) to reduce the likelihood of problems associated with possible internet outages.</a:t>
            </a:r>
          </a:p>
          <a:p>
            <a:r>
              <a:rPr lang="en-AU" dirty="0"/>
              <a:t>You can download the “</a:t>
            </a:r>
            <a:r>
              <a:rPr lang="en-AU" sz="1200" b="0" i="0" kern="1200" dirty="0">
                <a:solidFill>
                  <a:schemeClr val="tx1"/>
                </a:solidFill>
                <a:effectLst/>
                <a:latin typeface="+mn-lt"/>
                <a:ea typeface="+mn-ea"/>
                <a:cs typeface="+mn-cs"/>
              </a:rPr>
              <a:t> </a:t>
            </a:r>
            <a:r>
              <a:rPr lang="en-AU" sz="1200" b="0" i="1" u="sng" kern="1200" dirty="0">
                <a:solidFill>
                  <a:schemeClr val="tx1"/>
                </a:solidFill>
                <a:effectLst/>
                <a:latin typeface="+mn-lt"/>
                <a:ea typeface="+mn-ea"/>
                <a:cs typeface="+mn-cs"/>
                <a:hlinkClick r:id="rId3"/>
              </a:rPr>
              <a:t>Using Tens Frames with Fingers</a:t>
            </a:r>
            <a:r>
              <a:rPr lang="en-AU" dirty="0"/>
              <a:t>” video transcript from http://topdrawer.aamt.edu.au/content/download/21458/285268/file/tdt_MC_tensfingers_movie_script.pdf</a:t>
            </a:r>
          </a:p>
        </p:txBody>
      </p:sp>
      <p:sp>
        <p:nvSpPr>
          <p:cNvPr id="4" name="Slide Number Placeholder 3"/>
          <p:cNvSpPr>
            <a:spLocks noGrp="1"/>
          </p:cNvSpPr>
          <p:nvPr>
            <p:ph type="sldNum" sz="quarter" idx="10"/>
          </p:nvPr>
        </p:nvSpPr>
        <p:spPr/>
        <p:txBody>
          <a:bodyPr/>
          <a:lstStyle/>
          <a:p>
            <a:fld id="{E038FC2C-B79D-6546-A7CD-42435F8CEEE0}" type="slidenum">
              <a:rPr lang="en-US" smtClean="0"/>
              <a:pPr/>
              <a:t>21</a:t>
            </a:fld>
            <a:endParaRPr lang="en-US"/>
          </a:p>
        </p:txBody>
      </p:sp>
    </p:spTree>
    <p:extLst>
      <p:ext uri="{BB962C8B-B14F-4D97-AF65-F5344CB8AC3E}">
        <p14:creationId xmlns:p14="http://schemas.microsoft.com/office/powerpoint/2010/main" val="246240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00000"/>
              </a:lnSpc>
            </a:pPr>
            <a:r>
              <a:rPr lang="en-AU" sz="1200" dirty="0">
                <a:solidFill>
                  <a:srgbClr val="171C41"/>
                </a:solidFill>
              </a:rPr>
              <a:t>1 – 100 grids and Multiplication fact grids are both available as handouts, and are available with this module in dimensions.</a:t>
            </a:r>
          </a:p>
          <a:p>
            <a:r>
              <a:rPr lang="en-AU" sz="1200" kern="1200" dirty="0">
                <a:solidFill>
                  <a:schemeClr val="tx1"/>
                </a:solidFill>
                <a:effectLst/>
                <a:latin typeface="+mn-lt"/>
                <a:ea typeface="+mn-ea"/>
                <a:cs typeface="+mn-cs"/>
              </a:rPr>
              <a:t>When students investigate patterns on a </a:t>
            </a:r>
            <a:r>
              <a:rPr lang="en-AU" sz="1200" u="sng" kern="1200" dirty="0">
                <a:solidFill>
                  <a:schemeClr val="tx1"/>
                </a:solidFill>
                <a:effectLst/>
                <a:latin typeface="+mn-lt"/>
                <a:ea typeface="+mn-ea"/>
                <a:cs typeface="+mn-cs"/>
                <a:hlinkClick r:id="rId3"/>
              </a:rPr>
              <a:t>1–100 chart</a:t>
            </a:r>
            <a:r>
              <a:rPr lang="en-AU" sz="1200" kern="1200" dirty="0">
                <a:solidFill>
                  <a:schemeClr val="tx1"/>
                </a:solidFill>
                <a:effectLst/>
                <a:latin typeface="+mn-lt"/>
                <a:ea typeface="+mn-ea"/>
                <a:cs typeface="+mn-cs"/>
              </a:rPr>
              <a:t> or on a </a:t>
            </a:r>
            <a:r>
              <a:rPr lang="en-AU" sz="1200" u="sng" kern="1200" dirty="0">
                <a:solidFill>
                  <a:schemeClr val="tx1"/>
                </a:solidFill>
                <a:effectLst/>
                <a:latin typeface="+mn-lt"/>
                <a:ea typeface="+mn-ea"/>
                <a:cs typeface="+mn-cs"/>
                <a:hlinkClick r:id="rId4"/>
              </a:rPr>
              <a:t>multiplication fact grid</a:t>
            </a:r>
            <a:r>
              <a:rPr lang="en-AU" sz="1200" kern="1200" dirty="0">
                <a:solidFill>
                  <a:schemeClr val="tx1"/>
                </a:solidFill>
                <a:effectLst/>
                <a:latin typeface="+mn-lt"/>
                <a:ea typeface="+mn-ea"/>
                <a:cs typeface="+mn-cs"/>
              </a:rPr>
              <a:t>, it assists their understanding of properties (e.g. the identity and commutative properties).</a:t>
            </a:r>
          </a:p>
          <a:p>
            <a:r>
              <a:rPr lang="en-AU" sz="1200" kern="1200" dirty="0">
                <a:solidFill>
                  <a:schemeClr val="tx1"/>
                </a:solidFill>
                <a:effectLst/>
                <a:latin typeface="+mn-lt"/>
                <a:ea typeface="+mn-ea"/>
                <a:cs typeface="+mn-cs"/>
              </a:rPr>
              <a:t>Display the </a:t>
            </a:r>
            <a:r>
              <a:rPr lang="en-AU" sz="1200" u="sng" kern="1200" dirty="0">
                <a:solidFill>
                  <a:schemeClr val="tx1"/>
                </a:solidFill>
                <a:effectLst/>
                <a:latin typeface="+mn-lt"/>
                <a:ea typeface="+mn-ea"/>
                <a:cs typeface="+mn-cs"/>
                <a:hlinkClick r:id="rId4"/>
              </a:rPr>
              <a:t>multiplication fact grid</a:t>
            </a:r>
            <a:r>
              <a:rPr lang="en-AU" sz="1200" kern="1200" dirty="0">
                <a:solidFill>
                  <a:schemeClr val="tx1"/>
                </a:solidFill>
                <a:effectLst/>
                <a:latin typeface="+mn-lt"/>
                <a:ea typeface="+mn-ea"/>
                <a:cs typeface="+mn-cs"/>
              </a:rPr>
              <a:t> and give the participants a few minutes to discuss in pairs any patterns they notice.</a:t>
            </a:r>
          </a:p>
          <a:p>
            <a:r>
              <a:rPr lang="en-AU" sz="1200" kern="1200" dirty="0">
                <a:solidFill>
                  <a:schemeClr val="tx1"/>
                </a:solidFill>
                <a:effectLst/>
                <a:latin typeface="+mn-lt"/>
                <a:ea typeface="+mn-ea"/>
                <a:cs typeface="+mn-cs"/>
              </a:rPr>
              <a:t>List students' ideas on the board (e.g. the first row and column in the unshaded section are all zeros, the second row and column are counting by ones, each column has a corresponding row that is the same).</a:t>
            </a:r>
          </a:p>
          <a:p>
            <a:r>
              <a:rPr lang="en-AU" sz="1200" kern="1200" dirty="0">
                <a:solidFill>
                  <a:schemeClr val="tx1"/>
                </a:solidFill>
                <a:effectLst/>
                <a:latin typeface="+mn-lt"/>
                <a:ea typeface="+mn-ea"/>
                <a:cs typeface="+mn-cs"/>
              </a:rPr>
              <a:t>Use a </a:t>
            </a:r>
            <a:r>
              <a:rPr lang="en-AU" sz="1200" u="sng" kern="1200" dirty="0">
                <a:solidFill>
                  <a:schemeClr val="tx1"/>
                </a:solidFill>
                <a:effectLst/>
                <a:latin typeface="+mn-lt"/>
                <a:ea typeface="+mn-ea"/>
                <a:cs typeface="+mn-cs"/>
                <a:hlinkClick r:id="rId3"/>
              </a:rPr>
              <a:t>1–100 number grid</a:t>
            </a:r>
            <a:r>
              <a:rPr lang="en-AU" sz="1200" kern="1200" dirty="0">
                <a:solidFill>
                  <a:schemeClr val="tx1"/>
                </a:solidFill>
                <a:effectLst/>
                <a:latin typeface="+mn-lt"/>
                <a:ea typeface="+mn-ea"/>
                <a:cs typeface="+mn-cs"/>
              </a:rPr>
              <a:t> in a 10 by 10 shape to explore sequences of multiples by shading each multiple in a different colour.</a:t>
            </a:r>
          </a:p>
          <a:p>
            <a:r>
              <a:rPr lang="en-AU" sz="1200" kern="1200" dirty="0">
                <a:solidFill>
                  <a:schemeClr val="tx1"/>
                </a:solidFill>
                <a:effectLst/>
                <a:latin typeface="+mn-lt"/>
                <a:ea typeface="+mn-ea"/>
                <a:cs typeface="+mn-cs"/>
              </a:rPr>
              <a:t>This can lead to generalisations, such as every second multiple of 2 in the twos' sequence (2, 4, 6, 8, 10, 12…) is also a multiple of 4.</a:t>
            </a:r>
          </a:p>
          <a:p>
            <a:r>
              <a:rPr lang="en-AU" sz="1200" kern="1200" dirty="0">
                <a:solidFill>
                  <a:schemeClr val="tx1"/>
                </a:solidFill>
                <a:effectLst/>
                <a:latin typeface="+mn-lt"/>
                <a:ea typeface="+mn-ea"/>
                <a:cs typeface="+mn-cs"/>
              </a:rPr>
              <a:t>Students could see if the same relationship exists for any other multiples (e.g. threes and sixes; fives and tens).</a:t>
            </a:r>
          </a:p>
          <a:p>
            <a:r>
              <a:rPr lang="en-AU" sz="1200" kern="1200" dirty="0">
                <a:solidFill>
                  <a:schemeClr val="tx1"/>
                </a:solidFill>
                <a:effectLst/>
                <a:latin typeface="+mn-lt"/>
                <a:ea typeface="+mn-ea"/>
                <a:cs typeface="+mn-cs"/>
              </a:rPr>
              <a:t>Identifying the patterns that exist within the multiplication facts can assist students to identify and generalise divisibility patterns. For example, a number is divisible by five if it ends in a five or zero. </a:t>
            </a:r>
          </a:p>
          <a:p>
            <a:pPr>
              <a:lnSpc>
                <a:spcPct val="100000"/>
              </a:lnSpc>
            </a:pPr>
            <a:r>
              <a:rPr lang="en-AU" sz="1200" dirty="0">
                <a:solidFill>
                  <a:srgbClr val="171C41"/>
                </a:solidFill>
              </a:rPr>
              <a:t>An activity that participants may like to use with their students to reveal the patterns found in 1 – 100 grids is the Sieve of Eratosthenes. Available from a number of places, one source is: http://www.doe.virginia.gov/testing/solsearch/sol/math/5/mess_5-3a.pdf.</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Good teaching of mental calculation of multiplication and division uses physical models and a variety of learning experiences including games, everyday contexts and opportunities for students to build connections.</a:t>
            </a:r>
          </a:p>
          <a:p>
            <a:r>
              <a:rPr lang="en-AU" sz="1200" b="1" kern="1200" dirty="0">
                <a:solidFill>
                  <a:schemeClr val="tx1"/>
                </a:solidFill>
                <a:effectLst/>
                <a:latin typeface="+mn-lt"/>
                <a:ea typeface="+mn-ea"/>
                <a:cs typeface="+mn-cs"/>
              </a:rPr>
              <a:t>Visualising arrays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Rectangular arrays help students see the multiplicative structure. Rectangular arrays also show the commutative nature of multiplication.</a:t>
            </a:r>
          </a:p>
          <a:p>
            <a:r>
              <a:rPr lang="en-AU" sz="1200" kern="1200" dirty="0">
                <a:solidFill>
                  <a:schemeClr val="tx1"/>
                </a:solidFill>
                <a:effectLst/>
                <a:latin typeface="+mn-lt"/>
                <a:ea typeface="+mn-ea"/>
                <a:cs typeface="+mn-cs"/>
              </a:rPr>
              <a:t>An array is a rectangular arrangement of objects in equal rows (horizontal) and equal columns (vertical).</a:t>
            </a:r>
          </a:p>
          <a:p>
            <a:r>
              <a:rPr lang="en-AU" sz="1200" kern="1200" dirty="0">
                <a:solidFill>
                  <a:schemeClr val="tx1"/>
                </a:solidFill>
                <a:effectLst/>
                <a:latin typeface="+mn-lt"/>
                <a:ea typeface="+mn-ea"/>
                <a:cs typeface="+mn-cs"/>
              </a:rPr>
              <a:t>Everyday examples of arrays include a muffin tray and an egg carton.</a:t>
            </a:r>
          </a:p>
          <a:p>
            <a:r>
              <a:rPr lang="en-AU" sz="1200" kern="1200" dirty="0">
                <a:solidFill>
                  <a:schemeClr val="tx1"/>
                </a:solidFill>
                <a:effectLst/>
                <a:latin typeface="+mn-lt"/>
                <a:ea typeface="+mn-ea"/>
                <a:cs typeface="+mn-cs"/>
              </a:rPr>
              <a:t>An array of eggs.</a:t>
            </a:r>
          </a:p>
          <a:p>
            <a:r>
              <a:rPr lang="en-AU" sz="1200" kern="1200" dirty="0">
                <a:solidFill>
                  <a:schemeClr val="tx1"/>
                </a:solidFill>
                <a:effectLst/>
                <a:latin typeface="+mn-lt"/>
                <a:ea typeface="+mn-ea"/>
                <a:cs typeface="+mn-cs"/>
              </a:rPr>
              <a:t>An array of juice boxes.</a:t>
            </a:r>
          </a:p>
          <a:p>
            <a:r>
              <a:rPr lang="en-AU" sz="1200" kern="1200" dirty="0">
                <a:solidFill>
                  <a:schemeClr val="tx1"/>
                </a:solidFill>
                <a:effectLst/>
                <a:latin typeface="+mn-lt"/>
                <a:ea typeface="+mn-ea"/>
                <a:cs typeface="+mn-cs"/>
              </a:rPr>
              <a:t>An array of chocolates.</a:t>
            </a:r>
          </a:p>
          <a:p>
            <a:r>
              <a:rPr lang="en-AU" sz="1200" b="1" kern="1200" dirty="0">
                <a:solidFill>
                  <a:schemeClr val="tx1"/>
                </a:solidFill>
                <a:effectLst/>
                <a:latin typeface="+mn-lt"/>
                <a:ea typeface="+mn-ea"/>
                <a:cs typeface="+mn-cs"/>
              </a:rPr>
              <a:t>Partial arrays</a:t>
            </a:r>
          </a:p>
          <a:p>
            <a:r>
              <a:rPr lang="en-AU" sz="1200" kern="1200" dirty="0">
                <a:solidFill>
                  <a:schemeClr val="tx1"/>
                </a:solidFill>
                <a:effectLst/>
                <a:latin typeface="+mn-lt"/>
                <a:ea typeface="+mn-ea"/>
                <a:cs typeface="+mn-cs"/>
              </a:rPr>
              <a:t>Array structures are ways to represent factors. In this activity, students are given the number of tiles in each row and column and are asked to find the total number of tiles needed to construct the rectangle.</a:t>
            </a:r>
          </a:p>
          <a:p>
            <a:r>
              <a:rPr lang="en-AU" sz="1200" kern="1200" dirty="0">
                <a:solidFill>
                  <a:schemeClr val="tx1"/>
                </a:solidFill>
                <a:effectLst/>
                <a:latin typeface="+mn-lt"/>
                <a:ea typeface="+mn-ea"/>
                <a:cs typeface="+mn-cs"/>
              </a:rPr>
              <a:t>Factors are pairs of counting numbers that multiply to give another counting number. They can be represented by arrays.</a:t>
            </a:r>
          </a:p>
          <a:p>
            <a:r>
              <a:rPr lang="en-AU" sz="1200" kern="1200" dirty="0">
                <a:solidFill>
                  <a:schemeClr val="tx1"/>
                </a:solidFill>
                <a:effectLst/>
                <a:latin typeface="+mn-lt"/>
                <a:ea typeface="+mn-ea"/>
                <a:cs typeface="+mn-cs"/>
              </a:rPr>
              <a:t>Make a partial array on the board (e.g. 6 by 5). Ask the students to predict the number of tiles they think were used to make the complete array and how they might work it out.</a:t>
            </a:r>
          </a:p>
          <a:p>
            <a:r>
              <a:rPr lang="en-AU" sz="1200" kern="1200" dirty="0">
                <a:solidFill>
                  <a:schemeClr val="tx1"/>
                </a:solidFill>
                <a:effectLst/>
                <a:latin typeface="+mn-lt"/>
                <a:ea typeface="+mn-ea"/>
                <a:cs typeface="+mn-cs"/>
              </a:rPr>
              <a:t>Students play a game of 'How many tiles do I need to pave the floor?'</a:t>
            </a:r>
          </a:p>
          <a:p>
            <a:r>
              <a:rPr lang="en-AU" sz="1200" kern="1200" dirty="0">
                <a:solidFill>
                  <a:schemeClr val="tx1"/>
                </a:solidFill>
                <a:effectLst/>
                <a:latin typeface="+mn-lt"/>
                <a:ea typeface="+mn-ea"/>
                <a:cs typeface="+mn-cs"/>
              </a:rPr>
              <a:t>For example, ask students to generate as many arrays for 12 as they can, either using concrete materials or shading in grid paper. Record each of the facts. In pairs, students can discuss any connections or patterns they notice in what they have recorded.</a:t>
            </a:r>
          </a:p>
          <a:p>
            <a:r>
              <a:rPr lang="en-AU" sz="1200" kern="1200" dirty="0">
                <a:solidFill>
                  <a:schemeClr val="tx1"/>
                </a:solidFill>
                <a:effectLst/>
                <a:latin typeface="+mn-lt"/>
                <a:ea typeface="+mn-ea"/>
                <a:cs typeface="+mn-cs"/>
              </a:rPr>
              <a:t>Visual representation of the arrays can assist students to see connections such as commutativity, and doubling and halving of the factors. This can lead to generalisation.</a:t>
            </a:r>
          </a:p>
          <a:p>
            <a:pPr>
              <a:lnSpc>
                <a:spcPct val="100000"/>
              </a:lnSpc>
            </a:pPr>
            <a:endParaRPr lang="en-AU" sz="1200" dirty="0">
              <a:solidFill>
                <a:srgbClr val="171C4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27</a:t>
            </a:fld>
            <a:endParaRPr lang="en-US"/>
          </a:p>
        </p:txBody>
      </p:sp>
    </p:spTree>
    <p:extLst>
      <p:ext uri="{BB962C8B-B14F-4D97-AF65-F5344CB8AC3E}">
        <p14:creationId xmlns:p14="http://schemas.microsoft.com/office/powerpoint/2010/main" val="299950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activity has been written as though it were to be presented to a class of students. Ask participants to work through it, then lead a discussion in which they can share their responses to the activity. How might they use this with their students?</a:t>
            </a:r>
          </a:p>
          <a:p>
            <a:r>
              <a:rPr lang="en-AU" sz="1200" kern="1200" dirty="0">
                <a:solidFill>
                  <a:schemeClr val="tx1"/>
                </a:solidFill>
                <a:effectLst/>
                <a:latin typeface="+mn-lt"/>
                <a:ea typeface="+mn-ea"/>
                <a:cs typeface="+mn-cs"/>
              </a:rPr>
              <a:t>Do they recognise that by rotating the structure they generate another arrangement?</a:t>
            </a:r>
          </a:p>
          <a:p>
            <a:r>
              <a:rPr lang="en-AU" sz="1200" kern="1200" dirty="0">
                <a:solidFill>
                  <a:schemeClr val="tx1"/>
                </a:solidFill>
                <a:effectLst/>
                <a:latin typeface="+mn-lt"/>
                <a:ea typeface="+mn-ea"/>
                <a:cs typeface="+mn-cs"/>
              </a:rPr>
              <a:t>Students share the different possibilities and draw them on the board or interactive whiteboard.</a:t>
            </a:r>
          </a:p>
          <a:p>
            <a:pPr lvl="0"/>
            <a:r>
              <a:rPr lang="en-AU" sz="1200" b="1" kern="1200" dirty="0">
                <a:solidFill>
                  <a:schemeClr val="tx1"/>
                </a:solidFill>
                <a:effectLst/>
                <a:latin typeface="+mn-lt"/>
                <a:ea typeface="+mn-ea"/>
                <a:cs typeface="+mn-cs"/>
              </a:rPr>
              <a:t>What is the same about all the arrays?</a:t>
            </a:r>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What is different?</a:t>
            </a:r>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What do you notice about the number of rows and number of tiles in each row?</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Pose extension problems such as:</a:t>
            </a:r>
          </a:p>
          <a:p>
            <a:r>
              <a:rPr lang="en-AU" sz="1200" b="1" kern="1200" dirty="0">
                <a:solidFill>
                  <a:schemeClr val="tx1"/>
                </a:solidFill>
                <a:effectLst/>
                <a:latin typeface="+mn-lt"/>
                <a:ea typeface="+mn-ea"/>
                <a:cs typeface="+mn-cs"/>
              </a:rPr>
              <a:t>I wonder if another number such as 36 would have as many different possible arrays as 24?</a:t>
            </a:r>
          </a:p>
          <a:p>
            <a:r>
              <a:rPr lang="en-AU" sz="1200" b="1" kern="1200" dirty="0">
                <a:solidFill>
                  <a:schemeClr val="tx1"/>
                </a:solidFill>
                <a:effectLst/>
                <a:latin typeface="+mn-lt"/>
                <a:ea typeface="+mn-ea"/>
                <a:cs typeface="+mn-cs"/>
              </a:rPr>
              <a:t>One of the activities in the Sieve of Eratosthenes pdf (http://www.doe.virginia.gov/testing/solsearch/sol/math/5/mess_5-3a.pdf) relates to this slide as well.</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28</a:t>
            </a:fld>
            <a:endParaRPr lang="en-US"/>
          </a:p>
        </p:txBody>
      </p:sp>
    </p:spTree>
    <p:extLst>
      <p:ext uri="{BB962C8B-B14F-4D97-AF65-F5344CB8AC3E}">
        <p14:creationId xmlns:p14="http://schemas.microsoft.com/office/powerpoint/2010/main" val="1500141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In the classroom students can work together to find another way to split the array using known facts. Opportunities arise for noticing square numbers, and doubling and halving connections. This is a useful way to develop flexibility and strategic choice. </a:t>
            </a:r>
          </a:p>
          <a:p>
            <a:r>
              <a:rPr lang="en-AU" sz="1200" kern="1200" dirty="0">
                <a:solidFill>
                  <a:schemeClr val="tx1"/>
                </a:solidFill>
                <a:effectLst/>
                <a:latin typeface="+mn-lt"/>
                <a:ea typeface="+mn-ea"/>
                <a:cs typeface="+mn-cs"/>
              </a:rPr>
              <a:t>A </a:t>
            </a:r>
            <a:r>
              <a:rPr lang="en-AU" sz="1200" kern="1200" dirty="0">
                <a:solidFill>
                  <a:schemeClr val="tx1"/>
                </a:solidFill>
                <a:effectLst/>
                <a:latin typeface="+mn-lt"/>
                <a:ea typeface="+mn-ea"/>
                <a:cs typeface="+mn-cs"/>
                <a:hlinkClick r:id="rId3"/>
              </a:rPr>
              <a:t>blank 10 by 10 grid</a:t>
            </a:r>
            <a:r>
              <a:rPr lang="en-AU" sz="1200" kern="1200" dirty="0">
                <a:solidFill>
                  <a:schemeClr val="tx1"/>
                </a:solidFill>
                <a:effectLst/>
                <a:latin typeface="+mn-lt"/>
                <a:ea typeface="+mn-ea"/>
                <a:cs typeface="+mn-cs"/>
              </a:rPr>
              <a:t> can be downloaded and used to record the splits. Using different colours makes the connections clear.</a:t>
            </a:r>
          </a:p>
          <a:p>
            <a:r>
              <a:rPr lang="en-AU" sz="1200" kern="1200" dirty="0">
                <a:solidFill>
                  <a:schemeClr val="tx1"/>
                </a:solidFill>
                <a:effectLst/>
                <a:latin typeface="+mn-lt"/>
                <a:ea typeface="+mn-ea"/>
                <a:cs typeface="+mn-cs"/>
              </a:rPr>
              <a:t>Encourage participants to generate a list of multiplication facts that students find difficult, and consider how they might partition them to make the mental calculation easier.</a:t>
            </a:r>
          </a:p>
          <a:p>
            <a:r>
              <a:rPr lang="en-AU" sz="1200" kern="1200" dirty="0">
                <a:solidFill>
                  <a:schemeClr val="tx1"/>
                </a:solidFill>
                <a:effectLst/>
                <a:latin typeface="+mn-lt"/>
                <a:ea typeface="+mn-ea"/>
                <a:cs typeface="+mn-cs"/>
              </a:rPr>
              <a:t>Make a group chart of the different strategies.</a:t>
            </a:r>
          </a:p>
          <a:p>
            <a:r>
              <a:rPr lang="en-AU" sz="1200" kern="1200" dirty="0">
                <a:solidFill>
                  <a:schemeClr val="tx1"/>
                </a:solidFill>
                <a:effectLst/>
                <a:latin typeface="+mn-lt"/>
                <a:ea typeface="+mn-ea"/>
                <a:cs typeface="+mn-cs"/>
              </a:rPr>
              <a:t>This activity can be extended in class so students mentally calculate the product of a two-digit and a one-digit number using partitioning strategies to make the calculation easier.</a:t>
            </a:r>
          </a:p>
          <a:p>
            <a:r>
              <a:rPr lang="en-AU" dirty="0"/>
              <a:t>Once participants have worked through the activity, lead a discussion in which they can share their responses to the activity. How might they use this with their students?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29</a:t>
            </a:fld>
            <a:endParaRPr lang="en-US"/>
          </a:p>
        </p:txBody>
      </p:sp>
    </p:spTree>
    <p:extLst>
      <p:ext uri="{BB962C8B-B14F-4D97-AF65-F5344CB8AC3E}">
        <p14:creationId xmlns:p14="http://schemas.microsoft.com/office/powerpoint/2010/main" val="44108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30</a:t>
            </a:fld>
            <a:endParaRPr lang="en-US"/>
          </a:p>
        </p:txBody>
      </p:sp>
    </p:spTree>
    <p:extLst>
      <p:ext uri="{BB962C8B-B14F-4D97-AF65-F5344CB8AC3E}">
        <p14:creationId xmlns:p14="http://schemas.microsoft.com/office/powerpoint/2010/main" val="113442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a:t>
            </a:fld>
            <a:endParaRPr lang="en-US"/>
          </a:p>
        </p:txBody>
      </p:sp>
    </p:spTree>
    <p:extLst>
      <p:ext uri="{BB962C8B-B14F-4D97-AF65-F5344CB8AC3E}">
        <p14:creationId xmlns:p14="http://schemas.microsoft.com/office/powerpoint/2010/main" val="3413242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It is important to understand that the structure of the place value system is based on grouping in tens. The additive and multiplicative nature of the system is useful in developing a sense of flexibility with numbers.</a:t>
            </a:r>
          </a:p>
          <a:p>
            <a:r>
              <a:rPr lang="en-AU" sz="1200" kern="1200" dirty="0">
                <a:solidFill>
                  <a:schemeClr val="tx1"/>
                </a:solidFill>
                <a:effectLst/>
                <a:latin typeface="+mn-lt"/>
                <a:ea typeface="+mn-ea"/>
                <a:cs typeface="+mn-cs"/>
              </a:rPr>
              <a:t>Use of an empty number line can make students' thinking visible and represent different strategies used.</a:t>
            </a:r>
          </a:p>
          <a:p>
            <a:r>
              <a:rPr lang="en-AU" sz="1200" kern="1200" dirty="0">
                <a:solidFill>
                  <a:schemeClr val="tx1"/>
                </a:solidFill>
                <a:effectLst/>
                <a:latin typeface="+mn-lt"/>
                <a:ea typeface="+mn-ea"/>
                <a:cs typeface="+mn-cs"/>
              </a:rPr>
              <a:t>Understanding the place value system is necessary when:</a:t>
            </a:r>
          </a:p>
          <a:p>
            <a:pPr lvl="0"/>
            <a:r>
              <a:rPr lang="en-AU" sz="1200" kern="1200" dirty="0">
                <a:solidFill>
                  <a:schemeClr val="tx1"/>
                </a:solidFill>
                <a:effectLst/>
                <a:latin typeface="+mn-lt"/>
                <a:ea typeface="+mn-ea"/>
                <a:cs typeface="+mn-cs"/>
              </a:rPr>
              <a:t>multiplying by powers of 10</a:t>
            </a:r>
          </a:p>
          <a:p>
            <a:pPr lvl="0"/>
            <a:r>
              <a:rPr lang="en-AU" sz="1200" kern="1200" dirty="0">
                <a:solidFill>
                  <a:schemeClr val="tx1"/>
                </a:solidFill>
                <a:effectLst/>
                <a:latin typeface="+mn-lt"/>
                <a:ea typeface="+mn-ea"/>
                <a:cs typeface="+mn-cs"/>
              </a:rPr>
              <a:t>multiplying multi-digit numbers by a single digit using the distributive property.</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Students' understanding of place value reflects their understanding of counting, as well as their thinking about the operations of addition, subtraction, multiplication and division.</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31</a:t>
            </a:fld>
            <a:endParaRPr lang="en-US"/>
          </a:p>
        </p:txBody>
      </p:sp>
    </p:spTree>
    <p:extLst>
      <p:ext uri="{BB962C8B-B14F-4D97-AF65-F5344CB8AC3E}">
        <p14:creationId xmlns:p14="http://schemas.microsoft.com/office/powerpoint/2010/main" val="289775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Progress in mental calculation involves a transition from counting to additive thinking to multiplicative thinking.</a:t>
            </a:r>
          </a:p>
          <a:p>
            <a:r>
              <a:rPr lang="en-AU" sz="1200" kern="1200" dirty="0">
                <a:solidFill>
                  <a:schemeClr val="tx1"/>
                </a:solidFill>
                <a:effectLst/>
                <a:latin typeface="+mn-lt"/>
                <a:ea typeface="+mn-ea"/>
                <a:cs typeface="+mn-cs"/>
              </a:rPr>
              <a:t>There are key indicators of increased efficiency in mental calculation strategies.</a:t>
            </a:r>
          </a:p>
          <a:p>
            <a:pPr lvl="0"/>
            <a:r>
              <a:rPr lang="en-AU" sz="1200" b="1" kern="1200" dirty="0">
                <a:solidFill>
                  <a:schemeClr val="tx1"/>
                </a:solidFill>
                <a:effectLst/>
                <a:latin typeface="+mn-lt"/>
                <a:ea typeface="+mn-ea"/>
                <a:cs typeface="+mn-cs"/>
              </a:rPr>
              <a:t>Counting based strategies</a:t>
            </a:r>
            <a:r>
              <a:rPr lang="en-AU" sz="1200" kern="1200" dirty="0">
                <a:solidFill>
                  <a:schemeClr val="tx1"/>
                </a:solidFill>
                <a:effectLst/>
                <a:latin typeface="+mn-lt"/>
                <a:ea typeface="+mn-ea"/>
                <a:cs typeface="+mn-cs"/>
              </a:rPr>
              <a:t> start with treating sets as collections of ones.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Students solve problems by counting every object.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This includes joining sets (addition and multiplication) and separating a set (subtraction). Sharing is done one object at a time.</a:t>
            </a:r>
          </a:p>
          <a:p>
            <a:pPr lvl="0"/>
            <a:r>
              <a:rPr lang="en-AU" sz="1200" b="1" kern="1200" dirty="0">
                <a:solidFill>
                  <a:schemeClr val="tx1"/>
                </a:solidFill>
                <a:effectLst/>
                <a:latin typeface="+mn-lt"/>
                <a:ea typeface="+mn-ea"/>
                <a:cs typeface="+mn-cs"/>
              </a:rPr>
              <a:t>Additive strategies</a:t>
            </a:r>
            <a:r>
              <a:rPr lang="en-AU" sz="1200" kern="1200" dirty="0">
                <a:solidFill>
                  <a:schemeClr val="tx1"/>
                </a:solidFill>
                <a:effectLst/>
                <a:latin typeface="+mn-lt"/>
                <a:ea typeface="+mn-ea"/>
                <a:cs typeface="+mn-cs"/>
              </a:rPr>
              <a:t> involve treating sets as collections that can be partitioned and combined.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first evidence of this is counting on and back to solve addition problems, and skip counting to solve multiplication problems.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When students learn that collections can be partitioned and recombined they use their knowledge of number facts to work out new results and solve more difficult problems.</a:t>
            </a:r>
          </a:p>
          <a:p>
            <a:pPr lvl="0"/>
            <a:r>
              <a:rPr lang="en-AU" sz="1200" b="1" kern="1200" dirty="0">
                <a:solidFill>
                  <a:schemeClr val="tx1"/>
                </a:solidFill>
                <a:effectLst/>
                <a:latin typeface="+mn-lt"/>
                <a:ea typeface="+mn-ea"/>
                <a:cs typeface="+mn-cs"/>
              </a:rPr>
              <a:t>Multiplicative thinking</a:t>
            </a:r>
            <a:r>
              <a:rPr lang="en-AU" sz="1200" kern="1200" dirty="0">
                <a:solidFill>
                  <a:schemeClr val="tx1"/>
                </a:solidFill>
                <a:effectLst/>
                <a:latin typeface="+mn-lt"/>
                <a:ea typeface="+mn-ea"/>
                <a:cs typeface="+mn-cs"/>
              </a:rPr>
              <a:t> involves using the properties of multiplication and division.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Students distinguish which of the four operations to apply to situations.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32</a:t>
            </a:fld>
            <a:endParaRPr lang="en-US"/>
          </a:p>
        </p:txBody>
      </p:sp>
    </p:spTree>
    <p:extLst>
      <p:ext uri="{BB962C8B-B14F-4D97-AF65-F5344CB8AC3E}">
        <p14:creationId xmlns:p14="http://schemas.microsoft.com/office/powerpoint/2010/main" val="144040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 image in this slide contains the hyperlink to Vimeo (URL is https://vimeo.com/64700076). I suggest that you download the Vimeo and save it to your hard drive prior to working with this module (and then change the hyperlink to your saved copy of the Vimeo video) to reduce the likelihood of problems associated with possible internet outages.</a:t>
            </a:r>
          </a:p>
          <a:p>
            <a:r>
              <a:rPr lang="en-AU" dirty="0"/>
              <a:t>You can download the “</a:t>
            </a:r>
            <a:r>
              <a:rPr lang="en-AU" sz="1200" b="0" i="1" u="sng" kern="1200" dirty="0">
                <a:solidFill>
                  <a:schemeClr val="tx1"/>
                </a:solidFill>
                <a:effectLst/>
                <a:latin typeface="+mn-lt"/>
                <a:ea typeface="+mn-ea"/>
                <a:cs typeface="+mn-cs"/>
              </a:rPr>
              <a:t>Differences</a:t>
            </a:r>
            <a:r>
              <a:rPr lang="en-AU" dirty="0"/>
              <a:t>” video transcript from http://topdrawer.aamt.edu.au/content/download/21449/285178/file/tdt_MC_differences_movie_script.pdf</a:t>
            </a:r>
          </a:p>
        </p:txBody>
      </p:sp>
      <p:sp>
        <p:nvSpPr>
          <p:cNvPr id="4" name="Slide Number Placeholder 3"/>
          <p:cNvSpPr>
            <a:spLocks noGrp="1"/>
          </p:cNvSpPr>
          <p:nvPr>
            <p:ph type="sldNum" sz="quarter" idx="10"/>
          </p:nvPr>
        </p:nvSpPr>
        <p:spPr/>
        <p:txBody>
          <a:bodyPr/>
          <a:lstStyle/>
          <a:p>
            <a:fld id="{E038FC2C-B79D-6546-A7CD-42435F8CEEE0}" type="slidenum">
              <a:rPr lang="en-US" smtClean="0"/>
              <a:pPr/>
              <a:t>33</a:t>
            </a:fld>
            <a:endParaRPr lang="en-US"/>
          </a:p>
        </p:txBody>
      </p:sp>
    </p:spTree>
    <p:extLst>
      <p:ext uri="{BB962C8B-B14F-4D97-AF65-F5344CB8AC3E}">
        <p14:creationId xmlns:p14="http://schemas.microsoft.com/office/powerpoint/2010/main" val="78551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34</a:t>
            </a:fld>
            <a:endParaRPr lang="en-US"/>
          </a:p>
        </p:txBody>
      </p:sp>
    </p:spTree>
    <p:extLst>
      <p:ext uri="{BB962C8B-B14F-4D97-AF65-F5344CB8AC3E}">
        <p14:creationId xmlns:p14="http://schemas.microsoft.com/office/powerpoint/2010/main" val="1295650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35</a:t>
            </a:fld>
            <a:endParaRPr lang="en-US"/>
          </a:p>
        </p:txBody>
      </p:sp>
    </p:spTree>
    <p:extLst>
      <p:ext uri="{BB962C8B-B14F-4D97-AF65-F5344CB8AC3E}">
        <p14:creationId xmlns:p14="http://schemas.microsoft.com/office/powerpoint/2010/main" val="59611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information about this project is available at: http://www.education.vic.gov.au/school/teachers/teachingresources/discipline/maths/assessment/Pages/scaffoldnum.aspx</a:t>
            </a:r>
          </a:p>
        </p:txBody>
      </p:sp>
      <p:sp>
        <p:nvSpPr>
          <p:cNvPr id="4" name="Slide Number Placeholder 3"/>
          <p:cNvSpPr>
            <a:spLocks noGrp="1"/>
          </p:cNvSpPr>
          <p:nvPr>
            <p:ph type="sldNum" sz="quarter" idx="10"/>
          </p:nvPr>
        </p:nvSpPr>
        <p:spPr/>
        <p:txBody>
          <a:bodyPr/>
          <a:lstStyle/>
          <a:p>
            <a:fld id="{E038FC2C-B79D-6546-A7CD-42435F8CEEE0}" type="slidenum">
              <a:rPr lang="en-US" smtClean="0"/>
              <a:pPr/>
              <a:t>36</a:t>
            </a:fld>
            <a:endParaRPr lang="en-US"/>
          </a:p>
        </p:txBody>
      </p:sp>
    </p:spTree>
    <p:extLst>
      <p:ext uri="{BB962C8B-B14F-4D97-AF65-F5344CB8AC3E}">
        <p14:creationId xmlns:p14="http://schemas.microsoft.com/office/powerpoint/2010/main" val="2172627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37</a:t>
            </a:fld>
            <a:endParaRPr lang="en-US"/>
          </a:p>
        </p:txBody>
      </p:sp>
    </p:spTree>
    <p:extLst>
      <p:ext uri="{BB962C8B-B14F-4D97-AF65-F5344CB8AC3E}">
        <p14:creationId xmlns:p14="http://schemas.microsoft.com/office/powerpoint/2010/main" val="3671904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38</a:t>
            </a:fld>
            <a:endParaRPr lang="en-US"/>
          </a:p>
        </p:txBody>
      </p:sp>
    </p:spTree>
    <p:extLst>
      <p:ext uri="{BB962C8B-B14F-4D97-AF65-F5344CB8AC3E}">
        <p14:creationId xmlns:p14="http://schemas.microsoft.com/office/powerpoint/2010/main" val="151452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Accessed from https://www.teachervision.com/using-manipulatives </a:t>
            </a:r>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113118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361812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Accessed from http://www.sunrisesd.ca/ServicesPrograms/NTK12/Documents/September%202016.pdf</a:t>
            </a:r>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123207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Accessed from http://www.sunrisesd.ca/ServicesPrograms/NTK12/Documents/September%202016.pdf</a:t>
            </a:r>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171512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Adapted from </a:t>
            </a:r>
            <a:r>
              <a:rPr lang="en-AU" sz="1200" u="sng" kern="1200" dirty="0">
                <a:solidFill>
                  <a:schemeClr val="tx1"/>
                </a:solidFill>
                <a:effectLst/>
                <a:latin typeface="+mn-lt"/>
                <a:ea typeface="+mn-ea"/>
                <a:cs typeface="+mn-cs"/>
                <a:hlinkClick r:id="rId3"/>
              </a:rPr>
              <a:t>http://www.scootle.edu.au/ec/viewing/S7053/pdf/tls10_improving_mental_computation.pdf</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106864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McClure, L. (2014). Developing Number Fluency – What, Why and How? Accessed from https://nrich.maths.org/10624</a:t>
            </a:r>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406150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27102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549" y="333805"/>
            <a:ext cx="6615000" cy="945000"/>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hasCustomPrompt="1"/>
          </p:nvPr>
        </p:nvSpPr>
        <p:spPr>
          <a:xfrm>
            <a:off x="1820680" y="1339239"/>
            <a:ext cx="6615000" cy="3375000"/>
          </a:xfrm>
        </p:spPr>
        <p:txBody>
          <a:bodyPr/>
          <a:lstStyle>
            <a:lvl1pPr>
              <a:defRPr sz="2600"/>
            </a:lvl1pPr>
            <a:lvl2pPr>
              <a:defRPr sz="2400"/>
            </a:lvl2pPr>
            <a:lvl3pPr>
              <a:defRPr sz="22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4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666875" y="2463404"/>
            <a:ext cx="7477125"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050257" y="2339579"/>
            <a:ext cx="7093744"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50257" y="2019301"/>
            <a:ext cx="7093744"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6469163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64858419"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6470007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http://topdrawer.aamt.edu.au/Mental-comput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topdrawer.aamt.edu.au/Mental-computation/Activiti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ducation.vic.gov.au/Documents/school/teachers/teachingresources/discipline/maths/assessment/lafcomparativ.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299" y="862788"/>
            <a:ext cx="6705600" cy="1606840"/>
          </a:xfrm>
        </p:spPr>
        <p:txBody>
          <a:bodyPr/>
          <a:lstStyle/>
          <a:p>
            <a:pPr algn="l">
              <a:lnSpc>
                <a:spcPct val="100000"/>
              </a:lnSpc>
            </a:pPr>
            <a:r>
              <a:rPr lang="en-AU" sz="3200" b="1" dirty="0">
                <a:solidFill>
                  <a:srgbClr val="171C41"/>
                </a:solidFill>
              </a:rPr>
              <a:t>Opening the Top Drawer </a:t>
            </a:r>
            <a:br>
              <a:rPr lang="en-AU" sz="3200" b="1" dirty="0">
                <a:solidFill>
                  <a:srgbClr val="171C41"/>
                </a:solidFill>
              </a:rPr>
            </a:br>
            <a:r>
              <a:rPr lang="en-AU" sz="3200" b="1" dirty="0">
                <a:solidFill>
                  <a:srgbClr val="171C41"/>
                </a:solidFill>
              </a:rPr>
              <a:t>to Mental Computation</a:t>
            </a:r>
            <a:br>
              <a:rPr lang="en-AU" sz="3200" dirty="0"/>
            </a:br>
            <a:endParaRPr lang="en-US" sz="3200" dirty="0"/>
          </a:p>
        </p:txBody>
      </p:sp>
      <p:sp>
        <p:nvSpPr>
          <p:cNvPr id="3" name="Subtitle 2"/>
          <p:cNvSpPr>
            <a:spLocks noGrp="1"/>
          </p:cNvSpPr>
          <p:nvPr>
            <p:ph type="subTitle" idx="1"/>
          </p:nvPr>
        </p:nvSpPr>
        <p:spPr>
          <a:xfrm>
            <a:off x="2120646" y="2083038"/>
            <a:ext cx="6705600" cy="700987"/>
          </a:xfrm>
        </p:spPr>
        <p:txBody>
          <a:bodyPr>
            <a:noAutofit/>
          </a:bodyPr>
          <a:lstStyle/>
          <a:p>
            <a:pPr algn="l">
              <a:lnSpc>
                <a:spcPct val="100000"/>
              </a:lnSpc>
              <a:spcBef>
                <a:spcPts val="0"/>
              </a:spcBef>
            </a:pPr>
            <a:r>
              <a:rPr lang="en-AU" sz="1640" dirty="0"/>
              <a:t>Module 3 of 3: </a:t>
            </a:r>
            <a:r>
              <a:rPr lang="en-US" sz="1640" dirty="0"/>
              <a:t>Using manipulatives to support mental computation</a:t>
            </a:r>
            <a:endParaRPr lang="en-AU" sz="1640" dirty="0"/>
          </a:p>
        </p:txBody>
      </p:sp>
      <p:sp>
        <p:nvSpPr>
          <p:cNvPr id="6" name="Subtitle 2"/>
          <p:cNvSpPr txBox="1">
            <a:spLocks/>
          </p:cNvSpPr>
          <p:nvPr/>
        </p:nvSpPr>
        <p:spPr>
          <a:xfrm>
            <a:off x="7398326" y="4835948"/>
            <a:ext cx="1709097" cy="25725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240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b="0" i="0" kern="1200">
                <a:solidFill>
                  <a:schemeClr val="tx1"/>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Arial"/>
              <a:buNone/>
              <a:defRPr sz="1350" b="0" i="0" kern="1200">
                <a:solidFill>
                  <a:schemeClr val="tx1"/>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algn="l"/>
            <a:r>
              <a:rPr lang="en-AU" sz="1000" dirty="0">
                <a:solidFill>
                  <a:srgbClr val="171C41"/>
                </a:solidFill>
              </a:rPr>
              <a:t>Developed by Ann Ruckert</a:t>
            </a:r>
          </a:p>
        </p:txBody>
      </p:sp>
      <p:pic>
        <p:nvPicPr>
          <p:cNvPr id="7" name="Picture 6">
            <a:extLst>
              <a:ext uri="{FF2B5EF4-FFF2-40B4-BE49-F238E27FC236}">
                <a16:creationId xmlns:a16="http://schemas.microsoft.com/office/drawing/2014/main" id="{8EF3410A-348E-4987-8A1C-0618126D0643}"/>
              </a:ext>
            </a:extLst>
          </p:cNvPr>
          <p:cNvPicPr/>
          <p:nvPr/>
        </p:nvPicPr>
        <p:blipFill rotWithShape="1">
          <a:blip r:embed="rId3"/>
          <a:srcRect l="44055" t="8483" r="3012" b="64293"/>
          <a:stretch/>
        </p:blipFill>
        <p:spPr bwMode="auto">
          <a:xfrm>
            <a:off x="2059427" y="2577616"/>
            <a:ext cx="3214614" cy="543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661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Bead strings</a:t>
            </a:r>
          </a:p>
        </p:txBody>
      </p:sp>
      <p:sp>
        <p:nvSpPr>
          <p:cNvPr id="3" name="Content Placeholder 2"/>
          <p:cNvSpPr>
            <a:spLocks noGrp="1"/>
          </p:cNvSpPr>
          <p:nvPr>
            <p:ph idx="1"/>
          </p:nvPr>
        </p:nvSpPr>
        <p:spPr>
          <a:xfrm>
            <a:off x="2455848" y="1358646"/>
            <a:ext cx="6271275" cy="2373095"/>
          </a:xfrm>
        </p:spPr>
        <p:txBody>
          <a:bodyPr>
            <a:normAutofit/>
          </a:bodyPr>
          <a:lstStyle/>
          <a:p>
            <a:pPr marL="0" indent="0">
              <a:lnSpc>
                <a:spcPct val="100000"/>
              </a:lnSpc>
              <a:spcAft>
                <a:spcPts val="1200"/>
              </a:spcAft>
              <a:buNone/>
            </a:pPr>
            <a:r>
              <a:rPr lang="en-AU" sz="2200" dirty="0">
                <a:solidFill>
                  <a:srgbClr val="171C41"/>
                </a:solidFill>
              </a:rPr>
              <a:t>Use of </a:t>
            </a:r>
            <a:r>
              <a:rPr lang="en-AU" sz="2200" b="1" dirty="0">
                <a:solidFill>
                  <a:srgbClr val="171C41"/>
                </a:solidFill>
              </a:rPr>
              <a:t>bead strings </a:t>
            </a:r>
            <a:r>
              <a:rPr lang="en-AU" sz="2200" dirty="0">
                <a:solidFill>
                  <a:srgbClr val="171C41"/>
                </a:solidFill>
              </a:rPr>
              <a:t>can assist in developing an understanding of counting on and counting back as a precursor to the use of number lines.</a:t>
            </a:r>
          </a:p>
          <a:p>
            <a:pPr marL="0" indent="0">
              <a:lnSpc>
                <a:spcPct val="100000"/>
              </a:lnSpc>
              <a:spcAft>
                <a:spcPts val="1200"/>
              </a:spcAft>
              <a:buNone/>
            </a:pPr>
            <a:r>
              <a:rPr lang="en-AU" sz="2200" dirty="0">
                <a:solidFill>
                  <a:srgbClr val="171C41"/>
                </a:solidFill>
              </a:rPr>
              <a:t>For example:</a:t>
            </a:r>
          </a:p>
          <a:p>
            <a:pPr marL="0" indent="0">
              <a:lnSpc>
                <a:spcPct val="100000"/>
              </a:lnSpc>
              <a:spcAft>
                <a:spcPts val="1200"/>
              </a:spcAft>
              <a:buNone/>
            </a:pPr>
            <a:r>
              <a:rPr lang="en-AU" sz="2200" dirty="0">
                <a:solidFill>
                  <a:srgbClr val="171C41"/>
                </a:solidFill>
              </a:rPr>
              <a:t>	8 + 5 = 13</a:t>
            </a:r>
          </a:p>
        </p:txBody>
      </p:sp>
      <p:pic>
        <p:nvPicPr>
          <p:cNvPr id="4" name="Picture 3">
            <a:extLst>
              <a:ext uri="{FF2B5EF4-FFF2-40B4-BE49-F238E27FC236}">
                <a16:creationId xmlns:a16="http://schemas.microsoft.com/office/drawing/2014/main" id="{3164BA28-B570-4A3D-BA4A-2D2D2147467C}"/>
              </a:ext>
            </a:extLst>
          </p:cNvPr>
          <p:cNvPicPr>
            <a:picLocks noChangeAspect="1"/>
          </p:cNvPicPr>
          <p:nvPr/>
        </p:nvPicPr>
        <p:blipFill rotWithShape="1">
          <a:blip r:embed="rId3"/>
          <a:srcRect l="6216" t="25690" r="68649" b="64442"/>
          <a:stretch/>
        </p:blipFill>
        <p:spPr>
          <a:xfrm>
            <a:off x="2582561" y="3842912"/>
            <a:ext cx="5937728" cy="766158"/>
          </a:xfrm>
          <a:prstGeom prst="rect">
            <a:avLst/>
          </a:prstGeom>
        </p:spPr>
      </p:pic>
    </p:spTree>
    <p:extLst>
      <p:ext uri="{BB962C8B-B14F-4D97-AF65-F5344CB8AC3E}">
        <p14:creationId xmlns:p14="http://schemas.microsoft.com/office/powerpoint/2010/main" val="331524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Adding with a bead string</a:t>
            </a:r>
          </a:p>
        </p:txBody>
      </p:sp>
      <p:sp>
        <p:nvSpPr>
          <p:cNvPr id="3" name="Content Placeholder 2"/>
          <p:cNvSpPr>
            <a:spLocks noGrp="1"/>
          </p:cNvSpPr>
          <p:nvPr>
            <p:ph idx="1"/>
          </p:nvPr>
        </p:nvSpPr>
        <p:spPr>
          <a:xfrm>
            <a:off x="1503124" y="1358645"/>
            <a:ext cx="2674306" cy="3626713"/>
          </a:xfrm>
        </p:spPr>
        <p:txBody>
          <a:bodyPr>
            <a:normAutofit fontScale="92500" lnSpcReduction="10000"/>
          </a:bodyPr>
          <a:lstStyle/>
          <a:p>
            <a:pPr marL="0" indent="0">
              <a:lnSpc>
                <a:spcPct val="100000"/>
              </a:lnSpc>
              <a:spcAft>
                <a:spcPts val="1200"/>
              </a:spcAft>
              <a:buNone/>
            </a:pPr>
            <a:r>
              <a:rPr lang="en-AU" sz="2200" dirty="0">
                <a:solidFill>
                  <a:srgbClr val="171C41"/>
                </a:solidFill>
              </a:rPr>
              <a:t>A string of beads, alternating every ten beads from green to pink. The problem is to add 27 to 58. </a:t>
            </a:r>
          </a:p>
          <a:p>
            <a:pPr marL="0" indent="0">
              <a:lnSpc>
                <a:spcPct val="100000"/>
              </a:lnSpc>
              <a:spcAft>
                <a:spcPts val="1200"/>
              </a:spcAft>
              <a:buNone/>
            </a:pPr>
            <a:r>
              <a:rPr lang="en-AU" sz="2200" dirty="0">
                <a:solidFill>
                  <a:srgbClr val="171C41"/>
                </a:solidFill>
              </a:rPr>
              <a:t>First peg is at 58 with a jump of 20 to reach 78, then a jump of 2 to reach 80, then a jump of 5 to reach the answer of 85.</a:t>
            </a:r>
          </a:p>
          <a:p>
            <a:pPr marL="0" indent="0">
              <a:lnSpc>
                <a:spcPct val="100000"/>
              </a:lnSpc>
              <a:spcAft>
                <a:spcPts val="1200"/>
              </a:spcAft>
              <a:buNone/>
            </a:pPr>
            <a:endParaRPr lang="en-AU" sz="2200" dirty="0">
              <a:solidFill>
                <a:srgbClr val="171C41"/>
              </a:solidFill>
            </a:endParaRPr>
          </a:p>
        </p:txBody>
      </p:sp>
      <p:pic>
        <p:nvPicPr>
          <p:cNvPr id="5" name="Picture 4">
            <a:extLst>
              <a:ext uri="{FF2B5EF4-FFF2-40B4-BE49-F238E27FC236}">
                <a16:creationId xmlns:a16="http://schemas.microsoft.com/office/drawing/2014/main" id="{35FB0594-3232-44C6-97D8-9434E36BCC5B}"/>
              </a:ext>
            </a:extLst>
          </p:cNvPr>
          <p:cNvPicPr>
            <a:picLocks noChangeAspect="1"/>
          </p:cNvPicPr>
          <p:nvPr/>
        </p:nvPicPr>
        <p:blipFill>
          <a:blip r:embed="rId3"/>
          <a:stretch>
            <a:fillRect/>
          </a:stretch>
        </p:blipFill>
        <p:spPr>
          <a:xfrm>
            <a:off x="4277638" y="1358646"/>
            <a:ext cx="4572000" cy="2847975"/>
          </a:xfrm>
          <a:prstGeom prst="rect">
            <a:avLst/>
          </a:prstGeom>
        </p:spPr>
      </p:pic>
    </p:spTree>
    <p:extLst>
      <p:ext uri="{BB962C8B-B14F-4D97-AF65-F5344CB8AC3E}">
        <p14:creationId xmlns:p14="http://schemas.microsoft.com/office/powerpoint/2010/main" val="32426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Adding with a bead string</a:t>
            </a:r>
          </a:p>
        </p:txBody>
      </p:sp>
      <p:sp>
        <p:nvSpPr>
          <p:cNvPr id="3" name="Content Placeholder 2"/>
          <p:cNvSpPr>
            <a:spLocks noGrp="1"/>
          </p:cNvSpPr>
          <p:nvPr>
            <p:ph idx="1"/>
          </p:nvPr>
        </p:nvSpPr>
        <p:spPr>
          <a:xfrm>
            <a:off x="1503124" y="1358646"/>
            <a:ext cx="2580361" cy="3444360"/>
          </a:xfrm>
        </p:spPr>
        <p:txBody>
          <a:bodyPr>
            <a:normAutofit lnSpcReduction="10000"/>
          </a:bodyPr>
          <a:lstStyle/>
          <a:p>
            <a:pPr marL="0" indent="0">
              <a:lnSpc>
                <a:spcPct val="100000"/>
              </a:lnSpc>
              <a:spcAft>
                <a:spcPts val="1200"/>
              </a:spcAft>
              <a:buNone/>
            </a:pPr>
            <a:r>
              <a:rPr lang="en-AU" sz="2200" dirty="0">
                <a:solidFill>
                  <a:srgbClr val="171C41"/>
                </a:solidFill>
              </a:rPr>
              <a:t>A second method to add 58 + 27.</a:t>
            </a:r>
          </a:p>
          <a:p>
            <a:pPr marL="0" indent="0">
              <a:lnSpc>
                <a:spcPct val="100000"/>
              </a:lnSpc>
              <a:spcAft>
                <a:spcPts val="1200"/>
              </a:spcAft>
              <a:buNone/>
            </a:pPr>
            <a:r>
              <a:rPr lang="en-AU" sz="2200" dirty="0">
                <a:solidFill>
                  <a:srgbClr val="171C41"/>
                </a:solidFill>
              </a:rPr>
              <a:t>First peg is at 58 with a jump of 2 to reach 60, then a jump of 5 to reach 65, then a jump of 20 to reach the answer of 85.</a:t>
            </a:r>
          </a:p>
          <a:p>
            <a:pPr marL="0" indent="0">
              <a:lnSpc>
                <a:spcPct val="100000"/>
              </a:lnSpc>
              <a:spcAft>
                <a:spcPts val="1200"/>
              </a:spcAft>
              <a:buNone/>
            </a:pPr>
            <a:endParaRPr lang="en-AU" sz="2200" dirty="0">
              <a:solidFill>
                <a:srgbClr val="171C41"/>
              </a:solidFill>
            </a:endParaRPr>
          </a:p>
        </p:txBody>
      </p:sp>
      <p:pic>
        <p:nvPicPr>
          <p:cNvPr id="1026" name="Picture 2" descr="A string of beads, alternating every ten beads from green to pink. The problem is to add 27 to 58. First peg is at 58 with a jump of 2 to reach 60, then a jump of 5 to reach 65 then a jump of 20 to reach the answer of 85.">
            <a:extLst>
              <a:ext uri="{FF2B5EF4-FFF2-40B4-BE49-F238E27FC236}">
                <a16:creationId xmlns:a16="http://schemas.microsoft.com/office/drawing/2014/main" id="{22C01232-FD41-45CB-B04D-10E42C436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485" y="1358646"/>
            <a:ext cx="45720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4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39D54-38BD-4E36-BBD2-79FB7440B891}"/>
              </a:ext>
            </a:extLst>
          </p:cNvPr>
          <p:cNvPicPr>
            <a:picLocks noChangeAspect="1"/>
          </p:cNvPicPr>
          <p:nvPr/>
        </p:nvPicPr>
        <p:blipFill rotWithShape="1">
          <a:blip r:embed="rId3"/>
          <a:srcRect l="54931" t="14025" r="19452" b="28457"/>
          <a:stretch/>
        </p:blipFill>
        <p:spPr>
          <a:xfrm>
            <a:off x="2129424" y="302395"/>
            <a:ext cx="6150280" cy="4538710"/>
          </a:xfrm>
          <a:prstGeom prst="rect">
            <a:avLst/>
          </a:prstGeom>
        </p:spPr>
      </p:pic>
    </p:spTree>
    <p:extLst>
      <p:ext uri="{BB962C8B-B14F-4D97-AF65-F5344CB8AC3E}">
        <p14:creationId xmlns:p14="http://schemas.microsoft.com/office/powerpoint/2010/main" val="237919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Ten frames, cube stacks and finger patterns</a:t>
            </a:r>
          </a:p>
        </p:txBody>
      </p:sp>
      <p:sp>
        <p:nvSpPr>
          <p:cNvPr id="3" name="Content Placeholder 2"/>
          <p:cNvSpPr>
            <a:spLocks noGrp="1"/>
          </p:cNvSpPr>
          <p:nvPr>
            <p:ph idx="1"/>
          </p:nvPr>
        </p:nvSpPr>
        <p:spPr>
          <a:xfrm>
            <a:off x="2455848" y="1576136"/>
            <a:ext cx="5454277" cy="2833025"/>
          </a:xfrm>
        </p:spPr>
        <p:txBody>
          <a:bodyPr>
            <a:normAutofit/>
          </a:bodyPr>
          <a:lstStyle/>
          <a:p>
            <a:pPr marL="0" indent="0">
              <a:lnSpc>
                <a:spcPct val="100000"/>
              </a:lnSpc>
              <a:buNone/>
            </a:pPr>
            <a:r>
              <a:rPr lang="en-AU" sz="2200" dirty="0">
                <a:solidFill>
                  <a:srgbClr val="171C41"/>
                </a:solidFill>
              </a:rPr>
              <a:t>Basic number facts are best developed through a process of noticing patterns and relationships.</a:t>
            </a:r>
          </a:p>
          <a:p>
            <a:pPr marL="0" indent="0">
              <a:lnSpc>
                <a:spcPct val="100000"/>
              </a:lnSpc>
              <a:buNone/>
            </a:pPr>
            <a:r>
              <a:rPr lang="en-AU" sz="2200" dirty="0">
                <a:solidFill>
                  <a:srgbClr val="171C41"/>
                </a:solidFill>
              </a:rPr>
              <a:t>Tens frames, cube stacks and finger patterns are all useful representations for learning these facts.</a:t>
            </a:r>
          </a:p>
        </p:txBody>
      </p:sp>
    </p:spTree>
    <p:extLst>
      <p:ext uri="{BB962C8B-B14F-4D97-AF65-F5344CB8AC3E}">
        <p14:creationId xmlns:p14="http://schemas.microsoft.com/office/powerpoint/2010/main" val="408824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75D89E0A-B201-41A7-83CB-2C280C42B75F}"/>
              </a:ext>
            </a:extLst>
          </p:cNvPr>
          <p:cNvPicPr>
            <a:picLocks noChangeAspect="1"/>
          </p:cNvPicPr>
          <p:nvPr/>
        </p:nvPicPr>
        <p:blipFill rotWithShape="1">
          <a:blip r:embed="rId4"/>
          <a:srcRect l="61818" t="42390" r="23705" b="24810"/>
          <a:stretch/>
        </p:blipFill>
        <p:spPr>
          <a:xfrm>
            <a:off x="1947797" y="363254"/>
            <a:ext cx="6194121" cy="4612330"/>
          </a:xfrm>
          <a:prstGeom prst="rect">
            <a:avLst/>
          </a:prstGeom>
        </p:spPr>
      </p:pic>
    </p:spTree>
    <p:extLst>
      <p:ext uri="{BB962C8B-B14F-4D97-AF65-F5344CB8AC3E}">
        <p14:creationId xmlns:p14="http://schemas.microsoft.com/office/powerpoint/2010/main" val="207484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E197A555-1F0D-4F37-B286-CCE1F9F39365}"/>
              </a:ext>
            </a:extLst>
          </p:cNvPr>
          <p:cNvSpPr txBox="1">
            <a:spLocks noChangeArrowheads="1"/>
          </p:cNvSpPr>
          <p:nvPr/>
        </p:nvSpPr>
        <p:spPr bwMode="auto">
          <a:xfrm>
            <a:off x="4552950" y="2914650"/>
            <a:ext cx="2971800" cy="78483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AU" sz="4500" dirty="0">
                <a:solidFill>
                  <a:srgbClr val="000090"/>
                </a:solidFill>
                <a:latin typeface="+mn-lt"/>
              </a:rPr>
              <a:t>2 + 2 = 4</a:t>
            </a:r>
          </a:p>
        </p:txBody>
      </p:sp>
      <p:grpSp>
        <p:nvGrpSpPr>
          <p:cNvPr id="2" name="Group 121">
            <a:extLst>
              <a:ext uri="{FF2B5EF4-FFF2-40B4-BE49-F238E27FC236}">
                <a16:creationId xmlns:a16="http://schemas.microsoft.com/office/drawing/2014/main" id="{307B1292-362E-4CEB-9CC5-561795C0D28B}"/>
              </a:ext>
            </a:extLst>
          </p:cNvPr>
          <p:cNvGrpSpPr/>
          <p:nvPr/>
        </p:nvGrpSpPr>
        <p:grpSpPr>
          <a:xfrm>
            <a:off x="2914650" y="3429000"/>
            <a:ext cx="457200" cy="514350"/>
            <a:chOff x="457200" y="1371600"/>
            <a:chExt cx="609600" cy="685800"/>
          </a:xfrm>
          <a:solidFill>
            <a:srgbClr val="FFFF00"/>
          </a:solidFill>
        </p:grpSpPr>
        <p:sp>
          <p:nvSpPr>
            <p:cNvPr id="119" name="Rectangle 118">
              <a:extLst>
                <a:ext uri="{FF2B5EF4-FFF2-40B4-BE49-F238E27FC236}">
                  <a16:creationId xmlns:a16="http://schemas.microsoft.com/office/drawing/2014/main" id="{2C6EF70D-69B1-47B7-8C84-C986D816067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26F76F97-B337-4117-A1F4-2ADC61E6AE2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3" name="Group 125">
            <a:extLst>
              <a:ext uri="{FF2B5EF4-FFF2-40B4-BE49-F238E27FC236}">
                <a16:creationId xmlns:a16="http://schemas.microsoft.com/office/drawing/2014/main" id="{83066A01-83EF-4467-848B-374803B32917}"/>
              </a:ext>
            </a:extLst>
          </p:cNvPr>
          <p:cNvGrpSpPr/>
          <p:nvPr/>
        </p:nvGrpSpPr>
        <p:grpSpPr>
          <a:xfrm>
            <a:off x="2914650" y="2971800"/>
            <a:ext cx="457200" cy="514350"/>
            <a:chOff x="457200" y="1371600"/>
            <a:chExt cx="609600" cy="685800"/>
          </a:xfrm>
          <a:solidFill>
            <a:srgbClr val="FFFF00"/>
          </a:solidFill>
        </p:grpSpPr>
        <p:sp>
          <p:nvSpPr>
            <p:cNvPr id="127" name="Rectangle 126">
              <a:extLst>
                <a:ext uri="{FF2B5EF4-FFF2-40B4-BE49-F238E27FC236}">
                  <a16:creationId xmlns:a16="http://schemas.microsoft.com/office/drawing/2014/main" id="{B7BCEA23-0CFE-48BC-AC7E-33A0A290EA29}"/>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417050FD-B503-47BE-9F82-2ACF4E70DB47}"/>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40">
            <a:extLst>
              <a:ext uri="{FF2B5EF4-FFF2-40B4-BE49-F238E27FC236}">
                <a16:creationId xmlns:a16="http://schemas.microsoft.com/office/drawing/2014/main" id="{B4E14490-0660-4809-8942-954332F96B1D}"/>
              </a:ext>
            </a:extLst>
          </p:cNvPr>
          <p:cNvGrpSpPr/>
          <p:nvPr/>
        </p:nvGrpSpPr>
        <p:grpSpPr>
          <a:xfrm>
            <a:off x="3771900" y="3429000"/>
            <a:ext cx="457200" cy="514350"/>
            <a:chOff x="457200" y="1371600"/>
            <a:chExt cx="609600" cy="685800"/>
          </a:xfrm>
          <a:solidFill>
            <a:srgbClr val="FFC000"/>
          </a:solidFill>
        </p:grpSpPr>
        <p:sp>
          <p:nvSpPr>
            <p:cNvPr id="142" name="Rectangle 141">
              <a:extLst>
                <a:ext uri="{FF2B5EF4-FFF2-40B4-BE49-F238E27FC236}">
                  <a16:creationId xmlns:a16="http://schemas.microsoft.com/office/drawing/2014/main" id="{BAB18E3E-359C-4FD3-92ED-0710BAFEBF14}"/>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3A5C948F-E64D-453E-97DD-6D5752EACA7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55">
            <a:extLst>
              <a:ext uri="{FF2B5EF4-FFF2-40B4-BE49-F238E27FC236}">
                <a16:creationId xmlns:a16="http://schemas.microsoft.com/office/drawing/2014/main" id="{8C2444B6-EE80-4CB3-9AFF-F60B2F4663F9}"/>
              </a:ext>
            </a:extLst>
          </p:cNvPr>
          <p:cNvGrpSpPr/>
          <p:nvPr/>
        </p:nvGrpSpPr>
        <p:grpSpPr>
          <a:xfrm>
            <a:off x="3771900" y="2971800"/>
            <a:ext cx="457200" cy="514350"/>
            <a:chOff x="457200" y="1371600"/>
            <a:chExt cx="609600" cy="685800"/>
          </a:xfrm>
          <a:solidFill>
            <a:srgbClr val="FFC000"/>
          </a:solidFill>
        </p:grpSpPr>
        <p:sp>
          <p:nvSpPr>
            <p:cNvPr id="157" name="Rectangle 156">
              <a:extLst>
                <a:ext uri="{FF2B5EF4-FFF2-40B4-BE49-F238E27FC236}">
                  <a16:creationId xmlns:a16="http://schemas.microsoft.com/office/drawing/2014/main" id="{DB015A08-8502-4E1E-BF96-59663FA86131}"/>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6F9A51A3-7D75-4279-814B-6A94E368D9A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6" name="Title 1">
            <a:extLst>
              <a:ext uri="{FF2B5EF4-FFF2-40B4-BE49-F238E27FC236}">
                <a16:creationId xmlns:a16="http://schemas.microsoft.com/office/drawing/2014/main" id="{D9D12EC1-D887-4581-89E4-8972AB5BD584}"/>
              </a:ext>
            </a:extLst>
          </p:cNvPr>
          <p:cNvSpPr txBox="1">
            <a:spLocks/>
          </p:cNvSpPr>
          <p:nvPr/>
        </p:nvSpPr>
        <p:spPr>
          <a:xfrm>
            <a:off x="1368277" y="340494"/>
            <a:ext cx="6615000" cy="945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0" i="0" kern="1200">
                <a:solidFill>
                  <a:srgbClr val="406077"/>
                </a:solidFill>
                <a:latin typeface="Arial" charset="0"/>
                <a:ea typeface="Arial" charset="0"/>
                <a:cs typeface="Arial" charset="0"/>
              </a:defRPr>
            </a:lvl1pPr>
          </a:lstStyle>
          <a:p>
            <a:r>
              <a:rPr lang="en-AU" sz="3000" dirty="0">
                <a:solidFill>
                  <a:srgbClr val="171C41"/>
                </a:solidFill>
              </a:rPr>
              <a:t>Using cube stacks to learn doubles</a:t>
            </a:r>
          </a:p>
        </p:txBody>
      </p:sp>
    </p:spTree>
    <p:extLst>
      <p:ext uri="{BB962C8B-B14F-4D97-AF65-F5344CB8AC3E}">
        <p14:creationId xmlns:p14="http://schemas.microsoft.com/office/powerpoint/2010/main" val="141199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84BAE0C1-60A0-417A-A090-4259FEFF40F8}"/>
              </a:ext>
            </a:extLst>
          </p:cNvPr>
          <p:cNvSpPr txBox="1">
            <a:spLocks noChangeArrowheads="1"/>
          </p:cNvSpPr>
          <p:nvPr/>
        </p:nvSpPr>
        <p:spPr bwMode="auto">
          <a:xfrm>
            <a:off x="4552950" y="2914650"/>
            <a:ext cx="2971800" cy="78483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AU" sz="4500" dirty="0">
                <a:solidFill>
                  <a:srgbClr val="000090"/>
                </a:solidFill>
                <a:latin typeface="+mn-lt"/>
              </a:rPr>
              <a:t>3 + 3 = 6</a:t>
            </a:r>
          </a:p>
        </p:txBody>
      </p:sp>
      <p:grpSp>
        <p:nvGrpSpPr>
          <p:cNvPr id="2" name="Group 121">
            <a:extLst>
              <a:ext uri="{FF2B5EF4-FFF2-40B4-BE49-F238E27FC236}">
                <a16:creationId xmlns:a16="http://schemas.microsoft.com/office/drawing/2014/main" id="{2E059F80-7A73-4B8A-987E-72523D5C4384}"/>
              </a:ext>
            </a:extLst>
          </p:cNvPr>
          <p:cNvGrpSpPr/>
          <p:nvPr/>
        </p:nvGrpSpPr>
        <p:grpSpPr>
          <a:xfrm>
            <a:off x="2914650" y="3429000"/>
            <a:ext cx="457200" cy="514350"/>
            <a:chOff x="457200" y="1371600"/>
            <a:chExt cx="609600" cy="685800"/>
          </a:xfrm>
          <a:solidFill>
            <a:srgbClr val="FFFF00"/>
          </a:solidFill>
        </p:grpSpPr>
        <p:sp>
          <p:nvSpPr>
            <p:cNvPr id="119" name="Rectangle 118">
              <a:extLst>
                <a:ext uri="{FF2B5EF4-FFF2-40B4-BE49-F238E27FC236}">
                  <a16:creationId xmlns:a16="http://schemas.microsoft.com/office/drawing/2014/main" id="{3DD79B2F-21D2-48DA-B530-CCBA0AD17B2D}"/>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83A9446F-A795-445C-AFA1-4CCBF88A225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3" name="Group 125">
            <a:extLst>
              <a:ext uri="{FF2B5EF4-FFF2-40B4-BE49-F238E27FC236}">
                <a16:creationId xmlns:a16="http://schemas.microsoft.com/office/drawing/2014/main" id="{6859F196-D7AC-4101-91FC-BFD9D1427A10}"/>
              </a:ext>
            </a:extLst>
          </p:cNvPr>
          <p:cNvGrpSpPr/>
          <p:nvPr/>
        </p:nvGrpSpPr>
        <p:grpSpPr>
          <a:xfrm>
            <a:off x="2914650" y="2971800"/>
            <a:ext cx="457200" cy="514350"/>
            <a:chOff x="457200" y="1371600"/>
            <a:chExt cx="609600" cy="685800"/>
          </a:xfrm>
          <a:solidFill>
            <a:srgbClr val="FFFF00"/>
          </a:solidFill>
        </p:grpSpPr>
        <p:sp>
          <p:nvSpPr>
            <p:cNvPr id="127" name="Rectangle 126">
              <a:extLst>
                <a:ext uri="{FF2B5EF4-FFF2-40B4-BE49-F238E27FC236}">
                  <a16:creationId xmlns:a16="http://schemas.microsoft.com/office/drawing/2014/main" id="{7E8D1A62-B7D0-47E1-AD0B-DE05FA6AC98E}"/>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FF37E557-72A7-42A0-AE60-320ADF8BDA32}"/>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40">
            <a:extLst>
              <a:ext uri="{FF2B5EF4-FFF2-40B4-BE49-F238E27FC236}">
                <a16:creationId xmlns:a16="http://schemas.microsoft.com/office/drawing/2014/main" id="{3FA0AA69-C25C-428A-BC6C-42465C5491C1}"/>
              </a:ext>
            </a:extLst>
          </p:cNvPr>
          <p:cNvGrpSpPr/>
          <p:nvPr/>
        </p:nvGrpSpPr>
        <p:grpSpPr>
          <a:xfrm>
            <a:off x="3771900" y="3429000"/>
            <a:ext cx="457200" cy="514350"/>
            <a:chOff x="457200" y="1371600"/>
            <a:chExt cx="609600" cy="685800"/>
          </a:xfrm>
          <a:solidFill>
            <a:srgbClr val="FFC000"/>
          </a:solidFill>
        </p:grpSpPr>
        <p:sp>
          <p:nvSpPr>
            <p:cNvPr id="142" name="Rectangle 141">
              <a:extLst>
                <a:ext uri="{FF2B5EF4-FFF2-40B4-BE49-F238E27FC236}">
                  <a16:creationId xmlns:a16="http://schemas.microsoft.com/office/drawing/2014/main" id="{91F66B1F-7A07-41DA-BBCF-1A961A6E7C58}"/>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6378D1D9-D2BB-4D4C-BFF0-170CC97A2C9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55">
            <a:extLst>
              <a:ext uri="{FF2B5EF4-FFF2-40B4-BE49-F238E27FC236}">
                <a16:creationId xmlns:a16="http://schemas.microsoft.com/office/drawing/2014/main" id="{9E4C280C-398D-487D-91C2-F5279BAC6C42}"/>
              </a:ext>
            </a:extLst>
          </p:cNvPr>
          <p:cNvGrpSpPr/>
          <p:nvPr/>
        </p:nvGrpSpPr>
        <p:grpSpPr>
          <a:xfrm>
            <a:off x="3771900" y="2971800"/>
            <a:ext cx="457200" cy="514350"/>
            <a:chOff x="457200" y="1371600"/>
            <a:chExt cx="609600" cy="685800"/>
          </a:xfrm>
          <a:solidFill>
            <a:srgbClr val="FFC000"/>
          </a:solidFill>
        </p:grpSpPr>
        <p:sp>
          <p:nvSpPr>
            <p:cNvPr id="157" name="Rectangle 156">
              <a:extLst>
                <a:ext uri="{FF2B5EF4-FFF2-40B4-BE49-F238E27FC236}">
                  <a16:creationId xmlns:a16="http://schemas.microsoft.com/office/drawing/2014/main" id="{BCC28C2E-6165-46DC-8A2C-C26DF0DFD377}"/>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31F1815E-EFFA-452A-BF4C-1BA8A3345C5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4343" name="Title Placeholder 1">
            <a:extLst>
              <a:ext uri="{FF2B5EF4-FFF2-40B4-BE49-F238E27FC236}">
                <a16:creationId xmlns:a16="http://schemas.microsoft.com/office/drawing/2014/main" id="{3B3A6AD0-262D-4B5A-A5AC-61E68DCE0D18}"/>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2700">
                <a:solidFill>
                  <a:srgbClr val="FFFFFF"/>
                </a:solidFill>
                <a:latin typeface="Calibri" panose="020F0502020204030204" pitchFamily="34" charset="0"/>
              </a:rPr>
              <a:t>Doubles</a:t>
            </a:r>
            <a:endParaRPr lang="en-US" altLang="en-US" sz="2700">
              <a:solidFill>
                <a:srgbClr val="FFFFFF"/>
              </a:solidFill>
              <a:latin typeface="Calibri" panose="020F0502020204030204" pitchFamily="34" charset="0"/>
            </a:endParaRPr>
          </a:p>
        </p:txBody>
      </p:sp>
      <p:grpSp>
        <p:nvGrpSpPr>
          <p:cNvPr id="6" name="Group 125">
            <a:extLst>
              <a:ext uri="{FF2B5EF4-FFF2-40B4-BE49-F238E27FC236}">
                <a16:creationId xmlns:a16="http://schemas.microsoft.com/office/drawing/2014/main" id="{D5B3C32E-6026-4D20-A2BE-C919557E8B9E}"/>
              </a:ext>
            </a:extLst>
          </p:cNvPr>
          <p:cNvGrpSpPr/>
          <p:nvPr/>
        </p:nvGrpSpPr>
        <p:grpSpPr>
          <a:xfrm>
            <a:off x="2914650" y="2514600"/>
            <a:ext cx="457200" cy="514350"/>
            <a:chOff x="457200" y="1371600"/>
            <a:chExt cx="609600" cy="685800"/>
          </a:xfrm>
          <a:solidFill>
            <a:srgbClr val="FFFF00"/>
          </a:solidFill>
        </p:grpSpPr>
        <p:sp>
          <p:nvSpPr>
            <p:cNvPr id="17" name="Rectangle 16">
              <a:extLst>
                <a:ext uri="{FF2B5EF4-FFF2-40B4-BE49-F238E27FC236}">
                  <a16:creationId xmlns:a16="http://schemas.microsoft.com/office/drawing/2014/main" id="{91456F4E-A454-4B45-89D8-57900FFA4062}"/>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 name="Rectangle 17">
              <a:extLst>
                <a:ext uri="{FF2B5EF4-FFF2-40B4-BE49-F238E27FC236}">
                  <a16:creationId xmlns:a16="http://schemas.microsoft.com/office/drawing/2014/main" id="{AFCDF2AD-714A-4010-BA0F-D5EAEA57743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155">
            <a:extLst>
              <a:ext uri="{FF2B5EF4-FFF2-40B4-BE49-F238E27FC236}">
                <a16:creationId xmlns:a16="http://schemas.microsoft.com/office/drawing/2014/main" id="{5CB984D2-5391-417E-9D3A-5FB5C0DA69B2}"/>
              </a:ext>
            </a:extLst>
          </p:cNvPr>
          <p:cNvGrpSpPr/>
          <p:nvPr/>
        </p:nvGrpSpPr>
        <p:grpSpPr>
          <a:xfrm>
            <a:off x="3771900" y="2514600"/>
            <a:ext cx="457200" cy="514350"/>
            <a:chOff x="457200" y="1371600"/>
            <a:chExt cx="609600" cy="685800"/>
          </a:xfrm>
          <a:solidFill>
            <a:srgbClr val="FFC000"/>
          </a:solidFill>
        </p:grpSpPr>
        <p:sp>
          <p:nvSpPr>
            <p:cNvPr id="20" name="Rectangle 19">
              <a:extLst>
                <a:ext uri="{FF2B5EF4-FFF2-40B4-BE49-F238E27FC236}">
                  <a16:creationId xmlns:a16="http://schemas.microsoft.com/office/drawing/2014/main" id="{898E968A-00C3-4B22-9742-928A274BCD69}"/>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 name="Rectangle 20">
              <a:extLst>
                <a:ext uri="{FF2B5EF4-FFF2-40B4-BE49-F238E27FC236}">
                  <a16:creationId xmlns:a16="http://schemas.microsoft.com/office/drawing/2014/main" id="{BCE8A81E-069C-4D56-B087-E95538A81D9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Tree>
    <p:extLst>
      <p:ext uri="{BB962C8B-B14F-4D97-AF65-F5344CB8AC3E}">
        <p14:creationId xmlns:p14="http://schemas.microsoft.com/office/powerpoint/2010/main" val="357157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B7BD6B17-5912-4937-8AF2-E894875A1B5E}"/>
              </a:ext>
            </a:extLst>
          </p:cNvPr>
          <p:cNvSpPr txBox="1">
            <a:spLocks noChangeArrowheads="1"/>
          </p:cNvSpPr>
          <p:nvPr/>
        </p:nvSpPr>
        <p:spPr bwMode="auto">
          <a:xfrm>
            <a:off x="4552950" y="2914650"/>
            <a:ext cx="2971800" cy="78483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AU" sz="4500" dirty="0">
                <a:solidFill>
                  <a:srgbClr val="000090"/>
                </a:solidFill>
                <a:latin typeface="+mn-lt"/>
              </a:rPr>
              <a:t>4 + 4 = 8</a:t>
            </a:r>
          </a:p>
        </p:txBody>
      </p:sp>
      <p:grpSp>
        <p:nvGrpSpPr>
          <p:cNvPr id="2" name="Group 121">
            <a:extLst>
              <a:ext uri="{FF2B5EF4-FFF2-40B4-BE49-F238E27FC236}">
                <a16:creationId xmlns:a16="http://schemas.microsoft.com/office/drawing/2014/main" id="{58FAEFCF-7FA1-4ABC-9066-6C02095853A6}"/>
              </a:ext>
            </a:extLst>
          </p:cNvPr>
          <p:cNvGrpSpPr/>
          <p:nvPr/>
        </p:nvGrpSpPr>
        <p:grpSpPr>
          <a:xfrm>
            <a:off x="2914650" y="3429000"/>
            <a:ext cx="457200" cy="514350"/>
            <a:chOff x="457200" y="1371600"/>
            <a:chExt cx="609600" cy="685800"/>
          </a:xfrm>
          <a:solidFill>
            <a:srgbClr val="FFFF00"/>
          </a:solidFill>
        </p:grpSpPr>
        <p:sp>
          <p:nvSpPr>
            <p:cNvPr id="119" name="Rectangle 118">
              <a:extLst>
                <a:ext uri="{FF2B5EF4-FFF2-40B4-BE49-F238E27FC236}">
                  <a16:creationId xmlns:a16="http://schemas.microsoft.com/office/drawing/2014/main" id="{C8F08901-2032-4113-9D6D-9F82E09C5AD7}"/>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BC5B4174-9500-48C9-B299-861429E7AA94}"/>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3" name="Group 125">
            <a:extLst>
              <a:ext uri="{FF2B5EF4-FFF2-40B4-BE49-F238E27FC236}">
                <a16:creationId xmlns:a16="http://schemas.microsoft.com/office/drawing/2014/main" id="{EE0C9B86-8819-4897-9510-4CEA4B3DD60C}"/>
              </a:ext>
            </a:extLst>
          </p:cNvPr>
          <p:cNvGrpSpPr/>
          <p:nvPr/>
        </p:nvGrpSpPr>
        <p:grpSpPr>
          <a:xfrm>
            <a:off x="2914650" y="2971800"/>
            <a:ext cx="457200" cy="514350"/>
            <a:chOff x="457200" y="1371600"/>
            <a:chExt cx="609600" cy="685800"/>
          </a:xfrm>
          <a:solidFill>
            <a:srgbClr val="FFFF00"/>
          </a:solidFill>
        </p:grpSpPr>
        <p:sp>
          <p:nvSpPr>
            <p:cNvPr id="127" name="Rectangle 126">
              <a:extLst>
                <a:ext uri="{FF2B5EF4-FFF2-40B4-BE49-F238E27FC236}">
                  <a16:creationId xmlns:a16="http://schemas.microsoft.com/office/drawing/2014/main" id="{7489CE3B-A9B2-42C7-9D13-0F328A8ADC4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0A9CEF3A-BE0B-4680-947A-0AC305EFEBC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40">
            <a:extLst>
              <a:ext uri="{FF2B5EF4-FFF2-40B4-BE49-F238E27FC236}">
                <a16:creationId xmlns:a16="http://schemas.microsoft.com/office/drawing/2014/main" id="{95B9641B-BBD0-45A1-B0FE-FAA72CAFF6AD}"/>
              </a:ext>
            </a:extLst>
          </p:cNvPr>
          <p:cNvGrpSpPr/>
          <p:nvPr/>
        </p:nvGrpSpPr>
        <p:grpSpPr>
          <a:xfrm>
            <a:off x="3771900" y="3429000"/>
            <a:ext cx="457200" cy="514350"/>
            <a:chOff x="457200" y="1371600"/>
            <a:chExt cx="609600" cy="685800"/>
          </a:xfrm>
          <a:solidFill>
            <a:srgbClr val="FFC000"/>
          </a:solidFill>
        </p:grpSpPr>
        <p:sp>
          <p:nvSpPr>
            <p:cNvPr id="142" name="Rectangle 141">
              <a:extLst>
                <a:ext uri="{FF2B5EF4-FFF2-40B4-BE49-F238E27FC236}">
                  <a16:creationId xmlns:a16="http://schemas.microsoft.com/office/drawing/2014/main" id="{1B781CF3-447E-47B1-AB12-5A1A541405A2}"/>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800A4DEE-E371-4527-95FB-FCE85D408FB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55">
            <a:extLst>
              <a:ext uri="{FF2B5EF4-FFF2-40B4-BE49-F238E27FC236}">
                <a16:creationId xmlns:a16="http://schemas.microsoft.com/office/drawing/2014/main" id="{13494ABC-E91D-48AC-99CD-6A4ADEC6F4A0}"/>
              </a:ext>
            </a:extLst>
          </p:cNvPr>
          <p:cNvGrpSpPr/>
          <p:nvPr/>
        </p:nvGrpSpPr>
        <p:grpSpPr>
          <a:xfrm>
            <a:off x="3771900" y="2971800"/>
            <a:ext cx="457200" cy="514350"/>
            <a:chOff x="457200" y="1371600"/>
            <a:chExt cx="609600" cy="685800"/>
          </a:xfrm>
          <a:solidFill>
            <a:srgbClr val="FFC000"/>
          </a:solidFill>
        </p:grpSpPr>
        <p:sp>
          <p:nvSpPr>
            <p:cNvPr id="157" name="Rectangle 156">
              <a:extLst>
                <a:ext uri="{FF2B5EF4-FFF2-40B4-BE49-F238E27FC236}">
                  <a16:creationId xmlns:a16="http://schemas.microsoft.com/office/drawing/2014/main" id="{307AC489-E65F-4D81-9855-4160335E8D9D}"/>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54CFE65E-5652-4B70-A921-5252C6DDA409}"/>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5367" name="Title Placeholder 1">
            <a:extLst>
              <a:ext uri="{FF2B5EF4-FFF2-40B4-BE49-F238E27FC236}">
                <a16:creationId xmlns:a16="http://schemas.microsoft.com/office/drawing/2014/main" id="{9CA4F4C0-FD9A-4193-BF09-2193FFAF8A4F}"/>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2700">
                <a:solidFill>
                  <a:srgbClr val="FFFFFF"/>
                </a:solidFill>
                <a:latin typeface="Calibri" panose="020F0502020204030204" pitchFamily="34" charset="0"/>
              </a:rPr>
              <a:t>Doubles</a:t>
            </a:r>
            <a:endParaRPr lang="en-US" altLang="en-US" sz="2700">
              <a:solidFill>
                <a:srgbClr val="FFFFFF"/>
              </a:solidFill>
              <a:latin typeface="Calibri" panose="020F0502020204030204" pitchFamily="34" charset="0"/>
            </a:endParaRPr>
          </a:p>
        </p:txBody>
      </p:sp>
      <p:grpSp>
        <p:nvGrpSpPr>
          <p:cNvPr id="6" name="Group 125">
            <a:extLst>
              <a:ext uri="{FF2B5EF4-FFF2-40B4-BE49-F238E27FC236}">
                <a16:creationId xmlns:a16="http://schemas.microsoft.com/office/drawing/2014/main" id="{BF249220-2A94-4CAB-9F2A-54C56DF452EE}"/>
              </a:ext>
            </a:extLst>
          </p:cNvPr>
          <p:cNvGrpSpPr/>
          <p:nvPr/>
        </p:nvGrpSpPr>
        <p:grpSpPr>
          <a:xfrm>
            <a:off x="2914650" y="2514600"/>
            <a:ext cx="457200" cy="514350"/>
            <a:chOff x="457200" y="1371600"/>
            <a:chExt cx="609600" cy="685800"/>
          </a:xfrm>
          <a:solidFill>
            <a:srgbClr val="FFFF00"/>
          </a:solidFill>
        </p:grpSpPr>
        <p:sp>
          <p:nvSpPr>
            <p:cNvPr id="17" name="Rectangle 16">
              <a:extLst>
                <a:ext uri="{FF2B5EF4-FFF2-40B4-BE49-F238E27FC236}">
                  <a16:creationId xmlns:a16="http://schemas.microsoft.com/office/drawing/2014/main" id="{52800DB3-AEE4-4A07-A00F-0FD7A0411C51}"/>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 name="Rectangle 17">
              <a:extLst>
                <a:ext uri="{FF2B5EF4-FFF2-40B4-BE49-F238E27FC236}">
                  <a16:creationId xmlns:a16="http://schemas.microsoft.com/office/drawing/2014/main" id="{1BCA04F7-9B25-4CDE-899E-AF439B534A1A}"/>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155">
            <a:extLst>
              <a:ext uri="{FF2B5EF4-FFF2-40B4-BE49-F238E27FC236}">
                <a16:creationId xmlns:a16="http://schemas.microsoft.com/office/drawing/2014/main" id="{A94F156F-546F-49FE-9C25-77142D8569C5}"/>
              </a:ext>
            </a:extLst>
          </p:cNvPr>
          <p:cNvGrpSpPr/>
          <p:nvPr/>
        </p:nvGrpSpPr>
        <p:grpSpPr>
          <a:xfrm>
            <a:off x="3771900" y="2514600"/>
            <a:ext cx="457200" cy="514350"/>
            <a:chOff x="457200" y="1371600"/>
            <a:chExt cx="609600" cy="685800"/>
          </a:xfrm>
          <a:solidFill>
            <a:srgbClr val="FFC000"/>
          </a:solidFill>
        </p:grpSpPr>
        <p:sp>
          <p:nvSpPr>
            <p:cNvPr id="20" name="Rectangle 19">
              <a:extLst>
                <a:ext uri="{FF2B5EF4-FFF2-40B4-BE49-F238E27FC236}">
                  <a16:creationId xmlns:a16="http://schemas.microsoft.com/office/drawing/2014/main" id="{51726C28-A162-4236-82BF-344FD8F2B61B}"/>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 name="Rectangle 20">
              <a:extLst>
                <a:ext uri="{FF2B5EF4-FFF2-40B4-BE49-F238E27FC236}">
                  <a16:creationId xmlns:a16="http://schemas.microsoft.com/office/drawing/2014/main" id="{64213018-D0BD-46A6-965E-7EC1DC9EEF7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8" name="Group 125">
            <a:extLst>
              <a:ext uri="{FF2B5EF4-FFF2-40B4-BE49-F238E27FC236}">
                <a16:creationId xmlns:a16="http://schemas.microsoft.com/office/drawing/2014/main" id="{A74015A6-E51A-43CB-9B6B-D1DC3A7A6214}"/>
              </a:ext>
            </a:extLst>
          </p:cNvPr>
          <p:cNvGrpSpPr/>
          <p:nvPr/>
        </p:nvGrpSpPr>
        <p:grpSpPr>
          <a:xfrm>
            <a:off x="2914650" y="2057400"/>
            <a:ext cx="457200" cy="514350"/>
            <a:chOff x="457200" y="1371600"/>
            <a:chExt cx="609600" cy="685800"/>
          </a:xfrm>
          <a:solidFill>
            <a:srgbClr val="FFFF00"/>
          </a:solidFill>
        </p:grpSpPr>
        <p:sp>
          <p:nvSpPr>
            <p:cNvPr id="23" name="Rectangle 22">
              <a:extLst>
                <a:ext uri="{FF2B5EF4-FFF2-40B4-BE49-F238E27FC236}">
                  <a16:creationId xmlns:a16="http://schemas.microsoft.com/office/drawing/2014/main" id="{A9885860-3438-404A-BDA9-8F25E18A51BD}"/>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 name="Rectangle 23">
              <a:extLst>
                <a:ext uri="{FF2B5EF4-FFF2-40B4-BE49-F238E27FC236}">
                  <a16:creationId xmlns:a16="http://schemas.microsoft.com/office/drawing/2014/main" id="{26D991E2-B677-4DFF-8E31-3193E427165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9" name="Group 155">
            <a:extLst>
              <a:ext uri="{FF2B5EF4-FFF2-40B4-BE49-F238E27FC236}">
                <a16:creationId xmlns:a16="http://schemas.microsoft.com/office/drawing/2014/main" id="{0FCCD1BB-04F7-4429-8393-DD21D4C7B7A9}"/>
              </a:ext>
            </a:extLst>
          </p:cNvPr>
          <p:cNvGrpSpPr/>
          <p:nvPr/>
        </p:nvGrpSpPr>
        <p:grpSpPr>
          <a:xfrm>
            <a:off x="3771900" y="2057400"/>
            <a:ext cx="457200" cy="514350"/>
            <a:chOff x="457200" y="1371600"/>
            <a:chExt cx="609600" cy="685800"/>
          </a:xfrm>
          <a:solidFill>
            <a:srgbClr val="FFC000"/>
          </a:solidFill>
        </p:grpSpPr>
        <p:sp>
          <p:nvSpPr>
            <p:cNvPr id="26" name="Rectangle 25">
              <a:extLst>
                <a:ext uri="{FF2B5EF4-FFF2-40B4-BE49-F238E27FC236}">
                  <a16:creationId xmlns:a16="http://schemas.microsoft.com/office/drawing/2014/main" id="{67CC2425-0387-49CF-BF82-A63DBDF6D50E}"/>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 name="Rectangle 26">
              <a:extLst>
                <a:ext uri="{FF2B5EF4-FFF2-40B4-BE49-F238E27FC236}">
                  <a16:creationId xmlns:a16="http://schemas.microsoft.com/office/drawing/2014/main" id="{88ECB89D-1D97-4CFA-9D43-D8220D372059}"/>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Tree>
    <p:extLst>
      <p:ext uri="{BB962C8B-B14F-4D97-AF65-F5344CB8AC3E}">
        <p14:creationId xmlns:p14="http://schemas.microsoft.com/office/powerpoint/2010/main" val="81972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32842903-2E84-47BC-A39D-26101B76A37D}"/>
              </a:ext>
            </a:extLst>
          </p:cNvPr>
          <p:cNvSpPr txBox="1">
            <a:spLocks noChangeArrowheads="1"/>
          </p:cNvSpPr>
          <p:nvPr/>
        </p:nvSpPr>
        <p:spPr bwMode="auto">
          <a:xfrm>
            <a:off x="4552950" y="2914650"/>
            <a:ext cx="2971800" cy="78483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AU" sz="4500" dirty="0">
                <a:solidFill>
                  <a:srgbClr val="000090"/>
                </a:solidFill>
                <a:latin typeface="+mn-lt"/>
              </a:rPr>
              <a:t>5 + 5 = 10</a:t>
            </a:r>
          </a:p>
        </p:txBody>
      </p:sp>
      <p:grpSp>
        <p:nvGrpSpPr>
          <p:cNvPr id="2" name="Group 121">
            <a:extLst>
              <a:ext uri="{FF2B5EF4-FFF2-40B4-BE49-F238E27FC236}">
                <a16:creationId xmlns:a16="http://schemas.microsoft.com/office/drawing/2014/main" id="{E3DA9312-035B-4AD6-8E87-B3DC9066223D}"/>
              </a:ext>
            </a:extLst>
          </p:cNvPr>
          <p:cNvGrpSpPr/>
          <p:nvPr/>
        </p:nvGrpSpPr>
        <p:grpSpPr>
          <a:xfrm>
            <a:off x="2914650" y="3429000"/>
            <a:ext cx="457200" cy="514350"/>
            <a:chOff x="457200" y="1371600"/>
            <a:chExt cx="609600" cy="685800"/>
          </a:xfrm>
          <a:solidFill>
            <a:srgbClr val="FFFF00"/>
          </a:solidFill>
        </p:grpSpPr>
        <p:sp>
          <p:nvSpPr>
            <p:cNvPr id="119" name="Rectangle 118">
              <a:extLst>
                <a:ext uri="{FF2B5EF4-FFF2-40B4-BE49-F238E27FC236}">
                  <a16:creationId xmlns:a16="http://schemas.microsoft.com/office/drawing/2014/main" id="{AE831680-1D6A-401A-9378-C9AB618EE478}"/>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712B00A5-B5CE-47A2-8476-E5334AB4B8D7}"/>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3" name="Group 125">
            <a:extLst>
              <a:ext uri="{FF2B5EF4-FFF2-40B4-BE49-F238E27FC236}">
                <a16:creationId xmlns:a16="http://schemas.microsoft.com/office/drawing/2014/main" id="{D64002AB-2603-46C1-9A1A-D3A86330BC78}"/>
              </a:ext>
            </a:extLst>
          </p:cNvPr>
          <p:cNvGrpSpPr/>
          <p:nvPr/>
        </p:nvGrpSpPr>
        <p:grpSpPr>
          <a:xfrm>
            <a:off x="2914650" y="2971800"/>
            <a:ext cx="457200" cy="514350"/>
            <a:chOff x="457200" y="1371600"/>
            <a:chExt cx="609600" cy="685800"/>
          </a:xfrm>
          <a:solidFill>
            <a:srgbClr val="FFFF00"/>
          </a:solidFill>
        </p:grpSpPr>
        <p:sp>
          <p:nvSpPr>
            <p:cNvPr id="127" name="Rectangle 126">
              <a:extLst>
                <a:ext uri="{FF2B5EF4-FFF2-40B4-BE49-F238E27FC236}">
                  <a16:creationId xmlns:a16="http://schemas.microsoft.com/office/drawing/2014/main" id="{1DA1428D-37C0-43A0-B3F4-80CD3F39C61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57F1834C-6EC1-4A1E-A460-242D084ED5B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40">
            <a:extLst>
              <a:ext uri="{FF2B5EF4-FFF2-40B4-BE49-F238E27FC236}">
                <a16:creationId xmlns:a16="http://schemas.microsoft.com/office/drawing/2014/main" id="{827F8DF1-A4B8-4977-8D32-E7ED54DA5908}"/>
              </a:ext>
            </a:extLst>
          </p:cNvPr>
          <p:cNvGrpSpPr/>
          <p:nvPr/>
        </p:nvGrpSpPr>
        <p:grpSpPr>
          <a:xfrm>
            <a:off x="3771900" y="3429000"/>
            <a:ext cx="457200" cy="514350"/>
            <a:chOff x="457200" y="1371600"/>
            <a:chExt cx="609600" cy="685800"/>
          </a:xfrm>
          <a:solidFill>
            <a:srgbClr val="FFC000"/>
          </a:solidFill>
        </p:grpSpPr>
        <p:sp>
          <p:nvSpPr>
            <p:cNvPr id="142" name="Rectangle 141">
              <a:extLst>
                <a:ext uri="{FF2B5EF4-FFF2-40B4-BE49-F238E27FC236}">
                  <a16:creationId xmlns:a16="http://schemas.microsoft.com/office/drawing/2014/main" id="{C4396C94-0F03-45DD-B89E-F4F654729B5B}"/>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9226CDD4-2592-4DB7-8D4D-3F3C6399D8B7}"/>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55">
            <a:extLst>
              <a:ext uri="{FF2B5EF4-FFF2-40B4-BE49-F238E27FC236}">
                <a16:creationId xmlns:a16="http://schemas.microsoft.com/office/drawing/2014/main" id="{8426E631-2900-4EB7-8F33-4BC98478369E}"/>
              </a:ext>
            </a:extLst>
          </p:cNvPr>
          <p:cNvGrpSpPr/>
          <p:nvPr/>
        </p:nvGrpSpPr>
        <p:grpSpPr>
          <a:xfrm>
            <a:off x="3771900" y="2971800"/>
            <a:ext cx="457200" cy="514350"/>
            <a:chOff x="457200" y="1371600"/>
            <a:chExt cx="609600" cy="685800"/>
          </a:xfrm>
          <a:solidFill>
            <a:srgbClr val="FFC000"/>
          </a:solidFill>
        </p:grpSpPr>
        <p:sp>
          <p:nvSpPr>
            <p:cNvPr id="157" name="Rectangle 156">
              <a:extLst>
                <a:ext uri="{FF2B5EF4-FFF2-40B4-BE49-F238E27FC236}">
                  <a16:creationId xmlns:a16="http://schemas.microsoft.com/office/drawing/2014/main" id="{7F25448E-5C1D-45C6-A629-01F1B3970973}"/>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0232B2BA-F491-4153-8442-EC65700D209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6391" name="Title Placeholder 1">
            <a:extLst>
              <a:ext uri="{FF2B5EF4-FFF2-40B4-BE49-F238E27FC236}">
                <a16:creationId xmlns:a16="http://schemas.microsoft.com/office/drawing/2014/main" id="{CECDC71D-B190-42A2-8014-56E3520B6F10}"/>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2700">
                <a:solidFill>
                  <a:srgbClr val="FFFFFF"/>
                </a:solidFill>
                <a:latin typeface="Calibri" panose="020F0502020204030204" pitchFamily="34" charset="0"/>
              </a:rPr>
              <a:t>Doubles</a:t>
            </a:r>
            <a:endParaRPr lang="en-US" altLang="en-US" sz="2700">
              <a:solidFill>
                <a:srgbClr val="FFFFFF"/>
              </a:solidFill>
              <a:latin typeface="Calibri" panose="020F0502020204030204" pitchFamily="34" charset="0"/>
            </a:endParaRPr>
          </a:p>
        </p:txBody>
      </p:sp>
      <p:grpSp>
        <p:nvGrpSpPr>
          <p:cNvPr id="6" name="Group 125">
            <a:extLst>
              <a:ext uri="{FF2B5EF4-FFF2-40B4-BE49-F238E27FC236}">
                <a16:creationId xmlns:a16="http://schemas.microsoft.com/office/drawing/2014/main" id="{198E1748-DFE7-43E7-9B8A-67E427A546D6}"/>
              </a:ext>
            </a:extLst>
          </p:cNvPr>
          <p:cNvGrpSpPr/>
          <p:nvPr/>
        </p:nvGrpSpPr>
        <p:grpSpPr>
          <a:xfrm>
            <a:off x="2914650" y="2514600"/>
            <a:ext cx="457200" cy="514350"/>
            <a:chOff x="457200" y="1371600"/>
            <a:chExt cx="609600" cy="685800"/>
          </a:xfrm>
          <a:solidFill>
            <a:srgbClr val="FFFF00"/>
          </a:solidFill>
        </p:grpSpPr>
        <p:sp>
          <p:nvSpPr>
            <p:cNvPr id="17" name="Rectangle 16">
              <a:extLst>
                <a:ext uri="{FF2B5EF4-FFF2-40B4-BE49-F238E27FC236}">
                  <a16:creationId xmlns:a16="http://schemas.microsoft.com/office/drawing/2014/main" id="{2903B263-36BF-4509-B330-3206B0CF9E1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 name="Rectangle 17">
              <a:extLst>
                <a:ext uri="{FF2B5EF4-FFF2-40B4-BE49-F238E27FC236}">
                  <a16:creationId xmlns:a16="http://schemas.microsoft.com/office/drawing/2014/main" id="{232649B2-366B-41F8-AD98-4C7958A5FB2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155">
            <a:extLst>
              <a:ext uri="{FF2B5EF4-FFF2-40B4-BE49-F238E27FC236}">
                <a16:creationId xmlns:a16="http://schemas.microsoft.com/office/drawing/2014/main" id="{308D9E6D-44D5-40A3-B66B-918D6F70989A}"/>
              </a:ext>
            </a:extLst>
          </p:cNvPr>
          <p:cNvGrpSpPr/>
          <p:nvPr/>
        </p:nvGrpSpPr>
        <p:grpSpPr>
          <a:xfrm>
            <a:off x="3771900" y="2514600"/>
            <a:ext cx="457200" cy="514350"/>
            <a:chOff x="457200" y="1371600"/>
            <a:chExt cx="609600" cy="685800"/>
          </a:xfrm>
          <a:solidFill>
            <a:srgbClr val="FFC000"/>
          </a:solidFill>
        </p:grpSpPr>
        <p:sp>
          <p:nvSpPr>
            <p:cNvPr id="20" name="Rectangle 19">
              <a:extLst>
                <a:ext uri="{FF2B5EF4-FFF2-40B4-BE49-F238E27FC236}">
                  <a16:creationId xmlns:a16="http://schemas.microsoft.com/office/drawing/2014/main" id="{126CA987-79C3-4D9A-BD57-82F153E91B5A}"/>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 name="Rectangle 20">
              <a:extLst>
                <a:ext uri="{FF2B5EF4-FFF2-40B4-BE49-F238E27FC236}">
                  <a16:creationId xmlns:a16="http://schemas.microsoft.com/office/drawing/2014/main" id="{8F814710-9F04-4F18-917A-5C074A5B868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8" name="Group 125">
            <a:extLst>
              <a:ext uri="{FF2B5EF4-FFF2-40B4-BE49-F238E27FC236}">
                <a16:creationId xmlns:a16="http://schemas.microsoft.com/office/drawing/2014/main" id="{89FDCE15-5048-43A3-8A0E-4BBA6F4ADDAC}"/>
              </a:ext>
            </a:extLst>
          </p:cNvPr>
          <p:cNvGrpSpPr/>
          <p:nvPr/>
        </p:nvGrpSpPr>
        <p:grpSpPr>
          <a:xfrm>
            <a:off x="2914650" y="2057400"/>
            <a:ext cx="457200" cy="514350"/>
            <a:chOff x="457200" y="1371600"/>
            <a:chExt cx="609600" cy="685800"/>
          </a:xfrm>
          <a:solidFill>
            <a:srgbClr val="FFFF00"/>
          </a:solidFill>
        </p:grpSpPr>
        <p:sp>
          <p:nvSpPr>
            <p:cNvPr id="23" name="Rectangle 22">
              <a:extLst>
                <a:ext uri="{FF2B5EF4-FFF2-40B4-BE49-F238E27FC236}">
                  <a16:creationId xmlns:a16="http://schemas.microsoft.com/office/drawing/2014/main" id="{96959FCD-739F-470B-9107-4610E913EA05}"/>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 name="Rectangle 23">
              <a:extLst>
                <a:ext uri="{FF2B5EF4-FFF2-40B4-BE49-F238E27FC236}">
                  <a16:creationId xmlns:a16="http://schemas.microsoft.com/office/drawing/2014/main" id="{05CC26D5-781C-4DEF-B0F0-6443456395F5}"/>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9" name="Group 155">
            <a:extLst>
              <a:ext uri="{FF2B5EF4-FFF2-40B4-BE49-F238E27FC236}">
                <a16:creationId xmlns:a16="http://schemas.microsoft.com/office/drawing/2014/main" id="{BC0F6628-A01C-442B-85C1-DF6DB4451136}"/>
              </a:ext>
            </a:extLst>
          </p:cNvPr>
          <p:cNvGrpSpPr/>
          <p:nvPr/>
        </p:nvGrpSpPr>
        <p:grpSpPr>
          <a:xfrm>
            <a:off x="3771900" y="2057400"/>
            <a:ext cx="457200" cy="514350"/>
            <a:chOff x="457200" y="1371600"/>
            <a:chExt cx="609600" cy="685800"/>
          </a:xfrm>
          <a:solidFill>
            <a:srgbClr val="FFC000"/>
          </a:solidFill>
        </p:grpSpPr>
        <p:sp>
          <p:nvSpPr>
            <p:cNvPr id="26" name="Rectangle 25">
              <a:extLst>
                <a:ext uri="{FF2B5EF4-FFF2-40B4-BE49-F238E27FC236}">
                  <a16:creationId xmlns:a16="http://schemas.microsoft.com/office/drawing/2014/main" id="{56B2197E-1B36-4743-A189-3F95A8D229DA}"/>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 name="Rectangle 26">
              <a:extLst>
                <a:ext uri="{FF2B5EF4-FFF2-40B4-BE49-F238E27FC236}">
                  <a16:creationId xmlns:a16="http://schemas.microsoft.com/office/drawing/2014/main" id="{6E25CA46-0778-4C49-8D11-33EA37B9363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0" name="Group 125">
            <a:extLst>
              <a:ext uri="{FF2B5EF4-FFF2-40B4-BE49-F238E27FC236}">
                <a16:creationId xmlns:a16="http://schemas.microsoft.com/office/drawing/2014/main" id="{38C90F14-A124-4EAD-9FD7-2436D2BBD59C}"/>
              </a:ext>
            </a:extLst>
          </p:cNvPr>
          <p:cNvGrpSpPr/>
          <p:nvPr/>
        </p:nvGrpSpPr>
        <p:grpSpPr>
          <a:xfrm>
            <a:off x="2914650" y="1600200"/>
            <a:ext cx="457200" cy="514350"/>
            <a:chOff x="457200" y="1371600"/>
            <a:chExt cx="609600" cy="685800"/>
          </a:xfrm>
          <a:solidFill>
            <a:srgbClr val="FFFF00"/>
          </a:solidFill>
        </p:grpSpPr>
        <p:sp>
          <p:nvSpPr>
            <p:cNvPr id="29" name="Rectangle 28">
              <a:extLst>
                <a:ext uri="{FF2B5EF4-FFF2-40B4-BE49-F238E27FC236}">
                  <a16:creationId xmlns:a16="http://schemas.microsoft.com/office/drawing/2014/main" id="{FE8FB106-8882-433E-B54C-BBA9FCB9DC14}"/>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 name="Rectangle 29">
              <a:extLst>
                <a:ext uri="{FF2B5EF4-FFF2-40B4-BE49-F238E27FC236}">
                  <a16:creationId xmlns:a16="http://schemas.microsoft.com/office/drawing/2014/main" id="{65673AA2-6BEB-43AB-B9DB-AB4D8AB9DDB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1" name="Group 155">
            <a:extLst>
              <a:ext uri="{FF2B5EF4-FFF2-40B4-BE49-F238E27FC236}">
                <a16:creationId xmlns:a16="http://schemas.microsoft.com/office/drawing/2014/main" id="{20BEA0EA-700D-4E8C-8393-819651E9942B}"/>
              </a:ext>
            </a:extLst>
          </p:cNvPr>
          <p:cNvGrpSpPr/>
          <p:nvPr/>
        </p:nvGrpSpPr>
        <p:grpSpPr>
          <a:xfrm>
            <a:off x="3771900" y="1600200"/>
            <a:ext cx="457200" cy="514350"/>
            <a:chOff x="457200" y="1371600"/>
            <a:chExt cx="609600" cy="685800"/>
          </a:xfrm>
          <a:solidFill>
            <a:srgbClr val="FFC000"/>
          </a:solidFill>
        </p:grpSpPr>
        <p:sp>
          <p:nvSpPr>
            <p:cNvPr id="32" name="Rectangle 31">
              <a:extLst>
                <a:ext uri="{FF2B5EF4-FFF2-40B4-BE49-F238E27FC236}">
                  <a16:creationId xmlns:a16="http://schemas.microsoft.com/office/drawing/2014/main" id="{C2C5EBF8-E05B-4C90-9890-7469BD680BD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3" name="Rectangle 32">
              <a:extLst>
                <a:ext uri="{FF2B5EF4-FFF2-40B4-BE49-F238E27FC236}">
                  <a16:creationId xmlns:a16="http://schemas.microsoft.com/office/drawing/2014/main" id="{398EFF48-CEF4-4B8F-A5B7-AAD5E2EE74C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Tree>
    <p:extLst>
      <p:ext uri="{BB962C8B-B14F-4D97-AF65-F5344CB8AC3E}">
        <p14:creationId xmlns:p14="http://schemas.microsoft.com/office/powerpoint/2010/main" val="223638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97" y="553261"/>
            <a:ext cx="7238756" cy="945000"/>
          </a:xfrm>
        </p:spPr>
        <p:txBody>
          <a:bodyPr>
            <a:normAutofit fontScale="90000"/>
          </a:bodyPr>
          <a:lstStyle/>
          <a:p>
            <a:r>
              <a:rPr lang="en-AU" sz="3000" dirty="0">
                <a:solidFill>
                  <a:srgbClr val="171C41"/>
                </a:solidFill>
              </a:rPr>
              <a:t>The content in the Mental Computation Top Drawer will be addressed in three modules</a:t>
            </a:r>
          </a:p>
        </p:txBody>
      </p:sp>
      <p:sp>
        <p:nvSpPr>
          <p:cNvPr id="3" name="Content Placeholder 2"/>
          <p:cNvSpPr>
            <a:spLocks noGrp="1"/>
          </p:cNvSpPr>
          <p:nvPr>
            <p:ph idx="1"/>
          </p:nvPr>
        </p:nvSpPr>
        <p:spPr>
          <a:xfrm>
            <a:off x="2110174" y="1194054"/>
            <a:ext cx="5088294" cy="3375000"/>
          </a:xfrm>
        </p:spPr>
        <p:txBody>
          <a:bodyPr>
            <a:normAutofit/>
          </a:bodyPr>
          <a:lstStyle/>
          <a:p>
            <a:pPr marL="0" indent="0">
              <a:buNone/>
            </a:pPr>
            <a:endParaRPr lang="en-AU" dirty="0"/>
          </a:p>
          <a:p>
            <a:pPr marL="800100" lvl="1" indent="-457200">
              <a:buFont typeface="+mj-lt"/>
              <a:buAutoNum type="arabicPeriod"/>
            </a:pPr>
            <a:r>
              <a:rPr lang="en-AU" sz="2200" dirty="0">
                <a:solidFill>
                  <a:srgbClr val="171C41"/>
                </a:solidFill>
              </a:rPr>
              <a:t>What is mental computation? Why is it important?</a:t>
            </a:r>
          </a:p>
          <a:p>
            <a:pPr marL="800100" lvl="1" indent="-457200">
              <a:buFont typeface="+mj-lt"/>
              <a:buAutoNum type="arabicPeriod"/>
            </a:pPr>
            <a:r>
              <a:rPr lang="en-AU" sz="2200" dirty="0">
                <a:solidFill>
                  <a:srgbClr val="171C41"/>
                </a:solidFill>
              </a:rPr>
              <a:t>Noticing patterns and relationships</a:t>
            </a:r>
          </a:p>
          <a:p>
            <a:pPr marL="800100" lvl="1" indent="-457200">
              <a:buFont typeface="+mj-lt"/>
              <a:buAutoNum type="arabicPeriod"/>
            </a:pPr>
            <a:r>
              <a:rPr lang="en-AU" sz="2200" b="1" dirty="0">
                <a:solidFill>
                  <a:srgbClr val="171C41"/>
                </a:solidFill>
              </a:rPr>
              <a:t>Using manipulatives and representations to support mental computation</a:t>
            </a:r>
          </a:p>
        </p:txBody>
      </p:sp>
    </p:spTree>
    <p:extLst>
      <p:ext uri="{BB962C8B-B14F-4D97-AF65-F5344CB8AC3E}">
        <p14:creationId xmlns:p14="http://schemas.microsoft.com/office/powerpoint/2010/main" val="375614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a:extLst>
              <a:ext uri="{FF2B5EF4-FFF2-40B4-BE49-F238E27FC236}">
                <a16:creationId xmlns:a16="http://schemas.microsoft.com/office/drawing/2014/main" id="{A916030C-A30F-4977-91EB-55B4750EAB97}"/>
              </a:ext>
            </a:extLst>
          </p:cNvPr>
          <p:cNvGrpSpPr/>
          <p:nvPr/>
        </p:nvGrpSpPr>
        <p:grpSpPr>
          <a:xfrm>
            <a:off x="2914650" y="3429000"/>
            <a:ext cx="457200" cy="514350"/>
            <a:chOff x="457200" y="1371600"/>
            <a:chExt cx="609600" cy="685800"/>
          </a:xfrm>
          <a:solidFill>
            <a:srgbClr val="FFFF00"/>
          </a:solidFill>
        </p:grpSpPr>
        <p:sp>
          <p:nvSpPr>
            <p:cNvPr id="119" name="Rectangle 118">
              <a:extLst>
                <a:ext uri="{FF2B5EF4-FFF2-40B4-BE49-F238E27FC236}">
                  <a16:creationId xmlns:a16="http://schemas.microsoft.com/office/drawing/2014/main" id="{BF90D2A4-18AB-4F2C-A91A-C6AAEF0CB81C}"/>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2AF77A0B-E7FF-4AB8-9333-459DC99AEE7A}"/>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3" name="Group 125">
            <a:extLst>
              <a:ext uri="{FF2B5EF4-FFF2-40B4-BE49-F238E27FC236}">
                <a16:creationId xmlns:a16="http://schemas.microsoft.com/office/drawing/2014/main" id="{CE68B026-CD54-46ED-8409-EB682B82358D}"/>
              </a:ext>
            </a:extLst>
          </p:cNvPr>
          <p:cNvGrpSpPr/>
          <p:nvPr/>
        </p:nvGrpSpPr>
        <p:grpSpPr>
          <a:xfrm>
            <a:off x="2914650" y="2971800"/>
            <a:ext cx="457200" cy="514350"/>
            <a:chOff x="457200" y="1371600"/>
            <a:chExt cx="609600" cy="685800"/>
          </a:xfrm>
          <a:solidFill>
            <a:srgbClr val="FFFF00"/>
          </a:solidFill>
        </p:grpSpPr>
        <p:sp>
          <p:nvSpPr>
            <p:cNvPr id="127" name="Rectangle 126">
              <a:extLst>
                <a:ext uri="{FF2B5EF4-FFF2-40B4-BE49-F238E27FC236}">
                  <a16:creationId xmlns:a16="http://schemas.microsoft.com/office/drawing/2014/main" id="{32838438-D15D-4675-A723-A336F3DD860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2B64C326-A8B3-49B2-B248-E0167777225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7412" name="Title Placeholder 1">
            <a:extLst>
              <a:ext uri="{FF2B5EF4-FFF2-40B4-BE49-F238E27FC236}">
                <a16:creationId xmlns:a16="http://schemas.microsoft.com/office/drawing/2014/main" id="{7E22488C-A8FF-4AB3-A4C0-60668AFA9FC0}"/>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2700">
                <a:solidFill>
                  <a:srgbClr val="FFFFFF"/>
                </a:solidFill>
                <a:latin typeface="Calibri" panose="020F0502020204030204" pitchFamily="34" charset="0"/>
              </a:rPr>
              <a:t>Doubles</a:t>
            </a:r>
            <a:endParaRPr lang="en-US" altLang="en-US" sz="2700">
              <a:solidFill>
                <a:srgbClr val="FFFFFF"/>
              </a:solidFill>
              <a:latin typeface="Calibri" panose="020F0502020204030204" pitchFamily="34" charset="0"/>
            </a:endParaRPr>
          </a:p>
        </p:txBody>
      </p:sp>
      <p:grpSp>
        <p:nvGrpSpPr>
          <p:cNvPr id="4" name="Group 125">
            <a:extLst>
              <a:ext uri="{FF2B5EF4-FFF2-40B4-BE49-F238E27FC236}">
                <a16:creationId xmlns:a16="http://schemas.microsoft.com/office/drawing/2014/main" id="{97501EF4-CE28-4E04-B851-84A69C79AE21}"/>
              </a:ext>
            </a:extLst>
          </p:cNvPr>
          <p:cNvGrpSpPr/>
          <p:nvPr/>
        </p:nvGrpSpPr>
        <p:grpSpPr>
          <a:xfrm>
            <a:off x="2914650" y="2514600"/>
            <a:ext cx="457200" cy="514350"/>
            <a:chOff x="457200" y="1371600"/>
            <a:chExt cx="609600" cy="685800"/>
          </a:xfrm>
          <a:solidFill>
            <a:srgbClr val="FFFF00"/>
          </a:solidFill>
        </p:grpSpPr>
        <p:sp>
          <p:nvSpPr>
            <p:cNvPr id="17" name="Rectangle 16">
              <a:extLst>
                <a:ext uri="{FF2B5EF4-FFF2-40B4-BE49-F238E27FC236}">
                  <a16:creationId xmlns:a16="http://schemas.microsoft.com/office/drawing/2014/main" id="{07FE51DF-FB36-4988-8A06-3CC7A659D122}"/>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 name="Rectangle 17">
              <a:extLst>
                <a:ext uri="{FF2B5EF4-FFF2-40B4-BE49-F238E27FC236}">
                  <a16:creationId xmlns:a16="http://schemas.microsoft.com/office/drawing/2014/main" id="{02292AFF-5593-4553-88FE-E4312AA29F0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25">
            <a:extLst>
              <a:ext uri="{FF2B5EF4-FFF2-40B4-BE49-F238E27FC236}">
                <a16:creationId xmlns:a16="http://schemas.microsoft.com/office/drawing/2014/main" id="{32647FEC-FF85-45E8-B4C9-8778103A8F16}"/>
              </a:ext>
            </a:extLst>
          </p:cNvPr>
          <p:cNvGrpSpPr/>
          <p:nvPr/>
        </p:nvGrpSpPr>
        <p:grpSpPr>
          <a:xfrm>
            <a:off x="2914650" y="2057400"/>
            <a:ext cx="457200" cy="514350"/>
            <a:chOff x="457200" y="1371600"/>
            <a:chExt cx="609600" cy="685800"/>
          </a:xfrm>
          <a:solidFill>
            <a:srgbClr val="FFFF00"/>
          </a:solidFill>
        </p:grpSpPr>
        <p:sp>
          <p:nvSpPr>
            <p:cNvPr id="23" name="Rectangle 22">
              <a:extLst>
                <a:ext uri="{FF2B5EF4-FFF2-40B4-BE49-F238E27FC236}">
                  <a16:creationId xmlns:a16="http://schemas.microsoft.com/office/drawing/2014/main" id="{B7004B04-FBB3-4C4F-ACAF-06A0DD98AAAE}"/>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 name="Rectangle 23">
              <a:extLst>
                <a:ext uri="{FF2B5EF4-FFF2-40B4-BE49-F238E27FC236}">
                  <a16:creationId xmlns:a16="http://schemas.microsoft.com/office/drawing/2014/main" id="{03F4AD13-390A-4F2D-B98C-690F015FD7A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6" name="Group 125">
            <a:extLst>
              <a:ext uri="{FF2B5EF4-FFF2-40B4-BE49-F238E27FC236}">
                <a16:creationId xmlns:a16="http://schemas.microsoft.com/office/drawing/2014/main" id="{20314BC6-E193-4E5C-B117-567C4BFB0225}"/>
              </a:ext>
            </a:extLst>
          </p:cNvPr>
          <p:cNvGrpSpPr/>
          <p:nvPr/>
        </p:nvGrpSpPr>
        <p:grpSpPr>
          <a:xfrm>
            <a:off x="2914650" y="1600200"/>
            <a:ext cx="457200" cy="514350"/>
            <a:chOff x="457200" y="1371600"/>
            <a:chExt cx="609600" cy="685800"/>
          </a:xfrm>
          <a:solidFill>
            <a:srgbClr val="FFFF00"/>
          </a:solidFill>
        </p:grpSpPr>
        <p:sp>
          <p:nvSpPr>
            <p:cNvPr id="29" name="Rectangle 28">
              <a:extLst>
                <a:ext uri="{FF2B5EF4-FFF2-40B4-BE49-F238E27FC236}">
                  <a16:creationId xmlns:a16="http://schemas.microsoft.com/office/drawing/2014/main" id="{83A0BBBC-A428-4A29-A870-82D34B41C730}"/>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 name="Rectangle 29">
              <a:extLst>
                <a:ext uri="{FF2B5EF4-FFF2-40B4-BE49-F238E27FC236}">
                  <a16:creationId xmlns:a16="http://schemas.microsoft.com/office/drawing/2014/main" id="{456D369A-DACD-4276-A00F-D0871F3A3EF4}"/>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34" name="Rounded Rectangular Callout 33">
            <a:extLst>
              <a:ext uri="{FF2B5EF4-FFF2-40B4-BE49-F238E27FC236}">
                <a16:creationId xmlns:a16="http://schemas.microsoft.com/office/drawing/2014/main" id="{B77177FE-3012-453D-A206-BC6704A9BEBF}"/>
              </a:ext>
            </a:extLst>
          </p:cNvPr>
          <p:cNvSpPr/>
          <p:nvPr/>
        </p:nvSpPr>
        <p:spPr>
          <a:xfrm flipH="1">
            <a:off x="5029200" y="1257300"/>
            <a:ext cx="2286000" cy="1485900"/>
          </a:xfrm>
          <a:prstGeom prst="wedgeRoundRectCallout">
            <a:avLst>
              <a:gd name="adj1" fmla="val -51685"/>
              <a:gd name="adj2" fmla="val 62500"/>
              <a:gd name="adj3" fmla="val 16667"/>
            </a:avLst>
          </a:prstGeom>
          <a:solidFill>
            <a:srgbClr val="FF660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700" dirty="0"/>
              <a:t>How many cubes did I take away?</a:t>
            </a:r>
          </a:p>
        </p:txBody>
      </p:sp>
    </p:spTree>
    <p:extLst>
      <p:ext uri="{BB962C8B-B14F-4D97-AF65-F5344CB8AC3E}">
        <p14:creationId xmlns:p14="http://schemas.microsoft.com/office/powerpoint/2010/main" val="293884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8A63484-F033-4FBD-B8BA-DD80F08B502E}"/>
              </a:ext>
            </a:extLst>
          </p:cNvPr>
          <p:cNvPicPr>
            <a:picLocks noChangeAspect="1"/>
          </p:cNvPicPr>
          <p:nvPr/>
        </p:nvPicPr>
        <p:blipFill rotWithShape="1">
          <a:blip r:embed="rId4"/>
          <a:srcRect l="54729" t="12533" r="19595" b="28671"/>
          <a:stretch/>
        </p:blipFill>
        <p:spPr>
          <a:xfrm>
            <a:off x="2075935" y="395416"/>
            <a:ext cx="5918886" cy="4454740"/>
          </a:xfrm>
          <a:prstGeom prst="rect">
            <a:avLst/>
          </a:prstGeom>
        </p:spPr>
      </p:pic>
    </p:spTree>
    <p:extLst>
      <p:ext uri="{BB962C8B-B14F-4D97-AF65-F5344CB8AC3E}">
        <p14:creationId xmlns:p14="http://schemas.microsoft.com/office/powerpoint/2010/main" val="3172234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6">
            <a:extLst>
              <a:ext uri="{FF2B5EF4-FFF2-40B4-BE49-F238E27FC236}">
                <a16:creationId xmlns:a16="http://schemas.microsoft.com/office/drawing/2014/main" id="{B6C81226-0627-42A8-B301-D2CC6E6429A0}"/>
              </a:ext>
            </a:extLst>
          </p:cNvPr>
          <p:cNvGrpSpPr>
            <a:grpSpLocks/>
          </p:cNvGrpSpPr>
          <p:nvPr/>
        </p:nvGrpSpPr>
        <p:grpSpPr bwMode="auto">
          <a:xfrm>
            <a:off x="3886200" y="2000250"/>
            <a:ext cx="457200" cy="2800350"/>
            <a:chOff x="2209800" y="1905000"/>
            <a:chExt cx="609600" cy="3733800"/>
          </a:xfrm>
        </p:grpSpPr>
        <p:grpSp>
          <p:nvGrpSpPr>
            <p:cNvPr id="3" name="Group 140">
              <a:extLst>
                <a:ext uri="{FF2B5EF4-FFF2-40B4-BE49-F238E27FC236}">
                  <a16:creationId xmlns:a16="http://schemas.microsoft.com/office/drawing/2014/main" id="{7A6DC67F-A4D6-4931-92C5-740688CF325C}"/>
                </a:ext>
              </a:extLst>
            </p:cNvPr>
            <p:cNvGrpSpPr/>
            <p:nvPr/>
          </p:nvGrpSpPr>
          <p:grpSpPr>
            <a:xfrm>
              <a:off x="2209800" y="4953000"/>
              <a:ext cx="609600" cy="685800"/>
              <a:chOff x="457200" y="1371600"/>
              <a:chExt cx="609600" cy="685800"/>
            </a:xfrm>
            <a:solidFill>
              <a:srgbClr val="FFC000"/>
            </a:solidFill>
          </p:grpSpPr>
          <p:sp>
            <p:nvSpPr>
              <p:cNvPr id="142" name="Rectangle 141">
                <a:extLst>
                  <a:ext uri="{FF2B5EF4-FFF2-40B4-BE49-F238E27FC236}">
                    <a16:creationId xmlns:a16="http://schemas.microsoft.com/office/drawing/2014/main" id="{5D935199-D17D-43E7-91BE-CB11BC65FE33}"/>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4E976D70-6E72-4FA4-902A-50FB967EADC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55">
              <a:extLst>
                <a:ext uri="{FF2B5EF4-FFF2-40B4-BE49-F238E27FC236}">
                  <a16:creationId xmlns:a16="http://schemas.microsoft.com/office/drawing/2014/main" id="{8BD50283-543F-47DE-BEBB-4FCA6CCA5012}"/>
                </a:ext>
              </a:extLst>
            </p:cNvPr>
            <p:cNvGrpSpPr/>
            <p:nvPr/>
          </p:nvGrpSpPr>
          <p:grpSpPr>
            <a:xfrm>
              <a:off x="2209800" y="4343400"/>
              <a:ext cx="609600" cy="685800"/>
              <a:chOff x="457200" y="1371600"/>
              <a:chExt cx="609600" cy="685800"/>
            </a:xfrm>
            <a:solidFill>
              <a:srgbClr val="FFC000"/>
            </a:solidFill>
          </p:grpSpPr>
          <p:sp>
            <p:nvSpPr>
              <p:cNvPr id="157" name="Rectangle 156">
                <a:extLst>
                  <a:ext uri="{FF2B5EF4-FFF2-40B4-BE49-F238E27FC236}">
                    <a16:creationId xmlns:a16="http://schemas.microsoft.com/office/drawing/2014/main" id="{FCC398EE-FA6C-4CB9-B691-A18ED1C3181D}"/>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285FF04B-968C-4D42-866B-EC2860F13B4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73">
              <a:extLst>
                <a:ext uri="{FF2B5EF4-FFF2-40B4-BE49-F238E27FC236}">
                  <a16:creationId xmlns:a16="http://schemas.microsoft.com/office/drawing/2014/main" id="{20B16223-BCCE-44D0-84AE-E2585CF1B2E2}"/>
                </a:ext>
              </a:extLst>
            </p:cNvPr>
            <p:cNvGrpSpPr/>
            <p:nvPr/>
          </p:nvGrpSpPr>
          <p:grpSpPr>
            <a:xfrm>
              <a:off x="2209800" y="3733800"/>
              <a:ext cx="609600" cy="685800"/>
              <a:chOff x="457200" y="1371600"/>
              <a:chExt cx="609600" cy="685800"/>
            </a:xfrm>
            <a:solidFill>
              <a:srgbClr val="FFC000"/>
            </a:solidFill>
          </p:grpSpPr>
          <p:sp>
            <p:nvSpPr>
              <p:cNvPr id="175" name="Rectangle 174">
                <a:extLst>
                  <a:ext uri="{FF2B5EF4-FFF2-40B4-BE49-F238E27FC236}">
                    <a16:creationId xmlns:a16="http://schemas.microsoft.com/office/drawing/2014/main" id="{020A4326-2F1F-42AD-90AB-6A535C6E5749}"/>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6" name="Rectangle 175">
                <a:extLst>
                  <a:ext uri="{FF2B5EF4-FFF2-40B4-BE49-F238E27FC236}">
                    <a16:creationId xmlns:a16="http://schemas.microsoft.com/office/drawing/2014/main" id="{8D8FC352-73BF-49EC-9DB7-3EB717EBE0C2}"/>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6" name="Group 180">
              <a:extLst>
                <a:ext uri="{FF2B5EF4-FFF2-40B4-BE49-F238E27FC236}">
                  <a16:creationId xmlns:a16="http://schemas.microsoft.com/office/drawing/2014/main" id="{179433FC-8701-4AE3-B422-35D727301F05}"/>
                </a:ext>
              </a:extLst>
            </p:cNvPr>
            <p:cNvGrpSpPr/>
            <p:nvPr/>
          </p:nvGrpSpPr>
          <p:grpSpPr>
            <a:xfrm>
              <a:off x="2209800" y="3124200"/>
              <a:ext cx="609600" cy="685800"/>
              <a:chOff x="457200" y="1371600"/>
              <a:chExt cx="609600" cy="685800"/>
            </a:xfrm>
            <a:solidFill>
              <a:srgbClr val="FFC000"/>
            </a:solidFill>
          </p:grpSpPr>
          <p:sp>
            <p:nvSpPr>
              <p:cNvPr id="182" name="Rectangle 181">
                <a:extLst>
                  <a:ext uri="{FF2B5EF4-FFF2-40B4-BE49-F238E27FC236}">
                    <a16:creationId xmlns:a16="http://schemas.microsoft.com/office/drawing/2014/main" id="{71CE5D42-ACEC-4934-9FA0-B24A14F888D9}"/>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3" name="Rectangle 182">
                <a:extLst>
                  <a:ext uri="{FF2B5EF4-FFF2-40B4-BE49-F238E27FC236}">
                    <a16:creationId xmlns:a16="http://schemas.microsoft.com/office/drawing/2014/main" id="{E368523B-5903-4243-B284-68B4CF205598}"/>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187">
              <a:extLst>
                <a:ext uri="{FF2B5EF4-FFF2-40B4-BE49-F238E27FC236}">
                  <a16:creationId xmlns:a16="http://schemas.microsoft.com/office/drawing/2014/main" id="{7D81484D-D869-471B-87F8-7D86789A197E}"/>
                </a:ext>
              </a:extLst>
            </p:cNvPr>
            <p:cNvGrpSpPr/>
            <p:nvPr/>
          </p:nvGrpSpPr>
          <p:grpSpPr>
            <a:xfrm>
              <a:off x="2209800" y="2514600"/>
              <a:ext cx="609600" cy="685800"/>
              <a:chOff x="457200" y="1371600"/>
              <a:chExt cx="609600" cy="685800"/>
            </a:xfrm>
            <a:solidFill>
              <a:srgbClr val="FFC000"/>
            </a:solidFill>
          </p:grpSpPr>
          <p:sp>
            <p:nvSpPr>
              <p:cNvPr id="189" name="Rectangle 188">
                <a:extLst>
                  <a:ext uri="{FF2B5EF4-FFF2-40B4-BE49-F238E27FC236}">
                    <a16:creationId xmlns:a16="http://schemas.microsoft.com/office/drawing/2014/main" id="{D914D476-9A89-4E9A-AC40-F561977EE7FE}"/>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0" name="Rectangle 189">
                <a:extLst>
                  <a:ext uri="{FF2B5EF4-FFF2-40B4-BE49-F238E27FC236}">
                    <a16:creationId xmlns:a16="http://schemas.microsoft.com/office/drawing/2014/main" id="{AAEDC951-4FBF-45AC-883E-5D6FD2400DF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8" name="Group 200">
              <a:extLst>
                <a:ext uri="{FF2B5EF4-FFF2-40B4-BE49-F238E27FC236}">
                  <a16:creationId xmlns:a16="http://schemas.microsoft.com/office/drawing/2014/main" id="{90F891D2-7EE7-4E5A-BCDA-90FB6989FD64}"/>
                </a:ext>
              </a:extLst>
            </p:cNvPr>
            <p:cNvGrpSpPr/>
            <p:nvPr/>
          </p:nvGrpSpPr>
          <p:grpSpPr>
            <a:xfrm>
              <a:off x="2209800" y="1905000"/>
              <a:ext cx="609600" cy="685800"/>
              <a:chOff x="457200" y="1371600"/>
              <a:chExt cx="609600" cy="685800"/>
            </a:xfrm>
            <a:solidFill>
              <a:srgbClr val="FF0000"/>
            </a:solidFill>
          </p:grpSpPr>
          <p:sp>
            <p:nvSpPr>
              <p:cNvPr id="202" name="Rectangle 201">
                <a:extLst>
                  <a:ext uri="{FF2B5EF4-FFF2-40B4-BE49-F238E27FC236}">
                    <a16:creationId xmlns:a16="http://schemas.microsoft.com/office/drawing/2014/main" id="{5F25DAAA-32A4-46D8-8500-E4B9CC98D56B}"/>
                  </a:ext>
                </a:extLst>
              </p:cNvPr>
              <p:cNvSpPr/>
              <p:nvPr/>
            </p:nvSpPr>
            <p:spPr>
              <a:xfrm>
                <a:off x="457200" y="1447800"/>
                <a:ext cx="609600" cy="609600"/>
              </a:xfrm>
              <a:prstGeom prst="rect">
                <a:avLst/>
              </a:prstGeom>
              <a:solidFill>
                <a:srgbClr val="F2B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3" name="Rectangle 202">
                <a:extLst>
                  <a:ext uri="{FF2B5EF4-FFF2-40B4-BE49-F238E27FC236}">
                    <a16:creationId xmlns:a16="http://schemas.microsoft.com/office/drawing/2014/main" id="{3EB94D27-1CAF-44A0-91FD-0EA32E18058E}"/>
                  </a:ext>
                </a:extLst>
              </p:cNvPr>
              <p:cNvSpPr/>
              <p:nvPr/>
            </p:nvSpPr>
            <p:spPr>
              <a:xfrm>
                <a:off x="609600" y="1371600"/>
                <a:ext cx="304800" cy="76200"/>
              </a:xfrm>
              <a:prstGeom prst="rect">
                <a:avLst/>
              </a:prstGeom>
              <a:solidFill>
                <a:srgbClr val="F2B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grpSp>
        <p:nvGrpSpPr>
          <p:cNvPr id="13315" name="Group 15">
            <a:extLst>
              <a:ext uri="{FF2B5EF4-FFF2-40B4-BE49-F238E27FC236}">
                <a16:creationId xmlns:a16="http://schemas.microsoft.com/office/drawing/2014/main" id="{05AA4C4C-A003-4CEC-9AC7-503A24D9C10A}"/>
              </a:ext>
            </a:extLst>
          </p:cNvPr>
          <p:cNvGrpSpPr>
            <a:grpSpLocks/>
          </p:cNvGrpSpPr>
          <p:nvPr/>
        </p:nvGrpSpPr>
        <p:grpSpPr bwMode="auto">
          <a:xfrm>
            <a:off x="3028950" y="1085850"/>
            <a:ext cx="457200" cy="3714750"/>
            <a:chOff x="1066800" y="685800"/>
            <a:chExt cx="609600" cy="4953000"/>
          </a:xfrm>
        </p:grpSpPr>
        <p:grpSp>
          <p:nvGrpSpPr>
            <p:cNvPr id="10" name="Group 121">
              <a:extLst>
                <a:ext uri="{FF2B5EF4-FFF2-40B4-BE49-F238E27FC236}">
                  <a16:creationId xmlns:a16="http://schemas.microsoft.com/office/drawing/2014/main" id="{D527335E-23B0-4715-89BE-93534DE4E638}"/>
                </a:ext>
              </a:extLst>
            </p:cNvPr>
            <p:cNvGrpSpPr/>
            <p:nvPr/>
          </p:nvGrpSpPr>
          <p:grpSpPr>
            <a:xfrm>
              <a:off x="1066800" y="4953000"/>
              <a:ext cx="609600" cy="685800"/>
              <a:chOff x="457200" y="1371600"/>
              <a:chExt cx="609600" cy="685800"/>
            </a:xfrm>
            <a:solidFill>
              <a:srgbClr val="FFFF00"/>
            </a:solidFill>
          </p:grpSpPr>
          <p:sp>
            <p:nvSpPr>
              <p:cNvPr id="119" name="Rectangle 118">
                <a:extLst>
                  <a:ext uri="{FF2B5EF4-FFF2-40B4-BE49-F238E27FC236}">
                    <a16:creationId xmlns:a16="http://schemas.microsoft.com/office/drawing/2014/main" id="{3CDA3F23-F09E-41AB-987E-33140E42A552}"/>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677ED0FB-3CD8-43D8-9A39-34181881A16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1" name="Group 125">
              <a:extLst>
                <a:ext uri="{FF2B5EF4-FFF2-40B4-BE49-F238E27FC236}">
                  <a16:creationId xmlns:a16="http://schemas.microsoft.com/office/drawing/2014/main" id="{AB7A83C8-AEDD-43B9-B3CD-69B5ACB1F406}"/>
                </a:ext>
              </a:extLst>
            </p:cNvPr>
            <p:cNvGrpSpPr/>
            <p:nvPr/>
          </p:nvGrpSpPr>
          <p:grpSpPr>
            <a:xfrm>
              <a:off x="1066800" y="4343400"/>
              <a:ext cx="609600" cy="685800"/>
              <a:chOff x="457200" y="1371600"/>
              <a:chExt cx="609600" cy="685800"/>
            </a:xfrm>
            <a:solidFill>
              <a:srgbClr val="FFFF00"/>
            </a:solidFill>
          </p:grpSpPr>
          <p:sp>
            <p:nvSpPr>
              <p:cNvPr id="127" name="Rectangle 126">
                <a:extLst>
                  <a:ext uri="{FF2B5EF4-FFF2-40B4-BE49-F238E27FC236}">
                    <a16:creationId xmlns:a16="http://schemas.microsoft.com/office/drawing/2014/main" id="{1078761B-BD00-4748-8557-05A554614B20}"/>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3784D65E-3129-4010-80E4-2A29F356430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2" name="Group 170">
              <a:extLst>
                <a:ext uri="{FF2B5EF4-FFF2-40B4-BE49-F238E27FC236}">
                  <a16:creationId xmlns:a16="http://schemas.microsoft.com/office/drawing/2014/main" id="{422D847D-98BF-4AED-A0A8-C518BBFDA3B0}"/>
                </a:ext>
              </a:extLst>
            </p:cNvPr>
            <p:cNvGrpSpPr/>
            <p:nvPr/>
          </p:nvGrpSpPr>
          <p:grpSpPr>
            <a:xfrm>
              <a:off x="1066800" y="3733800"/>
              <a:ext cx="609600" cy="685800"/>
              <a:chOff x="457200" y="1371600"/>
              <a:chExt cx="609600" cy="685800"/>
            </a:xfrm>
            <a:solidFill>
              <a:srgbClr val="FFFF00"/>
            </a:solidFill>
          </p:grpSpPr>
          <p:sp>
            <p:nvSpPr>
              <p:cNvPr id="172" name="Rectangle 171">
                <a:extLst>
                  <a:ext uri="{FF2B5EF4-FFF2-40B4-BE49-F238E27FC236}">
                    <a16:creationId xmlns:a16="http://schemas.microsoft.com/office/drawing/2014/main" id="{D2D30D7F-EF3A-4B06-BEA6-B38C51A791E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3" name="Rectangle 172">
                <a:extLst>
                  <a:ext uri="{FF2B5EF4-FFF2-40B4-BE49-F238E27FC236}">
                    <a16:creationId xmlns:a16="http://schemas.microsoft.com/office/drawing/2014/main" id="{D9752BD3-0374-4D94-AB99-068CE71C6347}"/>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3" name="Group 177">
              <a:extLst>
                <a:ext uri="{FF2B5EF4-FFF2-40B4-BE49-F238E27FC236}">
                  <a16:creationId xmlns:a16="http://schemas.microsoft.com/office/drawing/2014/main" id="{4D140C4E-2309-4D2F-85BA-7C70051A1323}"/>
                </a:ext>
              </a:extLst>
            </p:cNvPr>
            <p:cNvGrpSpPr/>
            <p:nvPr/>
          </p:nvGrpSpPr>
          <p:grpSpPr>
            <a:xfrm>
              <a:off x="1066800" y="3124200"/>
              <a:ext cx="609600" cy="685800"/>
              <a:chOff x="457200" y="1371600"/>
              <a:chExt cx="609600" cy="685800"/>
            </a:xfrm>
            <a:solidFill>
              <a:srgbClr val="FFFF00"/>
            </a:solidFill>
          </p:grpSpPr>
          <p:sp>
            <p:nvSpPr>
              <p:cNvPr id="179" name="Rectangle 178">
                <a:extLst>
                  <a:ext uri="{FF2B5EF4-FFF2-40B4-BE49-F238E27FC236}">
                    <a16:creationId xmlns:a16="http://schemas.microsoft.com/office/drawing/2014/main" id="{61BAADB2-0498-4D4E-BA2E-83B372E2ED5E}"/>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0" name="Rectangle 179">
                <a:extLst>
                  <a:ext uri="{FF2B5EF4-FFF2-40B4-BE49-F238E27FC236}">
                    <a16:creationId xmlns:a16="http://schemas.microsoft.com/office/drawing/2014/main" id="{568C26B4-E0FC-4224-8A56-A44422BD93D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4" name="Group 184">
              <a:extLst>
                <a:ext uri="{FF2B5EF4-FFF2-40B4-BE49-F238E27FC236}">
                  <a16:creationId xmlns:a16="http://schemas.microsoft.com/office/drawing/2014/main" id="{EC762B44-876B-4CA6-8211-F5C94322F107}"/>
                </a:ext>
              </a:extLst>
            </p:cNvPr>
            <p:cNvGrpSpPr/>
            <p:nvPr/>
          </p:nvGrpSpPr>
          <p:grpSpPr>
            <a:xfrm>
              <a:off x="1066800" y="2514600"/>
              <a:ext cx="609600" cy="685800"/>
              <a:chOff x="457200" y="1371600"/>
              <a:chExt cx="609600" cy="685800"/>
            </a:xfrm>
            <a:solidFill>
              <a:srgbClr val="FFFF00"/>
            </a:solidFill>
          </p:grpSpPr>
          <p:sp>
            <p:nvSpPr>
              <p:cNvPr id="186" name="Rectangle 185">
                <a:extLst>
                  <a:ext uri="{FF2B5EF4-FFF2-40B4-BE49-F238E27FC236}">
                    <a16:creationId xmlns:a16="http://schemas.microsoft.com/office/drawing/2014/main" id="{D620DB25-B00D-4723-B67B-5BEBB583EFD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7" name="Rectangle 186">
                <a:extLst>
                  <a:ext uri="{FF2B5EF4-FFF2-40B4-BE49-F238E27FC236}">
                    <a16:creationId xmlns:a16="http://schemas.microsoft.com/office/drawing/2014/main" id="{9FAE2B3E-4A1D-42A2-8D26-84A5266220D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5" name="Group 191">
              <a:extLst>
                <a:ext uri="{FF2B5EF4-FFF2-40B4-BE49-F238E27FC236}">
                  <a16:creationId xmlns:a16="http://schemas.microsoft.com/office/drawing/2014/main" id="{02121325-D7F0-45A3-8F62-711997E52835}"/>
                </a:ext>
              </a:extLst>
            </p:cNvPr>
            <p:cNvGrpSpPr/>
            <p:nvPr/>
          </p:nvGrpSpPr>
          <p:grpSpPr>
            <a:xfrm>
              <a:off x="1066800" y="1905000"/>
              <a:ext cx="609600" cy="685800"/>
              <a:chOff x="457200" y="1371600"/>
              <a:chExt cx="609600" cy="685800"/>
            </a:xfrm>
            <a:solidFill>
              <a:schemeClr val="tx2">
                <a:lumMod val="20000"/>
                <a:lumOff val="80000"/>
              </a:schemeClr>
            </a:solidFill>
          </p:grpSpPr>
          <p:sp>
            <p:nvSpPr>
              <p:cNvPr id="193" name="Rectangle 192">
                <a:extLst>
                  <a:ext uri="{FF2B5EF4-FFF2-40B4-BE49-F238E27FC236}">
                    <a16:creationId xmlns:a16="http://schemas.microsoft.com/office/drawing/2014/main" id="{E8F78557-68B5-4B04-8573-4411C1090B95}"/>
                  </a:ext>
                </a:extLst>
              </p:cNvPr>
              <p:cNvSpPr/>
              <p:nvPr/>
            </p:nvSpPr>
            <p:spPr>
              <a:xfrm>
                <a:off x="457200" y="1447800"/>
                <a:ext cx="609600" cy="609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4" name="Rectangle 193">
                <a:extLst>
                  <a:ext uri="{FF2B5EF4-FFF2-40B4-BE49-F238E27FC236}">
                    <a16:creationId xmlns:a16="http://schemas.microsoft.com/office/drawing/2014/main" id="{3993D960-1DDA-4157-8719-6FA24E1D4AD4}"/>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6" name="Group 194">
              <a:extLst>
                <a:ext uri="{FF2B5EF4-FFF2-40B4-BE49-F238E27FC236}">
                  <a16:creationId xmlns:a16="http://schemas.microsoft.com/office/drawing/2014/main" id="{DF4C1D4C-6272-4E6D-9147-FE307BC993C5}"/>
                </a:ext>
              </a:extLst>
            </p:cNvPr>
            <p:cNvGrpSpPr/>
            <p:nvPr/>
          </p:nvGrpSpPr>
          <p:grpSpPr>
            <a:xfrm>
              <a:off x="1066800" y="1295400"/>
              <a:ext cx="609600" cy="685800"/>
              <a:chOff x="457200" y="1371600"/>
              <a:chExt cx="609600" cy="685800"/>
            </a:xfrm>
            <a:solidFill>
              <a:schemeClr val="tx2">
                <a:lumMod val="20000"/>
                <a:lumOff val="80000"/>
              </a:schemeClr>
            </a:solidFill>
          </p:grpSpPr>
          <p:sp>
            <p:nvSpPr>
              <p:cNvPr id="196" name="Rectangle 195">
                <a:extLst>
                  <a:ext uri="{FF2B5EF4-FFF2-40B4-BE49-F238E27FC236}">
                    <a16:creationId xmlns:a16="http://schemas.microsoft.com/office/drawing/2014/main" id="{5F142162-56F7-4772-87F3-AC74592FE52B}"/>
                  </a:ext>
                </a:extLst>
              </p:cNvPr>
              <p:cNvSpPr/>
              <p:nvPr/>
            </p:nvSpPr>
            <p:spPr>
              <a:xfrm>
                <a:off x="457200" y="1447800"/>
                <a:ext cx="609600" cy="609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7" name="Rectangle 196">
                <a:extLst>
                  <a:ext uri="{FF2B5EF4-FFF2-40B4-BE49-F238E27FC236}">
                    <a16:creationId xmlns:a16="http://schemas.microsoft.com/office/drawing/2014/main" id="{B6E7EE8A-45DF-482E-82EF-34F6805CD83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7" name="Group 197">
              <a:extLst>
                <a:ext uri="{FF2B5EF4-FFF2-40B4-BE49-F238E27FC236}">
                  <a16:creationId xmlns:a16="http://schemas.microsoft.com/office/drawing/2014/main" id="{E6EFFEB0-A313-469A-BFDB-0F81A155DC26}"/>
                </a:ext>
              </a:extLst>
            </p:cNvPr>
            <p:cNvGrpSpPr/>
            <p:nvPr/>
          </p:nvGrpSpPr>
          <p:grpSpPr>
            <a:xfrm>
              <a:off x="1066800" y="685800"/>
              <a:ext cx="609600" cy="685800"/>
              <a:chOff x="457200" y="1371600"/>
              <a:chExt cx="609600" cy="685800"/>
            </a:xfrm>
            <a:solidFill>
              <a:schemeClr val="tx2">
                <a:lumMod val="20000"/>
                <a:lumOff val="80000"/>
              </a:schemeClr>
            </a:solidFill>
          </p:grpSpPr>
          <p:sp>
            <p:nvSpPr>
              <p:cNvPr id="199" name="Rectangle 198">
                <a:extLst>
                  <a:ext uri="{FF2B5EF4-FFF2-40B4-BE49-F238E27FC236}">
                    <a16:creationId xmlns:a16="http://schemas.microsoft.com/office/drawing/2014/main" id="{88ABFEC7-3838-4A8B-9726-7BC388145DAC}"/>
                  </a:ext>
                </a:extLst>
              </p:cNvPr>
              <p:cNvSpPr/>
              <p:nvPr/>
            </p:nvSpPr>
            <p:spPr>
              <a:xfrm>
                <a:off x="457200" y="1447800"/>
                <a:ext cx="609600" cy="609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0" name="Rectangle 199">
                <a:extLst>
                  <a:ext uri="{FF2B5EF4-FFF2-40B4-BE49-F238E27FC236}">
                    <a16:creationId xmlns:a16="http://schemas.microsoft.com/office/drawing/2014/main" id="{833D1A67-AE14-41DA-9291-F71BE1EBEAD8}"/>
                  </a:ext>
                </a:extLst>
              </p:cNvPr>
              <p:cNvSpPr/>
              <p:nvPr/>
            </p:nvSpPr>
            <p:spPr>
              <a:xfrm>
                <a:off x="609600" y="1371600"/>
                <a:ext cx="304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sp>
        <p:nvSpPr>
          <p:cNvPr id="47" name="Title 1">
            <a:extLst>
              <a:ext uri="{FF2B5EF4-FFF2-40B4-BE49-F238E27FC236}">
                <a16:creationId xmlns:a16="http://schemas.microsoft.com/office/drawing/2014/main" id="{E57FB1A2-3EF2-4F31-9C0C-22D7C607F8BC}"/>
              </a:ext>
            </a:extLst>
          </p:cNvPr>
          <p:cNvSpPr txBox="1">
            <a:spLocks/>
          </p:cNvSpPr>
          <p:nvPr/>
        </p:nvSpPr>
        <p:spPr>
          <a:xfrm>
            <a:off x="1368277" y="340494"/>
            <a:ext cx="6615000" cy="61097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0" i="0" kern="1200">
                <a:solidFill>
                  <a:srgbClr val="406077"/>
                </a:solidFill>
                <a:latin typeface="Arial" charset="0"/>
                <a:ea typeface="Arial" charset="0"/>
                <a:cs typeface="Arial" charset="0"/>
              </a:defRPr>
            </a:lvl1pPr>
          </a:lstStyle>
          <a:p>
            <a:r>
              <a:rPr lang="en-AU" sz="3000" dirty="0">
                <a:solidFill>
                  <a:srgbClr val="171C41"/>
                </a:solidFill>
              </a:rPr>
              <a:t>Using cube stacks to bridge ten</a:t>
            </a:r>
          </a:p>
        </p:txBody>
      </p:sp>
    </p:spTree>
    <p:extLst>
      <p:ext uri="{BB962C8B-B14F-4D97-AF65-F5344CB8AC3E}">
        <p14:creationId xmlns:p14="http://schemas.microsoft.com/office/powerpoint/2010/main" val="216960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6">
            <a:extLst>
              <a:ext uri="{FF2B5EF4-FFF2-40B4-BE49-F238E27FC236}">
                <a16:creationId xmlns:a16="http://schemas.microsoft.com/office/drawing/2014/main" id="{ED8773FC-F0D7-4386-AC27-012D97A4437F}"/>
              </a:ext>
            </a:extLst>
          </p:cNvPr>
          <p:cNvGrpSpPr>
            <a:grpSpLocks/>
          </p:cNvGrpSpPr>
          <p:nvPr/>
        </p:nvGrpSpPr>
        <p:grpSpPr bwMode="auto">
          <a:xfrm>
            <a:off x="3886200" y="2000250"/>
            <a:ext cx="457200" cy="2800350"/>
            <a:chOff x="2209800" y="1905000"/>
            <a:chExt cx="609600" cy="3733800"/>
          </a:xfrm>
        </p:grpSpPr>
        <p:grpSp>
          <p:nvGrpSpPr>
            <p:cNvPr id="3" name="Group 140">
              <a:extLst>
                <a:ext uri="{FF2B5EF4-FFF2-40B4-BE49-F238E27FC236}">
                  <a16:creationId xmlns:a16="http://schemas.microsoft.com/office/drawing/2014/main" id="{17E47A34-30C4-4ABC-95C9-B407F45E5C03}"/>
                </a:ext>
              </a:extLst>
            </p:cNvPr>
            <p:cNvGrpSpPr/>
            <p:nvPr/>
          </p:nvGrpSpPr>
          <p:grpSpPr>
            <a:xfrm>
              <a:off x="2209800" y="4953000"/>
              <a:ext cx="609600" cy="685800"/>
              <a:chOff x="457200" y="1371600"/>
              <a:chExt cx="609600" cy="685800"/>
            </a:xfrm>
            <a:solidFill>
              <a:srgbClr val="FFC000"/>
            </a:solidFill>
          </p:grpSpPr>
          <p:sp>
            <p:nvSpPr>
              <p:cNvPr id="142" name="Rectangle 141">
                <a:extLst>
                  <a:ext uri="{FF2B5EF4-FFF2-40B4-BE49-F238E27FC236}">
                    <a16:creationId xmlns:a16="http://schemas.microsoft.com/office/drawing/2014/main" id="{842AC4F3-3892-4F74-BCE0-FF2BC45521E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F91D8F71-6F8F-4135-8EA7-4D784364718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55">
              <a:extLst>
                <a:ext uri="{FF2B5EF4-FFF2-40B4-BE49-F238E27FC236}">
                  <a16:creationId xmlns:a16="http://schemas.microsoft.com/office/drawing/2014/main" id="{66FE0BAB-7004-4CF3-9A4B-A4A14D55A0A4}"/>
                </a:ext>
              </a:extLst>
            </p:cNvPr>
            <p:cNvGrpSpPr/>
            <p:nvPr/>
          </p:nvGrpSpPr>
          <p:grpSpPr>
            <a:xfrm>
              <a:off x="2209800" y="4343400"/>
              <a:ext cx="609600" cy="685800"/>
              <a:chOff x="457200" y="1371600"/>
              <a:chExt cx="609600" cy="685800"/>
            </a:xfrm>
            <a:solidFill>
              <a:srgbClr val="FFC000"/>
            </a:solidFill>
          </p:grpSpPr>
          <p:sp>
            <p:nvSpPr>
              <p:cNvPr id="157" name="Rectangle 156">
                <a:extLst>
                  <a:ext uri="{FF2B5EF4-FFF2-40B4-BE49-F238E27FC236}">
                    <a16:creationId xmlns:a16="http://schemas.microsoft.com/office/drawing/2014/main" id="{F1D51F5F-EA39-4EE0-8D53-7E94A0E57D87}"/>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0C20029D-C9B0-4E4A-BE1B-1E348307F96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73">
              <a:extLst>
                <a:ext uri="{FF2B5EF4-FFF2-40B4-BE49-F238E27FC236}">
                  <a16:creationId xmlns:a16="http://schemas.microsoft.com/office/drawing/2014/main" id="{BB731E83-7510-4377-97F2-774D28277D5E}"/>
                </a:ext>
              </a:extLst>
            </p:cNvPr>
            <p:cNvGrpSpPr/>
            <p:nvPr/>
          </p:nvGrpSpPr>
          <p:grpSpPr>
            <a:xfrm>
              <a:off x="2209800" y="3733800"/>
              <a:ext cx="609600" cy="685800"/>
              <a:chOff x="457200" y="1371600"/>
              <a:chExt cx="609600" cy="685800"/>
            </a:xfrm>
            <a:solidFill>
              <a:srgbClr val="FFC000"/>
            </a:solidFill>
          </p:grpSpPr>
          <p:sp>
            <p:nvSpPr>
              <p:cNvPr id="175" name="Rectangle 174">
                <a:extLst>
                  <a:ext uri="{FF2B5EF4-FFF2-40B4-BE49-F238E27FC236}">
                    <a16:creationId xmlns:a16="http://schemas.microsoft.com/office/drawing/2014/main" id="{05F29974-3CBA-40B3-B289-303814146658}"/>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6" name="Rectangle 175">
                <a:extLst>
                  <a:ext uri="{FF2B5EF4-FFF2-40B4-BE49-F238E27FC236}">
                    <a16:creationId xmlns:a16="http://schemas.microsoft.com/office/drawing/2014/main" id="{922AD631-54A6-4876-A34E-6DDBE050D47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6" name="Group 180">
              <a:extLst>
                <a:ext uri="{FF2B5EF4-FFF2-40B4-BE49-F238E27FC236}">
                  <a16:creationId xmlns:a16="http://schemas.microsoft.com/office/drawing/2014/main" id="{FE2CABE4-199B-4710-996C-54AAA78CD264}"/>
                </a:ext>
              </a:extLst>
            </p:cNvPr>
            <p:cNvGrpSpPr/>
            <p:nvPr/>
          </p:nvGrpSpPr>
          <p:grpSpPr>
            <a:xfrm>
              <a:off x="2209800" y="3124200"/>
              <a:ext cx="609600" cy="685800"/>
              <a:chOff x="457200" y="1371600"/>
              <a:chExt cx="609600" cy="685800"/>
            </a:xfrm>
            <a:solidFill>
              <a:srgbClr val="FFC000"/>
            </a:solidFill>
          </p:grpSpPr>
          <p:sp>
            <p:nvSpPr>
              <p:cNvPr id="182" name="Rectangle 181">
                <a:extLst>
                  <a:ext uri="{FF2B5EF4-FFF2-40B4-BE49-F238E27FC236}">
                    <a16:creationId xmlns:a16="http://schemas.microsoft.com/office/drawing/2014/main" id="{AD26C681-D18A-4A5A-9DB3-4BD7ACB6D5D5}"/>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3" name="Rectangle 182">
                <a:extLst>
                  <a:ext uri="{FF2B5EF4-FFF2-40B4-BE49-F238E27FC236}">
                    <a16:creationId xmlns:a16="http://schemas.microsoft.com/office/drawing/2014/main" id="{83301A37-3E3E-408E-A692-7D3B360329B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187">
              <a:extLst>
                <a:ext uri="{FF2B5EF4-FFF2-40B4-BE49-F238E27FC236}">
                  <a16:creationId xmlns:a16="http://schemas.microsoft.com/office/drawing/2014/main" id="{20F6F274-46F3-4044-964D-8A1FEB5B4E34}"/>
                </a:ext>
              </a:extLst>
            </p:cNvPr>
            <p:cNvGrpSpPr/>
            <p:nvPr/>
          </p:nvGrpSpPr>
          <p:grpSpPr>
            <a:xfrm>
              <a:off x="2209800" y="2514600"/>
              <a:ext cx="609600" cy="685800"/>
              <a:chOff x="457200" y="1371600"/>
              <a:chExt cx="609600" cy="685800"/>
            </a:xfrm>
            <a:solidFill>
              <a:srgbClr val="FFC000"/>
            </a:solidFill>
          </p:grpSpPr>
          <p:sp>
            <p:nvSpPr>
              <p:cNvPr id="189" name="Rectangle 188">
                <a:extLst>
                  <a:ext uri="{FF2B5EF4-FFF2-40B4-BE49-F238E27FC236}">
                    <a16:creationId xmlns:a16="http://schemas.microsoft.com/office/drawing/2014/main" id="{940366AA-39AA-4D69-845C-7C44699EA4A4}"/>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0" name="Rectangle 189">
                <a:extLst>
                  <a:ext uri="{FF2B5EF4-FFF2-40B4-BE49-F238E27FC236}">
                    <a16:creationId xmlns:a16="http://schemas.microsoft.com/office/drawing/2014/main" id="{52E33C6B-6A1E-43BE-93A8-EEC20E722B18}"/>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8" name="Group 200">
              <a:extLst>
                <a:ext uri="{FF2B5EF4-FFF2-40B4-BE49-F238E27FC236}">
                  <a16:creationId xmlns:a16="http://schemas.microsoft.com/office/drawing/2014/main" id="{1E30B4BD-46FF-4A5D-B8AC-85E2E293AF63}"/>
                </a:ext>
              </a:extLst>
            </p:cNvPr>
            <p:cNvGrpSpPr/>
            <p:nvPr/>
          </p:nvGrpSpPr>
          <p:grpSpPr>
            <a:xfrm>
              <a:off x="2209800" y="1905000"/>
              <a:ext cx="609600" cy="685800"/>
              <a:chOff x="457200" y="1371600"/>
              <a:chExt cx="609600" cy="685800"/>
            </a:xfrm>
            <a:solidFill>
              <a:srgbClr val="FF0000"/>
            </a:solidFill>
          </p:grpSpPr>
          <p:sp>
            <p:nvSpPr>
              <p:cNvPr id="202" name="Rectangle 201">
                <a:extLst>
                  <a:ext uri="{FF2B5EF4-FFF2-40B4-BE49-F238E27FC236}">
                    <a16:creationId xmlns:a16="http://schemas.microsoft.com/office/drawing/2014/main" id="{B77FF334-E654-49FF-9C09-9F8EBAD395F0}"/>
                  </a:ext>
                </a:extLst>
              </p:cNvPr>
              <p:cNvSpPr/>
              <p:nvPr/>
            </p:nvSpPr>
            <p:spPr>
              <a:xfrm>
                <a:off x="457200" y="1447800"/>
                <a:ext cx="609600" cy="609600"/>
              </a:xfrm>
              <a:prstGeom prst="rect">
                <a:avLst/>
              </a:prstGeom>
              <a:solidFill>
                <a:srgbClr val="F2B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3" name="Rectangle 202">
                <a:extLst>
                  <a:ext uri="{FF2B5EF4-FFF2-40B4-BE49-F238E27FC236}">
                    <a16:creationId xmlns:a16="http://schemas.microsoft.com/office/drawing/2014/main" id="{0ABE332E-F5BC-4E17-B152-A280AAE8FB71}"/>
                  </a:ext>
                </a:extLst>
              </p:cNvPr>
              <p:cNvSpPr/>
              <p:nvPr/>
            </p:nvSpPr>
            <p:spPr>
              <a:xfrm>
                <a:off x="609600" y="1371600"/>
                <a:ext cx="304800" cy="76200"/>
              </a:xfrm>
              <a:prstGeom prst="rect">
                <a:avLst/>
              </a:prstGeom>
              <a:solidFill>
                <a:srgbClr val="F2B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grpSp>
        <p:nvGrpSpPr>
          <p:cNvPr id="14339" name="Group 15">
            <a:extLst>
              <a:ext uri="{FF2B5EF4-FFF2-40B4-BE49-F238E27FC236}">
                <a16:creationId xmlns:a16="http://schemas.microsoft.com/office/drawing/2014/main" id="{BFCD2350-60B3-42EE-9720-80E52F12E490}"/>
              </a:ext>
            </a:extLst>
          </p:cNvPr>
          <p:cNvGrpSpPr>
            <a:grpSpLocks/>
          </p:cNvGrpSpPr>
          <p:nvPr/>
        </p:nvGrpSpPr>
        <p:grpSpPr bwMode="auto">
          <a:xfrm>
            <a:off x="3028950" y="1085850"/>
            <a:ext cx="457200" cy="3714750"/>
            <a:chOff x="1066800" y="685800"/>
            <a:chExt cx="609600" cy="4953000"/>
          </a:xfrm>
        </p:grpSpPr>
        <p:grpSp>
          <p:nvGrpSpPr>
            <p:cNvPr id="10" name="Group 121">
              <a:extLst>
                <a:ext uri="{FF2B5EF4-FFF2-40B4-BE49-F238E27FC236}">
                  <a16:creationId xmlns:a16="http://schemas.microsoft.com/office/drawing/2014/main" id="{AEFACB6C-CB8A-41D6-8054-B5EE79C5CBCE}"/>
                </a:ext>
              </a:extLst>
            </p:cNvPr>
            <p:cNvGrpSpPr/>
            <p:nvPr/>
          </p:nvGrpSpPr>
          <p:grpSpPr>
            <a:xfrm>
              <a:off x="1066800" y="4953000"/>
              <a:ext cx="609600" cy="685800"/>
              <a:chOff x="457200" y="1371600"/>
              <a:chExt cx="609600" cy="685800"/>
            </a:xfrm>
            <a:solidFill>
              <a:srgbClr val="FFFF00"/>
            </a:solidFill>
          </p:grpSpPr>
          <p:sp>
            <p:nvSpPr>
              <p:cNvPr id="119" name="Rectangle 118">
                <a:extLst>
                  <a:ext uri="{FF2B5EF4-FFF2-40B4-BE49-F238E27FC236}">
                    <a16:creationId xmlns:a16="http://schemas.microsoft.com/office/drawing/2014/main" id="{55229CA2-13AF-4ACF-ABF4-02573B7BED97}"/>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AADB9956-BCC1-462D-9722-FFCB4CEB8A0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1" name="Group 125">
              <a:extLst>
                <a:ext uri="{FF2B5EF4-FFF2-40B4-BE49-F238E27FC236}">
                  <a16:creationId xmlns:a16="http://schemas.microsoft.com/office/drawing/2014/main" id="{F40374A2-4737-4C17-8015-D1BCC002C00B}"/>
                </a:ext>
              </a:extLst>
            </p:cNvPr>
            <p:cNvGrpSpPr/>
            <p:nvPr/>
          </p:nvGrpSpPr>
          <p:grpSpPr>
            <a:xfrm>
              <a:off x="1066800" y="4343400"/>
              <a:ext cx="609600" cy="685800"/>
              <a:chOff x="457200" y="1371600"/>
              <a:chExt cx="609600" cy="685800"/>
            </a:xfrm>
            <a:solidFill>
              <a:srgbClr val="FFFF00"/>
            </a:solidFill>
          </p:grpSpPr>
          <p:sp>
            <p:nvSpPr>
              <p:cNvPr id="127" name="Rectangle 126">
                <a:extLst>
                  <a:ext uri="{FF2B5EF4-FFF2-40B4-BE49-F238E27FC236}">
                    <a16:creationId xmlns:a16="http://schemas.microsoft.com/office/drawing/2014/main" id="{22DD72B2-567F-4116-8E8A-1ACA118C2ADB}"/>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4E4E9DAD-8814-45DA-9950-912ABA0B3A49}"/>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2" name="Group 170">
              <a:extLst>
                <a:ext uri="{FF2B5EF4-FFF2-40B4-BE49-F238E27FC236}">
                  <a16:creationId xmlns:a16="http://schemas.microsoft.com/office/drawing/2014/main" id="{13852D48-EDB4-4EAD-BD22-3DE9CA80D811}"/>
                </a:ext>
              </a:extLst>
            </p:cNvPr>
            <p:cNvGrpSpPr/>
            <p:nvPr/>
          </p:nvGrpSpPr>
          <p:grpSpPr>
            <a:xfrm>
              <a:off x="1066800" y="3733800"/>
              <a:ext cx="609600" cy="685800"/>
              <a:chOff x="457200" y="1371600"/>
              <a:chExt cx="609600" cy="685800"/>
            </a:xfrm>
            <a:solidFill>
              <a:srgbClr val="FFFF00"/>
            </a:solidFill>
          </p:grpSpPr>
          <p:sp>
            <p:nvSpPr>
              <p:cNvPr id="172" name="Rectangle 171">
                <a:extLst>
                  <a:ext uri="{FF2B5EF4-FFF2-40B4-BE49-F238E27FC236}">
                    <a16:creationId xmlns:a16="http://schemas.microsoft.com/office/drawing/2014/main" id="{A03FD5B8-72BC-49C0-8DCC-9B7D7FDD769B}"/>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3" name="Rectangle 172">
                <a:extLst>
                  <a:ext uri="{FF2B5EF4-FFF2-40B4-BE49-F238E27FC236}">
                    <a16:creationId xmlns:a16="http://schemas.microsoft.com/office/drawing/2014/main" id="{C6F57105-5CC7-4AA5-8455-C2C926A70BE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3" name="Group 177">
              <a:extLst>
                <a:ext uri="{FF2B5EF4-FFF2-40B4-BE49-F238E27FC236}">
                  <a16:creationId xmlns:a16="http://schemas.microsoft.com/office/drawing/2014/main" id="{90CF5065-C9F6-437A-84D7-F8BE063BF6EF}"/>
                </a:ext>
              </a:extLst>
            </p:cNvPr>
            <p:cNvGrpSpPr/>
            <p:nvPr/>
          </p:nvGrpSpPr>
          <p:grpSpPr>
            <a:xfrm>
              <a:off x="1066800" y="3124200"/>
              <a:ext cx="609600" cy="685800"/>
              <a:chOff x="457200" y="1371600"/>
              <a:chExt cx="609600" cy="685800"/>
            </a:xfrm>
            <a:solidFill>
              <a:srgbClr val="FFFF00"/>
            </a:solidFill>
          </p:grpSpPr>
          <p:sp>
            <p:nvSpPr>
              <p:cNvPr id="179" name="Rectangle 178">
                <a:extLst>
                  <a:ext uri="{FF2B5EF4-FFF2-40B4-BE49-F238E27FC236}">
                    <a16:creationId xmlns:a16="http://schemas.microsoft.com/office/drawing/2014/main" id="{0746A348-F51D-4D49-B6E5-CB1C676A415C}"/>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0" name="Rectangle 179">
                <a:extLst>
                  <a:ext uri="{FF2B5EF4-FFF2-40B4-BE49-F238E27FC236}">
                    <a16:creationId xmlns:a16="http://schemas.microsoft.com/office/drawing/2014/main" id="{1D13127D-88DF-409A-910E-48243A1892C2}"/>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4" name="Group 184">
              <a:extLst>
                <a:ext uri="{FF2B5EF4-FFF2-40B4-BE49-F238E27FC236}">
                  <a16:creationId xmlns:a16="http://schemas.microsoft.com/office/drawing/2014/main" id="{4BDD30A2-9332-4C10-8399-1F9BEA1D365F}"/>
                </a:ext>
              </a:extLst>
            </p:cNvPr>
            <p:cNvGrpSpPr/>
            <p:nvPr/>
          </p:nvGrpSpPr>
          <p:grpSpPr>
            <a:xfrm>
              <a:off x="1066800" y="2514600"/>
              <a:ext cx="609600" cy="685800"/>
              <a:chOff x="457200" y="1371600"/>
              <a:chExt cx="609600" cy="685800"/>
            </a:xfrm>
            <a:solidFill>
              <a:srgbClr val="FFFF00"/>
            </a:solidFill>
          </p:grpSpPr>
          <p:sp>
            <p:nvSpPr>
              <p:cNvPr id="186" name="Rectangle 185">
                <a:extLst>
                  <a:ext uri="{FF2B5EF4-FFF2-40B4-BE49-F238E27FC236}">
                    <a16:creationId xmlns:a16="http://schemas.microsoft.com/office/drawing/2014/main" id="{4DE26B26-2088-4FBC-A728-27C20E0B8F28}"/>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7" name="Rectangle 186">
                <a:extLst>
                  <a:ext uri="{FF2B5EF4-FFF2-40B4-BE49-F238E27FC236}">
                    <a16:creationId xmlns:a16="http://schemas.microsoft.com/office/drawing/2014/main" id="{C35069EB-36FF-4B33-83B4-25D0A3EAA65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5" name="Group 191">
              <a:extLst>
                <a:ext uri="{FF2B5EF4-FFF2-40B4-BE49-F238E27FC236}">
                  <a16:creationId xmlns:a16="http://schemas.microsoft.com/office/drawing/2014/main" id="{FD67944C-E0F4-4689-A009-2B6F3D166F47}"/>
                </a:ext>
              </a:extLst>
            </p:cNvPr>
            <p:cNvGrpSpPr/>
            <p:nvPr/>
          </p:nvGrpSpPr>
          <p:grpSpPr>
            <a:xfrm>
              <a:off x="1066800" y="1905000"/>
              <a:ext cx="609600" cy="685800"/>
              <a:chOff x="457200" y="1371600"/>
              <a:chExt cx="609600" cy="685800"/>
            </a:xfrm>
            <a:solidFill>
              <a:schemeClr val="tx2">
                <a:lumMod val="20000"/>
                <a:lumOff val="80000"/>
              </a:schemeClr>
            </a:solidFill>
          </p:grpSpPr>
          <p:sp>
            <p:nvSpPr>
              <p:cNvPr id="193" name="Rectangle 192">
                <a:extLst>
                  <a:ext uri="{FF2B5EF4-FFF2-40B4-BE49-F238E27FC236}">
                    <a16:creationId xmlns:a16="http://schemas.microsoft.com/office/drawing/2014/main" id="{C69D3BDC-E90B-4043-A2D0-06A9EFD67FBE}"/>
                  </a:ext>
                </a:extLst>
              </p:cNvPr>
              <p:cNvSpPr/>
              <p:nvPr/>
            </p:nvSpPr>
            <p:spPr>
              <a:xfrm>
                <a:off x="457200" y="1447800"/>
                <a:ext cx="609600" cy="609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4" name="Rectangle 193">
                <a:extLst>
                  <a:ext uri="{FF2B5EF4-FFF2-40B4-BE49-F238E27FC236}">
                    <a16:creationId xmlns:a16="http://schemas.microsoft.com/office/drawing/2014/main" id="{0C4C84A3-3859-47E0-81AD-1395A2BF847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6" name="Group 194">
              <a:extLst>
                <a:ext uri="{FF2B5EF4-FFF2-40B4-BE49-F238E27FC236}">
                  <a16:creationId xmlns:a16="http://schemas.microsoft.com/office/drawing/2014/main" id="{9C79972E-4350-492B-B8B9-03ABA4B20C3E}"/>
                </a:ext>
              </a:extLst>
            </p:cNvPr>
            <p:cNvGrpSpPr/>
            <p:nvPr/>
          </p:nvGrpSpPr>
          <p:grpSpPr>
            <a:xfrm>
              <a:off x="1066800" y="1295400"/>
              <a:ext cx="609600" cy="685800"/>
              <a:chOff x="457200" y="1371600"/>
              <a:chExt cx="609600" cy="685800"/>
            </a:xfrm>
            <a:solidFill>
              <a:schemeClr val="tx2">
                <a:lumMod val="20000"/>
                <a:lumOff val="80000"/>
              </a:schemeClr>
            </a:solidFill>
          </p:grpSpPr>
          <p:sp>
            <p:nvSpPr>
              <p:cNvPr id="196" name="Rectangle 195">
                <a:extLst>
                  <a:ext uri="{FF2B5EF4-FFF2-40B4-BE49-F238E27FC236}">
                    <a16:creationId xmlns:a16="http://schemas.microsoft.com/office/drawing/2014/main" id="{577BD200-28B8-4E87-BEEA-294B3CEE3F03}"/>
                  </a:ext>
                </a:extLst>
              </p:cNvPr>
              <p:cNvSpPr/>
              <p:nvPr/>
            </p:nvSpPr>
            <p:spPr>
              <a:xfrm>
                <a:off x="457200" y="1447800"/>
                <a:ext cx="609600" cy="609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7" name="Rectangle 196">
                <a:extLst>
                  <a:ext uri="{FF2B5EF4-FFF2-40B4-BE49-F238E27FC236}">
                    <a16:creationId xmlns:a16="http://schemas.microsoft.com/office/drawing/2014/main" id="{1F346ED6-F17D-460F-A3F0-2F4EB0E21D9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7" name="Group 197">
              <a:extLst>
                <a:ext uri="{FF2B5EF4-FFF2-40B4-BE49-F238E27FC236}">
                  <a16:creationId xmlns:a16="http://schemas.microsoft.com/office/drawing/2014/main" id="{22C5E592-5668-41E8-AB01-5C32C1CB0609}"/>
                </a:ext>
              </a:extLst>
            </p:cNvPr>
            <p:cNvGrpSpPr/>
            <p:nvPr/>
          </p:nvGrpSpPr>
          <p:grpSpPr>
            <a:xfrm>
              <a:off x="1066800" y="685800"/>
              <a:ext cx="609600" cy="685800"/>
              <a:chOff x="457200" y="1371600"/>
              <a:chExt cx="609600" cy="685800"/>
            </a:xfrm>
            <a:solidFill>
              <a:schemeClr val="tx2">
                <a:lumMod val="20000"/>
                <a:lumOff val="80000"/>
              </a:schemeClr>
            </a:solidFill>
          </p:grpSpPr>
          <p:sp>
            <p:nvSpPr>
              <p:cNvPr id="199" name="Rectangle 198">
                <a:extLst>
                  <a:ext uri="{FF2B5EF4-FFF2-40B4-BE49-F238E27FC236}">
                    <a16:creationId xmlns:a16="http://schemas.microsoft.com/office/drawing/2014/main" id="{56396DE6-963D-4203-8A4A-44A7BF0CEC39}"/>
                  </a:ext>
                </a:extLst>
              </p:cNvPr>
              <p:cNvSpPr/>
              <p:nvPr/>
            </p:nvSpPr>
            <p:spPr>
              <a:xfrm>
                <a:off x="457200" y="1447800"/>
                <a:ext cx="609600" cy="609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0" name="Rectangle 199">
                <a:extLst>
                  <a:ext uri="{FF2B5EF4-FFF2-40B4-BE49-F238E27FC236}">
                    <a16:creationId xmlns:a16="http://schemas.microsoft.com/office/drawing/2014/main" id="{8F931391-CB0F-4A76-9D86-96F13951F8E4}"/>
                  </a:ext>
                </a:extLst>
              </p:cNvPr>
              <p:cNvSpPr/>
              <p:nvPr/>
            </p:nvSpPr>
            <p:spPr>
              <a:xfrm>
                <a:off x="609600" y="1371600"/>
                <a:ext cx="304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sp>
        <p:nvSpPr>
          <p:cNvPr id="14340" name="Title Placeholder 1">
            <a:extLst>
              <a:ext uri="{FF2B5EF4-FFF2-40B4-BE49-F238E27FC236}">
                <a16:creationId xmlns:a16="http://schemas.microsoft.com/office/drawing/2014/main" id="{ADF4BC1D-F6FC-48AD-95DA-CF07C2FC17C5}"/>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a:solidFill>
                  <a:srgbClr val="FFFFFF"/>
                </a:solidFill>
                <a:latin typeface="Calibri" panose="020F0502020204030204" pitchFamily="34" charset="0"/>
              </a:rPr>
              <a:t>How many cubes?</a:t>
            </a:r>
            <a:endParaRPr lang="en-US" altLang="en-US">
              <a:solidFill>
                <a:srgbClr val="FFFFFF"/>
              </a:solidFill>
              <a:latin typeface="Calibri" panose="020F0502020204030204" pitchFamily="34" charset="0"/>
            </a:endParaRPr>
          </a:p>
        </p:txBody>
      </p:sp>
      <p:sp>
        <p:nvSpPr>
          <p:cNvPr id="47" name="Rounded Rectangular Callout 46">
            <a:extLst>
              <a:ext uri="{FF2B5EF4-FFF2-40B4-BE49-F238E27FC236}">
                <a16:creationId xmlns:a16="http://schemas.microsoft.com/office/drawing/2014/main" id="{29E2ECAD-5B9C-40E1-9F05-7E465F8154CE}"/>
              </a:ext>
            </a:extLst>
          </p:cNvPr>
          <p:cNvSpPr/>
          <p:nvPr/>
        </p:nvSpPr>
        <p:spPr>
          <a:xfrm>
            <a:off x="4914900" y="622698"/>
            <a:ext cx="2628900" cy="1834752"/>
          </a:xfrm>
          <a:prstGeom prst="wedgeRoundRectCallout">
            <a:avLst>
              <a:gd name="adj1" fmla="val -41571"/>
              <a:gd name="adj2" fmla="val 76561"/>
              <a:gd name="adj3" fmla="val 16667"/>
            </a:avLst>
          </a:prstGeom>
          <a:solidFill>
            <a:schemeClr val="tx2">
              <a:lumMod val="60000"/>
              <a:lumOff val="40000"/>
            </a:schemeClr>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rgbClr val="FFFFFF"/>
                </a:solidFill>
                <a:ea typeface="ＭＳ Ｐゴシック" pitchFamily="-111" charset="-128"/>
                <a:cs typeface="ＭＳ Ｐゴシック" pitchFamily="-111" charset="-128"/>
              </a:rPr>
              <a:t>Here is a stack of 8 cubes and a stack of 6 cubes.</a:t>
            </a:r>
          </a:p>
          <a:p>
            <a:pPr algn="ctr">
              <a:defRPr/>
            </a:pPr>
            <a:r>
              <a:rPr lang="en-AU" dirty="0">
                <a:solidFill>
                  <a:srgbClr val="FFFFFF"/>
                </a:solidFill>
                <a:ea typeface="ＭＳ Ｐゴシック" pitchFamily="-111" charset="-128"/>
                <a:cs typeface="ＭＳ Ｐゴシック" pitchFamily="-111" charset="-128"/>
              </a:rPr>
              <a:t>What ways can you think of to find out how many cubes?</a:t>
            </a:r>
          </a:p>
        </p:txBody>
      </p:sp>
    </p:spTree>
    <p:extLst>
      <p:ext uri="{BB962C8B-B14F-4D97-AF65-F5344CB8AC3E}">
        <p14:creationId xmlns:p14="http://schemas.microsoft.com/office/powerpoint/2010/main" val="28976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6">
            <a:extLst>
              <a:ext uri="{FF2B5EF4-FFF2-40B4-BE49-F238E27FC236}">
                <a16:creationId xmlns:a16="http://schemas.microsoft.com/office/drawing/2014/main" id="{0EBEF420-379D-43F2-946A-F06B0531CEFB}"/>
              </a:ext>
            </a:extLst>
          </p:cNvPr>
          <p:cNvGrpSpPr>
            <a:grpSpLocks/>
          </p:cNvGrpSpPr>
          <p:nvPr/>
        </p:nvGrpSpPr>
        <p:grpSpPr bwMode="auto">
          <a:xfrm>
            <a:off x="3886200" y="2000250"/>
            <a:ext cx="457200" cy="2800350"/>
            <a:chOff x="2209800" y="1905000"/>
            <a:chExt cx="609600" cy="3733800"/>
          </a:xfrm>
        </p:grpSpPr>
        <p:grpSp>
          <p:nvGrpSpPr>
            <p:cNvPr id="3" name="Group 140">
              <a:extLst>
                <a:ext uri="{FF2B5EF4-FFF2-40B4-BE49-F238E27FC236}">
                  <a16:creationId xmlns:a16="http://schemas.microsoft.com/office/drawing/2014/main" id="{D343F248-02E5-49EE-9992-3D9CF3C1B232}"/>
                </a:ext>
              </a:extLst>
            </p:cNvPr>
            <p:cNvGrpSpPr/>
            <p:nvPr/>
          </p:nvGrpSpPr>
          <p:grpSpPr>
            <a:xfrm>
              <a:off x="2209800" y="4953000"/>
              <a:ext cx="609600" cy="685800"/>
              <a:chOff x="457200" y="1371600"/>
              <a:chExt cx="609600" cy="685800"/>
            </a:xfrm>
            <a:solidFill>
              <a:srgbClr val="FFC000"/>
            </a:solidFill>
          </p:grpSpPr>
          <p:sp>
            <p:nvSpPr>
              <p:cNvPr id="142" name="Rectangle 141">
                <a:extLst>
                  <a:ext uri="{FF2B5EF4-FFF2-40B4-BE49-F238E27FC236}">
                    <a16:creationId xmlns:a16="http://schemas.microsoft.com/office/drawing/2014/main" id="{5CA028F5-F5E4-4CAC-B1AD-548979FFF97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FA6EFDE8-6CC5-43E5-9E10-DABBBD16FF0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55">
              <a:extLst>
                <a:ext uri="{FF2B5EF4-FFF2-40B4-BE49-F238E27FC236}">
                  <a16:creationId xmlns:a16="http://schemas.microsoft.com/office/drawing/2014/main" id="{96ED02BA-57BC-46D5-B63F-59FA14F540DC}"/>
                </a:ext>
              </a:extLst>
            </p:cNvPr>
            <p:cNvGrpSpPr/>
            <p:nvPr/>
          </p:nvGrpSpPr>
          <p:grpSpPr>
            <a:xfrm>
              <a:off x="2209800" y="4343400"/>
              <a:ext cx="609600" cy="685800"/>
              <a:chOff x="457200" y="1371600"/>
              <a:chExt cx="609600" cy="685800"/>
            </a:xfrm>
            <a:solidFill>
              <a:srgbClr val="FFC000"/>
            </a:solidFill>
          </p:grpSpPr>
          <p:sp>
            <p:nvSpPr>
              <p:cNvPr id="157" name="Rectangle 156">
                <a:extLst>
                  <a:ext uri="{FF2B5EF4-FFF2-40B4-BE49-F238E27FC236}">
                    <a16:creationId xmlns:a16="http://schemas.microsoft.com/office/drawing/2014/main" id="{EF39DF83-A67A-433C-8905-2F88B04E61A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10200A77-09B4-4274-8850-4431CA585EA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73">
              <a:extLst>
                <a:ext uri="{FF2B5EF4-FFF2-40B4-BE49-F238E27FC236}">
                  <a16:creationId xmlns:a16="http://schemas.microsoft.com/office/drawing/2014/main" id="{0E93DB92-5421-47C2-B56F-C38FA9A8BF98}"/>
                </a:ext>
              </a:extLst>
            </p:cNvPr>
            <p:cNvGrpSpPr/>
            <p:nvPr/>
          </p:nvGrpSpPr>
          <p:grpSpPr>
            <a:xfrm>
              <a:off x="2209800" y="3733800"/>
              <a:ext cx="609600" cy="685800"/>
              <a:chOff x="457200" y="1371600"/>
              <a:chExt cx="609600" cy="685800"/>
            </a:xfrm>
            <a:solidFill>
              <a:srgbClr val="FFC000"/>
            </a:solidFill>
          </p:grpSpPr>
          <p:sp>
            <p:nvSpPr>
              <p:cNvPr id="175" name="Rectangle 174">
                <a:extLst>
                  <a:ext uri="{FF2B5EF4-FFF2-40B4-BE49-F238E27FC236}">
                    <a16:creationId xmlns:a16="http://schemas.microsoft.com/office/drawing/2014/main" id="{065A532A-42B6-4A33-9398-F63BA39FD971}"/>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6" name="Rectangle 175">
                <a:extLst>
                  <a:ext uri="{FF2B5EF4-FFF2-40B4-BE49-F238E27FC236}">
                    <a16:creationId xmlns:a16="http://schemas.microsoft.com/office/drawing/2014/main" id="{638F8A99-DB04-43D2-84B6-25C75301E68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6" name="Group 180">
              <a:extLst>
                <a:ext uri="{FF2B5EF4-FFF2-40B4-BE49-F238E27FC236}">
                  <a16:creationId xmlns:a16="http://schemas.microsoft.com/office/drawing/2014/main" id="{EC1BBF7F-EF2F-48DB-8D99-2660AA955982}"/>
                </a:ext>
              </a:extLst>
            </p:cNvPr>
            <p:cNvGrpSpPr/>
            <p:nvPr/>
          </p:nvGrpSpPr>
          <p:grpSpPr>
            <a:xfrm>
              <a:off x="2209800" y="3124200"/>
              <a:ext cx="609600" cy="685800"/>
              <a:chOff x="457200" y="1371600"/>
              <a:chExt cx="609600" cy="685800"/>
            </a:xfrm>
            <a:solidFill>
              <a:srgbClr val="FFC000"/>
            </a:solidFill>
          </p:grpSpPr>
          <p:sp>
            <p:nvSpPr>
              <p:cNvPr id="182" name="Rectangle 181">
                <a:extLst>
                  <a:ext uri="{FF2B5EF4-FFF2-40B4-BE49-F238E27FC236}">
                    <a16:creationId xmlns:a16="http://schemas.microsoft.com/office/drawing/2014/main" id="{6AC22AF4-38BF-4634-BC34-C3555E657EB0}"/>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3" name="Rectangle 182">
                <a:extLst>
                  <a:ext uri="{FF2B5EF4-FFF2-40B4-BE49-F238E27FC236}">
                    <a16:creationId xmlns:a16="http://schemas.microsoft.com/office/drawing/2014/main" id="{AAAD9931-003C-4DB4-8288-44783B35BB8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187">
              <a:extLst>
                <a:ext uri="{FF2B5EF4-FFF2-40B4-BE49-F238E27FC236}">
                  <a16:creationId xmlns:a16="http://schemas.microsoft.com/office/drawing/2014/main" id="{9CEAB079-9DED-4977-A22B-DAF77DEE3DD9}"/>
                </a:ext>
              </a:extLst>
            </p:cNvPr>
            <p:cNvGrpSpPr/>
            <p:nvPr/>
          </p:nvGrpSpPr>
          <p:grpSpPr>
            <a:xfrm>
              <a:off x="2209800" y="2514600"/>
              <a:ext cx="609600" cy="685800"/>
              <a:chOff x="457200" y="1371600"/>
              <a:chExt cx="609600" cy="685800"/>
            </a:xfrm>
            <a:solidFill>
              <a:srgbClr val="FFC000"/>
            </a:solidFill>
          </p:grpSpPr>
          <p:sp>
            <p:nvSpPr>
              <p:cNvPr id="189" name="Rectangle 188">
                <a:extLst>
                  <a:ext uri="{FF2B5EF4-FFF2-40B4-BE49-F238E27FC236}">
                    <a16:creationId xmlns:a16="http://schemas.microsoft.com/office/drawing/2014/main" id="{3356B597-6DD6-45D0-BA60-A59B7B29C787}"/>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0" name="Rectangle 189">
                <a:extLst>
                  <a:ext uri="{FF2B5EF4-FFF2-40B4-BE49-F238E27FC236}">
                    <a16:creationId xmlns:a16="http://schemas.microsoft.com/office/drawing/2014/main" id="{6A32FEA2-2E8F-4154-BE3B-F763F552D2B7}"/>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8" name="Group 200">
              <a:extLst>
                <a:ext uri="{FF2B5EF4-FFF2-40B4-BE49-F238E27FC236}">
                  <a16:creationId xmlns:a16="http://schemas.microsoft.com/office/drawing/2014/main" id="{195B146B-A33B-4B04-BA51-6F38B6CCD4C4}"/>
                </a:ext>
              </a:extLst>
            </p:cNvPr>
            <p:cNvGrpSpPr/>
            <p:nvPr/>
          </p:nvGrpSpPr>
          <p:grpSpPr>
            <a:xfrm>
              <a:off x="2209800" y="1905000"/>
              <a:ext cx="609600" cy="685800"/>
              <a:chOff x="457200" y="1371600"/>
              <a:chExt cx="609600" cy="685800"/>
            </a:xfrm>
            <a:solidFill>
              <a:srgbClr val="FF0000"/>
            </a:solidFill>
          </p:grpSpPr>
          <p:sp>
            <p:nvSpPr>
              <p:cNvPr id="202" name="Rectangle 201">
                <a:extLst>
                  <a:ext uri="{FF2B5EF4-FFF2-40B4-BE49-F238E27FC236}">
                    <a16:creationId xmlns:a16="http://schemas.microsoft.com/office/drawing/2014/main" id="{7E1F0447-7595-4663-BE26-A2498162F23E}"/>
                  </a:ext>
                </a:extLst>
              </p:cNvPr>
              <p:cNvSpPr/>
              <p:nvPr/>
            </p:nvSpPr>
            <p:spPr>
              <a:xfrm>
                <a:off x="457200" y="1447800"/>
                <a:ext cx="609600" cy="609600"/>
              </a:xfrm>
              <a:prstGeom prst="rect">
                <a:avLst/>
              </a:prstGeom>
              <a:solidFill>
                <a:srgbClr val="F2B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3" name="Rectangle 202">
                <a:extLst>
                  <a:ext uri="{FF2B5EF4-FFF2-40B4-BE49-F238E27FC236}">
                    <a16:creationId xmlns:a16="http://schemas.microsoft.com/office/drawing/2014/main" id="{55695755-E296-4009-8477-97C602EC7E79}"/>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grpSp>
        <p:nvGrpSpPr>
          <p:cNvPr id="9" name="Group 121">
            <a:extLst>
              <a:ext uri="{FF2B5EF4-FFF2-40B4-BE49-F238E27FC236}">
                <a16:creationId xmlns:a16="http://schemas.microsoft.com/office/drawing/2014/main" id="{B89FA07D-A626-4CEF-AE3F-2743F5C9ED3B}"/>
              </a:ext>
            </a:extLst>
          </p:cNvPr>
          <p:cNvGrpSpPr/>
          <p:nvPr/>
        </p:nvGrpSpPr>
        <p:grpSpPr>
          <a:xfrm>
            <a:off x="3028950" y="4286250"/>
            <a:ext cx="457200" cy="514350"/>
            <a:chOff x="457200" y="1371600"/>
            <a:chExt cx="609600" cy="685800"/>
          </a:xfrm>
          <a:solidFill>
            <a:srgbClr val="FFFF00"/>
          </a:solidFill>
        </p:grpSpPr>
        <p:sp>
          <p:nvSpPr>
            <p:cNvPr id="119" name="Rectangle 118">
              <a:extLst>
                <a:ext uri="{FF2B5EF4-FFF2-40B4-BE49-F238E27FC236}">
                  <a16:creationId xmlns:a16="http://schemas.microsoft.com/office/drawing/2014/main" id="{67CA845D-1EBE-48D4-A50D-806AFA0EB0F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5F1A014B-9262-4731-B73A-A07E2C27048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0" name="Group 125">
            <a:extLst>
              <a:ext uri="{FF2B5EF4-FFF2-40B4-BE49-F238E27FC236}">
                <a16:creationId xmlns:a16="http://schemas.microsoft.com/office/drawing/2014/main" id="{5DFF658F-0685-425F-991D-8F72B77CD738}"/>
              </a:ext>
            </a:extLst>
          </p:cNvPr>
          <p:cNvGrpSpPr/>
          <p:nvPr/>
        </p:nvGrpSpPr>
        <p:grpSpPr>
          <a:xfrm>
            <a:off x="3028950" y="3829050"/>
            <a:ext cx="457200" cy="514350"/>
            <a:chOff x="457200" y="1371600"/>
            <a:chExt cx="609600" cy="685800"/>
          </a:xfrm>
          <a:solidFill>
            <a:srgbClr val="FFFF00"/>
          </a:solidFill>
        </p:grpSpPr>
        <p:sp>
          <p:nvSpPr>
            <p:cNvPr id="127" name="Rectangle 126">
              <a:extLst>
                <a:ext uri="{FF2B5EF4-FFF2-40B4-BE49-F238E27FC236}">
                  <a16:creationId xmlns:a16="http://schemas.microsoft.com/office/drawing/2014/main" id="{95CE0DC4-EE23-4B0A-B07A-FBDE27EE4A6A}"/>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B9454456-2BB8-4B7A-A2CD-9A346B924EC2}"/>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1" name="Group 170">
            <a:extLst>
              <a:ext uri="{FF2B5EF4-FFF2-40B4-BE49-F238E27FC236}">
                <a16:creationId xmlns:a16="http://schemas.microsoft.com/office/drawing/2014/main" id="{55D79311-D8E5-4704-83FB-66551E77089B}"/>
              </a:ext>
            </a:extLst>
          </p:cNvPr>
          <p:cNvGrpSpPr/>
          <p:nvPr/>
        </p:nvGrpSpPr>
        <p:grpSpPr>
          <a:xfrm>
            <a:off x="3028950" y="3371850"/>
            <a:ext cx="457200" cy="514350"/>
            <a:chOff x="457200" y="1371600"/>
            <a:chExt cx="609600" cy="685800"/>
          </a:xfrm>
          <a:solidFill>
            <a:srgbClr val="FFFF00"/>
          </a:solidFill>
        </p:grpSpPr>
        <p:sp>
          <p:nvSpPr>
            <p:cNvPr id="172" name="Rectangle 171">
              <a:extLst>
                <a:ext uri="{FF2B5EF4-FFF2-40B4-BE49-F238E27FC236}">
                  <a16:creationId xmlns:a16="http://schemas.microsoft.com/office/drawing/2014/main" id="{CDE72F30-B23C-4D9D-8127-1CCFE1923CC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3" name="Rectangle 172">
              <a:extLst>
                <a:ext uri="{FF2B5EF4-FFF2-40B4-BE49-F238E27FC236}">
                  <a16:creationId xmlns:a16="http://schemas.microsoft.com/office/drawing/2014/main" id="{87E55D0F-210D-40C3-A649-EFC30FBC312E}"/>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2" name="Group 177">
            <a:extLst>
              <a:ext uri="{FF2B5EF4-FFF2-40B4-BE49-F238E27FC236}">
                <a16:creationId xmlns:a16="http://schemas.microsoft.com/office/drawing/2014/main" id="{7E6C613A-B2A5-4EE1-9A36-DE692B8816CE}"/>
              </a:ext>
            </a:extLst>
          </p:cNvPr>
          <p:cNvGrpSpPr/>
          <p:nvPr/>
        </p:nvGrpSpPr>
        <p:grpSpPr>
          <a:xfrm>
            <a:off x="3028950" y="2914650"/>
            <a:ext cx="457200" cy="514350"/>
            <a:chOff x="457200" y="1371600"/>
            <a:chExt cx="609600" cy="685800"/>
          </a:xfrm>
          <a:solidFill>
            <a:srgbClr val="FFFF00"/>
          </a:solidFill>
        </p:grpSpPr>
        <p:sp>
          <p:nvSpPr>
            <p:cNvPr id="179" name="Rectangle 178">
              <a:extLst>
                <a:ext uri="{FF2B5EF4-FFF2-40B4-BE49-F238E27FC236}">
                  <a16:creationId xmlns:a16="http://schemas.microsoft.com/office/drawing/2014/main" id="{17F1CA23-8E5D-461E-BB09-644839A3B749}"/>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0" name="Rectangle 179">
              <a:extLst>
                <a:ext uri="{FF2B5EF4-FFF2-40B4-BE49-F238E27FC236}">
                  <a16:creationId xmlns:a16="http://schemas.microsoft.com/office/drawing/2014/main" id="{521A544F-D2C9-422A-8ED3-20104E26C780}"/>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3" name="Group 184">
            <a:extLst>
              <a:ext uri="{FF2B5EF4-FFF2-40B4-BE49-F238E27FC236}">
                <a16:creationId xmlns:a16="http://schemas.microsoft.com/office/drawing/2014/main" id="{9B281A7D-9B34-4234-9151-EDC1671CB18F}"/>
              </a:ext>
            </a:extLst>
          </p:cNvPr>
          <p:cNvGrpSpPr/>
          <p:nvPr/>
        </p:nvGrpSpPr>
        <p:grpSpPr>
          <a:xfrm>
            <a:off x="3028950" y="2457450"/>
            <a:ext cx="457200" cy="514350"/>
            <a:chOff x="457200" y="1371600"/>
            <a:chExt cx="609600" cy="685800"/>
          </a:xfrm>
          <a:solidFill>
            <a:srgbClr val="FFFF00"/>
          </a:solidFill>
        </p:grpSpPr>
        <p:sp>
          <p:nvSpPr>
            <p:cNvPr id="186" name="Rectangle 185">
              <a:extLst>
                <a:ext uri="{FF2B5EF4-FFF2-40B4-BE49-F238E27FC236}">
                  <a16:creationId xmlns:a16="http://schemas.microsoft.com/office/drawing/2014/main" id="{34FC89B3-F138-4E8F-A7FC-1D6F1EF62105}"/>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7" name="Rectangle 186">
              <a:extLst>
                <a:ext uri="{FF2B5EF4-FFF2-40B4-BE49-F238E27FC236}">
                  <a16:creationId xmlns:a16="http://schemas.microsoft.com/office/drawing/2014/main" id="{6F8C50B6-9DE6-4C2D-ABE8-D3AA9027E179}"/>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4" name="Group 191">
            <a:extLst>
              <a:ext uri="{FF2B5EF4-FFF2-40B4-BE49-F238E27FC236}">
                <a16:creationId xmlns:a16="http://schemas.microsoft.com/office/drawing/2014/main" id="{FD74E459-E8B6-44C9-8CB0-B599E308E4E0}"/>
              </a:ext>
            </a:extLst>
          </p:cNvPr>
          <p:cNvGrpSpPr/>
          <p:nvPr/>
        </p:nvGrpSpPr>
        <p:grpSpPr>
          <a:xfrm>
            <a:off x="3028950" y="2000250"/>
            <a:ext cx="457200" cy="514350"/>
            <a:chOff x="457200" y="1371600"/>
            <a:chExt cx="609600" cy="685800"/>
          </a:xfrm>
          <a:solidFill>
            <a:srgbClr val="FFFF00"/>
          </a:solidFill>
        </p:grpSpPr>
        <p:sp>
          <p:nvSpPr>
            <p:cNvPr id="193" name="Rectangle 192">
              <a:extLst>
                <a:ext uri="{FF2B5EF4-FFF2-40B4-BE49-F238E27FC236}">
                  <a16:creationId xmlns:a16="http://schemas.microsoft.com/office/drawing/2014/main" id="{EFD2B310-BAFE-417D-9DFC-5233A63B074C}"/>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4" name="Rectangle 193">
              <a:extLst>
                <a:ext uri="{FF2B5EF4-FFF2-40B4-BE49-F238E27FC236}">
                  <a16:creationId xmlns:a16="http://schemas.microsoft.com/office/drawing/2014/main" id="{9700B1CE-234C-48A3-9FBF-F42BA303134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5" name="Group 194">
            <a:extLst>
              <a:ext uri="{FF2B5EF4-FFF2-40B4-BE49-F238E27FC236}">
                <a16:creationId xmlns:a16="http://schemas.microsoft.com/office/drawing/2014/main" id="{08921634-0BBD-458B-AA32-2222BC534D86}"/>
              </a:ext>
            </a:extLst>
          </p:cNvPr>
          <p:cNvGrpSpPr/>
          <p:nvPr/>
        </p:nvGrpSpPr>
        <p:grpSpPr>
          <a:xfrm>
            <a:off x="3028950" y="1543050"/>
            <a:ext cx="457200" cy="514350"/>
            <a:chOff x="457200" y="1371600"/>
            <a:chExt cx="609600" cy="685800"/>
          </a:xfrm>
          <a:solidFill>
            <a:srgbClr val="FFFF00"/>
          </a:solidFill>
        </p:grpSpPr>
        <p:sp>
          <p:nvSpPr>
            <p:cNvPr id="196" name="Rectangle 195">
              <a:extLst>
                <a:ext uri="{FF2B5EF4-FFF2-40B4-BE49-F238E27FC236}">
                  <a16:creationId xmlns:a16="http://schemas.microsoft.com/office/drawing/2014/main" id="{9623F12E-3E35-4024-847A-7A0BA22B083B}"/>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7" name="Rectangle 196">
              <a:extLst>
                <a:ext uri="{FF2B5EF4-FFF2-40B4-BE49-F238E27FC236}">
                  <a16:creationId xmlns:a16="http://schemas.microsoft.com/office/drawing/2014/main" id="{1843519C-481D-495E-B63F-0BCBEC70EF99}"/>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6" name="Group 197">
            <a:extLst>
              <a:ext uri="{FF2B5EF4-FFF2-40B4-BE49-F238E27FC236}">
                <a16:creationId xmlns:a16="http://schemas.microsoft.com/office/drawing/2014/main" id="{30D8496C-B332-4687-AB25-9F65B1BB731E}"/>
              </a:ext>
            </a:extLst>
          </p:cNvPr>
          <p:cNvGrpSpPr/>
          <p:nvPr/>
        </p:nvGrpSpPr>
        <p:grpSpPr>
          <a:xfrm>
            <a:off x="3886200" y="1543050"/>
            <a:ext cx="457200" cy="514350"/>
            <a:chOff x="457200" y="1371600"/>
            <a:chExt cx="609600" cy="685800"/>
          </a:xfrm>
          <a:solidFill>
            <a:srgbClr val="FFFF00"/>
          </a:solidFill>
        </p:grpSpPr>
        <p:sp>
          <p:nvSpPr>
            <p:cNvPr id="199" name="Rectangle 198">
              <a:extLst>
                <a:ext uri="{FF2B5EF4-FFF2-40B4-BE49-F238E27FC236}">
                  <a16:creationId xmlns:a16="http://schemas.microsoft.com/office/drawing/2014/main" id="{5A93C201-5871-4841-A2DE-4359CA19572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0" name="Rectangle 199">
              <a:extLst>
                <a:ext uri="{FF2B5EF4-FFF2-40B4-BE49-F238E27FC236}">
                  <a16:creationId xmlns:a16="http://schemas.microsoft.com/office/drawing/2014/main" id="{149CBD7F-E519-48D4-8268-CF7BB9EF9D1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5371" name="Title Placeholder 1">
            <a:extLst>
              <a:ext uri="{FF2B5EF4-FFF2-40B4-BE49-F238E27FC236}">
                <a16:creationId xmlns:a16="http://schemas.microsoft.com/office/drawing/2014/main" id="{4F8DEA4A-E13A-46C8-863D-6FE2E326343C}"/>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a:solidFill>
                  <a:srgbClr val="FFFFFF"/>
                </a:solidFill>
                <a:latin typeface="Calibri" panose="020F0502020204030204" pitchFamily="34" charset="0"/>
              </a:rPr>
              <a:t>How many cubes?</a:t>
            </a:r>
            <a:endParaRPr lang="en-US" altLang="en-US">
              <a:solidFill>
                <a:srgbClr val="FFFFFF"/>
              </a:solidFill>
              <a:latin typeface="Calibri" panose="020F0502020204030204" pitchFamily="34" charset="0"/>
            </a:endParaRPr>
          </a:p>
        </p:txBody>
      </p:sp>
      <p:sp>
        <p:nvSpPr>
          <p:cNvPr id="49" name="Oval Callout 48">
            <a:extLst>
              <a:ext uri="{FF2B5EF4-FFF2-40B4-BE49-F238E27FC236}">
                <a16:creationId xmlns:a16="http://schemas.microsoft.com/office/drawing/2014/main" id="{AE404EBD-92A4-4772-9FDA-8A9A69946EF3}"/>
              </a:ext>
            </a:extLst>
          </p:cNvPr>
          <p:cNvSpPr/>
          <p:nvPr/>
        </p:nvSpPr>
        <p:spPr>
          <a:xfrm>
            <a:off x="4800600" y="1331119"/>
            <a:ext cx="2686050" cy="783431"/>
          </a:xfrm>
          <a:prstGeom prst="wedgeEllipseCallout">
            <a:avLst>
              <a:gd name="adj1" fmla="val 64604"/>
              <a:gd name="adj2" fmla="val 100558"/>
            </a:avLst>
          </a:prstGeom>
          <a:solidFill>
            <a:srgbClr val="FF660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800">
                <a:solidFill>
                  <a:schemeClr val="bg1"/>
                </a:solidFill>
                <a:latin typeface="Calibri" panose="020F0502020204030204" pitchFamily="34" charset="0"/>
              </a:rPr>
              <a:t>I can make </a:t>
            </a:r>
            <a:br>
              <a:rPr lang="en-AU" altLang="en-US" sz="1800">
                <a:solidFill>
                  <a:schemeClr val="bg1"/>
                </a:solidFill>
                <a:latin typeface="Calibri" panose="020F0502020204030204" pitchFamily="34" charset="0"/>
              </a:rPr>
            </a:br>
            <a:r>
              <a:rPr lang="en-AU" altLang="en-US" sz="1800">
                <a:solidFill>
                  <a:schemeClr val="bg1"/>
                </a:solidFill>
                <a:latin typeface="Calibri" panose="020F0502020204030204" pitchFamily="34" charset="0"/>
              </a:rPr>
              <a:t>7 + 7 = 14.</a:t>
            </a:r>
          </a:p>
        </p:txBody>
      </p:sp>
    </p:spTree>
    <p:extLst>
      <p:ext uri="{BB962C8B-B14F-4D97-AF65-F5344CB8AC3E}">
        <p14:creationId xmlns:p14="http://schemas.microsoft.com/office/powerpoint/2010/main" val="63746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7">
            <a:extLst>
              <a:ext uri="{FF2B5EF4-FFF2-40B4-BE49-F238E27FC236}">
                <a16:creationId xmlns:a16="http://schemas.microsoft.com/office/drawing/2014/main" id="{1CCBA3F6-4B25-4D81-9F90-6879F8DB2D2A}"/>
              </a:ext>
            </a:extLst>
          </p:cNvPr>
          <p:cNvGrpSpPr>
            <a:grpSpLocks/>
          </p:cNvGrpSpPr>
          <p:nvPr/>
        </p:nvGrpSpPr>
        <p:grpSpPr bwMode="auto">
          <a:xfrm>
            <a:off x="3657600" y="2457450"/>
            <a:ext cx="457200" cy="2343150"/>
            <a:chOff x="3657600" y="3276600"/>
            <a:chExt cx="609600" cy="3124200"/>
          </a:xfrm>
        </p:grpSpPr>
        <p:grpSp>
          <p:nvGrpSpPr>
            <p:cNvPr id="3" name="Group 140">
              <a:extLst>
                <a:ext uri="{FF2B5EF4-FFF2-40B4-BE49-F238E27FC236}">
                  <a16:creationId xmlns:a16="http://schemas.microsoft.com/office/drawing/2014/main" id="{941015D8-9E86-43B7-868E-2A95E318342C}"/>
                </a:ext>
              </a:extLst>
            </p:cNvPr>
            <p:cNvGrpSpPr/>
            <p:nvPr/>
          </p:nvGrpSpPr>
          <p:grpSpPr>
            <a:xfrm>
              <a:off x="3657600" y="5715000"/>
              <a:ext cx="609600" cy="685800"/>
              <a:chOff x="457200" y="1371600"/>
              <a:chExt cx="609600" cy="685800"/>
            </a:xfrm>
            <a:solidFill>
              <a:srgbClr val="FFC000"/>
            </a:solidFill>
          </p:grpSpPr>
          <p:sp>
            <p:nvSpPr>
              <p:cNvPr id="142" name="Rectangle 141">
                <a:extLst>
                  <a:ext uri="{FF2B5EF4-FFF2-40B4-BE49-F238E27FC236}">
                    <a16:creationId xmlns:a16="http://schemas.microsoft.com/office/drawing/2014/main" id="{30B8A2CC-B66E-41A6-BB4D-DD49F2819ED0}"/>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95FCDD43-3E61-42D3-9697-82AFC740FEB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55">
              <a:extLst>
                <a:ext uri="{FF2B5EF4-FFF2-40B4-BE49-F238E27FC236}">
                  <a16:creationId xmlns:a16="http://schemas.microsoft.com/office/drawing/2014/main" id="{F0FF293F-76D4-4F93-A714-AB3DDF9ECC5C}"/>
                </a:ext>
              </a:extLst>
            </p:cNvPr>
            <p:cNvGrpSpPr/>
            <p:nvPr/>
          </p:nvGrpSpPr>
          <p:grpSpPr>
            <a:xfrm>
              <a:off x="3657600" y="5105400"/>
              <a:ext cx="609600" cy="685800"/>
              <a:chOff x="457200" y="1371600"/>
              <a:chExt cx="609600" cy="685800"/>
            </a:xfrm>
            <a:solidFill>
              <a:srgbClr val="FFC000"/>
            </a:solidFill>
          </p:grpSpPr>
          <p:sp>
            <p:nvSpPr>
              <p:cNvPr id="157" name="Rectangle 156">
                <a:extLst>
                  <a:ext uri="{FF2B5EF4-FFF2-40B4-BE49-F238E27FC236}">
                    <a16:creationId xmlns:a16="http://schemas.microsoft.com/office/drawing/2014/main" id="{7D3740A7-0544-47D8-BAA0-45EEC1E1A17D}"/>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DC15AB85-0A1C-4711-A102-F5756A05798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73">
              <a:extLst>
                <a:ext uri="{FF2B5EF4-FFF2-40B4-BE49-F238E27FC236}">
                  <a16:creationId xmlns:a16="http://schemas.microsoft.com/office/drawing/2014/main" id="{006F02FE-3536-4B5F-AB6A-B3780DBB52B4}"/>
                </a:ext>
              </a:extLst>
            </p:cNvPr>
            <p:cNvGrpSpPr/>
            <p:nvPr/>
          </p:nvGrpSpPr>
          <p:grpSpPr>
            <a:xfrm>
              <a:off x="3657600" y="4495800"/>
              <a:ext cx="609600" cy="685800"/>
              <a:chOff x="457200" y="1371600"/>
              <a:chExt cx="609600" cy="685800"/>
            </a:xfrm>
            <a:solidFill>
              <a:srgbClr val="FFC000"/>
            </a:solidFill>
          </p:grpSpPr>
          <p:sp>
            <p:nvSpPr>
              <p:cNvPr id="175" name="Rectangle 174">
                <a:extLst>
                  <a:ext uri="{FF2B5EF4-FFF2-40B4-BE49-F238E27FC236}">
                    <a16:creationId xmlns:a16="http://schemas.microsoft.com/office/drawing/2014/main" id="{4F17538D-8581-400C-BE43-346D6A0739C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6" name="Rectangle 175">
                <a:extLst>
                  <a:ext uri="{FF2B5EF4-FFF2-40B4-BE49-F238E27FC236}">
                    <a16:creationId xmlns:a16="http://schemas.microsoft.com/office/drawing/2014/main" id="{2D152811-7793-40DF-AEFD-D31C6B9B680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6" name="Group 180">
              <a:extLst>
                <a:ext uri="{FF2B5EF4-FFF2-40B4-BE49-F238E27FC236}">
                  <a16:creationId xmlns:a16="http://schemas.microsoft.com/office/drawing/2014/main" id="{DF33604F-35E0-402C-B101-3D536194A862}"/>
                </a:ext>
              </a:extLst>
            </p:cNvPr>
            <p:cNvGrpSpPr/>
            <p:nvPr/>
          </p:nvGrpSpPr>
          <p:grpSpPr>
            <a:xfrm>
              <a:off x="3657600" y="3886200"/>
              <a:ext cx="609600" cy="685800"/>
              <a:chOff x="457200" y="1371600"/>
              <a:chExt cx="609600" cy="685800"/>
            </a:xfrm>
            <a:solidFill>
              <a:srgbClr val="FFC000"/>
            </a:solidFill>
          </p:grpSpPr>
          <p:sp>
            <p:nvSpPr>
              <p:cNvPr id="182" name="Rectangle 181">
                <a:extLst>
                  <a:ext uri="{FF2B5EF4-FFF2-40B4-BE49-F238E27FC236}">
                    <a16:creationId xmlns:a16="http://schemas.microsoft.com/office/drawing/2014/main" id="{4C1D611A-9A1F-47A9-A1A6-EBA9822BB3F3}"/>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3" name="Rectangle 182">
                <a:extLst>
                  <a:ext uri="{FF2B5EF4-FFF2-40B4-BE49-F238E27FC236}">
                    <a16:creationId xmlns:a16="http://schemas.microsoft.com/office/drawing/2014/main" id="{E79E98DC-2BE6-4F03-8454-58A9421D6FB2}"/>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187">
              <a:extLst>
                <a:ext uri="{FF2B5EF4-FFF2-40B4-BE49-F238E27FC236}">
                  <a16:creationId xmlns:a16="http://schemas.microsoft.com/office/drawing/2014/main" id="{82C42456-A537-4345-80CE-80BD31C6A626}"/>
                </a:ext>
              </a:extLst>
            </p:cNvPr>
            <p:cNvGrpSpPr/>
            <p:nvPr/>
          </p:nvGrpSpPr>
          <p:grpSpPr>
            <a:xfrm>
              <a:off x="3657600" y="3276600"/>
              <a:ext cx="609600" cy="685800"/>
              <a:chOff x="457200" y="1371600"/>
              <a:chExt cx="609600" cy="685800"/>
            </a:xfrm>
            <a:solidFill>
              <a:srgbClr val="FFC000"/>
            </a:solidFill>
          </p:grpSpPr>
          <p:sp>
            <p:nvSpPr>
              <p:cNvPr id="189" name="Rectangle 188">
                <a:extLst>
                  <a:ext uri="{FF2B5EF4-FFF2-40B4-BE49-F238E27FC236}">
                    <a16:creationId xmlns:a16="http://schemas.microsoft.com/office/drawing/2014/main" id="{BCADD121-9BF9-4AF0-BE88-937BCD3FB886}"/>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0" name="Rectangle 189">
                <a:extLst>
                  <a:ext uri="{FF2B5EF4-FFF2-40B4-BE49-F238E27FC236}">
                    <a16:creationId xmlns:a16="http://schemas.microsoft.com/office/drawing/2014/main" id="{5C7E9918-3887-4065-A9C1-096DA4FC758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grpSp>
        <p:nvGrpSpPr>
          <p:cNvPr id="8" name="Group 200">
            <a:extLst>
              <a:ext uri="{FF2B5EF4-FFF2-40B4-BE49-F238E27FC236}">
                <a16:creationId xmlns:a16="http://schemas.microsoft.com/office/drawing/2014/main" id="{F0B203E0-79D0-4631-91AB-09C3FAAC2CB7}"/>
              </a:ext>
            </a:extLst>
          </p:cNvPr>
          <p:cNvGrpSpPr/>
          <p:nvPr/>
        </p:nvGrpSpPr>
        <p:grpSpPr>
          <a:xfrm>
            <a:off x="3657600" y="1600200"/>
            <a:ext cx="457200" cy="514350"/>
            <a:chOff x="457200" y="1371600"/>
            <a:chExt cx="609600" cy="685800"/>
          </a:xfrm>
          <a:solidFill>
            <a:srgbClr val="F2B700"/>
          </a:solidFill>
        </p:grpSpPr>
        <p:sp>
          <p:nvSpPr>
            <p:cNvPr id="202" name="Rectangle 201">
              <a:extLst>
                <a:ext uri="{FF2B5EF4-FFF2-40B4-BE49-F238E27FC236}">
                  <a16:creationId xmlns:a16="http://schemas.microsoft.com/office/drawing/2014/main" id="{1D312E27-EA68-4068-B8B8-869002298422}"/>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3" name="Rectangle 202">
              <a:extLst>
                <a:ext uri="{FF2B5EF4-FFF2-40B4-BE49-F238E27FC236}">
                  <a16:creationId xmlns:a16="http://schemas.microsoft.com/office/drawing/2014/main" id="{58D2E3CF-F0D1-4BC0-8BB6-AC9DE6E999D6}"/>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6388" name="Group 15">
            <a:extLst>
              <a:ext uri="{FF2B5EF4-FFF2-40B4-BE49-F238E27FC236}">
                <a16:creationId xmlns:a16="http://schemas.microsoft.com/office/drawing/2014/main" id="{ED35FECD-DB5C-4258-96B4-6C990DDEB135}"/>
              </a:ext>
            </a:extLst>
          </p:cNvPr>
          <p:cNvGrpSpPr>
            <a:grpSpLocks/>
          </p:cNvGrpSpPr>
          <p:nvPr/>
        </p:nvGrpSpPr>
        <p:grpSpPr bwMode="auto">
          <a:xfrm>
            <a:off x="3200400" y="2457450"/>
            <a:ext cx="457200" cy="2343150"/>
            <a:chOff x="2514600" y="3276600"/>
            <a:chExt cx="609600" cy="3124200"/>
          </a:xfrm>
        </p:grpSpPr>
        <p:grpSp>
          <p:nvGrpSpPr>
            <p:cNvPr id="10" name="Group 121">
              <a:extLst>
                <a:ext uri="{FF2B5EF4-FFF2-40B4-BE49-F238E27FC236}">
                  <a16:creationId xmlns:a16="http://schemas.microsoft.com/office/drawing/2014/main" id="{CBFE4E08-F313-47DA-A4CD-94F558B6B751}"/>
                </a:ext>
              </a:extLst>
            </p:cNvPr>
            <p:cNvGrpSpPr/>
            <p:nvPr/>
          </p:nvGrpSpPr>
          <p:grpSpPr>
            <a:xfrm>
              <a:off x="2514600" y="5715000"/>
              <a:ext cx="609600" cy="685800"/>
              <a:chOff x="457200" y="1371600"/>
              <a:chExt cx="609600" cy="685800"/>
            </a:xfrm>
            <a:solidFill>
              <a:srgbClr val="FFFF00"/>
            </a:solidFill>
          </p:grpSpPr>
          <p:sp>
            <p:nvSpPr>
              <p:cNvPr id="119" name="Rectangle 118">
                <a:extLst>
                  <a:ext uri="{FF2B5EF4-FFF2-40B4-BE49-F238E27FC236}">
                    <a16:creationId xmlns:a16="http://schemas.microsoft.com/office/drawing/2014/main" id="{DC460264-A741-4AE9-8CB2-2156DF93DE79}"/>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ED3F7F4A-2C8C-490B-BC01-9FEE29B646E4}"/>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1" name="Group 125">
              <a:extLst>
                <a:ext uri="{FF2B5EF4-FFF2-40B4-BE49-F238E27FC236}">
                  <a16:creationId xmlns:a16="http://schemas.microsoft.com/office/drawing/2014/main" id="{D6D2E7AB-75E3-4AC3-8C28-E34DF7BCF019}"/>
                </a:ext>
              </a:extLst>
            </p:cNvPr>
            <p:cNvGrpSpPr/>
            <p:nvPr/>
          </p:nvGrpSpPr>
          <p:grpSpPr>
            <a:xfrm>
              <a:off x="2514600" y="5105400"/>
              <a:ext cx="609600" cy="685800"/>
              <a:chOff x="457200" y="1371600"/>
              <a:chExt cx="609600" cy="685800"/>
            </a:xfrm>
            <a:solidFill>
              <a:srgbClr val="FFFF00"/>
            </a:solidFill>
          </p:grpSpPr>
          <p:sp>
            <p:nvSpPr>
              <p:cNvPr id="127" name="Rectangle 126">
                <a:extLst>
                  <a:ext uri="{FF2B5EF4-FFF2-40B4-BE49-F238E27FC236}">
                    <a16:creationId xmlns:a16="http://schemas.microsoft.com/office/drawing/2014/main" id="{BA2FDA07-DF29-4C7B-BD6E-41A0ED390CBA}"/>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1B21D752-3DAD-4B85-89A4-58CB315B186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2" name="Group 170">
              <a:extLst>
                <a:ext uri="{FF2B5EF4-FFF2-40B4-BE49-F238E27FC236}">
                  <a16:creationId xmlns:a16="http://schemas.microsoft.com/office/drawing/2014/main" id="{E622DE5A-0DB5-4F2E-88F8-DBCA37529951}"/>
                </a:ext>
              </a:extLst>
            </p:cNvPr>
            <p:cNvGrpSpPr/>
            <p:nvPr/>
          </p:nvGrpSpPr>
          <p:grpSpPr>
            <a:xfrm>
              <a:off x="2514600" y="4495800"/>
              <a:ext cx="609600" cy="685800"/>
              <a:chOff x="457200" y="1371600"/>
              <a:chExt cx="609600" cy="685800"/>
            </a:xfrm>
            <a:solidFill>
              <a:srgbClr val="FFFF00"/>
            </a:solidFill>
          </p:grpSpPr>
          <p:sp>
            <p:nvSpPr>
              <p:cNvPr id="172" name="Rectangle 171">
                <a:extLst>
                  <a:ext uri="{FF2B5EF4-FFF2-40B4-BE49-F238E27FC236}">
                    <a16:creationId xmlns:a16="http://schemas.microsoft.com/office/drawing/2014/main" id="{1AB87414-F516-4D53-9868-2F496DD89904}"/>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3" name="Rectangle 172">
                <a:extLst>
                  <a:ext uri="{FF2B5EF4-FFF2-40B4-BE49-F238E27FC236}">
                    <a16:creationId xmlns:a16="http://schemas.microsoft.com/office/drawing/2014/main" id="{78B43B32-DA39-4E5B-ADCA-DE0D153EB1E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3" name="Group 177">
              <a:extLst>
                <a:ext uri="{FF2B5EF4-FFF2-40B4-BE49-F238E27FC236}">
                  <a16:creationId xmlns:a16="http://schemas.microsoft.com/office/drawing/2014/main" id="{80C9B6A6-73A3-4411-BC8B-EF18478A7494}"/>
                </a:ext>
              </a:extLst>
            </p:cNvPr>
            <p:cNvGrpSpPr/>
            <p:nvPr/>
          </p:nvGrpSpPr>
          <p:grpSpPr>
            <a:xfrm>
              <a:off x="2514600" y="3886200"/>
              <a:ext cx="609600" cy="685800"/>
              <a:chOff x="457200" y="1371600"/>
              <a:chExt cx="609600" cy="685800"/>
            </a:xfrm>
            <a:solidFill>
              <a:srgbClr val="FFFF00"/>
            </a:solidFill>
          </p:grpSpPr>
          <p:sp>
            <p:nvSpPr>
              <p:cNvPr id="179" name="Rectangle 178">
                <a:extLst>
                  <a:ext uri="{FF2B5EF4-FFF2-40B4-BE49-F238E27FC236}">
                    <a16:creationId xmlns:a16="http://schemas.microsoft.com/office/drawing/2014/main" id="{1F354394-1839-4712-AAB5-3A77528E2707}"/>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0" name="Rectangle 179">
                <a:extLst>
                  <a:ext uri="{FF2B5EF4-FFF2-40B4-BE49-F238E27FC236}">
                    <a16:creationId xmlns:a16="http://schemas.microsoft.com/office/drawing/2014/main" id="{10970DD9-EE55-4E73-8CC0-DF6AD3EB8883}"/>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4" name="Group 184">
              <a:extLst>
                <a:ext uri="{FF2B5EF4-FFF2-40B4-BE49-F238E27FC236}">
                  <a16:creationId xmlns:a16="http://schemas.microsoft.com/office/drawing/2014/main" id="{C290A41B-382F-4EA8-81A9-3135712C7A2C}"/>
                </a:ext>
              </a:extLst>
            </p:cNvPr>
            <p:cNvGrpSpPr/>
            <p:nvPr/>
          </p:nvGrpSpPr>
          <p:grpSpPr>
            <a:xfrm>
              <a:off x="2514600" y="3276600"/>
              <a:ext cx="609600" cy="685800"/>
              <a:chOff x="457200" y="1371600"/>
              <a:chExt cx="609600" cy="685800"/>
            </a:xfrm>
            <a:solidFill>
              <a:srgbClr val="FFFF00"/>
            </a:solidFill>
          </p:grpSpPr>
          <p:sp>
            <p:nvSpPr>
              <p:cNvPr id="186" name="Rectangle 185">
                <a:extLst>
                  <a:ext uri="{FF2B5EF4-FFF2-40B4-BE49-F238E27FC236}">
                    <a16:creationId xmlns:a16="http://schemas.microsoft.com/office/drawing/2014/main" id="{01B12B31-3426-4441-AC20-0789E5329374}"/>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7" name="Rectangle 186">
                <a:extLst>
                  <a:ext uri="{FF2B5EF4-FFF2-40B4-BE49-F238E27FC236}">
                    <a16:creationId xmlns:a16="http://schemas.microsoft.com/office/drawing/2014/main" id="{12FF099D-A25E-41CE-A71F-5534CAA7AEB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grpSp>
        <p:nvGrpSpPr>
          <p:cNvPr id="15" name="Group 191">
            <a:extLst>
              <a:ext uri="{FF2B5EF4-FFF2-40B4-BE49-F238E27FC236}">
                <a16:creationId xmlns:a16="http://schemas.microsoft.com/office/drawing/2014/main" id="{72ACA4B3-420F-40A5-AD45-D4284C266DB5}"/>
              </a:ext>
            </a:extLst>
          </p:cNvPr>
          <p:cNvGrpSpPr/>
          <p:nvPr/>
        </p:nvGrpSpPr>
        <p:grpSpPr>
          <a:xfrm>
            <a:off x="3200400" y="1600200"/>
            <a:ext cx="457200" cy="514350"/>
            <a:chOff x="457200" y="1371600"/>
            <a:chExt cx="609600" cy="685800"/>
          </a:xfrm>
          <a:solidFill>
            <a:srgbClr val="FFFF00"/>
          </a:solidFill>
        </p:grpSpPr>
        <p:sp>
          <p:nvSpPr>
            <p:cNvPr id="193" name="Rectangle 192">
              <a:extLst>
                <a:ext uri="{FF2B5EF4-FFF2-40B4-BE49-F238E27FC236}">
                  <a16:creationId xmlns:a16="http://schemas.microsoft.com/office/drawing/2014/main" id="{BC529F5E-E843-45E0-8B12-064FC3899C81}"/>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4" name="Rectangle 193">
              <a:extLst>
                <a:ext uri="{FF2B5EF4-FFF2-40B4-BE49-F238E27FC236}">
                  <a16:creationId xmlns:a16="http://schemas.microsoft.com/office/drawing/2014/main" id="{5351009E-C195-4D90-B2B3-641723383F7E}"/>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6" name="Group 194">
            <a:extLst>
              <a:ext uri="{FF2B5EF4-FFF2-40B4-BE49-F238E27FC236}">
                <a16:creationId xmlns:a16="http://schemas.microsoft.com/office/drawing/2014/main" id="{17422384-2BBF-497F-BF81-92E99DC5ED28}"/>
              </a:ext>
            </a:extLst>
          </p:cNvPr>
          <p:cNvGrpSpPr/>
          <p:nvPr/>
        </p:nvGrpSpPr>
        <p:grpSpPr>
          <a:xfrm>
            <a:off x="3200400" y="1143000"/>
            <a:ext cx="457200" cy="514350"/>
            <a:chOff x="457200" y="1371600"/>
            <a:chExt cx="609600" cy="685800"/>
          </a:xfrm>
          <a:solidFill>
            <a:srgbClr val="FFFF00"/>
          </a:solidFill>
        </p:grpSpPr>
        <p:sp>
          <p:nvSpPr>
            <p:cNvPr id="196" name="Rectangle 195">
              <a:extLst>
                <a:ext uri="{FF2B5EF4-FFF2-40B4-BE49-F238E27FC236}">
                  <a16:creationId xmlns:a16="http://schemas.microsoft.com/office/drawing/2014/main" id="{C95EA9B4-3BE7-42E0-B8E8-4E494F15B7B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7" name="Rectangle 196">
              <a:extLst>
                <a:ext uri="{FF2B5EF4-FFF2-40B4-BE49-F238E27FC236}">
                  <a16:creationId xmlns:a16="http://schemas.microsoft.com/office/drawing/2014/main" id="{B6525351-234F-4F0F-A686-D442AF8A40FD}"/>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7" name="Group 197">
            <a:extLst>
              <a:ext uri="{FF2B5EF4-FFF2-40B4-BE49-F238E27FC236}">
                <a16:creationId xmlns:a16="http://schemas.microsoft.com/office/drawing/2014/main" id="{6F9EDF1C-0321-4DC2-BECE-ED94B431D4BD}"/>
              </a:ext>
            </a:extLst>
          </p:cNvPr>
          <p:cNvGrpSpPr/>
          <p:nvPr/>
        </p:nvGrpSpPr>
        <p:grpSpPr>
          <a:xfrm>
            <a:off x="3657600" y="1143000"/>
            <a:ext cx="457200" cy="514350"/>
            <a:chOff x="457200" y="1371600"/>
            <a:chExt cx="609600" cy="685800"/>
          </a:xfrm>
          <a:solidFill>
            <a:srgbClr val="FFFF00"/>
          </a:solidFill>
        </p:grpSpPr>
        <p:sp>
          <p:nvSpPr>
            <p:cNvPr id="199" name="Rectangle 198">
              <a:extLst>
                <a:ext uri="{FF2B5EF4-FFF2-40B4-BE49-F238E27FC236}">
                  <a16:creationId xmlns:a16="http://schemas.microsoft.com/office/drawing/2014/main" id="{49B4B31F-BD8B-40BA-97BE-E0163D93FEA5}"/>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0" name="Rectangle 199">
              <a:extLst>
                <a:ext uri="{FF2B5EF4-FFF2-40B4-BE49-F238E27FC236}">
                  <a16:creationId xmlns:a16="http://schemas.microsoft.com/office/drawing/2014/main" id="{97032D38-FB35-48F4-97A8-1553B174EC0A}"/>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6392" name="Title Placeholder 1">
            <a:extLst>
              <a:ext uri="{FF2B5EF4-FFF2-40B4-BE49-F238E27FC236}">
                <a16:creationId xmlns:a16="http://schemas.microsoft.com/office/drawing/2014/main" id="{372B3C24-43CE-4AA0-957C-608FF007763B}"/>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a:solidFill>
                  <a:srgbClr val="FFFFFF"/>
                </a:solidFill>
                <a:latin typeface="Calibri" panose="020F0502020204030204" pitchFamily="34" charset="0"/>
              </a:rPr>
              <a:t>How many cubes?</a:t>
            </a:r>
            <a:endParaRPr lang="en-US" altLang="en-US">
              <a:solidFill>
                <a:srgbClr val="FFFFFF"/>
              </a:solidFill>
              <a:latin typeface="Calibri" panose="020F0502020204030204" pitchFamily="34" charset="0"/>
            </a:endParaRPr>
          </a:p>
        </p:txBody>
      </p:sp>
      <p:sp>
        <p:nvSpPr>
          <p:cNvPr id="49" name="Oval Callout 48">
            <a:extLst>
              <a:ext uri="{FF2B5EF4-FFF2-40B4-BE49-F238E27FC236}">
                <a16:creationId xmlns:a16="http://schemas.microsoft.com/office/drawing/2014/main" id="{988FD2B5-FDB9-4EDA-8C17-FB03CDC84752}"/>
              </a:ext>
            </a:extLst>
          </p:cNvPr>
          <p:cNvSpPr/>
          <p:nvPr/>
        </p:nvSpPr>
        <p:spPr>
          <a:xfrm>
            <a:off x="4800600" y="2057401"/>
            <a:ext cx="2686050" cy="783431"/>
          </a:xfrm>
          <a:prstGeom prst="wedgeEllipseCallout">
            <a:avLst>
              <a:gd name="adj1" fmla="val 64604"/>
              <a:gd name="adj2" fmla="val 100558"/>
            </a:avLst>
          </a:prstGeom>
          <a:solidFill>
            <a:srgbClr val="FF660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800">
                <a:solidFill>
                  <a:schemeClr val="bg1"/>
                </a:solidFill>
                <a:latin typeface="Calibri" panose="020F0502020204030204" pitchFamily="34" charset="0"/>
              </a:rPr>
              <a:t>I can make </a:t>
            </a:r>
            <a:br>
              <a:rPr lang="en-AU" altLang="en-US" sz="1800">
                <a:solidFill>
                  <a:schemeClr val="bg1"/>
                </a:solidFill>
                <a:latin typeface="Calibri" panose="020F0502020204030204" pitchFamily="34" charset="0"/>
              </a:rPr>
            </a:br>
            <a:r>
              <a:rPr lang="en-AU" altLang="en-US" sz="1800">
                <a:solidFill>
                  <a:schemeClr val="bg1"/>
                </a:solidFill>
                <a:latin typeface="Calibri" panose="020F0502020204030204" pitchFamily="34" charset="0"/>
              </a:rPr>
              <a:t>10 + 4 = 14.</a:t>
            </a:r>
          </a:p>
        </p:txBody>
      </p:sp>
    </p:spTree>
    <p:extLst>
      <p:ext uri="{BB962C8B-B14F-4D97-AF65-F5344CB8AC3E}">
        <p14:creationId xmlns:p14="http://schemas.microsoft.com/office/powerpoint/2010/main" val="195152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0">
            <a:extLst>
              <a:ext uri="{FF2B5EF4-FFF2-40B4-BE49-F238E27FC236}">
                <a16:creationId xmlns:a16="http://schemas.microsoft.com/office/drawing/2014/main" id="{809AB3CD-8C5E-4032-9990-73D416437975}"/>
              </a:ext>
            </a:extLst>
          </p:cNvPr>
          <p:cNvGrpSpPr/>
          <p:nvPr/>
        </p:nvGrpSpPr>
        <p:grpSpPr>
          <a:xfrm>
            <a:off x="3886200" y="4286250"/>
            <a:ext cx="457200" cy="514350"/>
            <a:chOff x="457200" y="1371600"/>
            <a:chExt cx="609600" cy="685800"/>
          </a:xfrm>
          <a:solidFill>
            <a:srgbClr val="FFC000"/>
          </a:solidFill>
        </p:grpSpPr>
        <p:sp>
          <p:nvSpPr>
            <p:cNvPr id="142" name="Rectangle 141">
              <a:extLst>
                <a:ext uri="{FF2B5EF4-FFF2-40B4-BE49-F238E27FC236}">
                  <a16:creationId xmlns:a16="http://schemas.microsoft.com/office/drawing/2014/main" id="{8345AF9E-6652-4AF3-B91B-839652235BA8}"/>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Rectangle 142">
              <a:extLst>
                <a:ext uri="{FF2B5EF4-FFF2-40B4-BE49-F238E27FC236}">
                  <a16:creationId xmlns:a16="http://schemas.microsoft.com/office/drawing/2014/main" id="{9F8C8E02-7A95-4BE1-8095-71F1120B324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3" name="Group 155">
            <a:extLst>
              <a:ext uri="{FF2B5EF4-FFF2-40B4-BE49-F238E27FC236}">
                <a16:creationId xmlns:a16="http://schemas.microsoft.com/office/drawing/2014/main" id="{3BD2DF78-B29B-46FA-9116-73A874EED76F}"/>
              </a:ext>
            </a:extLst>
          </p:cNvPr>
          <p:cNvGrpSpPr/>
          <p:nvPr/>
        </p:nvGrpSpPr>
        <p:grpSpPr>
          <a:xfrm>
            <a:off x="3886200" y="3829050"/>
            <a:ext cx="457200" cy="514350"/>
            <a:chOff x="457200" y="1371600"/>
            <a:chExt cx="609600" cy="685800"/>
          </a:xfrm>
          <a:solidFill>
            <a:srgbClr val="FFC000"/>
          </a:solidFill>
        </p:grpSpPr>
        <p:sp>
          <p:nvSpPr>
            <p:cNvPr id="157" name="Rectangle 156">
              <a:extLst>
                <a:ext uri="{FF2B5EF4-FFF2-40B4-BE49-F238E27FC236}">
                  <a16:creationId xmlns:a16="http://schemas.microsoft.com/office/drawing/2014/main" id="{CD77C4EA-90A7-4CBB-8BA5-81AEA77EFC33}"/>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8" name="Rectangle 157">
              <a:extLst>
                <a:ext uri="{FF2B5EF4-FFF2-40B4-BE49-F238E27FC236}">
                  <a16:creationId xmlns:a16="http://schemas.microsoft.com/office/drawing/2014/main" id="{A94C8E8C-F43A-4A81-8E24-F5C425C5EBF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4" name="Group 173">
            <a:extLst>
              <a:ext uri="{FF2B5EF4-FFF2-40B4-BE49-F238E27FC236}">
                <a16:creationId xmlns:a16="http://schemas.microsoft.com/office/drawing/2014/main" id="{2A6EF38A-31EF-4024-9816-3B4121A7052F}"/>
              </a:ext>
            </a:extLst>
          </p:cNvPr>
          <p:cNvGrpSpPr/>
          <p:nvPr/>
        </p:nvGrpSpPr>
        <p:grpSpPr>
          <a:xfrm>
            <a:off x="3886200" y="3371850"/>
            <a:ext cx="457200" cy="514350"/>
            <a:chOff x="457200" y="1371600"/>
            <a:chExt cx="609600" cy="685800"/>
          </a:xfrm>
          <a:solidFill>
            <a:srgbClr val="FFC000"/>
          </a:solidFill>
        </p:grpSpPr>
        <p:sp>
          <p:nvSpPr>
            <p:cNvPr id="175" name="Rectangle 174">
              <a:extLst>
                <a:ext uri="{FF2B5EF4-FFF2-40B4-BE49-F238E27FC236}">
                  <a16:creationId xmlns:a16="http://schemas.microsoft.com/office/drawing/2014/main" id="{D842E306-E724-4A6B-BE25-74B361D4321E}"/>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6" name="Rectangle 175">
              <a:extLst>
                <a:ext uri="{FF2B5EF4-FFF2-40B4-BE49-F238E27FC236}">
                  <a16:creationId xmlns:a16="http://schemas.microsoft.com/office/drawing/2014/main" id="{F79C06B6-8808-42AB-B908-98D0D0559114}"/>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5" name="Group 180">
            <a:extLst>
              <a:ext uri="{FF2B5EF4-FFF2-40B4-BE49-F238E27FC236}">
                <a16:creationId xmlns:a16="http://schemas.microsoft.com/office/drawing/2014/main" id="{B90A9BE5-12C8-4387-92F4-8A479EAE77D4}"/>
              </a:ext>
            </a:extLst>
          </p:cNvPr>
          <p:cNvGrpSpPr/>
          <p:nvPr/>
        </p:nvGrpSpPr>
        <p:grpSpPr>
          <a:xfrm>
            <a:off x="3886200" y="2914650"/>
            <a:ext cx="457200" cy="514350"/>
            <a:chOff x="457200" y="1371600"/>
            <a:chExt cx="609600" cy="685800"/>
          </a:xfrm>
          <a:solidFill>
            <a:srgbClr val="FFC000"/>
          </a:solidFill>
        </p:grpSpPr>
        <p:sp>
          <p:nvSpPr>
            <p:cNvPr id="182" name="Rectangle 181">
              <a:extLst>
                <a:ext uri="{FF2B5EF4-FFF2-40B4-BE49-F238E27FC236}">
                  <a16:creationId xmlns:a16="http://schemas.microsoft.com/office/drawing/2014/main" id="{6D2D07BD-18AB-4A7F-AF4F-4E120064C94B}"/>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3" name="Rectangle 182">
              <a:extLst>
                <a:ext uri="{FF2B5EF4-FFF2-40B4-BE49-F238E27FC236}">
                  <a16:creationId xmlns:a16="http://schemas.microsoft.com/office/drawing/2014/main" id="{ED096D00-DF86-4204-9054-CE00AAEDEF68}"/>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6" name="Group 187">
            <a:extLst>
              <a:ext uri="{FF2B5EF4-FFF2-40B4-BE49-F238E27FC236}">
                <a16:creationId xmlns:a16="http://schemas.microsoft.com/office/drawing/2014/main" id="{640E658D-F991-456F-8B23-978857541C4B}"/>
              </a:ext>
            </a:extLst>
          </p:cNvPr>
          <p:cNvGrpSpPr/>
          <p:nvPr/>
        </p:nvGrpSpPr>
        <p:grpSpPr>
          <a:xfrm>
            <a:off x="3886200" y="2457450"/>
            <a:ext cx="457200" cy="514350"/>
            <a:chOff x="457200" y="1371600"/>
            <a:chExt cx="609600" cy="685800"/>
          </a:xfrm>
          <a:solidFill>
            <a:srgbClr val="FFC000"/>
          </a:solidFill>
        </p:grpSpPr>
        <p:sp>
          <p:nvSpPr>
            <p:cNvPr id="189" name="Rectangle 188">
              <a:extLst>
                <a:ext uri="{FF2B5EF4-FFF2-40B4-BE49-F238E27FC236}">
                  <a16:creationId xmlns:a16="http://schemas.microsoft.com/office/drawing/2014/main" id="{040B3611-0923-43CA-8090-F98D9B0F6825}"/>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0" name="Rectangle 189">
              <a:extLst>
                <a:ext uri="{FF2B5EF4-FFF2-40B4-BE49-F238E27FC236}">
                  <a16:creationId xmlns:a16="http://schemas.microsoft.com/office/drawing/2014/main" id="{429DC6B4-D19D-404E-B539-6F1D3D690E5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7" name="Group 200">
            <a:extLst>
              <a:ext uri="{FF2B5EF4-FFF2-40B4-BE49-F238E27FC236}">
                <a16:creationId xmlns:a16="http://schemas.microsoft.com/office/drawing/2014/main" id="{88F922CC-6412-4B03-866A-187686FA2A53}"/>
              </a:ext>
            </a:extLst>
          </p:cNvPr>
          <p:cNvGrpSpPr/>
          <p:nvPr/>
        </p:nvGrpSpPr>
        <p:grpSpPr>
          <a:xfrm>
            <a:off x="3886200" y="2000250"/>
            <a:ext cx="457200" cy="514350"/>
            <a:chOff x="457200" y="1371600"/>
            <a:chExt cx="609600" cy="685800"/>
          </a:xfrm>
          <a:solidFill>
            <a:srgbClr val="F2B700"/>
          </a:solidFill>
        </p:grpSpPr>
        <p:sp>
          <p:nvSpPr>
            <p:cNvPr id="202" name="Rectangle 201">
              <a:extLst>
                <a:ext uri="{FF2B5EF4-FFF2-40B4-BE49-F238E27FC236}">
                  <a16:creationId xmlns:a16="http://schemas.microsoft.com/office/drawing/2014/main" id="{49395382-9368-4801-96B5-FDB85608DC43}"/>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3" name="Rectangle 202">
              <a:extLst>
                <a:ext uri="{FF2B5EF4-FFF2-40B4-BE49-F238E27FC236}">
                  <a16:creationId xmlns:a16="http://schemas.microsoft.com/office/drawing/2014/main" id="{0E870358-7443-4C8E-8BB4-1180039601BE}"/>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8" name="Group 121">
            <a:extLst>
              <a:ext uri="{FF2B5EF4-FFF2-40B4-BE49-F238E27FC236}">
                <a16:creationId xmlns:a16="http://schemas.microsoft.com/office/drawing/2014/main" id="{F83326FD-ACDF-4B85-8DF3-627BA34FE87C}"/>
              </a:ext>
            </a:extLst>
          </p:cNvPr>
          <p:cNvGrpSpPr/>
          <p:nvPr/>
        </p:nvGrpSpPr>
        <p:grpSpPr>
          <a:xfrm>
            <a:off x="3028950" y="4286250"/>
            <a:ext cx="457200" cy="514350"/>
            <a:chOff x="457200" y="1371600"/>
            <a:chExt cx="609600" cy="685800"/>
          </a:xfrm>
          <a:solidFill>
            <a:srgbClr val="FFFF00"/>
          </a:solidFill>
        </p:grpSpPr>
        <p:sp>
          <p:nvSpPr>
            <p:cNvPr id="119" name="Rectangle 118">
              <a:extLst>
                <a:ext uri="{FF2B5EF4-FFF2-40B4-BE49-F238E27FC236}">
                  <a16:creationId xmlns:a16="http://schemas.microsoft.com/office/drawing/2014/main" id="{63977326-8889-4610-88FE-EBE89128233E}"/>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0" name="Rectangle 119">
              <a:extLst>
                <a:ext uri="{FF2B5EF4-FFF2-40B4-BE49-F238E27FC236}">
                  <a16:creationId xmlns:a16="http://schemas.microsoft.com/office/drawing/2014/main" id="{0370655E-5DF7-4F93-ADBC-5F061B6CC807}"/>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9" name="Group 125">
            <a:extLst>
              <a:ext uri="{FF2B5EF4-FFF2-40B4-BE49-F238E27FC236}">
                <a16:creationId xmlns:a16="http://schemas.microsoft.com/office/drawing/2014/main" id="{8FD725B7-7D81-4D76-BDD1-64921ADF0518}"/>
              </a:ext>
            </a:extLst>
          </p:cNvPr>
          <p:cNvGrpSpPr/>
          <p:nvPr/>
        </p:nvGrpSpPr>
        <p:grpSpPr>
          <a:xfrm>
            <a:off x="3028950" y="3829050"/>
            <a:ext cx="457200" cy="514350"/>
            <a:chOff x="457200" y="1371600"/>
            <a:chExt cx="609600" cy="685800"/>
          </a:xfrm>
          <a:solidFill>
            <a:srgbClr val="FFFF00"/>
          </a:solidFill>
        </p:grpSpPr>
        <p:sp>
          <p:nvSpPr>
            <p:cNvPr id="127" name="Rectangle 126">
              <a:extLst>
                <a:ext uri="{FF2B5EF4-FFF2-40B4-BE49-F238E27FC236}">
                  <a16:creationId xmlns:a16="http://schemas.microsoft.com/office/drawing/2014/main" id="{35F0CC3F-12A3-45CB-ADD0-9D9F9094E054}"/>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8" name="Rectangle 127">
              <a:extLst>
                <a:ext uri="{FF2B5EF4-FFF2-40B4-BE49-F238E27FC236}">
                  <a16:creationId xmlns:a16="http://schemas.microsoft.com/office/drawing/2014/main" id="{36534E47-5D44-41F6-ABE4-5B6A8C47487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0" name="Group 170">
            <a:extLst>
              <a:ext uri="{FF2B5EF4-FFF2-40B4-BE49-F238E27FC236}">
                <a16:creationId xmlns:a16="http://schemas.microsoft.com/office/drawing/2014/main" id="{D12A2BD4-E7E2-418C-A8D3-2EE4F64DA9B5}"/>
              </a:ext>
            </a:extLst>
          </p:cNvPr>
          <p:cNvGrpSpPr/>
          <p:nvPr/>
        </p:nvGrpSpPr>
        <p:grpSpPr>
          <a:xfrm>
            <a:off x="3028950" y="3371850"/>
            <a:ext cx="457200" cy="514350"/>
            <a:chOff x="457200" y="1371600"/>
            <a:chExt cx="609600" cy="685800"/>
          </a:xfrm>
          <a:solidFill>
            <a:srgbClr val="FFFF00"/>
          </a:solidFill>
        </p:grpSpPr>
        <p:sp>
          <p:nvSpPr>
            <p:cNvPr id="172" name="Rectangle 171">
              <a:extLst>
                <a:ext uri="{FF2B5EF4-FFF2-40B4-BE49-F238E27FC236}">
                  <a16:creationId xmlns:a16="http://schemas.microsoft.com/office/drawing/2014/main" id="{798B8FAD-E2A9-496B-BE98-2823F5FC53B2}"/>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3" name="Rectangle 172">
              <a:extLst>
                <a:ext uri="{FF2B5EF4-FFF2-40B4-BE49-F238E27FC236}">
                  <a16:creationId xmlns:a16="http://schemas.microsoft.com/office/drawing/2014/main" id="{6B53D456-A16B-412B-8AAB-F1B7F8253F11}"/>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1" name="Group 177">
            <a:extLst>
              <a:ext uri="{FF2B5EF4-FFF2-40B4-BE49-F238E27FC236}">
                <a16:creationId xmlns:a16="http://schemas.microsoft.com/office/drawing/2014/main" id="{06391710-5313-46F6-B78D-B57B164D9BBF}"/>
              </a:ext>
            </a:extLst>
          </p:cNvPr>
          <p:cNvGrpSpPr/>
          <p:nvPr/>
        </p:nvGrpSpPr>
        <p:grpSpPr>
          <a:xfrm>
            <a:off x="3028950" y="2914650"/>
            <a:ext cx="457200" cy="514350"/>
            <a:chOff x="457200" y="1371600"/>
            <a:chExt cx="609600" cy="685800"/>
          </a:xfrm>
          <a:solidFill>
            <a:srgbClr val="FFFF00"/>
          </a:solidFill>
        </p:grpSpPr>
        <p:sp>
          <p:nvSpPr>
            <p:cNvPr id="179" name="Rectangle 178">
              <a:extLst>
                <a:ext uri="{FF2B5EF4-FFF2-40B4-BE49-F238E27FC236}">
                  <a16:creationId xmlns:a16="http://schemas.microsoft.com/office/drawing/2014/main" id="{C3CD0E66-7843-4DE9-91BA-4BDD61E4708D}"/>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0" name="Rectangle 179">
              <a:extLst>
                <a:ext uri="{FF2B5EF4-FFF2-40B4-BE49-F238E27FC236}">
                  <a16:creationId xmlns:a16="http://schemas.microsoft.com/office/drawing/2014/main" id="{30A32376-993C-4E8E-8700-D5C6265EAD5F}"/>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2" name="Group 184">
            <a:extLst>
              <a:ext uri="{FF2B5EF4-FFF2-40B4-BE49-F238E27FC236}">
                <a16:creationId xmlns:a16="http://schemas.microsoft.com/office/drawing/2014/main" id="{32347C6B-E383-44CD-AD5B-0A2664AD961D}"/>
              </a:ext>
            </a:extLst>
          </p:cNvPr>
          <p:cNvGrpSpPr/>
          <p:nvPr/>
        </p:nvGrpSpPr>
        <p:grpSpPr>
          <a:xfrm>
            <a:off x="3028950" y="2457450"/>
            <a:ext cx="457200" cy="514350"/>
            <a:chOff x="457200" y="1371600"/>
            <a:chExt cx="609600" cy="685800"/>
          </a:xfrm>
          <a:solidFill>
            <a:srgbClr val="FFFF00"/>
          </a:solidFill>
        </p:grpSpPr>
        <p:sp>
          <p:nvSpPr>
            <p:cNvPr id="186" name="Rectangle 185">
              <a:extLst>
                <a:ext uri="{FF2B5EF4-FFF2-40B4-BE49-F238E27FC236}">
                  <a16:creationId xmlns:a16="http://schemas.microsoft.com/office/drawing/2014/main" id="{8AECD4C0-77A3-4C5C-BE36-3EB2DA615348}"/>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7" name="Rectangle 186">
              <a:extLst>
                <a:ext uri="{FF2B5EF4-FFF2-40B4-BE49-F238E27FC236}">
                  <a16:creationId xmlns:a16="http://schemas.microsoft.com/office/drawing/2014/main" id="{B2680385-6698-49EB-B308-9E4A273957FC}"/>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3" name="Group 191">
            <a:extLst>
              <a:ext uri="{FF2B5EF4-FFF2-40B4-BE49-F238E27FC236}">
                <a16:creationId xmlns:a16="http://schemas.microsoft.com/office/drawing/2014/main" id="{C31A8030-954E-45D6-AA60-72E1BE1DFBB4}"/>
              </a:ext>
            </a:extLst>
          </p:cNvPr>
          <p:cNvGrpSpPr/>
          <p:nvPr/>
        </p:nvGrpSpPr>
        <p:grpSpPr>
          <a:xfrm>
            <a:off x="3028950" y="2000250"/>
            <a:ext cx="457200" cy="514350"/>
            <a:chOff x="457200" y="1371600"/>
            <a:chExt cx="609600" cy="685800"/>
          </a:xfrm>
          <a:solidFill>
            <a:srgbClr val="FFFF00"/>
          </a:solidFill>
        </p:grpSpPr>
        <p:sp>
          <p:nvSpPr>
            <p:cNvPr id="193" name="Rectangle 192">
              <a:extLst>
                <a:ext uri="{FF2B5EF4-FFF2-40B4-BE49-F238E27FC236}">
                  <a16:creationId xmlns:a16="http://schemas.microsoft.com/office/drawing/2014/main" id="{8E13A24E-D611-4273-8440-327564C5D08F}"/>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4" name="Rectangle 193">
              <a:extLst>
                <a:ext uri="{FF2B5EF4-FFF2-40B4-BE49-F238E27FC236}">
                  <a16:creationId xmlns:a16="http://schemas.microsoft.com/office/drawing/2014/main" id="{1BB3E4A6-575F-4AA3-8A24-3E601C538079}"/>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4" name="Group 194">
            <a:extLst>
              <a:ext uri="{FF2B5EF4-FFF2-40B4-BE49-F238E27FC236}">
                <a16:creationId xmlns:a16="http://schemas.microsoft.com/office/drawing/2014/main" id="{DD7ABB28-3A2C-4215-87E1-94AD0576F056}"/>
              </a:ext>
            </a:extLst>
          </p:cNvPr>
          <p:cNvGrpSpPr/>
          <p:nvPr/>
        </p:nvGrpSpPr>
        <p:grpSpPr>
          <a:xfrm>
            <a:off x="3257550" y="1143000"/>
            <a:ext cx="457200" cy="514350"/>
            <a:chOff x="457200" y="1371600"/>
            <a:chExt cx="609600" cy="685800"/>
          </a:xfrm>
          <a:solidFill>
            <a:srgbClr val="FFFF00"/>
          </a:solidFill>
        </p:grpSpPr>
        <p:sp>
          <p:nvSpPr>
            <p:cNvPr id="196" name="Rectangle 195">
              <a:extLst>
                <a:ext uri="{FF2B5EF4-FFF2-40B4-BE49-F238E27FC236}">
                  <a16:creationId xmlns:a16="http://schemas.microsoft.com/office/drawing/2014/main" id="{21E9EC74-73FB-4660-A870-B36C5EB68BF3}"/>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7" name="Rectangle 196">
              <a:extLst>
                <a:ext uri="{FF2B5EF4-FFF2-40B4-BE49-F238E27FC236}">
                  <a16:creationId xmlns:a16="http://schemas.microsoft.com/office/drawing/2014/main" id="{6EB98FE0-FD1C-475B-B035-2E0971C6D74B}"/>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grpSp>
        <p:nvGrpSpPr>
          <p:cNvPr id="15" name="Group 197">
            <a:extLst>
              <a:ext uri="{FF2B5EF4-FFF2-40B4-BE49-F238E27FC236}">
                <a16:creationId xmlns:a16="http://schemas.microsoft.com/office/drawing/2014/main" id="{56DB6F4A-D614-49B4-98DD-968D63BBB5EA}"/>
              </a:ext>
            </a:extLst>
          </p:cNvPr>
          <p:cNvGrpSpPr/>
          <p:nvPr/>
        </p:nvGrpSpPr>
        <p:grpSpPr>
          <a:xfrm>
            <a:off x="3714750" y="1143000"/>
            <a:ext cx="457200" cy="514350"/>
            <a:chOff x="457200" y="1371600"/>
            <a:chExt cx="609600" cy="685800"/>
          </a:xfrm>
          <a:solidFill>
            <a:srgbClr val="FFFF00"/>
          </a:solidFill>
        </p:grpSpPr>
        <p:sp>
          <p:nvSpPr>
            <p:cNvPr id="199" name="Rectangle 198">
              <a:extLst>
                <a:ext uri="{FF2B5EF4-FFF2-40B4-BE49-F238E27FC236}">
                  <a16:creationId xmlns:a16="http://schemas.microsoft.com/office/drawing/2014/main" id="{CBA3E45D-5B77-4122-8A6C-659119C340B3}"/>
                </a:ext>
              </a:extLst>
            </p:cNvPr>
            <p:cNvSpPr/>
            <p:nvPr/>
          </p:nvSpPr>
          <p:spPr>
            <a:xfrm>
              <a:off x="457200" y="1447800"/>
              <a:ext cx="6096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0" name="Rectangle 199">
              <a:extLst>
                <a:ext uri="{FF2B5EF4-FFF2-40B4-BE49-F238E27FC236}">
                  <a16:creationId xmlns:a16="http://schemas.microsoft.com/office/drawing/2014/main" id="{0B4B260F-14BE-41FD-83FD-924F6C039558}"/>
                </a:ext>
              </a:extLst>
            </p:cNvPr>
            <p:cNvSpPr/>
            <p:nvPr/>
          </p:nvSpPr>
          <p:spPr>
            <a:xfrm>
              <a:off x="609600" y="1371600"/>
              <a:ext cx="304800" cy="76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sp>
        <p:nvSpPr>
          <p:cNvPr id="17424" name="Title Placeholder 1">
            <a:extLst>
              <a:ext uri="{FF2B5EF4-FFF2-40B4-BE49-F238E27FC236}">
                <a16:creationId xmlns:a16="http://schemas.microsoft.com/office/drawing/2014/main" id="{93D11744-BCB7-4B37-B14E-20D074033418}"/>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a:solidFill>
                  <a:srgbClr val="FFFFFF"/>
                </a:solidFill>
                <a:latin typeface="Calibri" panose="020F0502020204030204" pitchFamily="34" charset="0"/>
              </a:rPr>
              <a:t>How many cubes?</a:t>
            </a:r>
            <a:endParaRPr lang="en-US" altLang="en-US">
              <a:solidFill>
                <a:srgbClr val="FFFFFF"/>
              </a:solidFill>
              <a:latin typeface="Calibri" panose="020F0502020204030204" pitchFamily="34" charset="0"/>
            </a:endParaRPr>
          </a:p>
        </p:txBody>
      </p:sp>
      <p:sp>
        <p:nvSpPr>
          <p:cNvPr id="49" name="Oval Callout 48">
            <a:extLst>
              <a:ext uri="{FF2B5EF4-FFF2-40B4-BE49-F238E27FC236}">
                <a16:creationId xmlns:a16="http://schemas.microsoft.com/office/drawing/2014/main" id="{B0C5CF0B-8E68-406D-A456-BB9ED0FE98CD}"/>
              </a:ext>
            </a:extLst>
          </p:cNvPr>
          <p:cNvSpPr/>
          <p:nvPr/>
        </p:nvSpPr>
        <p:spPr>
          <a:xfrm>
            <a:off x="4857750" y="2857501"/>
            <a:ext cx="2686050" cy="783431"/>
          </a:xfrm>
          <a:prstGeom prst="wedgeEllipseCallout">
            <a:avLst>
              <a:gd name="adj1" fmla="val 64604"/>
              <a:gd name="adj2" fmla="val 100558"/>
            </a:avLst>
          </a:prstGeom>
          <a:solidFill>
            <a:srgbClr val="FF660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800">
                <a:solidFill>
                  <a:schemeClr val="bg1"/>
                </a:solidFill>
                <a:latin typeface="Calibri" panose="020F0502020204030204" pitchFamily="34" charset="0"/>
              </a:rPr>
              <a:t>I can make </a:t>
            </a:r>
            <a:br>
              <a:rPr lang="en-AU" altLang="en-US" sz="1800">
                <a:solidFill>
                  <a:schemeClr val="bg1"/>
                </a:solidFill>
                <a:latin typeface="Calibri" panose="020F0502020204030204" pitchFamily="34" charset="0"/>
              </a:rPr>
            </a:br>
            <a:r>
              <a:rPr lang="en-AU" altLang="en-US" sz="1800">
                <a:solidFill>
                  <a:schemeClr val="bg1"/>
                </a:solidFill>
                <a:latin typeface="Calibri" panose="020F0502020204030204" pitchFamily="34" charset="0"/>
              </a:rPr>
              <a:t>6 + 6 + 2 = 14.</a:t>
            </a:r>
          </a:p>
        </p:txBody>
      </p:sp>
    </p:spTree>
    <p:extLst>
      <p:ext uri="{BB962C8B-B14F-4D97-AF65-F5344CB8AC3E}">
        <p14:creationId xmlns:p14="http://schemas.microsoft.com/office/powerpoint/2010/main" val="3702471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972534" cy="945000"/>
          </a:xfrm>
        </p:spPr>
        <p:txBody>
          <a:bodyPr>
            <a:normAutofit fontScale="90000"/>
          </a:bodyPr>
          <a:lstStyle/>
          <a:p>
            <a:r>
              <a:rPr lang="en-AU" sz="3000" dirty="0">
                <a:solidFill>
                  <a:srgbClr val="171C41"/>
                </a:solidFill>
              </a:rPr>
              <a:t>Manipulatives and representations to support multiplication and division facts</a:t>
            </a:r>
          </a:p>
        </p:txBody>
      </p:sp>
      <p:sp>
        <p:nvSpPr>
          <p:cNvPr id="3" name="Content Placeholder 2"/>
          <p:cNvSpPr>
            <a:spLocks noGrp="1"/>
          </p:cNvSpPr>
          <p:nvPr>
            <p:ph idx="1"/>
          </p:nvPr>
        </p:nvSpPr>
        <p:spPr>
          <a:xfrm>
            <a:off x="2455848" y="1358646"/>
            <a:ext cx="5454277" cy="3610396"/>
          </a:xfrm>
        </p:spPr>
        <p:txBody>
          <a:bodyPr>
            <a:normAutofit/>
          </a:bodyPr>
          <a:lstStyle/>
          <a:p>
            <a:pPr marL="0" indent="0">
              <a:lnSpc>
                <a:spcPct val="100000"/>
              </a:lnSpc>
              <a:buNone/>
            </a:pPr>
            <a:r>
              <a:rPr lang="en-AU" sz="2200" dirty="0">
                <a:solidFill>
                  <a:srgbClr val="171C41"/>
                </a:solidFill>
              </a:rPr>
              <a:t>Students can be assisted to see patterns and relationships among the multiplication and division facts by using visual tools such as:</a:t>
            </a:r>
          </a:p>
          <a:p>
            <a:pPr>
              <a:lnSpc>
                <a:spcPct val="100000"/>
              </a:lnSpc>
            </a:pPr>
            <a:r>
              <a:rPr lang="en-AU" sz="2200" dirty="0">
                <a:solidFill>
                  <a:srgbClr val="171C41"/>
                </a:solidFill>
              </a:rPr>
              <a:t>1 – 100 grids</a:t>
            </a:r>
          </a:p>
          <a:p>
            <a:pPr>
              <a:lnSpc>
                <a:spcPct val="100000"/>
              </a:lnSpc>
            </a:pPr>
            <a:r>
              <a:rPr lang="en-AU" sz="2200" dirty="0">
                <a:solidFill>
                  <a:srgbClr val="171C41"/>
                </a:solidFill>
              </a:rPr>
              <a:t>multiplication fact grids</a:t>
            </a:r>
          </a:p>
          <a:p>
            <a:pPr>
              <a:lnSpc>
                <a:spcPct val="100000"/>
              </a:lnSpc>
            </a:pPr>
            <a:r>
              <a:rPr lang="en-AU" sz="2200" dirty="0">
                <a:solidFill>
                  <a:srgbClr val="171C41"/>
                </a:solidFill>
              </a:rPr>
              <a:t>rectangular arrays</a:t>
            </a:r>
          </a:p>
        </p:txBody>
      </p:sp>
    </p:spTree>
    <p:extLst>
      <p:ext uri="{BB962C8B-B14F-4D97-AF65-F5344CB8AC3E}">
        <p14:creationId xmlns:p14="http://schemas.microsoft.com/office/powerpoint/2010/main" val="1345530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2237-C5CB-478E-AEA9-4D0FA713BCC5}"/>
              </a:ext>
            </a:extLst>
          </p:cNvPr>
          <p:cNvSpPr>
            <a:spLocks noGrp="1"/>
          </p:cNvSpPr>
          <p:nvPr>
            <p:ph type="title"/>
          </p:nvPr>
        </p:nvSpPr>
        <p:spPr/>
        <p:txBody>
          <a:bodyPr/>
          <a:lstStyle/>
          <a:p>
            <a:r>
              <a:rPr lang="en-AU" dirty="0">
                <a:solidFill>
                  <a:srgbClr val="171C41"/>
                </a:solidFill>
              </a:rPr>
              <a:t>Activity: making arrays</a:t>
            </a:r>
            <a:endParaRPr lang="en-AU" dirty="0"/>
          </a:p>
        </p:txBody>
      </p:sp>
      <p:sp>
        <p:nvSpPr>
          <p:cNvPr id="3" name="Content Placeholder 2">
            <a:extLst>
              <a:ext uri="{FF2B5EF4-FFF2-40B4-BE49-F238E27FC236}">
                <a16:creationId xmlns:a16="http://schemas.microsoft.com/office/drawing/2014/main" id="{1A75346D-F790-4A84-950F-2D3C2DA31C46}"/>
              </a:ext>
            </a:extLst>
          </p:cNvPr>
          <p:cNvSpPr>
            <a:spLocks noGrp="1"/>
          </p:cNvSpPr>
          <p:nvPr>
            <p:ph idx="1"/>
          </p:nvPr>
        </p:nvSpPr>
        <p:spPr>
          <a:xfrm>
            <a:off x="1820680" y="1339239"/>
            <a:ext cx="6615000" cy="3646120"/>
          </a:xfrm>
        </p:spPr>
        <p:txBody>
          <a:bodyPr>
            <a:normAutofit fontScale="92500"/>
          </a:bodyPr>
          <a:lstStyle/>
          <a:p>
            <a:pPr marL="0" indent="0">
              <a:buNone/>
            </a:pPr>
            <a:r>
              <a:rPr lang="en-AU" sz="2200" dirty="0">
                <a:solidFill>
                  <a:srgbClr val="171C41"/>
                </a:solidFill>
              </a:rPr>
              <a:t>For this activity you will need a set of tiles.</a:t>
            </a:r>
          </a:p>
          <a:p>
            <a:r>
              <a:rPr lang="en-AU" sz="2200" dirty="0">
                <a:solidFill>
                  <a:srgbClr val="171C41"/>
                </a:solidFill>
              </a:rPr>
              <a:t>I made an array with 24 tiles. What might it look like? </a:t>
            </a:r>
          </a:p>
          <a:p>
            <a:r>
              <a:rPr lang="en-AU" sz="2200" dirty="0">
                <a:solidFill>
                  <a:srgbClr val="171C41"/>
                </a:solidFill>
              </a:rPr>
              <a:t>Close your eyes and picture it. Open your eyes and make what you saw.</a:t>
            </a:r>
          </a:p>
          <a:p>
            <a:r>
              <a:rPr lang="en-AU" sz="2200" dirty="0">
                <a:solidFill>
                  <a:srgbClr val="171C41"/>
                </a:solidFill>
              </a:rPr>
              <a:t>I wonder how many different arrays you can make for 24.</a:t>
            </a:r>
          </a:p>
          <a:p>
            <a:r>
              <a:rPr lang="en-AU" sz="2200" dirty="0">
                <a:solidFill>
                  <a:srgbClr val="171C41"/>
                </a:solidFill>
              </a:rPr>
              <a:t>Record all your thinking and the different arrays on paper.</a:t>
            </a:r>
          </a:p>
          <a:p>
            <a:r>
              <a:rPr lang="en-AU" sz="2200" dirty="0">
                <a:solidFill>
                  <a:srgbClr val="171C41"/>
                </a:solidFill>
              </a:rPr>
              <a:t>What are some interesting things you notice?</a:t>
            </a:r>
          </a:p>
          <a:p>
            <a:r>
              <a:rPr lang="en-AU" sz="2200" dirty="0">
                <a:solidFill>
                  <a:srgbClr val="171C41"/>
                </a:solidFill>
              </a:rPr>
              <a:t>How do you know if you have them all?</a:t>
            </a:r>
          </a:p>
        </p:txBody>
      </p:sp>
      <p:pic>
        <p:nvPicPr>
          <p:cNvPr id="5" name="Picture 4">
            <a:extLst>
              <a:ext uri="{FF2B5EF4-FFF2-40B4-BE49-F238E27FC236}">
                <a16:creationId xmlns:a16="http://schemas.microsoft.com/office/drawing/2014/main" id="{54964956-8489-4413-8685-E1EA1CDCAEA3}"/>
              </a:ext>
            </a:extLst>
          </p:cNvPr>
          <p:cNvPicPr>
            <a:picLocks noChangeAspect="1"/>
          </p:cNvPicPr>
          <p:nvPr/>
        </p:nvPicPr>
        <p:blipFill>
          <a:blip r:embed="rId3"/>
          <a:stretch>
            <a:fillRect/>
          </a:stretch>
        </p:blipFill>
        <p:spPr>
          <a:xfrm>
            <a:off x="8170504" y="429261"/>
            <a:ext cx="530352" cy="536448"/>
          </a:xfrm>
          <a:prstGeom prst="rect">
            <a:avLst/>
          </a:prstGeom>
        </p:spPr>
      </p:pic>
    </p:spTree>
    <p:extLst>
      <p:ext uri="{BB962C8B-B14F-4D97-AF65-F5344CB8AC3E}">
        <p14:creationId xmlns:p14="http://schemas.microsoft.com/office/powerpoint/2010/main" val="425343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2237-C5CB-478E-AEA9-4D0FA713BCC5}"/>
              </a:ext>
            </a:extLst>
          </p:cNvPr>
          <p:cNvSpPr>
            <a:spLocks noGrp="1"/>
          </p:cNvSpPr>
          <p:nvPr>
            <p:ph type="title"/>
          </p:nvPr>
        </p:nvSpPr>
        <p:spPr/>
        <p:txBody>
          <a:bodyPr/>
          <a:lstStyle/>
          <a:p>
            <a:r>
              <a:rPr lang="en-AU" dirty="0">
                <a:solidFill>
                  <a:srgbClr val="171C41"/>
                </a:solidFill>
              </a:rPr>
              <a:t>Activity: splitting arrays</a:t>
            </a:r>
            <a:endParaRPr lang="en-AU" dirty="0"/>
          </a:p>
        </p:txBody>
      </p:sp>
      <p:sp>
        <p:nvSpPr>
          <p:cNvPr id="3" name="Content Placeholder 2">
            <a:extLst>
              <a:ext uri="{FF2B5EF4-FFF2-40B4-BE49-F238E27FC236}">
                <a16:creationId xmlns:a16="http://schemas.microsoft.com/office/drawing/2014/main" id="{1A75346D-F790-4A84-950F-2D3C2DA31C46}"/>
              </a:ext>
            </a:extLst>
          </p:cNvPr>
          <p:cNvSpPr>
            <a:spLocks noGrp="1"/>
          </p:cNvSpPr>
          <p:nvPr>
            <p:ph idx="1"/>
          </p:nvPr>
        </p:nvSpPr>
        <p:spPr>
          <a:xfrm>
            <a:off x="1258549" y="1339239"/>
            <a:ext cx="7442307" cy="3646120"/>
          </a:xfrm>
        </p:spPr>
        <p:txBody>
          <a:bodyPr>
            <a:noAutofit/>
          </a:bodyPr>
          <a:lstStyle/>
          <a:p>
            <a:pPr marL="0" indent="0">
              <a:lnSpc>
                <a:spcPct val="110000"/>
              </a:lnSpc>
              <a:spcBef>
                <a:spcPts val="0"/>
              </a:spcBef>
              <a:spcAft>
                <a:spcPts val="1200"/>
              </a:spcAft>
              <a:buNone/>
            </a:pPr>
            <a:r>
              <a:rPr lang="en-AU" sz="1700" dirty="0">
                <a:solidFill>
                  <a:srgbClr val="171C41"/>
                </a:solidFill>
              </a:rPr>
              <a:t>Partitioning or splitting arrays into known parts assists students to develop fluency and flexibility with basic number facts. It also introduces students to the distributive property.</a:t>
            </a:r>
          </a:p>
          <a:p>
            <a:pPr marL="0" indent="0">
              <a:lnSpc>
                <a:spcPct val="110000"/>
              </a:lnSpc>
              <a:spcBef>
                <a:spcPts val="0"/>
              </a:spcBef>
              <a:spcAft>
                <a:spcPts val="1200"/>
              </a:spcAft>
              <a:buNone/>
            </a:pPr>
            <a:r>
              <a:rPr lang="en-AU" sz="1700" dirty="0">
                <a:solidFill>
                  <a:srgbClr val="171C41"/>
                </a:solidFill>
              </a:rPr>
              <a:t>For this activity you will need 2 ten-sided dice. Work in pairs.</a:t>
            </a:r>
          </a:p>
          <a:p>
            <a:pPr lvl="0">
              <a:lnSpc>
                <a:spcPct val="110000"/>
              </a:lnSpc>
            </a:pPr>
            <a:r>
              <a:rPr lang="en-AU" sz="1700" dirty="0">
                <a:solidFill>
                  <a:srgbClr val="171C41"/>
                </a:solidFill>
              </a:rPr>
              <a:t>One person generates two single-digit numbers by rolling 2 ten-sided dice (or two six-sided dice with faces of 4, 5, 6, 7, 8, 9 and 5, 6, 7, 8, 9, 10).</a:t>
            </a:r>
          </a:p>
          <a:p>
            <a:pPr lvl="0">
              <a:lnSpc>
                <a:spcPct val="110000"/>
              </a:lnSpc>
            </a:pPr>
            <a:r>
              <a:rPr lang="en-AU" sz="1700" dirty="0">
                <a:solidFill>
                  <a:srgbClr val="171C41"/>
                </a:solidFill>
              </a:rPr>
              <a:t>This person records a fact (e.g. 6 × 7) and constructs a partial or complete array.</a:t>
            </a:r>
          </a:p>
          <a:p>
            <a:pPr lvl="0">
              <a:lnSpc>
                <a:spcPct val="110000"/>
              </a:lnSpc>
            </a:pPr>
            <a:r>
              <a:rPr lang="en-AU" sz="1700" dirty="0">
                <a:solidFill>
                  <a:srgbClr val="171C41"/>
                </a:solidFill>
              </a:rPr>
              <a:t>The partner looks for other related facts by splitting the array (e.g. 6 × 5 + 6 × 2).</a:t>
            </a:r>
          </a:p>
        </p:txBody>
      </p:sp>
      <p:pic>
        <p:nvPicPr>
          <p:cNvPr id="5" name="Picture 4">
            <a:extLst>
              <a:ext uri="{FF2B5EF4-FFF2-40B4-BE49-F238E27FC236}">
                <a16:creationId xmlns:a16="http://schemas.microsoft.com/office/drawing/2014/main" id="{54964956-8489-4413-8685-E1EA1CDCAEA3}"/>
              </a:ext>
            </a:extLst>
          </p:cNvPr>
          <p:cNvPicPr>
            <a:picLocks noChangeAspect="1"/>
          </p:cNvPicPr>
          <p:nvPr/>
        </p:nvPicPr>
        <p:blipFill>
          <a:blip r:embed="rId3"/>
          <a:stretch>
            <a:fillRect/>
          </a:stretch>
        </p:blipFill>
        <p:spPr>
          <a:xfrm>
            <a:off x="8170504" y="429261"/>
            <a:ext cx="530352" cy="536448"/>
          </a:xfrm>
          <a:prstGeom prst="rect">
            <a:avLst/>
          </a:prstGeom>
        </p:spPr>
      </p:pic>
    </p:spTree>
    <p:extLst>
      <p:ext uri="{BB962C8B-B14F-4D97-AF65-F5344CB8AC3E}">
        <p14:creationId xmlns:p14="http://schemas.microsoft.com/office/powerpoint/2010/main" val="405272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3"/>
            <a:ext cx="6615000" cy="874825"/>
          </a:xfrm>
        </p:spPr>
        <p:txBody>
          <a:bodyPr>
            <a:normAutofit/>
          </a:bodyPr>
          <a:lstStyle/>
          <a:p>
            <a:pPr defTabSz="457200"/>
            <a:r>
              <a:rPr lang="en-AU" sz="3200" dirty="0">
                <a:solidFill>
                  <a:srgbClr val="171C41"/>
                </a:solidFill>
              </a:rPr>
              <a:t>Learning outcomes:</a:t>
            </a:r>
          </a:p>
        </p:txBody>
      </p:sp>
      <p:sp>
        <p:nvSpPr>
          <p:cNvPr id="3" name="Content Placeholder 2"/>
          <p:cNvSpPr>
            <a:spLocks noGrp="1"/>
          </p:cNvSpPr>
          <p:nvPr>
            <p:ph idx="1"/>
          </p:nvPr>
        </p:nvSpPr>
        <p:spPr>
          <a:xfrm>
            <a:off x="2382252" y="1720515"/>
            <a:ext cx="5566247" cy="3023703"/>
          </a:xfrm>
        </p:spPr>
        <p:txBody>
          <a:bodyPr/>
          <a:lstStyle/>
          <a:p>
            <a:pPr marL="0" indent="0">
              <a:buNone/>
            </a:pPr>
            <a:r>
              <a:rPr lang="en-AU" sz="2200" dirty="0">
                <a:solidFill>
                  <a:srgbClr val="171C41"/>
                </a:solidFill>
              </a:rPr>
              <a:t>Participants should be able to:</a:t>
            </a:r>
          </a:p>
          <a:p>
            <a:pPr marL="0" indent="0">
              <a:buNone/>
            </a:pPr>
            <a:endParaRPr lang="en-AU" sz="2200" dirty="0">
              <a:solidFill>
                <a:srgbClr val="171C41"/>
              </a:solidFill>
            </a:endParaRPr>
          </a:p>
          <a:p>
            <a:r>
              <a:rPr lang="en-AU" sz="2200" dirty="0">
                <a:solidFill>
                  <a:srgbClr val="171C41"/>
                </a:solidFill>
              </a:rPr>
              <a:t>Describe how manipulatives and representations can be used to support mental computation.</a:t>
            </a:r>
          </a:p>
        </p:txBody>
      </p:sp>
    </p:spTree>
    <p:extLst>
      <p:ext uri="{BB962C8B-B14F-4D97-AF65-F5344CB8AC3E}">
        <p14:creationId xmlns:p14="http://schemas.microsoft.com/office/powerpoint/2010/main" val="3186229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32" y="564484"/>
            <a:ext cx="6615000" cy="945000"/>
          </a:xfrm>
        </p:spPr>
        <p:txBody>
          <a:bodyPr>
            <a:noAutofit/>
          </a:bodyPr>
          <a:lstStyle/>
          <a:p>
            <a:r>
              <a:rPr lang="en-AU" dirty="0">
                <a:solidFill>
                  <a:srgbClr val="171C41"/>
                </a:solidFill>
              </a:rPr>
              <a:t>Developing number sense using manipulatives</a:t>
            </a:r>
            <a:endParaRPr lang="en-AU" sz="3000" dirty="0">
              <a:solidFill>
                <a:srgbClr val="171C41"/>
              </a:solidFill>
            </a:endParaRPr>
          </a:p>
        </p:txBody>
      </p:sp>
      <p:sp>
        <p:nvSpPr>
          <p:cNvPr id="3" name="Content Placeholder 2"/>
          <p:cNvSpPr>
            <a:spLocks noGrp="1"/>
          </p:cNvSpPr>
          <p:nvPr>
            <p:ph idx="1"/>
          </p:nvPr>
        </p:nvSpPr>
        <p:spPr>
          <a:xfrm>
            <a:off x="1743742" y="1558909"/>
            <a:ext cx="6374648" cy="3359079"/>
          </a:xfrm>
        </p:spPr>
        <p:txBody>
          <a:bodyPr>
            <a:normAutofit/>
          </a:bodyPr>
          <a:lstStyle/>
          <a:p>
            <a:pPr marL="0" indent="0">
              <a:lnSpc>
                <a:spcPct val="100000"/>
              </a:lnSpc>
              <a:spcBef>
                <a:spcPts val="0"/>
              </a:spcBef>
              <a:spcAft>
                <a:spcPts val="1200"/>
              </a:spcAft>
              <a:buNone/>
            </a:pPr>
            <a:r>
              <a:rPr lang="en-AU" sz="2200" dirty="0">
                <a:solidFill>
                  <a:srgbClr val="171C41"/>
                </a:solidFill>
              </a:rPr>
              <a:t>Connect words, symbols and physical or diagrammatic representations. </a:t>
            </a:r>
          </a:p>
          <a:p>
            <a:pPr marL="0" indent="0">
              <a:lnSpc>
                <a:spcPct val="100000"/>
              </a:lnSpc>
              <a:spcBef>
                <a:spcPts val="0"/>
              </a:spcBef>
              <a:spcAft>
                <a:spcPts val="1200"/>
              </a:spcAft>
              <a:buNone/>
            </a:pPr>
            <a:r>
              <a:rPr lang="en-AU" sz="2200" dirty="0">
                <a:solidFill>
                  <a:srgbClr val="171C41"/>
                </a:solidFill>
              </a:rPr>
              <a:t>Use representations that reflect the manipulations performed on symbols. </a:t>
            </a:r>
          </a:p>
          <a:p>
            <a:pPr marL="0" indent="0">
              <a:lnSpc>
                <a:spcPct val="100000"/>
              </a:lnSpc>
              <a:spcBef>
                <a:spcPts val="0"/>
              </a:spcBef>
              <a:spcAft>
                <a:spcPts val="1200"/>
              </a:spcAft>
              <a:buNone/>
            </a:pPr>
            <a:r>
              <a:rPr lang="en-AU" sz="2200" dirty="0">
                <a:solidFill>
                  <a:srgbClr val="171C41"/>
                </a:solidFill>
              </a:rPr>
              <a:t>For example:</a:t>
            </a:r>
          </a:p>
          <a:p>
            <a:pPr marL="0" indent="0">
              <a:lnSpc>
                <a:spcPct val="100000"/>
              </a:lnSpc>
              <a:spcBef>
                <a:spcPts val="0"/>
              </a:spcBef>
              <a:spcAft>
                <a:spcPts val="1200"/>
              </a:spcAft>
              <a:buNone/>
            </a:pPr>
            <a:r>
              <a:rPr lang="en-AU" sz="2200" dirty="0">
                <a:solidFill>
                  <a:srgbClr val="171C41"/>
                </a:solidFill>
              </a:rPr>
              <a:t>Use place value materials that are based on bundling of ones, tens and hundreds before using non-proportional materials like money.</a:t>
            </a:r>
          </a:p>
        </p:txBody>
      </p:sp>
    </p:spTree>
    <p:extLst>
      <p:ext uri="{BB962C8B-B14F-4D97-AF65-F5344CB8AC3E}">
        <p14:creationId xmlns:p14="http://schemas.microsoft.com/office/powerpoint/2010/main" val="1228109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lstStyle/>
          <a:p>
            <a:r>
              <a:rPr lang="en-AU" dirty="0">
                <a:solidFill>
                  <a:srgbClr val="171C41"/>
                </a:solidFill>
              </a:rPr>
              <a:t>Place value understanding</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278805"/>
            <a:ext cx="6334779" cy="3435434"/>
          </a:xfrm>
        </p:spPr>
        <p:txBody>
          <a:bodyPr>
            <a:normAutofit/>
          </a:bodyPr>
          <a:lstStyle/>
          <a:p>
            <a:pPr marL="0" indent="0">
              <a:lnSpc>
                <a:spcPct val="100000"/>
              </a:lnSpc>
              <a:spcBef>
                <a:spcPts val="0"/>
              </a:spcBef>
              <a:spcAft>
                <a:spcPts val="1200"/>
              </a:spcAft>
              <a:buNone/>
            </a:pPr>
            <a:r>
              <a:rPr lang="en-AU" sz="2100" dirty="0">
                <a:solidFill>
                  <a:srgbClr val="171C41"/>
                </a:solidFill>
              </a:rPr>
              <a:t>Organising objects into groups of ten, one hundred, etc. is an easy way to keep track of counting a set.</a:t>
            </a:r>
          </a:p>
          <a:p>
            <a:pPr marL="0" indent="0">
              <a:lnSpc>
                <a:spcPct val="100000"/>
              </a:lnSpc>
              <a:spcBef>
                <a:spcPts val="0"/>
              </a:spcBef>
              <a:spcAft>
                <a:spcPts val="1200"/>
              </a:spcAft>
              <a:buNone/>
            </a:pPr>
            <a:r>
              <a:rPr lang="en-AU" sz="2100" dirty="0">
                <a:solidFill>
                  <a:srgbClr val="171C41"/>
                </a:solidFill>
              </a:rPr>
              <a:t>Students need experiences of bundling individual objects (such as counters or pop-sticks) and linking the number of bundles and the extras to the written form of symbols.</a:t>
            </a:r>
          </a:p>
          <a:p>
            <a:pPr marL="0" indent="0">
              <a:lnSpc>
                <a:spcPct val="100000"/>
              </a:lnSpc>
              <a:spcBef>
                <a:spcPts val="0"/>
              </a:spcBef>
              <a:spcAft>
                <a:spcPts val="1200"/>
              </a:spcAft>
              <a:buNone/>
            </a:pPr>
            <a:r>
              <a:rPr lang="en-AU" sz="2100" dirty="0">
                <a:solidFill>
                  <a:srgbClr val="171C41"/>
                </a:solidFill>
              </a:rPr>
              <a:t>Place value is a multiplicative system and working with bundling objects helps to solidify this in students’ minds.</a:t>
            </a:r>
          </a:p>
        </p:txBody>
      </p:sp>
    </p:spTree>
    <p:extLst>
      <p:ext uri="{BB962C8B-B14F-4D97-AF65-F5344CB8AC3E}">
        <p14:creationId xmlns:p14="http://schemas.microsoft.com/office/powerpoint/2010/main" val="3275688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lstStyle/>
          <a:p>
            <a:r>
              <a:rPr lang="en-AU" dirty="0">
                <a:solidFill>
                  <a:srgbClr val="171C41"/>
                </a:solidFill>
              </a:rPr>
              <a:t>Bundling pop-sticks</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919534" y="3314354"/>
            <a:ext cx="3122023" cy="1702705"/>
          </a:xfrm>
        </p:spPr>
        <p:txBody>
          <a:bodyPr>
            <a:normAutofit/>
          </a:bodyPr>
          <a:lstStyle/>
          <a:p>
            <a:pPr marL="0" indent="0">
              <a:lnSpc>
                <a:spcPct val="100000"/>
              </a:lnSpc>
              <a:spcBef>
                <a:spcPts val="0"/>
              </a:spcBef>
              <a:spcAft>
                <a:spcPts val="600"/>
              </a:spcAft>
              <a:buNone/>
            </a:pPr>
            <a:r>
              <a:rPr lang="en-AU" sz="2200" dirty="0">
                <a:solidFill>
                  <a:srgbClr val="171C41"/>
                </a:solidFill>
              </a:rPr>
              <a:t>19 pop-sticks gives us one bundle of ten and nine sticks.</a:t>
            </a:r>
          </a:p>
        </p:txBody>
      </p:sp>
      <p:pic>
        <p:nvPicPr>
          <p:cNvPr id="1026" name="Picture 2" descr="http://amsi.org.au/teacher_modules/D7/D7g21.png">
            <a:extLst>
              <a:ext uri="{FF2B5EF4-FFF2-40B4-BE49-F238E27FC236}">
                <a16:creationId xmlns:a16="http://schemas.microsoft.com/office/drawing/2014/main" id="{246F6BB3-7AED-4556-B61E-2B1EECF9D7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537"/>
          <a:stretch/>
        </p:blipFill>
        <p:spPr bwMode="auto">
          <a:xfrm>
            <a:off x="5277499" y="2987073"/>
            <a:ext cx="3158181"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CA3FAF1-31BF-40ED-9121-B8ECAC428108}"/>
              </a:ext>
            </a:extLst>
          </p:cNvPr>
          <p:cNvSpPr txBox="1">
            <a:spLocks/>
          </p:cNvSpPr>
          <p:nvPr/>
        </p:nvSpPr>
        <p:spPr>
          <a:xfrm>
            <a:off x="1820680" y="1499601"/>
            <a:ext cx="3220877" cy="15939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6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24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22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200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600"/>
              </a:spcAft>
              <a:buFont typeface="Arial"/>
              <a:buNone/>
            </a:pPr>
            <a:r>
              <a:rPr lang="en-AU" sz="2200" dirty="0">
                <a:solidFill>
                  <a:srgbClr val="171C41"/>
                </a:solidFill>
              </a:rPr>
              <a:t>12 pop-sticks gives us one bundle of ten and two sticks.</a:t>
            </a:r>
          </a:p>
        </p:txBody>
      </p:sp>
      <p:pic>
        <p:nvPicPr>
          <p:cNvPr id="6" name="Picture 2" descr="http://amsi.org.au/teacher_modules/D7/D7g21.png">
            <a:extLst>
              <a:ext uri="{FF2B5EF4-FFF2-40B4-BE49-F238E27FC236}">
                <a16:creationId xmlns:a16="http://schemas.microsoft.com/office/drawing/2014/main" id="{8C63B615-8768-4138-B30F-F99262CC6C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839" t="-4595" r="-964" b="22563"/>
          <a:stretch/>
        </p:blipFill>
        <p:spPr bwMode="auto">
          <a:xfrm>
            <a:off x="5558564" y="1235740"/>
            <a:ext cx="2596050" cy="159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extLst>
              <a:ext uri="{FF2B5EF4-FFF2-40B4-BE49-F238E27FC236}">
                <a16:creationId xmlns:a16="http://schemas.microsoft.com/office/drawing/2014/main" id="{2D7501BB-9056-4A27-8071-5C33AAB7C94E}"/>
              </a:ext>
            </a:extLst>
          </p:cNvPr>
          <p:cNvPicPr>
            <a:picLocks noChangeAspect="1"/>
          </p:cNvPicPr>
          <p:nvPr/>
        </p:nvPicPr>
        <p:blipFill rotWithShape="1">
          <a:blip r:embed="rId4"/>
          <a:srcRect l="61865" t="50913" r="23796" b="16674"/>
          <a:stretch/>
        </p:blipFill>
        <p:spPr>
          <a:xfrm>
            <a:off x="2016690" y="588723"/>
            <a:ext cx="5799551" cy="4308954"/>
          </a:xfrm>
          <a:prstGeom prst="rect">
            <a:avLst/>
          </a:prstGeom>
        </p:spPr>
      </p:pic>
    </p:spTree>
    <p:extLst>
      <p:ext uri="{BB962C8B-B14F-4D97-AF65-F5344CB8AC3E}">
        <p14:creationId xmlns:p14="http://schemas.microsoft.com/office/powerpoint/2010/main" val="1626862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96" y="340494"/>
            <a:ext cx="7252360" cy="945000"/>
          </a:xfrm>
        </p:spPr>
        <p:txBody>
          <a:bodyPr>
            <a:normAutofit/>
          </a:bodyPr>
          <a:lstStyle/>
          <a:p>
            <a:r>
              <a:rPr lang="en-AU" sz="3000" dirty="0">
                <a:solidFill>
                  <a:srgbClr val="171C41"/>
                </a:solidFill>
              </a:rPr>
              <a:t>Conclusion</a:t>
            </a:r>
          </a:p>
        </p:txBody>
      </p:sp>
      <p:sp>
        <p:nvSpPr>
          <p:cNvPr id="3" name="Content Placeholder 2"/>
          <p:cNvSpPr>
            <a:spLocks noGrp="1"/>
          </p:cNvSpPr>
          <p:nvPr>
            <p:ph idx="1"/>
          </p:nvPr>
        </p:nvSpPr>
        <p:spPr>
          <a:xfrm>
            <a:off x="1395696" y="1188924"/>
            <a:ext cx="7252360" cy="3651689"/>
          </a:xfrm>
        </p:spPr>
        <p:txBody>
          <a:bodyPr>
            <a:normAutofit lnSpcReduction="10000"/>
          </a:bodyPr>
          <a:lstStyle/>
          <a:p>
            <a:pPr marL="0" indent="0">
              <a:lnSpc>
                <a:spcPct val="120000"/>
              </a:lnSpc>
              <a:buNone/>
            </a:pPr>
            <a:r>
              <a:rPr lang="en-AU" sz="2200" dirty="0">
                <a:solidFill>
                  <a:srgbClr val="171C41"/>
                </a:solidFill>
              </a:rPr>
              <a:t>The preceding slides shared information, videos and slide presentations from Top Drawer Teachers Mental computation resources.</a:t>
            </a:r>
          </a:p>
          <a:p>
            <a:pPr marL="0" indent="0">
              <a:lnSpc>
                <a:spcPct val="120000"/>
              </a:lnSpc>
              <a:buNone/>
            </a:pPr>
            <a:r>
              <a:rPr lang="en-AU" sz="2200" dirty="0">
                <a:solidFill>
                  <a:srgbClr val="171C41"/>
                </a:solidFill>
              </a:rPr>
              <a:t>There are many more examples to be found at </a:t>
            </a:r>
            <a:r>
              <a:rPr lang="en-AU" sz="2200" dirty="0">
                <a:solidFill>
                  <a:srgbClr val="171C41"/>
                </a:solidFill>
                <a:hlinkClick r:id="rId3"/>
              </a:rPr>
              <a:t>http://topdrawer.aamt.edu.au/Mental-computation</a:t>
            </a:r>
            <a:r>
              <a:rPr lang="en-AU" sz="2200" dirty="0">
                <a:solidFill>
                  <a:srgbClr val="171C41"/>
                </a:solidFill>
              </a:rPr>
              <a:t> as well as the manipulatives and representations found in schools and designed by teachers and their students.</a:t>
            </a:r>
          </a:p>
          <a:p>
            <a:pPr marL="0" indent="0">
              <a:lnSpc>
                <a:spcPct val="120000"/>
              </a:lnSpc>
              <a:buNone/>
            </a:pPr>
            <a:r>
              <a:rPr lang="en-AU" sz="2200" dirty="0">
                <a:solidFill>
                  <a:srgbClr val="171C41"/>
                </a:solidFill>
              </a:rPr>
              <a:t>Use them wisely to support student learning and understanding, and mental computation.</a:t>
            </a:r>
          </a:p>
          <a:p>
            <a:endParaRPr lang="en-AU" dirty="0"/>
          </a:p>
        </p:txBody>
      </p:sp>
    </p:spTree>
    <p:extLst>
      <p:ext uri="{BB962C8B-B14F-4D97-AF65-F5344CB8AC3E}">
        <p14:creationId xmlns:p14="http://schemas.microsoft.com/office/powerpoint/2010/main" val="533014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471" y="1188924"/>
            <a:ext cx="5443515" cy="3651689"/>
          </a:xfrm>
        </p:spPr>
        <p:txBody>
          <a:bodyPr>
            <a:normAutofit/>
          </a:bodyPr>
          <a:lstStyle/>
          <a:p>
            <a:pPr marL="0" indent="0">
              <a:buNone/>
            </a:pPr>
            <a:r>
              <a:rPr lang="en-AU" sz="2200" dirty="0">
                <a:solidFill>
                  <a:srgbClr val="171C41"/>
                </a:solidFill>
              </a:rPr>
              <a:t>Student activities that appear in other parts of the drawer have been collected in the ‘Activities’ section of Mental Computation, found at:</a:t>
            </a:r>
          </a:p>
          <a:p>
            <a:pPr marL="0" indent="0">
              <a:buNone/>
            </a:pPr>
            <a:r>
              <a:rPr lang="en-AU" sz="2200" dirty="0">
                <a:solidFill>
                  <a:srgbClr val="171C41"/>
                </a:solidFill>
                <a:hlinkClick r:id="rId3"/>
              </a:rPr>
              <a:t>http://topdrawer.aamt.edu.au/Mental-computation/Activities</a:t>
            </a:r>
            <a:endParaRPr lang="en-AU" sz="2200" dirty="0">
              <a:solidFill>
                <a:srgbClr val="171C41"/>
              </a:solidFill>
            </a:endParaRPr>
          </a:p>
          <a:p>
            <a:pPr marL="0" indent="0">
              <a:buNone/>
            </a:pPr>
            <a:r>
              <a:rPr lang="en-AU" sz="2200" dirty="0">
                <a:solidFill>
                  <a:srgbClr val="171C41"/>
                </a:solidFill>
              </a:rPr>
              <a:t>If you have time now, take a look at an activity from this website.</a:t>
            </a:r>
          </a:p>
        </p:txBody>
      </p:sp>
    </p:spTree>
    <p:extLst>
      <p:ext uri="{BB962C8B-B14F-4D97-AF65-F5344CB8AC3E}">
        <p14:creationId xmlns:p14="http://schemas.microsoft.com/office/powerpoint/2010/main" val="262719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96" y="340494"/>
            <a:ext cx="7252360" cy="945000"/>
          </a:xfrm>
        </p:spPr>
        <p:txBody>
          <a:bodyPr>
            <a:normAutofit/>
          </a:bodyPr>
          <a:lstStyle/>
          <a:p>
            <a:r>
              <a:rPr lang="en-AU" sz="3000" dirty="0">
                <a:solidFill>
                  <a:srgbClr val="171C41"/>
                </a:solidFill>
              </a:rPr>
              <a:t>Further links to other mathematical concepts</a:t>
            </a:r>
          </a:p>
        </p:txBody>
      </p:sp>
      <p:sp>
        <p:nvSpPr>
          <p:cNvPr id="3" name="Content Placeholder 2"/>
          <p:cNvSpPr>
            <a:spLocks noGrp="1"/>
          </p:cNvSpPr>
          <p:nvPr>
            <p:ph idx="1"/>
          </p:nvPr>
        </p:nvSpPr>
        <p:spPr>
          <a:xfrm>
            <a:off x="1395695" y="1188924"/>
            <a:ext cx="7410101" cy="3651689"/>
          </a:xfrm>
        </p:spPr>
        <p:txBody>
          <a:bodyPr>
            <a:noAutofit/>
          </a:bodyPr>
          <a:lstStyle/>
          <a:p>
            <a:pPr marL="0" indent="0">
              <a:lnSpc>
                <a:spcPct val="120000"/>
              </a:lnSpc>
              <a:buNone/>
            </a:pPr>
            <a:r>
              <a:rPr lang="en-AU" sz="2000" dirty="0">
                <a:solidFill>
                  <a:srgbClr val="171C41"/>
                </a:solidFill>
              </a:rPr>
              <a:t>The following document offers excellent support to the teaching of mental computation:</a:t>
            </a:r>
          </a:p>
          <a:p>
            <a:pPr marL="0" indent="0">
              <a:lnSpc>
                <a:spcPct val="120000"/>
              </a:lnSpc>
              <a:buNone/>
            </a:pPr>
            <a:r>
              <a:rPr lang="en-AU" sz="2000" dirty="0">
                <a:solidFill>
                  <a:srgbClr val="171C41"/>
                </a:solidFill>
                <a:hlinkClick r:id="rId3"/>
              </a:rPr>
              <a:t>http://www.education.vic.gov.au/Documents/school/teachers/teachingresources/discipline/maths/assessment/lafcomparativ.pdf</a:t>
            </a:r>
            <a:endParaRPr lang="en-AU" sz="2000" dirty="0">
              <a:solidFill>
                <a:srgbClr val="171C41"/>
              </a:solidFill>
            </a:endParaRPr>
          </a:p>
          <a:p>
            <a:pPr marL="0" indent="0">
              <a:lnSpc>
                <a:spcPct val="120000"/>
              </a:lnSpc>
              <a:buNone/>
            </a:pPr>
            <a:r>
              <a:rPr lang="en-AU" sz="2000" dirty="0">
                <a:solidFill>
                  <a:srgbClr val="171C41"/>
                </a:solidFill>
              </a:rPr>
              <a:t>The information in this document describes the eight zones within the Learning and Assessment Framework for Multiplicative Thinking (LAF), developed by Professor Dianne </a:t>
            </a:r>
            <a:r>
              <a:rPr lang="en-AU" sz="2000" dirty="0" err="1">
                <a:solidFill>
                  <a:srgbClr val="171C41"/>
                </a:solidFill>
              </a:rPr>
              <a:t>Siemon</a:t>
            </a:r>
            <a:r>
              <a:rPr lang="en-AU" sz="2000" dirty="0">
                <a:solidFill>
                  <a:srgbClr val="171C41"/>
                </a:solidFill>
              </a:rPr>
              <a:t> through the Scaffolding Numeracy in the Middle Years (SNMY) project.</a:t>
            </a:r>
          </a:p>
        </p:txBody>
      </p:sp>
    </p:spTree>
    <p:extLst>
      <p:ext uri="{BB962C8B-B14F-4D97-AF65-F5344CB8AC3E}">
        <p14:creationId xmlns:p14="http://schemas.microsoft.com/office/powerpoint/2010/main" val="475699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96" y="340494"/>
            <a:ext cx="7252360" cy="945000"/>
          </a:xfrm>
        </p:spPr>
        <p:txBody>
          <a:bodyPr>
            <a:normAutofit/>
          </a:bodyPr>
          <a:lstStyle/>
          <a:p>
            <a:r>
              <a:rPr lang="en-AU" sz="3000" dirty="0">
                <a:solidFill>
                  <a:srgbClr val="171C41"/>
                </a:solidFill>
              </a:rPr>
              <a:t>Acknowledgements</a:t>
            </a:r>
          </a:p>
        </p:txBody>
      </p:sp>
      <p:sp>
        <p:nvSpPr>
          <p:cNvPr id="3" name="Content Placeholder 2"/>
          <p:cNvSpPr>
            <a:spLocks noGrp="1"/>
          </p:cNvSpPr>
          <p:nvPr>
            <p:ph idx="1"/>
          </p:nvPr>
        </p:nvSpPr>
        <p:spPr>
          <a:xfrm>
            <a:off x="2104272" y="1188924"/>
            <a:ext cx="6104691" cy="3651689"/>
          </a:xfrm>
        </p:spPr>
        <p:txBody>
          <a:bodyPr>
            <a:normAutofit fontScale="70000" lnSpcReduction="20000"/>
          </a:bodyPr>
          <a:lstStyle/>
          <a:p>
            <a:pPr marL="0" indent="0">
              <a:lnSpc>
                <a:spcPct val="120000"/>
              </a:lnSpc>
              <a:buNone/>
            </a:pPr>
            <a:r>
              <a:rPr lang="en-AU" dirty="0">
                <a:solidFill>
                  <a:srgbClr val="171C41"/>
                </a:solidFill>
              </a:rPr>
              <a:t>The Mental Computation drawer was written by a team from the </a:t>
            </a:r>
            <a:r>
              <a:rPr lang="en-AU" b="1" dirty="0">
                <a:solidFill>
                  <a:srgbClr val="171C41"/>
                </a:solidFill>
              </a:rPr>
              <a:t>Mathematics Teaching and Learning Research Centre of the Australian Catholic University</a:t>
            </a:r>
            <a:r>
              <a:rPr lang="en-AU" dirty="0">
                <a:solidFill>
                  <a:srgbClr val="171C41"/>
                </a:solidFill>
              </a:rPr>
              <a:t>, led by the centre’s Director, </a:t>
            </a:r>
            <a:r>
              <a:rPr lang="en-AU" b="1" dirty="0" err="1">
                <a:solidFill>
                  <a:srgbClr val="171C41"/>
                </a:solidFill>
              </a:rPr>
              <a:t>Prof.</a:t>
            </a:r>
            <a:r>
              <a:rPr lang="en-AU" b="1" dirty="0">
                <a:solidFill>
                  <a:srgbClr val="171C41"/>
                </a:solidFill>
              </a:rPr>
              <a:t> Doug Clarke</a:t>
            </a:r>
            <a:r>
              <a:rPr lang="en-AU" dirty="0">
                <a:solidFill>
                  <a:srgbClr val="171C41"/>
                </a:solidFill>
              </a:rPr>
              <a:t>.</a:t>
            </a:r>
          </a:p>
          <a:p>
            <a:pPr marL="0" indent="0">
              <a:lnSpc>
                <a:spcPct val="120000"/>
              </a:lnSpc>
              <a:buNone/>
            </a:pPr>
            <a:r>
              <a:rPr lang="en-AU" dirty="0">
                <a:solidFill>
                  <a:srgbClr val="171C41"/>
                </a:solidFill>
              </a:rPr>
              <a:t>The Mental Computation drawer is an outcome of the extensive program of research and work with schools across Australia carried out by the MTLRC over a number of years by Clarke and his colleagues.</a:t>
            </a:r>
          </a:p>
          <a:p>
            <a:pPr marL="0" indent="0">
              <a:lnSpc>
                <a:spcPct val="120000"/>
              </a:lnSpc>
              <a:buNone/>
            </a:pPr>
            <a:r>
              <a:rPr lang="en-AU" dirty="0">
                <a:solidFill>
                  <a:srgbClr val="171C41"/>
                </a:solidFill>
              </a:rPr>
              <a:t> </a:t>
            </a:r>
            <a:r>
              <a:rPr lang="en-AU" b="1" dirty="0">
                <a:solidFill>
                  <a:srgbClr val="171C41"/>
                </a:solidFill>
              </a:rPr>
              <a:t>A/</a:t>
            </a:r>
            <a:r>
              <a:rPr lang="en-AU" b="1" dirty="0" err="1">
                <a:solidFill>
                  <a:srgbClr val="171C41"/>
                </a:solidFill>
              </a:rPr>
              <a:t>Prof.</a:t>
            </a:r>
            <a:r>
              <a:rPr lang="en-AU" b="1" dirty="0">
                <a:solidFill>
                  <a:srgbClr val="171C41"/>
                </a:solidFill>
              </a:rPr>
              <a:t> Vince Wright</a:t>
            </a:r>
            <a:r>
              <a:rPr lang="en-AU" dirty="0">
                <a:solidFill>
                  <a:srgbClr val="171C41"/>
                </a:solidFill>
              </a:rPr>
              <a:t>, </a:t>
            </a:r>
            <a:r>
              <a:rPr lang="en-AU" b="1" dirty="0">
                <a:solidFill>
                  <a:srgbClr val="171C41"/>
                </a:solidFill>
              </a:rPr>
              <a:t>Dr Ann Downton</a:t>
            </a:r>
            <a:r>
              <a:rPr lang="en-AU" dirty="0">
                <a:solidFill>
                  <a:srgbClr val="171C41"/>
                </a:solidFill>
              </a:rPr>
              <a:t> and </a:t>
            </a:r>
            <a:r>
              <a:rPr lang="en-AU" b="1" dirty="0" err="1">
                <a:solidFill>
                  <a:srgbClr val="171C41"/>
                </a:solidFill>
              </a:rPr>
              <a:t>Prof.</a:t>
            </a:r>
            <a:r>
              <a:rPr lang="en-AU" b="1" dirty="0">
                <a:solidFill>
                  <a:srgbClr val="171C41"/>
                </a:solidFill>
              </a:rPr>
              <a:t> Doug Clarke</a:t>
            </a:r>
            <a:r>
              <a:rPr lang="en-AU" dirty="0">
                <a:solidFill>
                  <a:srgbClr val="171C41"/>
                </a:solidFill>
              </a:rPr>
              <a:t>, were responsible for the conceptual design of the drawer. Vince and Ann wrote most of the material. </a:t>
            </a:r>
          </a:p>
          <a:p>
            <a:endParaRPr lang="en-AU" dirty="0"/>
          </a:p>
        </p:txBody>
      </p:sp>
    </p:spTree>
    <p:extLst>
      <p:ext uri="{BB962C8B-B14F-4D97-AF65-F5344CB8AC3E}">
        <p14:creationId xmlns:p14="http://schemas.microsoft.com/office/powerpoint/2010/main" val="2416669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793" y="349638"/>
            <a:ext cx="7252360" cy="945000"/>
          </a:xfrm>
        </p:spPr>
        <p:txBody>
          <a:bodyPr>
            <a:normAutofit/>
          </a:bodyPr>
          <a:lstStyle/>
          <a:p>
            <a:r>
              <a:rPr lang="en-AU" sz="3000" dirty="0">
                <a:solidFill>
                  <a:srgbClr val="171C41"/>
                </a:solidFill>
              </a:rPr>
              <a:t>Copyright information</a:t>
            </a:r>
          </a:p>
        </p:txBody>
      </p:sp>
      <p:sp>
        <p:nvSpPr>
          <p:cNvPr id="3" name="Rectangle 2"/>
          <p:cNvSpPr/>
          <p:nvPr/>
        </p:nvSpPr>
        <p:spPr>
          <a:xfrm>
            <a:off x="2419795" y="1154627"/>
            <a:ext cx="6120702" cy="3893374"/>
          </a:xfrm>
          <a:prstGeom prst="rect">
            <a:avLst/>
          </a:prstGeom>
        </p:spPr>
        <p:txBody>
          <a:bodyPr wrap="square">
            <a:spAutoFit/>
          </a:bodyPr>
          <a:lstStyle/>
          <a:p>
            <a:r>
              <a:rPr lang="en-US" sz="2200" b="1" dirty="0">
                <a:solidFill>
                  <a:srgbClr val="171C41"/>
                </a:solidFill>
                <a:latin typeface="Arial" charset="0"/>
                <a:ea typeface="Arial" charset="0"/>
                <a:cs typeface="Arial" charset="0"/>
              </a:rPr>
              <a:t>© The Australian Association of Mathematics Teachers (AAMT) Inc. 2017</a:t>
            </a:r>
          </a:p>
          <a:p>
            <a:endParaRPr lang="en-US" sz="1600" dirty="0">
              <a:solidFill>
                <a:srgbClr val="171C41"/>
              </a:solidFill>
              <a:latin typeface="Arial" charset="0"/>
              <a:ea typeface="Arial" charset="0"/>
              <a:cs typeface="Arial" charset="0"/>
            </a:endParaRPr>
          </a:p>
          <a:p>
            <a:r>
              <a:rPr lang="en-US" sz="1700" dirty="0">
                <a:solidFill>
                  <a:srgbClr val="171C41"/>
                </a:solidFill>
                <a:latin typeface="Arial" charset="0"/>
                <a:ea typeface="Arial" charset="0"/>
                <a:cs typeface="Arial" charset="0"/>
              </a:rPr>
              <a:t>This work is licensed under a Creative Commons Attribution-</a:t>
            </a:r>
            <a:r>
              <a:rPr lang="en-US" sz="1700" dirty="0" err="1">
                <a:solidFill>
                  <a:srgbClr val="171C41"/>
                </a:solidFill>
                <a:latin typeface="Arial" charset="0"/>
                <a:ea typeface="Arial" charset="0"/>
                <a:cs typeface="Arial" charset="0"/>
              </a:rPr>
              <a:t>NonCommercial</a:t>
            </a:r>
            <a:r>
              <a:rPr lang="en-US" sz="1700" dirty="0">
                <a:solidFill>
                  <a:srgbClr val="171C41"/>
                </a:solidFill>
                <a:latin typeface="Arial" charset="0"/>
                <a:ea typeface="Arial" charset="0"/>
                <a:cs typeface="Arial" charset="0"/>
              </a:rPr>
              <a:t>-</a:t>
            </a:r>
            <a:r>
              <a:rPr lang="en-US" sz="1700" dirty="0" err="1">
                <a:solidFill>
                  <a:srgbClr val="171C41"/>
                </a:solidFill>
                <a:latin typeface="Arial" charset="0"/>
                <a:ea typeface="Arial" charset="0"/>
                <a:cs typeface="Arial" charset="0"/>
              </a:rPr>
              <a:t>NoDerivatives</a:t>
            </a:r>
            <a:r>
              <a:rPr lang="en-US" sz="1700" dirty="0">
                <a:solidFill>
                  <a:srgbClr val="171C41"/>
                </a:solidFill>
                <a:latin typeface="Arial" charset="0"/>
                <a:ea typeface="Arial" charset="0"/>
                <a:cs typeface="Arial" charset="0"/>
              </a:rPr>
              <a:t> 4.0 International License </a:t>
            </a:r>
            <a:br>
              <a:rPr lang="en-US" sz="1700" dirty="0">
                <a:solidFill>
                  <a:srgbClr val="171C41"/>
                </a:solidFill>
                <a:latin typeface="Arial" charset="0"/>
                <a:ea typeface="Arial" charset="0"/>
                <a:cs typeface="Arial" charset="0"/>
              </a:rPr>
            </a:br>
            <a:r>
              <a:rPr lang="en-US" sz="1700" dirty="0">
                <a:solidFill>
                  <a:srgbClr val="171C41"/>
                </a:solidFill>
                <a:latin typeface="Arial" charset="0"/>
                <a:ea typeface="Arial" charset="0"/>
                <a:cs typeface="Arial" charset="0"/>
              </a:rPr>
              <a:t>(CC BY-NC-ND 4.0) except where otherwise indicated. See </a:t>
            </a:r>
            <a:r>
              <a:rPr lang="en-US" sz="1700" u="sng" dirty="0">
                <a:solidFill>
                  <a:srgbClr val="171C41"/>
                </a:solidFill>
                <a:latin typeface="Arial" charset="0"/>
                <a:ea typeface="Arial" charset="0"/>
                <a:cs typeface="Arial" charset="0"/>
                <a:hlinkClick r:id="rId3"/>
              </a:rPr>
              <a:t>https://creativecommons.org/licenses/by-nc-nd/4.0/</a:t>
            </a:r>
            <a:br>
              <a:rPr lang="en-US" sz="1700" dirty="0">
                <a:solidFill>
                  <a:srgbClr val="406077"/>
                </a:solidFill>
                <a:latin typeface="Arial" charset="0"/>
                <a:ea typeface="Arial" charset="0"/>
                <a:cs typeface="Arial" charset="0"/>
              </a:rPr>
            </a:br>
            <a:endParaRPr lang="en-US" sz="1700" dirty="0">
              <a:solidFill>
                <a:srgbClr val="171C41"/>
              </a:solidFill>
              <a:latin typeface="Arial" charset="0"/>
              <a:ea typeface="Arial" charset="0"/>
              <a:cs typeface="Arial" charset="0"/>
            </a:endParaRPr>
          </a:p>
          <a:p>
            <a:pPr marL="285750" indent="-285750">
              <a:buFont typeface="Arial" charset="0"/>
              <a:buChar char="•"/>
            </a:pPr>
            <a:r>
              <a:rPr lang="en-US" sz="1700" dirty="0">
                <a:solidFill>
                  <a:srgbClr val="171C41"/>
                </a:solidFill>
                <a:latin typeface="Arial" charset="0"/>
                <a:ea typeface="Arial" charset="0"/>
                <a:cs typeface="Arial" charset="0"/>
              </a:rPr>
              <a:t>Australian Professional Standards for Teachers © Australian Institute for Teaching and School Leadership Limited (AITSL) 2013</a:t>
            </a:r>
          </a:p>
          <a:p>
            <a:pPr marL="285750" indent="-285750">
              <a:buFont typeface="Arial" charset="0"/>
              <a:buChar char="•"/>
            </a:pPr>
            <a:r>
              <a:rPr lang="en-US" sz="1700" dirty="0">
                <a:solidFill>
                  <a:srgbClr val="171C41"/>
                </a:solidFill>
                <a:latin typeface="Arial" charset="0"/>
                <a:ea typeface="Arial" charset="0"/>
                <a:cs typeface="Arial" charset="0"/>
              </a:rPr>
              <a:t>Australian Curriculum © Australian Curriculum, Assessment and Reporting Authority (ACARA) 2010 </a:t>
            </a:r>
            <a:br>
              <a:rPr lang="en-US" sz="1700" dirty="0">
                <a:solidFill>
                  <a:srgbClr val="171C41"/>
                </a:solidFill>
                <a:latin typeface="Arial" charset="0"/>
                <a:ea typeface="Arial" charset="0"/>
                <a:cs typeface="Arial" charset="0"/>
              </a:rPr>
            </a:br>
            <a:r>
              <a:rPr lang="en-US" sz="1700" dirty="0">
                <a:solidFill>
                  <a:srgbClr val="171C41"/>
                </a:solidFill>
                <a:latin typeface="Arial" charset="0"/>
                <a:ea typeface="Arial" charset="0"/>
                <a:cs typeface="Arial" charset="0"/>
              </a:rPr>
              <a:t>to present</a:t>
            </a:r>
            <a:endParaRPr lang="en-US" sz="1700" dirty="0">
              <a:solidFill>
                <a:srgbClr val="171C41"/>
              </a:solidFill>
              <a:effectLst/>
              <a:latin typeface="Arial" charset="0"/>
              <a:ea typeface="Arial" charset="0"/>
              <a:cs typeface="Arial" charset="0"/>
            </a:endParaRPr>
          </a:p>
        </p:txBody>
      </p:sp>
    </p:spTree>
    <p:extLst>
      <p:ext uri="{BB962C8B-B14F-4D97-AF65-F5344CB8AC3E}">
        <p14:creationId xmlns:p14="http://schemas.microsoft.com/office/powerpoint/2010/main" val="83534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What are manipulatives?</a:t>
            </a:r>
          </a:p>
        </p:txBody>
      </p:sp>
      <p:sp>
        <p:nvSpPr>
          <p:cNvPr id="3" name="Content Placeholder 2"/>
          <p:cNvSpPr>
            <a:spLocks noGrp="1"/>
          </p:cNvSpPr>
          <p:nvPr>
            <p:ph idx="1"/>
          </p:nvPr>
        </p:nvSpPr>
        <p:spPr>
          <a:xfrm>
            <a:off x="2417523" y="1358646"/>
            <a:ext cx="5492602" cy="3444360"/>
          </a:xfrm>
        </p:spPr>
        <p:txBody>
          <a:bodyPr>
            <a:normAutofit/>
          </a:bodyPr>
          <a:lstStyle/>
          <a:p>
            <a:pPr marL="0" indent="0">
              <a:lnSpc>
                <a:spcPct val="100000"/>
              </a:lnSpc>
              <a:spcAft>
                <a:spcPts val="1200"/>
              </a:spcAft>
              <a:buNone/>
            </a:pPr>
            <a:r>
              <a:rPr lang="en-AU" sz="2200" dirty="0">
                <a:solidFill>
                  <a:srgbClr val="171C41"/>
                </a:solidFill>
              </a:rPr>
              <a:t>Manipulatives are physical objects that are used as teaching tools to engage students in the hands-on learning of mathematics. They can be used to introduce, practise, or remediate a concept.</a:t>
            </a:r>
          </a:p>
        </p:txBody>
      </p:sp>
    </p:spTree>
    <p:extLst>
      <p:ext uri="{BB962C8B-B14F-4D97-AF65-F5344CB8AC3E}">
        <p14:creationId xmlns:p14="http://schemas.microsoft.com/office/powerpoint/2010/main" val="117237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Mental load</a:t>
            </a:r>
          </a:p>
        </p:txBody>
      </p:sp>
      <p:sp>
        <p:nvSpPr>
          <p:cNvPr id="3" name="Content Placeholder 2"/>
          <p:cNvSpPr>
            <a:spLocks noGrp="1"/>
          </p:cNvSpPr>
          <p:nvPr>
            <p:ph idx="1"/>
          </p:nvPr>
        </p:nvSpPr>
        <p:spPr>
          <a:xfrm>
            <a:off x="1532238" y="1358646"/>
            <a:ext cx="6870357" cy="3444360"/>
          </a:xfrm>
        </p:spPr>
        <p:txBody>
          <a:bodyPr>
            <a:normAutofit/>
          </a:bodyPr>
          <a:lstStyle/>
          <a:p>
            <a:pPr marL="0" indent="0">
              <a:lnSpc>
                <a:spcPct val="100000"/>
              </a:lnSpc>
              <a:spcAft>
                <a:spcPts val="1200"/>
              </a:spcAft>
              <a:buNone/>
            </a:pPr>
            <a:r>
              <a:rPr lang="en-AU" sz="2200" dirty="0">
                <a:solidFill>
                  <a:srgbClr val="171C41"/>
                </a:solidFill>
              </a:rPr>
              <a:t>It is generally accepted that a human brain can hold between five and nine pieces of information in working memory.</a:t>
            </a:r>
          </a:p>
          <a:p>
            <a:pPr marL="0" indent="0">
              <a:lnSpc>
                <a:spcPct val="100000"/>
              </a:lnSpc>
              <a:spcAft>
                <a:spcPts val="1200"/>
              </a:spcAft>
              <a:buNone/>
            </a:pPr>
            <a:r>
              <a:rPr lang="en-AU" sz="2200" dirty="0">
                <a:solidFill>
                  <a:srgbClr val="171C41"/>
                </a:solidFill>
              </a:rPr>
              <a:t>The load placed on working memory is dependent on:</a:t>
            </a:r>
          </a:p>
          <a:p>
            <a:pPr lvl="1">
              <a:lnSpc>
                <a:spcPct val="100000"/>
              </a:lnSpc>
              <a:spcAft>
                <a:spcPts val="1200"/>
              </a:spcAft>
            </a:pPr>
            <a:r>
              <a:rPr lang="en-AU" sz="2200" dirty="0">
                <a:solidFill>
                  <a:srgbClr val="171C41"/>
                </a:solidFill>
              </a:rPr>
              <a:t>the choice of strategy</a:t>
            </a:r>
          </a:p>
          <a:p>
            <a:pPr lvl="1">
              <a:lnSpc>
                <a:spcPct val="100000"/>
              </a:lnSpc>
              <a:spcAft>
                <a:spcPts val="1200"/>
              </a:spcAft>
            </a:pPr>
            <a:r>
              <a:rPr lang="en-AU" sz="2200" dirty="0">
                <a:solidFill>
                  <a:srgbClr val="171C41"/>
                </a:solidFill>
              </a:rPr>
              <a:t>the familiarity of the knowledge needed for the chosen strategy.</a:t>
            </a:r>
          </a:p>
        </p:txBody>
      </p:sp>
    </p:spTree>
    <p:extLst>
      <p:ext uri="{BB962C8B-B14F-4D97-AF65-F5344CB8AC3E}">
        <p14:creationId xmlns:p14="http://schemas.microsoft.com/office/powerpoint/2010/main" val="420842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fontScale="90000"/>
          </a:bodyPr>
          <a:lstStyle/>
          <a:p>
            <a:pPr defTabSz="457200"/>
            <a:r>
              <a:rPr lang="en-AU" dirty="0">
                <a:solidFill>
                  <a:srgbClr val="171C41"/>
                </a:solidFill>
              </a:rPr>
              <a:t>Should mental computation involve the use of manipulatives?</a:t>
            </a:r>
          </a:p>
        </p:txBody>
      </p:sp>
      <p:sp>
        <p:nvSpPr>
          <p:cNvPr id="3" name="Content Placeholder 2"/>
          <p:cNvSpPr>
            <a:spLocks noGrp="1"/>
          </p:cNvSpPr>
          <p:nvPr>
            <p:ph idx="1"/>
          </p:nvPr>
        </p:nvSpPr>
        <p:spPr>
          <a:xfrm>
            <a:off x="1528012" y="1358646"/>
            <a:ext cx="6382114" cy="3345701"/>
          </a:xfrm>
        </p:spPr>
        <p:txBody>
          <a:bodyPr>
            <a:noAutofit/>
          </a:bodyPr>
          <a:lstStyle/>
          <a:p>
            <a:pPr marL="0" indent="0">
              <a:lnSpc>
                <a:spcPct val="100000"/>
              </a:lnSpc>
              <a:buNone/>
            </a:pPr>
            <a:r>
              <a:rPr lang="en-AU" sz="2200" dirty="0">
                <a:solidFill>
                  <a:srgbClr val="171C41"/>
                </a:solidFill>
              </a:rPr>
              <a:t>Students who calculate mentally are able to visualise problems and work them out in their heads. </a:t>
            </a:r>
          </a:p>
          <a:p>
            <a:pPr marL="0" indent="0">
              <a:lnSpc>
                <a:spcPct val="100000"/>
              </a:lnSpc>
              <a:buNone/>
            </a:pPr>
            <a:endParaRPr lang="en-AU" sz="2200" dirty="0">
              <a:solidFill>
                <a:srgbClr val="171C41"/>
              </a:solidFill>
            </a:endParaRPr>
          </a:p>
          <a:p>
            <a:pPr marL="0" indent="0">
              <a:lnSpc>
                <a:spcPct val="100000"/>
              </a:lnSpc>
              <a:buNone/>
            </a:pPr>
            <a:r>
              <a:rPr lang="en-AU" sz="2200" dirty="0">
                <a:solidFill>
                  <a:srgbClr val="171C41"/>
                </a:solidFill>
              </a:rPr>
              <a:t>To do so, however, they require practical experiences and models that can help them apply these problems to the real world. </a:t>
            </a:r>
          </a:p>
        </p:txBody>
      </p:sp>
    </p:spTree>
    <p:extLst>
      <p:ext uri="{BB962C8B-B14F-4D97-AF65-F5344CB8AC3E}">
        <p14:creationId xmlns:p14="http://schemas.microsoft.com/office/powerpoint/2010/main" val="280233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011" y="469558"/>
            <a:ext cx="6902555" cy="4234790"/>
          </a:xfrm>
        </p:spPr>
        <p:txBody>
          <a:bodyPr>
            <a:noAutofit/>
          </a:bodyPr>
          <a:lstStyle/>
          <a:p>
            <a:pPr marL="0" indent="0">
              <a:lnSpc>
                <a:spcPct val="100000"/>
              </a:lnSpc>
              <a:spcBef>
                <a:spcPts val="0"/>
              </a:spcBef>
              <a:spcAft>
                <a:spcPts val="1200"/>
              </a:spcAft>
              <a:buNone/>
            </a:pPr>
            <a:r>
              <a:rPr lang="en-AU" sz="2200" dirty="0">
                <a:solidFill>
                  <a:srgbClr val="171C41"/>
                </a:solidFill>
              </a:rPr>
              <a:t>Students should be provided with appropriate resources that they can use to observe the problem, apply the strategy, and visualise the solution. </a:t>
            </a:r>
          </a:p>
          <a:p>
            <a:pPr marL="0" indent="0">
              <a:lnSpc>
                <a:spcPct val="100000"/>
              </a:lnSpc>
              <a:spcBef>
                <a:spcPts val="0"/>
              </a:spcBef>
              <a:spcAft>
                <a:spcPts val="1200"/>
              </a:spcAft>
              <a:buNone/>
            </a:pPr>
            <a:r>
              <a:rPr lang="en-AU" sz="2200" dirty="0">
                <a:solidFill>
                  <a:srgbClr val="171C41"/>
                </a:solidFill>
              </a:rPr>
              <a:t>Such resources include coins, counting sticks, number cubes, base-10 blocks, interlocking cubes, counters, number lines, 100-squares, bead strings, place-value cards, diagrams of shapes divided into fractional parts, paper-folding, etc.</a:t>
            </a:r>
          </a:p>
          <a:p>
            <a:pPr marL="0" indent="0">
              <a:lnSpc>
                <a:spcPct val="100000"/>
              </a:lnSpc>
              <a:spcBef>
                <a:spcPts val="0"/>
              </a:spcBef>
              <a:spcAft>
                <a:spcPts val="1200"/>
              </a:spcAft>
              <a:buNone/>
            </a:pPr>
            <a:r>
              <a:rPr lang="en-AU" sz="2200" dirty="0">
                <a:solidFill>
                  <a:srgbClr val="171C41"/>
                </a:solidFill>
              </a:rPr>
              <a:t>Interactive whiteboards are also useful, as they allow students to manipulate images and thereby visualise a solution.</a:t>
            </a:r>
          </a:p>
        </p:txBody>
      </p:sp>
    </p:spTree>
    <p:extLst>
      <p:ext uri="{BB962C8B-B14F-4D97-AF65-F5344CB8AC3E}">
        <p14:creationId xmlns:p14="http://schemas.microsoft.com/office/powerpoint/2010/main" val="12779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1C20EF-2C3D-402F-ACB7-D3DE37A8725B}"/>
              </a:ext>
            </a:extLst>
          </p:cNvPr>
          <p:cNvPicPr>
            <a:picLocks noChangeAspect="1"/>
          </p:cNvPicPr>
          <p:nvPr/>
        </p:nvPicPr>
        <p:blipFill>
          <a:blip r:embed="rId3"/>
          <a:stretch>
            <a:fillRect/>
          </a:stretch>
        </p:blipFill>
        <p:spPr>
          <a:xfrm>
            <a:off x="1627668" y="517358"/>
            <a:ext cx="7287733" cy="4529677"/>
          </a:xfrm>
          <a:prstGeom prst="rect">
            <a:avLst/>
          </a:prstGeom>
        </p:spPr>
      </p:pic>
    </p:spTree>
    <p:extLst>
      <p:ext uri="{BB962C8B-B14F-4D97-AF65-F5344CB8AC3E}">
        <p14:creationId xmlns:p14="http://schemas.microsoft.com/office/powerpoint/2010/main" val="105811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012" y="1358646"/>
            <a:ext cx="6382114" cy="3345701"/>
          </a:xfrm>
        </p:spPr>
        <p:txBody>
          <a:bodyPr>
            <a:normAutofit lnSpcReduction="10000"/>
          </a:bodyPr>
          <a:lstStyle/>
          <a:p>
            <a:pPr marL="0" indent="0">
              <a:lnSpc>
                <a:spcPct val="100000"/>
              </a:lnSpc>
              <a:buNone/>
            </a:pPr>
            <a:r>
              <a:rPr lang="en-AU" sz="2200" dirty="0">
                <a:solidFill>
                  <a:srgbClr val="171C41"/>
                </a:solidFill>
              </a:rPr>
              <a:t>We learn by moving from the concrete to the abstract and structured apparatus such as Dienes (base-10 blocks) can be helpful for learning about place value or number bonds. </a:t>
            </a:r>
          </a:p>
          <a:p>
            <a:pPr marL="0" indent="0">
              <a:lnSpc>
                <a:spcPct val="100000"/>
              </a:lnSpc>
              <a:buNone/>
            </a:pPr>
            <a:r>
              <a:rPr lang="en-AU" sz="2200" dirty="0">
                <a:solidFill>
                  <a:srgbClr val="171C41"/>
                </a:solidFill>
              </a:rPr>
              <a:t>However the meaning isn’t in the manipulatives themselves – it has to be constructed by children over a period of time, through playing around with them and connecting them directly to mental and recorded calculation.</a:t>
            </a:r>
          </a:p>
          <a:p>
            <a:pPr marL="0" indent="0">
              <a:lnSpc>
                <a:spcPct val="100000"/>
              </a:lnSpc>
              <a:buNone/>
            </a:pPr>
            <a:r>
              <a:rPr lang="en-AU" sz="2200" dirty="0">
                <a:solidFill>
                  <a:srgbClr val="171C41"/>
                </a:solidFill>
              </a:rPr>
              <a:t>						McClure 2014</a:t>
            </a:r>
          </a:p>
        </p:txBody>
      </p:sp>
    </p:spTree>
    <p:extLst>
      <p:ext uri="{BB962C8B-B14F-4D97-AF65-F5344CB8AC3E}">
        <p14:creationId xmlns:p14="http://schemas.microsoft.com/office/powerpoint/2010/main" val="4257626538"/>
      </p:ext>
    </p:extLst>
  </p:cSld>
  <p:clrMapOvr>
    <a:masterClrMapping/>
  </p:clrMapOvr>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4516</TotalTime>
  <Words>2258</Words>
  <Application>Microsoft Office PowerPoint</Application>
  <PresentationFormat>On-screen Show (16:9)</PresentationFormat>
  <Paragraphs>208</Paragraphs>
  <Slides>38</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ＭＳ Ｐゴシック</vt:lpstr>
      <vt:lpstr>Arial</vt:lpstr>
      <vt:lpstr>Calibri</vt:lpstr>
      <vt:lpstr>dimensions</vt:lpstr>
      <vt:lpstr>1_Office Theme</vt:lpstr>
      <vt:lpstr>Opening the Top Drawer  to Mental Computation </vt:lpstr>
      <vt:lpstr>The content in the Mental Computation Top Drawer will be addressed in three modules</vt:lpstr>
      <vt:lpstr>Learning outcomes:</vt:lpstr>
      <vt:lpstr>What are manipulatives?</vt:lpstr>
      <vt:lpstr>Mental load</vt:lpstr>
      <vt:lpstr>Should mental computation involve the use of manipulatives?</vt:lpstr>
      <vt:lpstr>PowerPoint Presentation</vt:lpstr>
      <vt:lpstr>PowerPoint Presentation</vt:lpstr>
      <vt:lpstr>PowerPoint Presentation</vt:lpstr>
      <vt:lpstr>Bead strings</vt:lpstr>
      <vt:lpstr>Adding with a bead string</vt:lpstr>
      <vt:lpstr>Adding with a bead string</vt:lpstr>
      <vt:lpstr>PowerPoint Presentation</vt:lpstr>
      <vt:lpstr>Ten frames, cube stacks and finger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Manipulatives and representations to support multiplication and division facts</vt:lpstr>
      <vt:lpstr>Activity: making arrays</vt:lpstr>
      <vt:lpstr>Activity: splitting arrays</vt:lpstr>
      <vt:lpstr>Developing number sense using manipulatives</vt:lpstr>
      <vt:lpstr>Place value understanding</vt:lpstr>
      <vt:lpstr>Bundling pop-sticks</vt:lpstr>
      <vt:lpstr>PowerPoint Presentation</vt:lpstr>
      <vt:lpstr>Conclusion</vt:lpstr>
      <vt:lpstr>PowerPoint Presentation</vt:lpstr>
      <vt:lpstr>Further links to other mathematical concepts</vt:lpstr>
      <vt:lpstr>Acknowledgements</vt:lpstr>
      <vt:lpstr>Copyright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Ruckert</dc:creator>
  <cp:lastModifiedBy>Ann Ruckert</cp:lastModifiedBy>
  <cp:revision>210</cp:revision>
  <cp:lastPrinted>2015-01-29T03:23:13Z</cp:lastPrinted>
  <dcterms:created xsi:type="dcterms:W3CDTF">2016-06-29T04:44:41Z</dcterms:created>
  <dcterms:modified xsi:type="dcterms:W3CDTF">2018-01-12T03:46:43Z</dcterms:modified>
</cp:coreProperties>
</file>