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 id="2147483816" r:id="rId2"/>
  </p:sldMasterIdLst>
  <p:notesMasterIdLst>
    <p:notesMasterId r:id="rId26"/>
  </p:notesMasterIdLst>
  <p:handoutMasterIdLst>
    <p:handoutMasterId r:id="rId27"/>
  </p:handoutMasterIdLst>
  <p:sldIdLst>
    <p:sldId id="280" r:id="rId3"/>
    <p:sldId id="258" r:id="rId4"/>
    <p:sldId id="274" r:id="rId5"/>
    <p:sldId id="281" r:id="rId6"/>
    <p:sldId id="261" r:id="rId7"/>
    <p:sldId id="262" r:id="rId8"/>
    <p:sldId id="260" r:id="rId9"/>
    <p:sldId id="259" r:id="rId10"/>
    <p:sldId id="267" r:id="rId11"/>
    <p:sldId id="266" r:id="rId12"/>
    <p:sldId id="277" r:id="rId13"/>
    <p:sldId id="278" r:id="rId14"/>
    <p:sldId id="279" r:id="rId15"/>
    <p:sldId id="265" r:id="rId16"/>
    <p:sldId id="272" r:id="rId17"/>
    <p:sldId id="271" r:id="rId18"/>
    <p:sldId id="270" r:id="rId19"/>
    <p:sldId id="269" r:id="rId20"/>
    <p:sldId id="268" r:id="rId21"/>
    <p:sldId id="273" r:id="rId22"/>
    <p:sldId id="264" r:id="rId23"/>
    <p:sldId id="275" r:id="rId24"/>
    <p:sldId id="282"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9" userDrawn="1">
          <p15:clr>
            <a:srgbClr val="A4A3A4"/>
          </p15:clr>
        </p15:guide>
        <p15:guide id="2" pos="90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E50"/>
    <a:srgbClr val="406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48" autoAdjust="0"/>
    <p:restoredTop sz="61253" autoAdjust="0"/>
  </p:normalViewPr>
  <p:slideViewPr>
    <p:cSldViewPr snapToGrid="0" snapToObjects="1">
      <p:cViewPr>
        <p:scale>
          <a:sx n="124" d="100"/>
          <a:sy n="124" d="100"/>
        </p:scale>
        <p:origin x="1112" y="-112"/>
      </p:cViewPr>
      <p:guideLst>
        <p:guide orient="horz" pos="599"/>
        <p:guide pos="9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1" d="100"/>
          <a:sy n="71" d="100"/>
        </p:scale>
        <p:origin x="96" y="33"/>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FBAE22-BA42-E844-AF4D-3FC3DEF54B2D}" type="datetimeFigureOut">
              <a:rPr lang="en-US" smtClean="0"/>
              <a:pPr/>
              <a:t>2/22/17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1D9726-895E-5642-AF69-D29CC2681879}" type="slidenum">
              <a:rPr lang="en-US" smtClean="0"/>
              <a:pPr/>
              <a:t>‹#›</a:t>
            </a:fld>
            <a:endParaRPr lang="en-US"/>
          </a:p>
        </p:txBody>
      </p:sp>
    </p:spTree>
    <p:extLst>
      <p:ext uri="{BB962C8B-B14F-4D97-AF65-F5344CB8AC3E}">
        <p14:creationId xmlns:p14="http://schemas.microsoft.com/office/powerpoint/2010/main" val="1281661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DB789-A0E4-FC41-A88F-E0D29EABCBC2}" type="datetimeFigureOut">
              <a:rPr lang="en-US" smtClean="0"/>
              <a:pPr/>
              <a:t>2/22/17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8FC2C-B79D-6546-A7CD-42435F8CEEE0}" type="slidenum">
              <a:rPr lang="en-US" smtClean="0"/>
              <a:pPr/>
              <a:t>‹#›</a:t>
            </a:fld>
            <a:endParaRPr lang="en-US"/>
          </a:p>
        </p:txBody>
      </p:sp>
    </p:spTree>
    <p:extLst>
      <p:ext uri="{BB962C8B-B14F-4D97-AF65-F5344CB8AC3E}">
        <p14:creationId xmlns:p14="http://schemas.microsoft.com/office/powerpoint/2010/main" val="21588810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topdrawer.aamt.edu.au/Patterns/Activities/Sports-day"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ustraliancurriculum.edu.au/Mathematics/Curriculum/F-10" TargetMode="External"/><Relationship Id="rId4" Type="http://schemas.openxmlformats.org/officeDocument/2006/relationships/hyperlink" Target="http://topdrawer.aamt.edu.au/Patterns/Downloads/Patterns-and-their-applications-in-the-Australian-Curriculum-Mathematics"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topdrawer.aamt.edu.au/Patterns/Big-ideas/Patterns-are-everywhere"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topdrawer.aamt.edu.au/Patterns/Downloads/A-pattern-analysis-of-Three-Blind-Mi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a:t>
            </a:fld>
            <a:endParaRPr lang="en-US"/>
          </a:p>
        </p:txBody>
      </p:sp>
    </p:spTree>
    <p:extLst>
      <p:ext uri="{BB962C8B-B14F-4D97-AF65-F5344CB8AC3E}">
        <p14:creationId xmlns:p14="http://schemas.microsoft.com/office/powerpoint/2010/main" val="1256021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Review and/or distribute</a:t>
            </a:r>
            <a:r>
              <a:rPr lang="en-AU" baseline="0" dirty="0"/>
              <a:t> the pattern analysis of ‘The Three Blind Mice’.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baseline="0" dirty="0"/>
              <a:t>Click on a mouse to download the patterns </a:t>
            </a:r>
            <a:r>
              <a:rPr lang="en-AU" baseline="0"/>
              <a:t>analysis sheet.</a:t>
            </a:r>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10</a:t>
            </a:fld>
            <a:endParaRPr lang="en-US"/>
          </a:p>
        </p:txBody>
      </p:sp>
    </p:spTree>
    <p:extLst>
      <p:ext uri="{BB962C8B-B14F-4D97-AF65-F5344CB8AC3E}">
        <p14:creationId xmlns:p14="http://schemas.microsoft.com/office/powerpoint/2010/main" val="3593778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Review and/or distribute</a:t>
            </a:r>
            <a:r>
              <a:rPr lang="en-AU" baseline="0" dirty="0"/>
              <a:t> the pattern analysis of ‘The Three Blind Mice’.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baseline="0" dirty="0"/>
              <a:t>Click on a mouse to download the patterns analysis sheet.</a:t>
            </a:r>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11</a:t>
            </a:fld>
            <a:endParaRPr lang="en-US"/>
          </a:p>
        </p:txBody>
      </p:sp>
    </p:spTree>
    <p:extLst>
      <p:ext uri="{BB962C8B-B14F-4D97-AF65-F5344CB8AC3E}">
        <p14:creationId xmlns:p14="http://schemas.microsoft.com/office/powerpoint/2010/main" val="3123559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12</a:t>
            </a:fld>
            <a:endParaRPr lang="en-US"/>
          </a:p>
        </p:txBody>
      </p:sp>
    </p:spTree>
    <p:extLst>
      <p:ext uri="{BB962C8B-B14F-4D97-AF65-F5344CB8AC3E}">
        <p14:creationId xmlns:p14="http://schemas.microsoft.com/office/powerpoint/2010/main" val="1596505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t>These notes form a major chord, a basic structure in Western music. (play then on the piano, separately and then together, if you do not know this term). Because of its structure, ‘Three Blind Mice’ can be easily sung as a round by four people or groups of people: one group starts at the beginning and repeats the song as often as they like. The second group also starts at the beginning but waits until the first group has sung “Three blind mice” twice; and so on with the other two groups. Although the four groups are singing different music, it all fits together to make a pleasant harmonic whole. Try it!</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13</a:t>
            </a:fld>
            <a:endParaRPr lang="en-US"/>
          </a:p>
        </p:txBody>
      </p:sp>
    </p:spTree>
    <p:extLst>
      <p:ext uri="{BB962C8B-B14F-4D97-AF65-F5344CB8AC3E}">
        <p14:creationId xmlns:p14="http://schemas.microsoft.com/office/powerpoint/2010/main" val="393485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t>Scootle</a:t>
            </a:r>
            <a:r>
              <a:rPr lang="en-US" dirty="0"/>
              <a:t> has a number of resources that reinforce the concept that patterns are everywhere.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time allows, have participants explore some or all of the </a:t>
            </a:r>
            <a:r>
              <a:rPr lang="en-US" dirty="0" err="1"/>
              <a:t>Scootle</a:t>
            </a:r>
            <a:r>
              <a:rPr lang="en-US" dirty="0"/>
              <a:t> resources. They may</a:t>
            </a:r>
            <a:r>
              <a:rPr lang="en-US" baseline="0" dirty="0"/>
              <a:t> like to make a note of these to include in their future lesson planning.</a:t>
            </a:r>
            <a:r>
              <a:rPr lang="en-US" dirty="0"/>
              <a:t> Participants will need to enter</a:t>
            </a:r>
            <a:r>
              <a:rPr lang="en-US" baseline="0" dirty="0"/>
              <a:t> their</a:t>
            </a:r>
            <a:r>
              <a:rPr lang="en-US" dirty="0"/>
              <a:t> login details to access the resources.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activity will require each participant</a:t>
            </a:r>
            <a:r>
              <a:rPr lang="en-US" baseline="0" dirty="0"/>
              <a:t> to have their own device or be in a computer lab. A good follow-up might be to discuss the merits of each and how they might be used in the classroom.</a:t>
            </a:r>
            <a:endParaRPr lang="en-US"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14</a:t>
            </a:fld>
            <a:endParaRPr lang="en-US"/>
          </a:p>
        </p:txBody>
      </p:sp>
    </p:spTree>
    <p:extLst>
      <p:ext uri="{BB962C8B-B14F-4D97-AF65-F5344CB8AC3E}">
        <p14:creationId xmlns:p14="http://schemas.microsoft.com/office/powerpoint/2010/main" val="65516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Explore the TDT </a:t>
            </a:r>
            <a:r>
              <a:rPr lang="en-AU" sz="1200" u="sng" kern="1200" dirty="0">
                <a:solidFill>
                  <a:schemeClr val="tx1"/>
                </a:solidFill>
                <a:effectLst/>
                <a:latin typeface="+mn-lt"/>
                <a:ea typeface="+mn-ea"/>
                <a:cs typeface="+mn-cs"/>
                <a:hlinkClick r:id="rId3"/>
              </a:rPr>
              <a:t>Sports Day</a:t>
            </a:r>
            <a:r>
              <a:rPr lang="en-AU" sz="1200" kern="1200" dirty="0">
                <a:solidFill>
                  <a:schemeClr val="tx1"/>
                </a:solidFill>
                <a:effectLst/>
                <a:latin typeface="+mn-lt"/>
                <a:ea typeface="+mn-ea"/>
                <a:cs typeface="+mn-cs"/>
              </a:rPr>
              <a:t> activity to help explain that patterns can be found everywhere.</a:t>
            </a:r>
          </a:p>
          <a:p>
            <a:endParaRPr lang="en-AU" dirty="0"/>
          </a:p>
          <a:p>
            <a:r>
              <a:rPr lang="en-AU" dirty="0"/>
              <a:t>School events frequently contain patterns. Finding repeating and other patterns in an upcoming sports day could make a splendid whole-school project. Activities can be designed that are suitable for children of all ages.</a:t>
            </a:r>
          </a:p>
          <a:p>
            <a:r>
              <a:rPr lang="en-AU" dirty="0"/>
              <a:t> </a:t>
            </a:r>
          </a:p>
          <a:p>
            <a:r>
              <a:rPr lang="en-AU" dirty="0"/>
              <a:t>Here are some questions students might explore.</a:t>
            </a:r>
          </a:p>
          <a:p>
            <a:r>
              <a:rPr lang="en-AU" dirty="0"/>
              <a:t>How often does your school hold a sports day? Do these dates form a repeating pattern?</a:t>
            </a:r>
          </a:p>
          <a:p>
            <a:r>
              <a:rPr lang="en-AU" dirty="0"/>
              <a:t>Does your school sports day have a sack race? If so, how does the movement of each competitor make a repeating pattern?</a:t>
            </a:r>
          </a:p>
          <a:p>
            <a:endParaRPr lang="en-AU" dirty="0"/>
          </a:p>
          <a:p>
            <a:pPr marL="171450" indent="-171450">
              <a:buFont typeface="Arial" panose="020B0604020202020204" pitchFamily="34" charset="0"/>
              <a:buChar char="•"/>
            </a:pPr>
            <a:r>
              <a:rPr lang="en-AU" dirty="0"/>
              <a:t>Look at the running lanes for a 100 m race. How are they designed? How do they form a repeating pattern?</a:t>
            </a:r>
          </a:p>
          <a:p>
            <a:pPr marL="171450" indent="-171450">
              <a:buFont typeface="Arial" panose="020B0604020202020204" pitchFamily="34" charset="0"/>
              <a:buChar char="•"/>
            </a:pPr>
            <a:r>
              <a:rPr lang="en-AU" dirty="0"/>
              <a:t>Look at the running lanes for a 400 m race. What pattern do they form?</a:t>
            </a:r>
          </a:p>
          <a:p>
            <a:pPr marL="171450" indent="-171450">
              <a:buFont typeface="Arial" panose="020B0604020202020204" pitchFamily="34" charset="0"/>
              <a:buChar char="•"/>
            </a:pPr>
            <a:r>
              <a:rPr lang="en-AU" dirty="0"/>
              <a:t>Look at the best results for a race that is run by different year groups (e.g. times for a 50 m race in years 1–6). Do these numbers form a pattern? If so, describe the pattern.</a:t>
            </a:r>
          </a:p>
          <a:p>
            <a:pPr marL="171450" indent="-171450">
              <a:buFont typeface="Arial" panose="020B0604020202020204" pitchFamily="34" charset="0"/>
              <a:buChar char="•"/>
            </a:pPr>
            <a:r>
              <a:rPr lang="en-AU" dirty="0"/>
              <a:t>Find the number of points won by each house or year group. Do these numbers form a pattern? If so, describe the pattern.</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15</a:t>
            </a:fld>
            <a:endParaRPr lang="en-US"/>
          </a:p>
        </p:txBody>
      </p:sp>
    </p:spTree>
    <p:extLst>
      <p:ext uri="{BB962C8B-B14F-4D97-AF65-F5344CB8AC3E}">
        <p14:creationId xmlns:p14="http://schemas.microsoft.com/office/powerpoint/2010/main" val="1429516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AU" dirty="0">
                <a:effectLst/>
              </a:rPr>
              <a:t>Splash ABC has a video which explores patterns at Year</a:t>
            </a:r>
            <a:r>
              <a:rPr lang="en-AU" baseline="0" dirty="0">
                <a:effectLst/>
              </a:rPr>
              <a:t> </a:t>
            </a:r>
            <a:r>
              <a:rPr lang="en-AU" dirty="0">
                <a:effectLst/>
              </a:rPr>
              <a:t>Level F-1.</a:t>
            </a:r>
          </a:p>
          <a:p>
            <a:r>
              <a:rPr lang="en-AU" dirty="0" err="1">
                <a:effectLst/>
              </a:rPr>
              <a:t>Dodly</a:t>
            </a:r>
            <a:r>
              <a:rPr lang="en-AU" dirty="0">
                <a:effectLst/>
              </a:rPr>
              <a:t> and Flynn find out what a pattern is, and look at different patterns around them. They work out what comes next by continuing the patterns. They make and continue patterns with fruit, shells, steps and singing.</a:t>
            </a:r>
          </a:p>
          <a:p>
            <a:endParaRPr lang="en-AU" dirty="0">
              <a:effectLst/>
            </a:endParaRPr>
          </a:p>
          <a:p>
            <a:r>
              <a:rPr lang="en-AU" dirty="0">
                <a:effectLst/>
              </a:rPr>
              <a:t>Teachers</a:t>
            </a:r>
            <a:r>
              <a:rPr lang="en-AU" baseline="0" dirty="0">
                <a:effectLst/>
              </a:rPr>
              <a:t> of students in these year levels could use this video and work through the following:</a:t>
            </a:r>
            <a:endParaRPr lang="en-AU" dirty="0">
              <a:effectLst/>
            </a:endParaRPr>
          </a:p>
          <a:p>
            <a:r>
              <a:rPr lang="en-AU" b="1" dirty="0">
                <a:effectLst/>
              </a:rPr>
              <a:t>Before Viewing</a:t>
            </a:r>
          </a:p>
          <a:p>
            <a:r>
              <a:rPr lang="en-AU" dirty="0">
                <a:effectLst/>
              </a:rPr>
              <a:t>What is a</a:t>
            </a:r>
            <a:r>
              <a:rPr lang="en-AU" baseline="0" dirty="0">
                <a:effectLst/>
              </a:rPr>
              <a:t> pattern? Can you find some patterns around you? Why is each a pattern?</a:t>
            </a:r>
            <a:br>
              <a:rPr lang="en-AU" baseline="0" dirty="0">
                <a:effectLst/>
              </a:rPr>
            </a:br>
            <a:endParaRPr lang="en-AU" baseline="0" dirty="0">
              <a:effectLst/>
            </a:endParaRPr>
          </a:p>
          <a:p>
            <a:r>
              <a:rPr lang="en-AU" b="1" baseline="0" dirty="0">
                <a:effectLst/>
              </a:rPr>
              <a:t>As You View</a:t>
            </a:r>
          </a:p>
          <a:p>
            <a:r>
              <a:rPr lang="en-AU" baseline="0" dirty="0">
                <a:effectLst/>
              </a:rPr>
              <a:t>Look at the patterns found. Can you continue each pattern? </a:t>
            </a:r>
            <a:r>
              <a:rPr lang="en-AU" baseline="0" dirty="0" err="1">
                <a:effectLst/>
              </a:rPr>
              <a:t>Dodly’s</a:t>
            </a:r>
            <a:r>
              <a:rPr lang="en-AU" baseline="0" dirty="0">
                <a:effectLst/>
              </a:rPr>
              <a:t> first pattern is pineapple, coconut, pineapple, coconut, pineapple, coconut. What goes next? What is repeated?</a:t>
            </a:r>
          </a:p>
          <a:p>
            <a:endParaRPr lang="en-AU" baseline="0" dirty="0">
              <a:effectLst/>
            </a:endParaRPr>
          </a:p>
          <a:p>
            <a:r>
              <a:rPr lang="en-AU" b="1" baseline="0" dirty="0">
                <a:effectLst/>
              </a:rPr>
              <a:t>After Viewing</a:t>
            </a:r>
          </a:p>
          <a:p>
            <a:r>
              <a:rPr lang="en-AU" baseline="0" dirty="0">
                <a:effectLst/>
              </a:rPr>
              <a:t>Talk about the patterns found in the clip. Can you continue each pattern? </a:t>
            </a:r>
          </a:p>
          <a:p>
            <a:r>
              <a:rPr lang="en-AU" baseline="0" dirty="0">
                <a:effectLst/>
              </a:rPr>
              <a:t>Can you make a colour pattern?</a:t>
            </a:r>
          </a:p>
          <a:p>
            <a:r>
              <a:rPr lang="en-AU" baseline="0" dirty="0">
                <a:effectLst/>
              </a:rPr>
              <a:t>Can you make a fruit pattern? How about a stepping pattern or a singing pattern?</a:t>
            </a:r>
          </a:p>
          <a:p>
            <a:endParaRPr lang="en-AU" baseline="0" dirty="0">
              <a:effectLst/>
            </a:endParaRPr>
          </a:p>
          <a:p>
            <a:r>
              <a:rPr lang="en-AU" b="1" baseline="0" dirty="0">
                <a:effectLst/>
              </a:rPr>
              <a:t>Next Steps</a:t>
            </a:r>
          </a:p>
          <a:p>
            <a:r>
              <a:rPr lang="en-AU" baseline="0" dirty="0">
                <a:effectLst/>
              </a:rPr>
              <a:t>Find some patterns around you. Draw the patterns and try to continue the patterns by working out what comes next.</a:t>
            </a:r>
          </a:p>
          <a:p>
            <a:r>
              <a:rPr lang="en-AU" baseline="0" dirty="0">
                <a:effectLst/>
              </a:rPr>
              <a:t>Use coloured blocks to make your patterns snake. Then draw the snake. Can others work out your pattern? Do they know what comes next? </a:t>
            </a:r>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16</a:t>
            </a:fld>
            <a:endParaRPr lang="en-US"/>
          </a:p>
        </p:txBody>
      </p:sp>
    </p:spTree>
    <p:extLst>
      <p:ext uri="{BB962C8B-B14F-4D97-AF65-F5344CB8AC3E}">
        <p14:creationId xmlns:p14="http://schemas.microsoft.com/office/powerpoint/2010/main" val="3699083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Patterns can be found in artworks too.</a:t>
            </a:r>
            <a:r>
              <a:rPr lang="en-AU" baseline="0" dirty="0"/>
              <a:t> Identify and describe patterns in the following images. All images are sourced from openphoto.net under a Creative Commons license</a:t>
            </a:r>
          </a:p>
          <a:p>
            <a:endParaRPr lang="en-AU" baseline="0" dirty="0"/>
          </a:p>
          <a:p>
            <a:r>
              <a:rPr lang="en-AU" baseline="0" dirty="0"/>
              <a:t>M. C. Escher’s Day and Night image is also another good image but is not licensed to be used.</a:t>
            </a:r>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17</a:t>
            </a:fld>
            <a:endParaRPr lang="en-US"/>
          </a:p>
        </p:txBody>
      </p:sp>
    </p:spTree>
    <p:extLst>
      <p:ext uri="{BB962C8B-B14F-4D97-AF65-F5344CB8AC3E}">
        <p14:creationId xmlns:p14="http://schemas.microsoft.com/office/powerpoint/2010/main" val="113473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Patterns can be found in artworks too.</a:t>
            </a:r>
            <a:r>
              <a:rPr lang="en-AU" baseline="0" dirty="0"/>
              <a:t> Identify and describe patterns in the following images. All images are sourced from openphoto.net under a Creative Commons license</a:t>
            </a:r>
          </a:p>
          <a:p>
            <a:endParaRPr lang="en-AU" baseline="0" dirty="0"/>
          </a:p>
          <a:p>
            <a:r>
              <a:rPr lang="en-AU" baseline="0" dirty="0"/>
              <a:t>M. C. Escher’s Day and Night image is also another good image but is not licensed to be used.</a:t>
            </a:r>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18</a:t>
            </a:fld>
            <a:endParaRPr lang="en-US"/>
          </a:p>
        </p:txBody>
      </p:sp>
    </p:spTree>
    <p:extLst>
      <p:ext uri="{BB962C8B-B14F-4D97-AF65-F5344CB8AC3E}">
        <p14:creationId xmlns:p14="http://schemas.microsoft.com/office/powerpoint/2010/main" val="2716320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Patterns can be found in artworks too.</a:t>
            </a:r>
            <a:r>
              <a:rPr lang="en-AU" baseline="0" dirty="0"/>
              <a:t> Identify and describe patterns in the following images. All images are sourced from openphoto.net under a Creative Commons license</a:t>
            </a:r>
          </a:p>
          <a:p>
            <a:endParaRPr lang="en-AU" baseline="0" dirty="0"/>
          </a:p>
          <a:p>
            <a:r>
              <a:rPr lang="en-AU" baseline="0" dirty="0"/>
              <a:t>M. C. Escher’s Day and Night image is also another good image but is not licensed to be used.</a:t>
            </a:r>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19</a:t>
            </a:fld>
            <a:endParaRPr lang="en-US"/>
          </a:p>
        </p:txBody>
      </p:sp>
    </p:spTree>
    <p:extLst>
      <p:ext uri="{BB962C8B-B14F-4D97-AF65-F5344CB8AC3E}">
        <p14:creationId xmlns:p14="http://schemas.microsoft.com/office/powerpoint/2010/main" val="2801119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a:t>
            </a:fld>
            <a:endParaRPr lang="en-US"/>
          </a:p>
        </p:txBody>
      </p:sp>
    </p:spTree>
    <p:extLst>
      <p:ext uri="{BB962C8B-B14F-4D97-AF65-F5344CB8AC3E}">
        <p14:creationId xmlns:p14="http://schemas.microsoft.com/office/powerpoint/2010/main" val="232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Patterns can be found in artworks too.</a:t>
            </a:r>
            <a:r>
              <a:rPr lang="en-AU" baseline="0" dirty="0"/>
              <a:t> Identify and describe patterns in the following images. All images are sourced from openphoto.net under a Creative Commons license</a:t>
            </a:r>
          </a:p>
          <a:p>
            <a:endParaRPr lang="en-AU" baseline="0" dirty="0"/>
          </a:p>
          <a:p>
            <a:r>
              <a:rPr lang="en-AU" baseline="0" dirty="0"/>
              <a:t>M. C. Escher’s Day and Night image is also another good image but is not licensed to be used.</a:t>
            </a:r>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20</a:t>
            </a:fld>
            <a:endParaRPr lang="en-US"/>
          </a:p>
        </p:txBody>
      </p:sp>
    </p:spTree>
    <p:extLst>
      <p:ext uri="{BB962C8B-B14F-4D97-AF65-F5344CB8AC3E}">
        <p14:creationId xmlns:p14="http://schemas.microsoft.com/office/powerpoint/2010/main" val="3505348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that you have completed this module, consider this question that was posed to you at the beginning.</a:t>
            </a:r>
            <a:r>
              <a:rPr lang="en-AU" baseline="0" dirty="0"/>
              <a:t> </a:t>
            </a:r>
            <a:r>
              <a:rPr lang="en-AU" baseline="0" dirty="0" smtClean="0"/>
              <a:t/>
            </a:r>
            <a:br>
              <a:rPr lang="en-AU" baseline="0" dirty="0" smtClean="0"/>
            </a:br>
            <a:r>
              <a:rPr lang="en-AU" baseline="0" dirty="0" smtClean="0"/>
              <a:t>Either </a:t>
            </a:r>
            <a:r>
              <a:rPr lang="en-AU" baseline="0" dirty="0"/>
              <a:t>in small groups or as a whole share your thoughts, ideas and wonderings with each other in beginning to answer this questions.</a:t>
            </a:r>
            <a:r>
              <a:rPr lang="en-AU" dirty="0"/>
              <a:t> </a:t>
            </a:r>
          </a:p>
        </p:txBody>
      </p:sp>
      <p:sp>
        <p:nvSpPr>
          <p:cNvPr id="4" name="Slide Number Placeholder 3"/>
          <p:cNvSpPr>
            <a:spLocks noGrp="1"/>
          </p:cNvSpPr>
          <p:nvPr>
            <p:ph type="sldNum" sz="quarter" idx="10"/>
          </p:nvPr>
        </p:nvSpPr>
        <p:spPr/>
        <p:txBody>
          <a:bodyPr/>
          <a:lstStyle/>
          <a:p>
            <a:fld id="{E038FC2C-B79D-6546-A7CD-42435F8CEEE0}" type="slidenum">
              <a:rPr lang="en-US" smtClean="0"/>
              <a:pPr/>
              <a:t>21</a:t>
            </a:fld>
            <a:endParaRPr lang="en-US"/>
          </a:p>
        </p:txBody>
      </p:sp>
    </p:spTree>
    <p:extLst>
      <p:ext uri="{BB962C8B-B14F-4D97-AF65-F5344CB8AC3E}">
        <p14:creationId xmlns:p14="http://schemas.microsoft.com/office/powerpoint/2010/main" val="3158691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22</a:t>
            </a:fld>
            <a:endParaRPr lang="en-US"/>
          </a:p>
        </p:txBody>
      </p:sp>
    </p:spTree>
    <p:extLst>
      <p:ext uri="{BB962C8B-B14F-4D97-AF65-F5344CB8AC3E}">
        <p14:creationId xmlns:p14="http://schemas.microsoft.com/office/powerpoint/2010/main" val="48210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3</a:t>
            </a:fld>
            <a:endParaRPr lang="en-US"/>
          </a:p>
        </p:txBody>
      </p:sp>
    </p:spTree>
    <p:extLst>
      <p:ext uri="{BB962C8B-B14F-4D97-AF65-F5344CB8AC3E}">
        <p14:creationId xmlns:p14="http://schemas.microsoft.com/office/powerpoint/2010/main" val="342412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Big ideas</a:t>
            </a:r>
          </a:p>
          <a:p>
            <a:r>
              <a:rPr lang="en-AU" dirty="0"/>
              <a:t>Patterns and algebra is a </a:t>
            </a:r>
            <a:r>
              <a:rPr lang="en-AU" dirty="0" err="1"/>
              <a:t>substrand</a:t>
            </a:r>
            <a:r>
              <a:rPr lang="en-AU" dirty="0"/>
              <a:t> of the Number and Algebra strand of the </a:t>
            </a:r>
            <a:r>
              <a:rPr lang="en-AU" i="1" dirty="0">
                <a:hlinkClick r:id="rId3"/>
              </a:rPr>
              <a:t>Australian Curriculum: Mathematics</a:t>
            </a:r>
            <a:r>
              <a:rPr lang="en-AU" dirty="0"/>
              <a:t>. However, patterning ideas arise in other </a:t>
            </a:r>
            <a:r>
              <a:rPr lang="en-AU" dirty="0" err="1"/>
              <a:t>substrands</a:t>
            </a:r>
            <a:r>
              <a:rPr lang="en-AU" dirty="0"/>
              <a:t> of this strand, and also in the Measurement and Geometry and the Statistics and Probability strands. Many of the </a:t>
            </a:r>
            <a:r>
              <a:rPr lang="en-AU" dirty="0" err="1"/>
              <a:t>substrands</a:t>
            </a:r>
            <a:r>
              <a:rPr lang="en-AU" dirty="0"/>
              <a:t> can be approached from the ideas of patterns. You can look at a list of content descriptions from the Foundation year through to year 3 in </a:t>
            </a:r>
            <a:r>
              <a:rPr lang="en-AU" i="1" dirty="0">
                <a:hlinkClick r:id="rId4"/>
              </a:rPr>
              <a:t>Patterns and their Applications in the Australian Curriculum: Mathematics</a:t>
            </a:r>
            <a:r>
              <a:rPr lang="en-AU" dirty="0"/>
              <a:t>.</a:t>
            </a:r>
          </a:p>
          <a:p>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Review and/or distribute</a:t>
            </a:r>
            <a:r>
              <a:rPr lang="en-AU" baseline="0" dirty="0"/>
              <a:t> the Australian Curriculum: Mathematics document that contain reference to patterns or in which a pattern approach can be usefully applied.</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4</a:t>
            </a:fld>
            <a:endParaRPr lang="en-US"/>
          </a:p>
        </p:txBody>
      </p:sp>
    </p:spTree>
    <p:extLst>
      <p:ext uri="{BB962C8B-B14F-4D97-AF65-F5344CB8AC3E}">
        <p14:creationId xmlns:p14="http://schemas.microsoft.com/office/powerpoint/2010/main" val="1155923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Big ideas</a:t>
            </a:r>
          </a:p>
          <a:p>
            <a:r>
              <a:rPr lang="en-AU" dirty="0"/>
              <a:t>We are going to look at the big ideas of patterns that thread through the various </a:t>
            </a:r>
            <a:r>
              <a:rPr lang="en-AU" dirty="0" err="1"/>
              <a:t>substrands</a:t>
            </a:r>
            <a:r>
              <a:rPr lang="en-AU" dirty="0"/>
              <a:t> of the curriculum. The big ideas included in the Patterns drawer embrace a large proportion of the separate content descriptions for each year level. So each big idea helps in thinking about many topics in the curriculum.</a:t>
            </a:r>
          </a:p>
          <a:p>
            <a:r>
              <a:rPr lang="en-AU" dirty="0"/>
              <a:t>Focussing on the big ideas can also help integrate the different strands. In particular, patterns can link many ideas in number and geometry.</a:t>
            </a:r>
          </a:p>
          <a:p>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5</a:t>
            </a:fld>
            <a:endParaRPr lang="en-US"/>
          </a:p>
        </p:txBody>
      </p:sp>
    </p:spTree>
    <p:extLst>
      <p:ext uri="{BB962C8B-B14F-4D97-AF65-F5344CB8AC3E}">
        <p14:creationId xmlns:p14="http://schemas.microsoft.com/office/powerpoint/2010/main" val="3282208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Patterns can be found in a wide variety of situations, both in the classroom and outside. Students enjoy looking for patterns around them.</a:t>
            </a:r>
          </a:p>
          <a:p>
            <a:endParaRPr lang="en-AU" dirty="0"/>
          </a:p>
          <a:p>
            <a:r>
              <a:rPr lang="en-AU" dirty="0"/>
              <a:t>Have participants consider</a:t>
            </a:r>
            <a:r>
              <a:rPr lang="en-AU" baseline="0" dirty="0"/>
              <a:t> this question both now and as they progress through the module. </a:t>
            </a:r>
          </a:p>
          <a:p>
            <a:endParaRPr lang="en-AU" baseline="0" dirty="0"/>
          </a:p>
          <a:p>
            <a:r>
              <a:rPr lang="en-AU" baseline="0" dirty="0"/>
              <a:t>Have a discussion about the types of patterns that the participants already know about.</a:t>
            </a:r>
          </a:p>
          <a:p>
            <a:endParaRPr lang="en-AU" baseline="0" dirty="0"/>
          </a:p>
          <a:p>
            <a:r>
              <a:rPr lang="en-AU" baseline="0" dirty="0"/>
              <a:t>This question will be asked at the end of the module for participants to share how their thoughts and ideas have progress.</a:t>
            </a:r>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6</a:t>
            </a:fld>
            <a:endParaRPr lang="en-US"/>
          </a:p>
        </p:txBody>
      </p:sp>
    </p:spTree>
    <p:extLst>
      <p:ext uri="{BB962C8B-B14F-4D97-AF65-F5344CB8AC3E}">
        <p14:creationId xmlns:p14="http://schemas.microsoft.com/office/powerpoint/2010/main" val="2037130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many patterns in both natural and constructed environments. For some beautiful examples that you can use as an introduction to this theme, look at this YouTube video showing that patterns are everywhere.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Have participants</a:t>
            </a:r>
            <a:r>
              <a:rPr lang="en-AU" sz="1200" kern="1200" baseline="0" dirty="0">
                <a:solidFill>
                  <a:schemeClr val="tx1"/>
                </a:solidFill>
                <a:effectLst/>
                <a:latin typeface="+mn-lt"/>
                <a:ea typeface="+mn-ea"/>
                <a:cs typeface="+mn-cs"/>
              </a:rPr>
              <a:t> v</a:t>
            </a:r>
            <a:r>
              <a:rPr lang="en-AU" sz="1200" kern="1200" dirty="0">
                <a:solidFill>
                  <a:schemeClr val="tx1"/>
                </a:solidFill>
                <a:effectLst/>
                <a:latin typeface="+mn-lt"/>
                <a:ea typeface="+mn-ea"/>
                <a:cs typeface="+mn-cs"/>
              </a:rPr>
              <a:t>iew the </a:t>
            </a:r>
            <a:r>
              <a:rPr lang="en-AU" sz="1200" u="sng" kern="1200" dirty="0">
                <a:solidFill>
                  <a:schemeClr val="tx1"/>
                </a:solidFill>
                <a:effectLst/>
                <a:latin typeface="+mn-lt"/>
                <a:ea typeface="+mn-ea"/>
                <a:cs typeface="+mn-cs"/>
                <a:hlinkClick r:id="rId3"/>
              </a:rPr>
              <a:t>Patterns Are Everywhere</a:t>
            </a:r>
            <a:r>
              <a:rPr lang="en-AU" sz="1200" kern="1200" dirty="0">
                <a:solidFill>
                  <a:schemeClr val="tx1"/>
                </a:solidFill>
                <a:effectLst/>
                <a:latin typeface="+mn-lt"/>
                <a:ea typeface="+mn-ea"/>
                <a:cs typeface="+mn-cs"/>
              </a:rPr>
              <a:t> video (TDT) and then identify and discuss opportunities within your students’ school context, and their home context, that would be relevant examples to them. Brainstorm a list of questions that would explore the elements of these patterns. </a:t>
            </a:r>
          </a:p>
          <a:p>
            <a:endParaRPr lang="en-AU" sz="1200" kern="1200" dirty="0">
              <a:solidFill>
                <a:schemeClr val="tx1"/>
              </a:solidFill>
              <a:effectLst/>
              <a:latin typeface="+mn-lt"/>
              <a:ea typeface="+mn-ea"/>
              <a:cs typeface="+mn-cs"/>
            </a:endParaRPr>
          </a:p>
          <a:p>
            <a:r>
              <a:rPr lang="en-AU" dirty="0"/>
              <a:t>Patterns also occur frequently in many school activities. Some examples are:</a:t>
            </a:r>
          </a:p>
          <a:p>
            <a:r>
              <a:rPr lang="en-AU" dirty="0"/>
              <a:t>* skip counting (e.g. 5, 10, 15, 20…)</a:t>
            </a:r>
          </a:p>
          <a:p>
            <a:r>
              <a:rPr lang="en-AU" dirty="0"/>
              <a:t>* block building</a:t>
            </a:r>
          </a:p>
          <a:p>
            <a:r>
              <a:rPr lang="en-AU" dirty="0"/>
              <a:t>* decorative patterns (e.g. potato stamping, butterfly patterns)</a:t>
            </a:r>
          </a:p>
          <a:p>
            <a:r>
              <a:rPr lang="en-AU" dirty="0"/>
              <a:t>* musical rhythm and melodic repetition</a:t>
            </a:r>
          </a:p>
          <a:p>
            <a:r>
              <a:rPr lang="en-AU" dirty="0"/>
              <a:t>* rhyming in poetry</a:t>
            </a:r>
          </a:p>
          <a:p>
            <a:r>
              <a:rPr lang="en-AU" dirty="0"/>
              <a:t>* playground games.</a:t>
            </a:r>
          </a:p>
          <a:p>
            <a:r>
              <a:rPr lang="en-AU" dirty="0"/>
              <a:t>There many more.</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7</a:t>
            </a:fld>
            <a:endParaRPr lang="en-US"/>
          </a:p>
        </p:txBody>
      </p:sp>
    </p:spTree>
    <p:extLst>
      <p:ext uri="{BB962C8B-B14F-4D97-AF65-F5344CB8AC3E}">
        <p14:creationId xmlns:p14="http://schemas.microsoft.com/office/powerpoint/2010/main" val="3885549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Tartans and nursery rhymes</a:t>
            </a:r>
          </a:p>
          <a:p>
            <a:r>
              <a:rPr lang="en-AU" dirty="0"/>
              <a:t>A tartan is a textile design that comes from Scotland. Ask participants if they can describe the pattern in this tartan.</a:t>
            </a:r>
          </a:p>
          <a:p>
            <a:endParaRPr lang="en-AU" dirty="0"/>
          </a:p>
          <a:p>
            <a:r>
              <a:rPr lang="en-AU" dirty="0"/>
              <a:t>The tartan consists of a pattern of black, yellow and red horizontal rows and the same pattern of black, yellow and red vertical columns. The colour changes where the rows and columns intersect. Also, the rows and columns make squares and rectangles of various colours.</a:t>
            </a:r>
          </a:p>
          <a:p>
            <a:r>
              <a:rPr lang="en-AU" dirty="0"/>
              <a:t>Find your own examples of Scottish tartans. You will have to look online to find some.</a:t>
            </a:r>
          </a:p>
          <a:p>
            <a:r>
              <a:rPr lang="en-AU" dirty="0"/>
              <a:t>What patterns do they have?</a:t>
            </a:r>
          </a:p>
          <a:p>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8</a:t>
            </a:fld>
            <a:endParaRPr lang="en-US"/>
          </a:p>
        </p:txBody>
      </p:sp>
    </p:spTree>
    <p:extLst>
      <p:ext uri="{BB962C8B-B14F-4D97-AF65-F5344CB8AC3E}">
        <p14:creationId xmlns:p14="http://schemas.microsoft.com/office/powerpoint/2010/main" val="1426181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is a well-known nursery rhyme:</a:t>
            </a:r>
          </a:p>
          <a:p>
            <a:endParaRPr lang="en-AU" dirty="0"/>
          </a:p>
          <a:p>
            <a:r>
              <a:rPr lang="en-AU" dirty="0"/>
              <a:t>One way of looking for patterns is to ask students these questions about the words.</a:t>
            </a:r>
          </a:p>
          <a:p>
            <a:r>
              <a:rPr lang="en-AU" dirty="0"/>
              <a:t>* Is there any grouping?</a:t>
            </a:r>
          </a:p>
          <a:p>
            <a:r>
              <a:rPr lang="en-AU" dirty="0"/>
              <a:t>* Is there any repetition?</a:t>
            </a:r>
          </a:p>
          <a:p>
            <a:r>
              <a:rPr lang="en-AU" dirty="0"/>
              <a:t>* Is there any repetition with variation?</a:t>
            </a:r>
          </a:p>
          <a:p>
            <a:r>
              <a:rPr lang="en-AU" dirty="0"/>
              <a:t>What do you notice?</a:t>
            </a:r>
          </a:p>
          <a:p>
            <a:r>
              <a:rPr lang="en-AU" dirty="0"/>
              <a:t>Now look at the notes (do not try to sing them). What patterns do you see now?</a:t>
            </a:r>
          </a:p>
          <a:p>
            <a:r>
              <a:rPr lang="en-AU" dirty="0"/>
              <a:t>Now sing the song. Do you notice any further patterns?</a:t>
            </a:r>
          </a:p>
          <a:p>
            <a:endParaRPr lang="en-AU" dirty="0"/>
          </a:p>
          <a:p>
            <a:r>
              <a:rPr lang="en-AU" dirty="0"/>
              <a:t>When you have finished puzzling over these questions, look at </a:t>
            </a:r>
            <a:r>
              <a:rPr lang="en-AU" i="1" dirty="0">
                <a:hlinkClick r:id="rId3"/>
              </a:rPr>
              <a:t>A Pattern Analysis of 'Three Blind Mice'</a:t>
            </a:r>
            <a:r>
              <a:rPr lang="en-AU" dirty="0"/>
              <a:t>.</a:t>
            </a:r>
          </a:p>
          <a:p>
            <a:r>
              <a:rPr lang="en-AU" dirty="0"/>
              <a:t>Then repeat the exercise with other children's songs, such as 'Frère Jacques' or 'Hot Cross Buns'.</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9</a:t>
            </a:fld>
            <a:endParaRPr lang="en-US"/>
          </a:p>
        </p:txBody>
      </p:sp>
    </p:spTree>
    <p:extLst>
      <p:ext uri="{BB962C8B-B14F-4D97-AF65-F5344CB8AC3E}">
        <p14:creationId xmlns:p14="http://schemas.microsoft.com/office/powerpoint/2010/main" val="3519927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3500" y="841772"/>
            <a:ext cx="6615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333500" y="2701529"/>
            <a:ext cx="6615000" cy="1755000"/>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90992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4"/>
            <a:ext cx="6615000" cy="94500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400"/>
            </a:lvl2pPr>
            <a:lvl3pPr>
              <a:defRPr sz="24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441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33500" y="1282304"/>
            <a:ext cx="66150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1333500" y="3442098"/>
            <a:ext cx="66150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52808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08500" y="1441429"/>
            <a:ext cx="32400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1333500" y="1441429"/>
            <a:ext cx="32400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484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526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31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501" y="336946"/>
            <a:ext cx="3170039"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4503538" y="740569"/>
            <a:ext cx="401300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33501" y="1537096"/>
            <a:ext cx="317003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64258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501" y="336946"/>
            <a:ext cx="3073823"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4702628" y="740569"/>
            <a:ext cx="4052455"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333501" y="1537096"/>
            <a:ext cx="3073822"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4989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47875" y="841773"/>
            <a:ext cx="6705600" cy="1168003"/>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2047875" y="2085975"/>
            <a:ext cx="6705600" cy="342900"/>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77612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3500" y="273844"/>
            <a:ext cx="6615000" cy="94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33500" y="1369219"/>
            <a:ext cx="6615000" cy="3375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 y="0"/>
            <a:ext cx="1080000" cy="5143500"/>
          </a:xfrm>
          <a:prstGeom prst="rect">
            <a:avLst/>
          </a:prstGeom>
          <a:gradFill flip="none" rotWithShape="1">
            <a:gsLst>
              <a:gs pos="0">
                <a:srgbClr val="406077"/>
              </a:gs>
              <a:gs pos="79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8" name="Picture 8" descr="dimensions_logo_2.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4294" y="258367"/>
            <a:ext cx="945000" cy="75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19412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Lst>
  <p:txStyles>
    <p:titleStyle>
      <a:lvl1pPr algn="l" defTabSz="685800" rtl="0" eaLnBrk="1" latinLnBrk="0" hangingPunct="1">
        <a:lnSpc>
          <a:spcPct val="90000"/>
        </a:lnSpc>
        <a:spcBef>
          <a:spcPct val="0"/>
        </a:spcBef>
        <a:buNone/>
        <a:defRPr sz="3300" b="0" i="0" kern="1200">
          <a:solidFill>
            <a:srgbClr val="406077"/>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893457" y="2463404"/>
            <a:ext cx="6250543" cy="2303859"/>
          </a:xfrm>
          <a:prstGeom prst="rect">
            <a:avLst/>
          </a:prstGeom>
          <a:gradFill flip="none" rotWithShape="1">
            <a:gsLst>
              <a:gs pos="91000">
                <a:srgbClr val="406077"/>
              </a:gs>
              <a:gs pos="9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1" name="Rectangle 10"/>
          <p:cNvSpPr/>
          <p:nvPr/>
        </p:nvSpPr>
        <p:spPr>
          <a:xfrm flipH="1">
            <a:off x="0" y="4767263"/>
            <a:ext cx="6858000" cy="384572"/>
          </a:xfrm>
          <a:prstGeom prst="rect">
            <a:avLst/>
          </a:prstGeom>
          <a:gradFill flip="none" rotWithShape="1">
            <a:gsLst>
              <a:gs pos="100000">
                <a:srgbClr val="406077"/>
              </a:gs>
              <a:gs pos="23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2" name="Rectangle 11"/>
          <p:cNvSpPr/>
          <p:nvPr/>
        </p:nvSpPr>
        <p:spPr>
          <a:xfrm flipV="1">
            <a:off x="2893457" y="2339577"/>
            <a:ext cx="6250543" cy="123826"/>
          </a:xfrm>
          <a:prstGeom prst="rect">
            <a:avLst/>
          </a:prstGeom>
          <a:solidFill>
            <a:srgbClr val="CE11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3" name="Picture 9" descr="dimensions_logo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142875"/>
            <a:ext cx="1838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893457" y="2019301"/>
            <a:ext cx="6250543" cy="402431"/>
          </a:xfrm>
          <a:prstGeom prst="rect">
            <a:avLst/>
          </a:prstGeom>
          <a:solidFill>
            <a:srgbClr val="40607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0905" y="3886201"/>
            <a:ext cx="715565" cy="715565"/>
          </a:xfrm>
          <a:prstGeom prst="rect">
            <a:avLst/>
          </a:prstGeom>
        </p:spPr>
      </p:pic>
    </p:spTree>
    <p:extLst>
      <p:ext uri="{BB962C8B-B14F-4D97-AF65-F5344CB8AC3E}">
        <p14:creationId xmlns:p14="http://schemas.microsoft.com/office/powerpoint/2010/main" val="231904144"/>
      </p:ext>
    </p:extLst>
  </p:cSld>
  <p:clrMap bg1="lt1" tx1="dk1" bg2="lt2" tx2="dk2" accent1="accent1" accent2="accent2" accent3="accent3" accent4="accent4" accent5="accent5" accent6="accent6" hlink="hlink" folHlink="folHlink"/>
  <p:sldLayoutIdLst>
    <p:sldLayoutId id="2147483817" r:id="rId1"/>
  </p:sldLayoutIdLst>
  <p:txStyles>
    <p:titleStyle>
      <a:lvl1pPr algn="ctr" defTabSz="685800" rtl="0" eaLnBrk="1" latinLnBrk="0" hangingPunct="1">
        <a:lnSpc>
          <a:spcPct val="90000"/>
        </a:lnSpc>
        <a:spcBef>
          <a:spcPct val="0"/>
        </a:spcBef>
        <a:buNone/>
        <a:defRPr sz="3300" b="0" i="0" kern="1200">
          <a:solidFill>
            <a:srgbClr val="406077"/>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hyperlink" Target="https://openclipart.org/detail/213632/mouse" TargetMode="External"/><Relationship Id="rId4" Type="http://schemas.openxmlformats.org/officeDocument/2006/relationships/hyperlink" Target="https://openclipart.org/user-detail/Helm42" TargetMode="External"/><Relationship Id="rId5" Type="http://schemas.openxmlformats.org/officeDocument/2006/relationships/hyperlink" Target="tdt_P_threeblindmice%20(3).pdf" TargetMode="External"/><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tdt_P_threeblindmice%20(3).pdf"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hyperlink" Target="tdt_P_threeblindmice%20(3).pdf" TargetMode="External"/><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hyperlink" Target="tdt_P_threeblindmice%20(3).pdf" TargetMode="External"/><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s://www.scootle.edu.au/ec/search?q=mc:+look+and+listen&amp;field=title&amp;field=text.all&amp;field=topic&amp;v=text" TargetMode="External"/><Relationship Id="rId5" Type="http://schemas.openxmlformats.org/officeDocument/2006/relationships/hyperlink" Target="NULL" TargetMode="External"/><Relationship Id="rId6" Type="http://schemas.openxmlformats.org/officeDocument/2006/relationships/hyperlink" Target="https://www.scootle.edu.au/ec/search?q=mc:+making+patterns&amp;field=title&amp;field=text.all&amp;field=topic&amp;v=text" TargetMode="External"/><Relationship Id="rId7" Type="http://schemas.openxmlformats.org/officeDocument/2006/relationships/hyperlink" Target="https://www.scootle.edu.au/ec/search?q=patterns+around+us&amp;field=title&amp;field=text.all&amp;field=topic&amp;v=text" TargetMode="External"/><Relationship Id="rId8" Type="http://schemas.openxmlformats.org/officeDocument/2006/relationships/hyperlink" Target="http://www.scootle.edu.au/ec/viewing/L1063/index.html" TargetMode="External"/><Relationship Id="rId9" Type="http://schemas.openxmlformats.org/officeDocument/2006/relationships/hyperlink" Target="http://www.scootle.edu.au/ec/viewing/L589/index.html"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topdrawer.aamt.edu.au/Patterns/Activities/Sports-day" TargetMode="External"/><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splash.abc.net.au/home#!/media/29547/"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hyperlink" Target="http://nmarchildon.openphoto.net/gallery/"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hyperlink" Target="http://nmarchildon.openphoto.net/gallery/"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hyperlink" Target="http://sarabbit.openphoto.net/gallery/"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hyperlink" Target="http://okicombo.openphoto.net/gallery/"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reativecommons.org/licenses/by-nc-nd/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australiancurriculum.edu.au/mathematics/curriculum/f-10?layout=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youtube.com/watch?v=7HIn3X14inI&amp;feature=relat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7380" y="798463"/>
            <a:ext cx="7199948" cy="1168003"/>
          </a:xfrm>
        </p:spPr>
        <p:txBody>
          <a:bodyPr/>
          <a:lstStyle/>
          <a:p>
            <a:pPr algn="l"/>
            <a:r>
              <a:rPr lang="en-US" sz="2700" b="1" dirty="0" smtClean="0">
                <a:solidFill>
                  <a:srgbClr val="0F1E50"/>
                </a:solidFill>
              </a:rPr>
              <a:t>Working with </a:t>
            </a:r>
            <a:r>
              <a:rPr lang="en-US" sz="2700" b="1" i="1" dirty="0" smtClean="0">
                <a:solidFill>
                  <a:srgbClr val="0F1E50"/>
                </a:solidFill>
              </a:rPr>
              <a:t>Top Drawer Teachers:</a:t>
            </a:r>
            <a:br>
              <a:rPr lang="en-US" sz="2700" b="1" i="1" dirty="0" smtClean="0">
                <a:solidFill>
                  <a:srgbClr val="0F1E50"/>
                </a:solidFill>
              </a:rPr>
            </a:br>
            <a:r>
              <a:rPr lang="en-US" sz="2700" b="1" dirty="0" smtClean="0">
                <a:solidFill>
                  <a:srgbClr val="0F1E50"/>
                </a:solidFill>
              </a:rPr>
              <a:t>The big ideas of patterns</a:t>
            </a:r>
            <a:endParaRPr lang="en-US" sz="2700" b="1" dirty="0">
              <a:solidFill>
                <a:srgbClr val="0F1E50"/>
              </a:solidFill>
            </a:endParaRPr>
          </a:p>
        </p:txBody>
      </p:sp>
      <p:sp>
        <p:nvSpPr>
          <p:cNvPr id="3" name="Subtitle 2"/>
          <p:cNvSpPr>
            <a:spLocks noGrp="1"/>
          </p:cNvSpPr>
          <p:nvPr>
            <p:ph type="subTitle" idx="1"/>
          </p:nvPr>
        </p:nvSpPr>
        <p:spPr>
          <a:xfrm>
            <a:off x="2971801" y="2052682"/>
            <a:ext cx="5566522" cy="342900"/>
          </a:xfrm>
        </p:spPr>
        <p:txBody>
          <a:bodyPr/>
          <a:lstStyle/>
          <a:p>
            <a:pPr algn="l"/>
            <a:r>
              <a:rPr lang="en-US" sz="2000" b="1" dirty="0" smtClean="0"/>
              <a:t>Module 1 of 5: Patterns are everywhere</a:t>
            </a:r>
            <a:endParaRPr lang="en-US" sz="2000" b="1" dirty="0"/>
          </a:p>
        </p:txBody>
      </p:sp>
      <p:pic>
        <p:nvPicPr>
          <p:cNvPr id="4" name="Picture 3"/>
          <p:cNvPicPr>
            <a:picLocks noChangeAspect="1"/>
          </p:cNvPicPr>
          <p:nvPr/>
        </p:nvPicPr>
        <p:blipFill>
          <a:blip r:embed="rId3"/>
          <a:stretch>
            <a:fillRect/>
          </a:stretch>
        </p:blipFill>
        <p:spPr>
          <a:xfrm>
            <a:off x="2891118" y="2690561"/>
            <a:ext cx="3843474" cy="461217"/>
          </a:xfrm>
          <a:prstGeom prst="rect">
            <a:avLst/>
          </a:prstGeom>
        </p:spPr>
      </p:pic>
      <p:sp>
        <p:nvSpPr>
          <p:cNvPr id="5" name="Rectangle 4"/>
          <p:cNvSpPr/>
          <p:nvPr/>
        </p:nvSpPr>
        <p:spPr>
          <a:xfrm>
            <a:off x="6071943" y="4812713"/>
            <a:ext cx="6036537" cy="276999"/>
          </a:xfrm>
          <a:prstGeom prst="rect">
            <a:avLst/>
          </a:prstGeom>
        </p:spPr>
        <p:txBody>
          <a:bodyPr wrap="square">
            <a:spAutoFit/>
          </a:bodyPr>
          <a:lstStyle/>
          <a:p>
            <a:r>
              <a:rPr lang="en-AU" sz="1200" dirty="0" smtClean="0">
                <a:solidFill>
                  <a:srgbClr val="406077"/>
                </a:solidFill>
                <a:latin typeface="Arial" charset="0"/>
                <a:ea typeface="Arial" charset="0"/>
                <a:cs typeface="Arial" charset="0"/>
              </a:rPr>
              <a:t>Designed and </a:t>
            </a:r>
            <a:r>
              <a:rPr lang="en-AU" sz="1200" dirty="0">
                <a:solidFill>
                  <a:srgbClr val="406077"/>
                </a:solidFill>
                <a:latin typeface="Arial" charset="0"/>
                <a:ea typeface="Arial" charset="0"/>
                <a:cs typeface="Arial" charset="0"/>
              </a:rPr>
              <a:t>written by: D. </a:t>
            </a:r>
            <a:r>
              <a:rPr lang="en-AU" sz="1200" dirty="0" err="1" smtClean="0">
                <a:solidFill>
                  <a:srgbClr val="406077"/>
                </a:solidFill>
                <a:latin typeface="Arial" charset="0"/>
                <a:ea typeface="Arial" charset="0"/>
                <a:cs typeface="Arial" charset="0"/>
              </a:rPr>
              <a:t>Samojlowicz</a:t>
            </a:r>
            <a:r>
              <a:rPr lang="en-AU" sz="1200" dirty="0" smtClean="0">
                <a:solidFill>
                  <a:srgbClr val="406077"/>
                </a:solidFill>
                <a:latin typeface="Arial" charset="0"/>
                <a:ea typeface="Arial" charset="0"/>
                <a:cs typeface="Arial" charset="0"/>
              </a:rPr>
              <a:t> </a:t>
            </a:r>
            <a:endParaRPr lang="en-AU" sz="800" dirty="0">
              <a:solidFill>
                <a:srgbClr val="406077"/>
              </a:solidFill>
              <a:latin typeface="Arial" charset="0"/>
              <a:ea typeface="Arial" charset="0"/>
              <a:cs typeface="Arial" charset="0"/>
            </a:endParaRPr>
          </a:p>
        </p:txBody>
      </p:sp>
    </p:spTree>
    <p:extLst>
      <p:ext uri="{BB962C8B-B14F-4D97-AF65-F5344CB8AC3E}">
        <p14:creationId xmlns:p14="http://schemas.microsoft.com/office/powerpoint/2010/main" val="141634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9231" y="4393204"/>
            <a:ext cx="1274769" cy="564852"/>
          </a:xfrm>
        </p:spPr>
        <p:txBody>
          <a:bodyPr>
            <a:noAutofit/>
          </a:bodyPr>
          <a:lstStyle/>
          <a:p>
            <a:pPr marL="0" indent="0">
              <a:buNone/>
            </a:pPr>
            <a:r>
              <a:rPr lang="en-AU" sz="1000" dirty="0">
                <a:solidFill>
                  <a:srgbClr val="406077"/>
                </a:solidFill>
              </a:rPr>
              <a:t>©  </a:t>
            </a:r>
            <a:r>
              <a:rPr lang="en-AU" sz="1000" b="1" dirty="0">
                <a:solidFill>
                  <a:srgbClr val="406077"/>
                </a:solidFill>
                <a:hlinkClick r:id="rId3"/>
              </a:rPr>
              <a:t>mouse</a:t>
            </a:r>
            <a:endParaRPr lang="en-AU" sz="1000" b="1" dirty="0">
              <a:solidFill>
                <a:srgbClr val="406077"/>
              </a:solidFill>
            </a:endParaRPr>
          </a:p>
          <a:p>
            <a:pPr marL="0" indent="0">
              <a:buNone/>
            </a:pPr>
            <a:r>
              <a:rPr lang="en-AU" sz="1000" dirty="0">
                <a:solidFill>
                  <a:srgbClr val="406077"/>
                </a:solidFill>
              </a:rPr>
              <a:t>by </a:t>
            </a:r>
            <a:r>
              <a:rPr lang="en-AU" sz="1000" dirty="0">
                <a:solidFill>
                  <a:srgbClr val="406077"/>
                </a:solidFill>
                <a:hlinkClick r:id="rId4"/>
              </a:rPr>
              <a:t>Helm42</a:t>
            </a:r>
            <a:r>
              <a:rPr lang="en-AU" sz="1000" dirty="0">
                <a:solidFill>
                  <a:srgbClr val="406077"/>
                </a:solidFill>
              </a:rPr>
              <a:t/>
            </a:r>
            <a:br>
              <a:rPr lang="en-AU" sz="1000" dirty="0">
                <a:solidFill>
                  <a:srgbClr val="406077"/>
                </a:solidFill>
              </a:rPr>
            </a:br>
            <a:r>
              <a:rPr lang="en-AU" sz="1000" dirty="0">
                <a:solidFill>
                  <a:srgbClr val="406077"/>
                </a:solidFill>
              </a:rPr>
              <a:t>2015-02-04</a:t>
            </a:r>
          </a:p>
        </p:txBody>
      </p:sp>
      <p:grpSp>
        <p:nvGrpSpPr>
          <p:cNvPr id="8" name="Group 7"/>
          <p:cNvGrpSpPr/>
          <p:nvPr/>
        </p:nvGrpSpPr>
        <p:grpSpPr>
          <a:xfrm>
            <a:off x="3057487" y="1685326"/>
            <a:ext cx="3774693" cy="1964898"/>
            <a:chOff x="2103593" y="2127016"/>
            <a:chExt cx="4722657" cy="2458356"/>
          </a:xfrm>
        </p:grpSpPr>
        <p:pic>
          <p:nvPicPr>
            <p:cNvPr id="4" name="Picture 3">
              <a:hlinkClick r:id="rId5" action="ppaction://hlinkfile"/>
            </p:cNvPr>
            <p:cNvPicPr>
              <a:picLocks noChangeAspect="1"/>
            </p:cNvPicPr>
            <p:nvPr/>
          </p:nvPicPr>
          <p:blipFill>
            <a:blip r:embed="rId6"/>
            <a:stretch>
              <a:fillRect/>
            </a:stretch>
          </p:blipFill>
          <p:spPr>
            <a:xfrm rot="20326135">
              <a:off x="2103593" y="2127016"/>
              <a:ext cx="1890413" cy="1302810"/>
            </a:xfrm>
            <a:prstGeom prst="rect">
              <a:avLst/>
            </a:prstGeom>
          </p:spPr>
        </p:pic>
        <p:pic>
          <p:nvPicPr>
            <p:cNvPr id="5" name="Picture 4">
              <a:hlinkClick r:id="rId5" action="ppaction://hlinkfile"/>
            </p:cNvPr>
            <p:cNvPicPr>
              <a:picLocks noChangeAspect="1"/>
            </p:cNvPicPr>
            <p:nvPr/>
          </p:nvPicPr>
          <p:blipFill>
            <a:blip r:embed="rId6"/>
            <a:stretch>
              <a:fillRect/>
            </a:stretch>
          </p:blipFill>
          <p:spPr>
            <a:xfrm rot="915755">
              <a:off x="3519714" y="3282562"/>
              <a:ext cx="1890413" cy="1302810"/>
            </a:xfrm>
            <a:prstGeom prst="rect">
              <a:avLst/>
            </a:prstGeom>
          </p:spPr>
        </p:pic>
        <p:pic>
          <p:nvPicPr>
            <p:cNvPr id="6" name="Picture 5">
              <a:hlinkClick r:id="rId5" action="ppaction://hlinkfile"/>
            </p:cNvPr>
            <p:cNvPicPr>
              <a:picLocks noChangeAspect="1"/>
            </p:cNvPicPr>
            <p:nvPr/>
          </p:nvPicPr>
          <p:blipFill>
            <a:blip r:embed="rId6"/>
            <a:stretch>
              <a:fillRect/>
            </a:stretch>
          </p:blipFill>
          <p:spPr>
            <a:xfrm rot="1273865" flipH="1">
              <a:off x="4935837" y="2466400"/>
              <a:ext cx="1890413" cy="1302810"/>
            </a:xfrm>
            <a:prstGeom prst="rect">
              <a:avLst/>
            </a:prstGeom>
          </p:spPr>
        </p:pic>
      </p:grpSp>
    </p:spTree>
    <p:extLst>
      <p:ext uri="{BB962C8B-B14F-4D97-AF65-F5344CB8AC3E}">
        <p14:creationId xmlns:p14="http://schemas.microsoft.com/office/powerpoint/2010/main" val="3763794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366750" y="618354"/>
            <a:ext cx="7502218" cy="4722050"/>
          </a:xfrm>
        </p:spPr>
        <p:txBody>
          <a:bodyPr>
            <a:normAutofit/>
          </a:bodyPr>
          <a:lstStyle/>
          <a:p>
            <a:pPr marL="0" indent="0">
              <a:buNone/>
            </a:pPr>
            <a:r>
              <a:rPr lang="en-AU" sz="2800" b="1" dirty="0">
                <a:solidFill>
                  <a:srgbClr val="0F1E50"/>
                </a:solidFill>
              </a:rPr>
              <a:t>The </a:t>
            </a:r>
            <a:r>
              <a:rPr lang="en-AU" sz="2800" b="1" dirty="0" smtClean="0">
                <a:solidFill>
                  <a:srgbClr val="0F1E50"/>
                </a:solidFill>
              </a:rPr>
              <a:t>words</a:t>
            </a:r>
          </a:p>
          <a:p>
            <a:pPr marL="0" indent="0">
              <a:buNone/>
            </a:pPr>
            <a:r>
              <a:rPr lang="en-AU" sz="1800" dirty="0" smtClean="0">
                <a:solidFill>
                  <a:srgbClr val="0F1E50"/>
                </a:solidFill>
              </a:rPr>
              <a:t>The </a:t>
            </a:r>
            <a:r>
              <a:rPr lang="en-AU" sz="1800" dirty="0">
                <a:solidFill>
                  <a:srgbClr val="0F1E50"/>
                </a:solidFill>
              </a:rPr>
              <a:t>pattern in the words can be analysed </a:t>
            </a:r>
            <a:r>
              <a:rPr lang="en-AU" sz="1800" dirty="0" smtClean="0">
                <a:solidFill>
                  <a:srgbClr val="0F1E50"/>
                </a:solidFill>
              </a:rPr>
              <a:t>as</a:t>
            </a:r>
          </a:p>
          <a:p>
            <a:pPr marL="0" indent="0">
              <a:buNone/>
            </a:pPr>
            <a:r>
              <a:rPr lang="en-AU" sz="1800" dirty="0" smtClean="0">
                <a:solidFill>
                  <a:srgbClr val="0F1E50"/>
                </a:solidFill>
              </a:rPr>
              <a:t>A1–A1–A2–A2–B1–B2–B3–A1</a:t>
            </a:r>
            <a:r>
              <a:rPr lang="en-AU" sz="1800" dirty="0">
                <a:solidFill>
                  <a:srgbClr val="0F1E50"/>
                </a:solidFill>
              </a:rPr>
              <a:t>, where:</a:t>
            </a:r>
          </a:p>
          <a:p>
            <a:pPr marL="0" indent="0">
              <a:buNone/>
            </a:pPr>
            <a:r>
              <a:rPr lang="en-AU" sz="1800" dirty="0">
                <a:solidFill>
                  <a:srgbClr val="0F1E50"/>
                </a:solidFill>
              </a:rPr>
              <a:t>A1 = “Three blind mice”</a:t>
            </a:r>
          </a:p>
          <a:p>
            <a:pPr marL="0" indent="0">
              <a:buNone/>
            </a:pPr>
            <a:r>
              <a:rPr lang="en-AU" sz="1800" dirty="0">
                <a:solidFill>
                  <a:srgbClr val="0F1E50"/>
                </a:solidFill>
              </a:rPr>
              <a:t>A2 = “See how they run”</a:t>
            </a:r>
          </a:p>
          <a:p>
            <a:pPr marL="0" indent="0">
              <a:buNone/>
            </a:pPr>
            <a:r>
              <a:rPr lang="en-AU" sz="1800" dirty="0">
                <a:solidFill>
                  <a:srgbClr val="0F1E50"/>
                </a:solidFill>
              </a:rPr>
              <a:t>B1 = “They all ran after the farmer’s wife”</a:t>
            </a:r>
          </a:p>
          <a:p>
            <a:pPr marL="0" indent="0">
              <a:buNone/>
            </a:pPr>
            <a:r>
              <a:rPr lang="en-AU" sz="1800" dirty="0">
                <a:solidFill>
                  <a:srgbClr val="0F1E50"/>
                </a:solidFill>
              </a:rPr>
              <a:t>B2 = “who cut off their tails with a carving knife”</a:t>
            </a:r>
          </a:p>
          <a:p>
            <a:pPr marL="0" indent="0">
              <a:buNone/>
            </a:pPr>
            <a:r>
              <a:rPr lang="en-AU" sz="1800" dirty="0">
                <a:solidFill>
                  <a:srgbClr val="0F1E50"/>
                </a:solidFill>
              </a:rPr>
              <a:t>B3 = “Did you ever see such a sight in your life”</a:t>
            </a:r>
          </a:p>
          <a:p>
            <a:pPr marL="0" indent="0">
              <a:lnSpc>
                <a:spcPct val="110000"/>
              </a:lnSpc>
              <a:buNone/>
            </a:pPr>
            <a:r>
              <a:rPr lang="en-AU" sz="1500" dirty="0" smtClean="0">
                <a:solidFill>
                  <a:srgbClr val="0F1E50"/>
                </a:solidFill>
              </a:rPr>
              <a:t>A1 </a:t>
            </a:r>
            <a:r>
              <a:rPr lang="en-AU" sz="1500" dirty="0">
                <a:solidFill>
                  <a:srgbClr val="0F1E50"/>
                </a:solidFill>
              </a:rPr>
              <a:t>and A2 are similar in that they are both short and repeated. </a:t>
            </a:r>
            <a:r>
              <a:rPr lang="en-AU" sz="1500" dirty="0" smtClean="0">
                <a:solidFill>
                  <a:srgbClr val="0F1E50"/>
                </a:solidFill>
              </a:rPr>
              <a:t>B1</a:t>
            </a:r>
            <a:r>
              <a:rPr lang="en-AU" sz="1500" dirty="0">
                <a:solidFill>
                  <a:srgbClr val="0F1E50"/>
                </a:solidFill>
              </a:rPr>
              <a:t>, B2, and B3 are similar in that they are all the same length </a:t>
            </a:r>
            <a:r>
              <a:rPr lang="en-AU" sz="1500" dirty="0" smtClean="0">
                <a:solidFill>
                  <a:srgbClr val="0F1E50"/>
                </a:solidFill>
              </a:rPr>
              <a:t>(</a:t>
            </a:r>
            <a:r>
              <a:rPr lang="en-AU" sz="1500" dirty="0">
                <a:solidFill>
                  <a:srgbClr val="0F1E50"/>
                </a:solidFill>
              </a:rPr>
              <a:t>but linger than A1 and A2), show a similar (but not identical) rhythm, and rhyme (wife-knife-life).</a:t>
            </a:r>
          </a:p>
        </p:txBody>
      </p:sp>
      <p:pic>
        <p:nvPicPr>
          <p:cNvPr id="5" name="Picture 4">
            <a:hlinkClick r:id="rId3" action="ppaction://hlinkfile"/>
          </p:cNvPr>
          <p:cNvPicPr>
            <a:picLocks noChangeAspect="1"/>
          </p:cNvPicPr>
          <p:nvPr/>
        </p:nvPicPr>
        <p:blipFill>
          <a:blip r:embed="rId4"/>
          <a:stretch>
            <a:fillRect/>
          </a:stretch>
        </p:blipFill>
        <p:spPr>
          <a:xfrm rot="1273865" flipH="1">
            <a:off x="7770633" y="746774"/>
            <a:ext cx="1464998" cy="1009628"/>
          </a:xfrm>
          <a:prstGeom prst="rect">
            <a:avLst/>
          </a:prstGeom>
        </p:spPr>
      </p:pic>
    </p:spTree>
    <p:extLst>
      <p:ext uri="{BB962C8B-B14F-4D97-AF65-F5344CB8AC3E}">
        <p14:creationId xmlns:p14="http://schemas.microsoft.com/office/powerpoint/2010/main" val="1050689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346563" y="624896"/>
            <a:ext cx="7622625" cy="4421575"/>
          </a:xfrm>
        </p:spPr>
        <p:txBody>
          <a:bodyPr>
            <a:normAutofit fontScale="92500" lnSpcReduction="10000"/>
          </a:bodyPr>
          <a:lstStyle/>
          <a:p>
            <a:pPr marL="0" indent="0">
              <a:buNone/>
            </a:pPr>
            <a:r>
              <a:rPr lang="en-AU" sz="3000" b="1" dirty="0">
                <a:solidFill>
                  <a:srgbClr val="0F1E50"/>
                </a:solidFill>
              </a:rPr>
              <a:t>The notes</a:t>
            </a:r>
          </a:p>
          <a:p>
            <a:pPr marL="0" indent="0">
              <a:lnSpc>
                <a:spcPct val="120000"/>
              </a:lnSpc>
              <a:buNone/>
            </a:pPr>
            <a:r>
              <a:rPr lang="en-AU" sz="1900" dirty="0">
                <a:solidFill>
                  <a:srgbClr val="0F1E50"/>
                </a:solidFill>
              </a:rPr>
              <a:t>The visual pattern in the notes can be analysed as </a:t>
            </a:r>
            <a:r>
              <a:rPr lang="en-AU" sz="1900" dirty="0" smtClean="0">
                <a:solidFill>
                  <a:srgbClr val="0F1E50"/>
                </a:solidFill>
              </a:rPr>
              <a:t/>
            </a:r>
            <a:br>
              <a:rPr lang="en-AU" sz="1900" dirty="0" smtClean="0">
                <a:solidFill>
                  <a:srgbClr val="0F1E50"/>
                </a:solidFill>
              </a:rPr>
            </a:br>
            <a:r>
              <a:rPr lang="en-AU" sz="1900" dirty="0" smtClean="0">
                <a:solidFill>
                  <a:srgbClr val="0F1E50"/>
                </a:solidFill>
              </a:rPr>
              <a:t>C1–C1–C2–C2–D–D–D–C1</a:t>
            </a:r>
            <a:r>
              <a:rPr lang="en-AU" sz="1900" dirty="0">
                <a:solidFill>
                  <a:srgbClr val="0F1E50"/>
                </a:solidFill>
              </a:rPr>
              <a:t>, where:</a:t>
            </a:r>
          </a:p>
          <a:p>
            <a:pPr marL="0" indent="0">
              <a:buNone/>
            </a:pPr>
            <a:r>
              <a:rPr lang="en-AU" sz="1400" dirty="0" smtClean="0">
                <a:solidFill>
                  <a:srgbClr val="0F1E50"/>
                </a:solidFill>
              </a:rPr>
              <a:t>		</a:t>
            </a:r>
            <a:br>
              <a:rPr lang="en-AU" sz="1400" dirty="0" smtClean="0">
                <a:solidFill>
                  <a:srgbClr val="0F1E50"/>
                </a:solidFill>
              </a:rPr>
            </a:br>
            <a:r>
              <a:rPr lang="en-AU" sz="1400" dirty="0" smtClean="0">
                <a:solidFill>
                  <a:srgbClr val="0F1E50"/>
                </a:solidFill>
              </a:rPr>
              <a:t>		</a:t>
            </a:r>
            <a:r>
              <a:rPr lang="en-AU" sz="1900" dirty="0" smtClean="0">
                <a:solidFill>
                  <a:srgbClr val="0F1E50"/>
                </a:solidFill>
              </a:rPr>
              <a:t>C1 </a:t>
            </a:r>
            <a:r>
              <a:rPr lang="en-AU" sz="1900" dirty="0">
                <a:solidFill>
                  <a:srgbClr val="0F1E50"/>
                </a:solidFill>
              </a:rPr>
              <a:t>=</a:t>
            </a:r>
          </a:p>
          <a:p>
            <a:pPr marL="0" indent="0">
              <a:buNone/>
            </a:pPr>
            <a:endParaRPr lang="en-AU" sz="1400" dirty="0">
              <a:solidFill>
                <a:srgbClr val="0F1E50"/>
              </a:solidFill>
            </a:endParaRPr>
          </a:p>
          <a:p>
            <a:pPr marL="0" indent="0">
              <a:buNone/>
            </a:pPr>
            <a:r>
              <a:rPr lang="en-AU" sz="1900" dirty="0" smtClean="0">
                <a:solidFill>
                  <a:srgbClr val="0F1E50"/>
                </a:solidFill>
              </a:rPr>
              <a:t>		C2 </a:t>
            </a:r>
            <a:r>
              <a:rPr lang="en-AU" sz="1900" dirty="0">
                <a:solidFill>
                  <a:srgbClr val="0F1E50"/>
                </a:solidFill>
              </a:rPr>
              <a:t>=</a:t>
            </a:r>
          </a:p>
          <a:p>
            <a:pPr marL="0" indent="0">
              <a:buNone/>
            </a:pPr>
            <a:endParaRPr lang="en-AU" sz="1400" dirty="0">
              <a:solidFill>
                <a:srgbClr val="0F1E50"/>
              </a:solidFill>
            </a:endParaRPr>
          </a:p>
          <a:p>
            <a:pPr marL="0" indent="0">
              <a:buNone/>
            </a:pPr>
            <a:r>
              <a:rPr lang="en-AU" sz="1900" dirty="0" smtClean="0">
                <a:solidFill>
                  <a:srgbClr val="0F1E50"/>
                </a:solidFill>
              </a:rPr>
              <a:t>		D </a:t>
            </a:r>
            <a:r>
              <a:rPr lang="en-AU" sz="1900" dirty="0">
                <a:solidFill>
                  <a:srgbClr val="0F1E50"/>
                </a:solidFill>
              </a:rPr>
              <a:t>=</a:t>
            </a:r>
          </a:p>
          <a:p>
            <a:pPr marL="0" indent="0">
              <a:buNone/>
            </a:pPr>
            <a:endParaRPr lang="en-AU" sz="1400" dirty="0">
              <a:solidFill>
                <a:srgbClr val="0F1E50"/>
              </a:solidFill>
            </a:endParaRPr>
          </a:p>
          <a:p>
            <a:pPr marL="0" indent="0">
              <a:lnSpc>
                <a:spcPct val="110000"/>
              </a:lnSpc>
              <a:buNone/>
            </a:pPr>
            <a:r>
              <a:rPr lang="en-AU" sz="1900" dirty="0">
                <a:solidFill>
                  <a:srgbClr val="0F1E50"/>
                </a:solidFill>
              </a:rPr>
              <a:t>C2 has the same falling pattern as C1, but it is higher and has a slightly </a:t>
            </a:r>
            <a:r>
              <a:rPr lang="en-AU" sz="1900" dirty="0" smtClean="0">
                <a:solidFill>
                  <a:srgbClr val="0F1E50"/>
                </a:solidFill>
              </a:rPr>
              <a:t/>
            </a:r>
            <a:br>
              <a:rPr lang="en-AU" sz="1900" dirty="0" smtClean="0">
                <a:solidFill>
                  <a:srgbClr val="0F1E50"/>
                </a:solidFill>
              </a:rPr>
            </a:br>
            <a:r>
              <a:rPr lang="en-AU" sz="1900" dirty="0" smtClean="0">
                <a:solidFill>
                  <a:srgbClr val="0F1E50"/>
                </a:solidFill>
              </a:rPr>
              <a:t>different </a:t>
            </a:r>
            <a:r>
              <a:rPr lang="en-AU" sz="1900" dirty="0">
                <a:solidFill>
                  <a:srgbClr val="0F1E50"/>
                </a:solidFill>
              </a:rPr>
              <a:t>rhythm. The three repetitions of D are all slightly different in </a:t>
            </a:r>
            <a:r>
              <a:rPr lang="en-AU" sz="1900" dirty="0" smtClean="0">
                <a:solidFill>
                  <a:srgbClr val="0F1E50"/>
                </a:solidFill>
              </a:rPr>
              <a:t>order to </a:t>
            </a:r>
            <a:r>
              <a:rPr lang="en-AU" sz="1900" dirty="0">
                <a:solidFill>
                  <a:srgbClr val="0F1E50"/>
                </a:solidFill>
              </a:rPr>
              <a:t>fit the words, but not different enough to warrant different numbering.</a:t>
            </a:r>
          </a:p>
        </p:txBody>
      </p:sp>
      <p:pic>
        <p:nvPicPr>
          <p:cNvPr id="3" name="Picture 2"/>
          <p:cNvPicPr>
            <a:picLocks noChangeAspect="1"/>
          </p:cNvPicPr>
          <p:nvPr/>
        </p:nvPicPr>
        <p:blipFill>
          <a:blip r:embed="rId3"/>
          <a:stretch>
            <a:fillRect/>
          </a:stretch>
        </p:blipFill>
        <p:spPr>
          <a:xfrm>
            <a:off x="3499073" y="1783825"/>
            <a:ext cx="1746208" cy="466544"/>
          </a:xfrm>
          <a:prstGeom prst="rect">
            <a:avLst/>
          </a:prstGeom>
        </p:spPr>
      </p:pic>
      <p:pic>
        <p:nvPicPr>
          <p:cNvPr id="4" name="Picture 3"/>
          <p:cNvPicPr>
            <a:picLocks noChangeAspect="1"/>
          </p:cNvPicPr>
          <p:nvPr/>
        </p:nvPicPr>
        <p:blipFill>
          <a:blip r:embed="rId4"/>
          <a:stretch>
            <a:fillRect/>
          </a:stretch>
        </p:blipFill>
        <p:spPr>
          <a:xfrm>
            <a:off x="3499073" y="2383452"/>
            <a:ext cx="1746208" cy="350075"/>
          </a:xfrm>
          <a:prstGeom prst="rect">
            <a:avLst/>
          </a:prstGeom>
        </p:spPr>
      </p:pic>
      <p:pic>
        <p:nvPicPr>
          <p:cNvPr id="5" name="Picture 4"/>
          <p:cNvPicPr>
            <a:picLocks noChangeAspect="1"/>
          </p:cNvPicPr>
          <p:nvPr/>
        </p:nvPicPr>
        <p:blipFill>
          <a:blip r:embed="rId5"/>
          <a:stretch>
            <a:fillRect/>
          </a:stretch>
        </p:blipFill>
        <p:spPr>
          <a:xfrm>
            <a:off x="3499073" y="2909275"/>
            <a:ext cx="2846344" cy="451060"/>
          </a:xfrm>
          <a:prstGeom prst="rect">
            <a:avLst/>
          </a:prstGeom>
        </p:spPr>
      </p:pic>
      <p:pic>
        <p:nvPicPr>
          <p:cNvPr id="10" name="Picture 9">
            <a:hlinkClick r:id="rId6" action="ppaction://hlinkfile"/>
          </p:cNvPr>
          <p:cNvPicPr>
            <a:picLocks noChangeAspect="1"/>
          </p:cNvPicPr>
          <p:nvPr/>
        </p:nvPicPr>
        <p:blipFill>
          <a:blip r:embed="rId7"/>
          <a:stretch>
            <a:fillRect/>
          </a:stretch>
        </p:blipFill>
        <p:spPr>
          <a:xfrm rot="1273865" flipH="1">
            <a:off x="7913979" y="889142"/>
            <a:ext cx="1464998" cy="1009628"/>
          </a:xfrm>
          <a:prstGeom prst="rect">
            <a:avLst/>
          </a:prstGeom>
        </p:spPr>
      </p:pic>
    </p:spTree>
    <p:extLst>
      <p:ext uri="{BB962C8B-B14F-4D97-AF65-F5344CB8AC3E}">
        <p14:creationId xmlns:p14="http://schemas.microsoft.com/office/powerpoint/2010/main" val="2363675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345733" y="618414"/>
            <a:ext cx="7583113" cy="3980479"/>
          </a:xfrm>
        </p:spPr>
        <p:txBody>
          <a:bodyPr>
            <a:normAutofit/>
          </a:bodyPr>
          <a:lstStyle/>
          <a:p>
            <a:pPr marL="0" indent="0">
              <a:buNone/>
            </a:pPr>
            <a:r>
              <a:rPr lang="en-AU" sz="2800" b="1" dirty="0">
                <a:solidFill>
                  <a:srgbClr val="0F1E50"/>
                </a:solidFill>
              </a:rPr>
              <a:t>The music</a:t>
            </a:r>
          </a:p>
          <a:p>
            <a:pPr marL="0" indent="0">
              <a:buNone/>
            </a:pPr>
            <a:r>
              <a:rPr lang="en-AU" sz="1900" dirty="0">
                <a:solidFill>
                  <a:srgbClr val="0F1E50"/>
                </a:solidFill>
              </a:rPr>
              <a:t>When you sing the song, you will notice that it is rather static: </a:t>
            </a:r>
            <a:r>
              <a:rPr lang="en-AU" sz="1900" dirty="0" smtClean="0">
                <a:solidFill>
                  <a:srgbClr val="0F1E50"/>
                </a:solidFill>
              </a:rPr>
              <a:t/>
            </a:r>
            <a:br>
              <a:rPr lang="en-AU" sz="1900" dirty="0" smtClean="0">
                <a:solidFill>
                  <a:srgbClr val="0F1E50"/>
                </a:solidFill>
              </a:rPr>
            </a:br>
            <a:r>
              <a:rPr lang="en-AU" sz="1900" dirty="0" smtClean="0">
                <a:solidFill>
                  <a:srgbClr val="0F1E50"/>
                </a:solidFill>
              </a:rPr>
              <a:t>it </a:t>
            </a:r>
            <a:r>
              <a:rPr lang="en-AU" sz="1900" dirty="0">
                <a:solidFill>
                  <a:srgbClr val="0F1E50"/>
                </a:solidFill>
              </a:rPr>
              <a:t>all revolves around four notes.</a:t>
            </a:r>
          </a:p>
          <a:p>
            <a:pPr marL="0" indent="0">
              <a:buNone/>
            </a:pPr>
            <a:endParaRPr lang="en-AU" sz="1900" dirty="0">
              <a:solidFill>
                <a:srgbClr val="0F1E50"/>
              </a:solidFill>
            </a:endParaRPr>
          </a:p>
          <a:p>
            <a:pPr marL="0" indent="0">
              <a:buNone/>
            </a:pPr>
            <a:endParaRPr lang="en-AU" sz="1900" dirty="0">
              <a:solidFill>
                <a:srgbClr val="0F1E50"/>
              </a:solidFill>
            </a:endParaRPr>
          </a:p>
          <a:p>
            <a:pPr marL="0" indent="0">
              <a:buNone/>
            </a:pPr>
            <a:endParaRPr lang="en-AU" sz="1900" dirty="0">
              <a:solidFill>
                <a:srgbClr val="0F1E50"/>
              </a:solidFill>
            </a:endParaRPr>
          </a:p>
          <a:p>
            <a:pPr marL="0" indent="0">
              <a:buNone/>
            </a:pPr>
            <a:endParaRPr lang="en-AU" sz="1900" dirty="0">
              <a:solidFill>
                <a:srgbClr val="0F1E50"/>
              </a:solidFill>
            </a:endParaRPr>
          </a:p>
          <a:p>
            <a:pPr marL="0" indent="0">
              <a:buNone/>
            </a:pPr>
            <a:r>
              <a:rPr lang="en-AU" sz="1900" dirty="0">
                <a:solidFill>
                  <a:srgbClr val="0F1E50"/>
                </a:solidFill>
              </a:rPr>
              <a:t>These notes form a major chord, a basic structure in Western music.</a:t>
            </a:r>
          </a:p>
          <a:p>
            <a:pPr marL="0" indent="0">
              <a:buNone/>
            </a:pPr>
            <a:r>
              <a:rPr lang="en-AU" sz="1900" dirty="0">
                <a:solidFill>
                  <a:srgbClr val="0F1E50"/>
                </a:solidFill>
              </a:rPr>
              <a:t>Because of its structure, ‘Three Blind Mice’ can be easily sung as a round by four people or groups of people.</a:t>
            </a:r>
          </a:p>
          <a:p>
            <a:pPr marL="0" indent="0">
              <a:buNone/>
            </a:pPr>
            <a:r>
              <a:rPr lang="en-AU" sz="1900" dirty="0">
                <a:solidFill>
                  <a:srgbClr val="0F1E50"/>
                </a:solidFill>
              </a:rPr>
              <a:t>Try it!</a:t>
            </a:r>
          </a:p>
        </p:txBody>
      </p:sp>
      <p:pic>
        <p:nvPicPr>
          <p:cNvPr id="3" name="Picture 2"/>
          <p:cNvPicPr>
            <a:picLocks noChangeAspect="1"/>
          </p:cNvPicPr>
          <p:nvPr/>
        </p:nvPicPr>
        <p:blipFill>
          <a:blip r:embed="rId3"/>
          <a:stretch>
            <a:fillRect/>
          </a:stretch>
        </p:blipFill>
        <p:spPr>
          <a:xfrm>
            <a:off x="4004002" y="1714245"/>
            <a:ext cx="1545024" cy="722757"/>
          </a:xfrm>
          <a:prstGeom prst="rect">
            <a:avLst/>
          </a:prstGeom>
        </p:spPr>
      </p:pic>
      <p:pic>
        <p:nvPicPr>
          <p:cNvPr id="5" name="Picture 4">
            <a:hlinkClick r:id="rId4" action="ppaction://hlinkfile"/>
          </p:cNvPr>
          <p:cNvPicPr>
            <a:picLocks noChangeAspect="1"/>
          </p:cNvPicPr>
          <p:nvPr/>
        </p:nvPicPr>
        <p:blipFill>
          <a:blip r:embed="rId5"/>
          <a:stretch>
            <a:fillRect/>
          </a:stretch>
        </p:blipFill>
        <p:spPr>
          <a:xfrm rot="1273865" flipH="1">
            <a:off x="7852829" y="4319374"/>
            <a:ext cx="1518426" cy="1046449"/>
          </a:xfrm>
          <a:prstGeom prst="rect">
            <a:avLst/>
          </a:prstGeom>
        </p:spPr>
      </p:pic>
    </p:spTree>
    <p:extLst>
      <p:ext uri="{BB962C8B-B14F-4D97-AF65-F5344CB8AC3E}">
        <p14:creationId xmlns:p14="http://schemas.microsoft.com/office/powerpoint/2010/main" val="3123661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09195" y="0"/>
            <a:ext cx="2879311" cy="2740749"/>
          </a:xfrm>
          <a:prstGeom prst="rect">
            <a:avLst/>
          </a:prstGeom>
        </p:spPr>
      </p:pic>
      <p:sp>
        <p:nvSpPr>
          <p:cNvPr id="3" name="Content Placeholder 2"/>
          <p:cNvSpPr>
            <a:spLocks noGrp="1"/>
          </p:cNvSpPr>
          <p:nvPr>
            <p:ph idx="1"/>
          </p:nvPr>
        </p:nvSpPr>
        <p:spPr>
          <a:xfrm>
            <a:off x="1307373" y="648918"/>
            <a:ext cx="6615000" cy="3375000"/>
          </a:xfrm>
        </p:spPr>
        <p:txBody>
          <a:bodyPr/>
          <a:lstStyle/>
          <a:p>
            <a:pPr marL="0" indent="0">
              <a:buNone/>
            </a:pPr>
            <a:endParaRPr lang="en-US" dirty="0"/>
          </a:p>
          <a:p>
            <a:pPr marL="0" indent="0">
              <a:buNone/>
            </a:pPr>
            <a:r>
              <a:rPr lang="en-US" dirty="0">
                <a:solidFill>
                  <a:srgbClr val="406077"/>
                </a:solidFill>
                <a:hlinkClick r:id="rId4"/>
              </a:rPr>
              <a:t>MC: Look and Listen</a:t>
            </a:r>
            <a:endParaRPr lang="en-US" dirty="0">
              <a:solidFill>
                <a:srgbClr val="406077"/>
              </a:solidFill>
            </a:endParaRPr>
          </a:p>
          <a:p>
            <a:pPr marL="0" indent="0">
              <a:buNone/>
            </a:pPr>
            <a:r>
              <a:rPr lang="en-US" dirty="0">
                <a:solidFill>
                  <a:srgbClr val="406077"/>
                </a:solidFill>
                <a:hlinkClick r:id="rId5" invalidUrl="https://www.scootle.edu.au/ec/viewMetadata.action?id=M019798&amp;q=mc:+missing+monsters&amp;topic=&amp;start=0&amp;sort=relevance&amp;contentsource=&amp;contentprovider=&amp;resourcetype=&amp;v=text&amp;showLomCommercialResources=false&amp;field=title&amp;field=text.all&amp;field=topic&amp;contenttype=all&amp;contenttype=&quot;Interactive resource&quot;&amp;contenttype=&quot;Collection&quot;&amp;contenttype=&quot;Image&quot;&amp;contenttype=&quot;Moving image&quot;&amp;contenttype=&quot;Sound&quot;&amp;contenttype=&quot;Assessment resource&quot;&amp;contenttype=&quot;Teacher guide&quot;&amp;contenttype=&quot;Dataset&quot;&amp;contenttype=&quot;Text&quot;&amp;contenttype=&quot;StillImage&quot;&amp;contenttype=&quot;Still Image&quot;&amp;contenttype=&quot;Still image&quot;&amp;contenttype=&quot;MovingImage&quot;&amp;contenttype=&quot;Moving Image&quot;&amp;contenttype=&quot;Interactive Resource&quot;&amp;contenttype=&quot;InteractiveResource&quot;&amp;contenttype=&quot;Teacher Guide&quot;&amp;contenttype=&quot;TeacherGuide&quot;&amp;contenttype=&quot;Assessment Resource&quot;&amp;contenttype=&quot;AssessmentResource&quot;&amp;contenttype=&quot;StillImage&quot;&amp;contenttype=&quot;Still Image&quot;&amp;contenttype=&quot;Still image&quot;&amp;contenttype=&quot;MovingImage&quot;&amp;contenttype=&quot;Moving Image&quot;&amp;contenttype=&quot;Interactive Resource&quot;&amp;contenttype=&quot;InteractiveResource&quot;&amp;contenttype=&quot;Teacher Guide&quot;&amp;contenttype=&quot;TeacherGuide&quot;&amp;contenttype=&quot;Assessment Resource&quot;&amp;contenttype=&quot;AssessmentResource&quot;&amp;contenttype=&quot;StillImage&quot;&amp;contenttype=&quot;MovingImage&quot;&amp;commResContentType=all&amp;commResContentType=&quot;App (mobile)&quot;&amp;commResContentType=&quot;Audio&quot;&amp;commResContentType=&quot;Book (electronic)&quot;&amp;commResContentType=&quot;Book (printed)&quot;&amp;commResContentType=&quot;Digital item&quot;&amp;commResContentType=&quot;Learning object&quot;&amp;commResContentType=&quot;Other&quot;&amp;commResContentType=&quot;Printed item&quot;&amp;commResContentType=&quot;Software&quot;&amp;commResContentType=&quot;Teacher resource&quot;&amp;commResContentType=&quot;Video&quot;&amp;userlevel=all&amp;userlevel=(0 OR 1 OR 2)&amp;userlevel=(3 OR 4)&amp;userlevel=(5 OR 6)&amp;userlevel=(7 OR 8)&amp;userlevel=(9 OR 10)&amp;userlevel=(11 OR 12)&amp;kc=any&amp;lom=true&amp;scot=true&amp;follow=true&amp;topiccounts=true&amp;rows=20&amp;suggestedResources=R8497,M019798&amp;fromSearch=true"/>
              </a:rPr>
              <a:t>MC: Missing Monsters</a:t>
            </a:r>
            <a:endParaRPr lang="en-US" dirty="0">
              <a:solidFill>
                <a:srgbClr val="406077"/>
              </a:solidFill>
            </a:endParaRPr>
          </a:p>
          <a:p>
            <a:pPr marL="0" indent="0">
              <a:buNone/>
            </a:pPr>
            <a:r>
              <a:rPr lang="en-US" dirty="0">
                <a:solidFill>
                  <a:srgbClr val="406077"/>
                </a:solidFill>
                <a:hlinkClick r:id="rId6"/>
              </a:rPr>
              <a:t>MC: Making Patterns</a:t>
            </a:r>
            <a:endParaRPr lang="en-US" dirty="0">
              <a:solidFill>
                <a:srgbClr val="406077"/>
              </a:solidFill>
            </a:endParaRPr>
          </a:p>
          <a:p>
            <a:pPr marL="0" indent="0">
              <a:buNone/>
            </a:pPr>
            <a:r>
              <a:rPr lang="en-US" dirty="0">
                <a:solidFill>
                  <a:srgbClr val="406077"/>
                </a:solidFill>
                <a:hlinkClick r:id="rId7"/>
              </a:rPr>
              <a:t>Patterns around us</a:t>
            </a:r>
            <a:endParaRPr lang="en-US" dirty="0">
              <a:solidFill>
                <a:srgbClr val="406077"/>
              </a:solidFill>
            </a:endParaRPr>
          </a:p>
          <a:p>
            <a:pPr marL="0" indent="0">
              <a:buNone/>
            </a:pPr>
            <a:r>
              <a:rPr lang="en-US" dirty="0">
                <a:solidFill>
                  <a:srgbClr val="406077"/>
                </a:solidFill>
                <a:hlinkClick r:id="rId8"/>
              </a:rPr>
              <a:t>Musical number patterns: musical counter</a:t>
            </a:r>
            <a:endParaRPr lang="en-US" dirty="0">
              <a:solidFill>
                <a:srgbClr val="406077"/>
              </a:solidFill>
            </a:endParaRPr>
          </a:p>
          <a:p>
            <a:pPr marL="0" indent="0">
              <a:buNone/>
            </a:pPr>
            <a:r>
              <a:rPr lang="en-US" dirty="0">
                <a:solidFill>
                  <a:srgbClr val="406077"/>
                </a:solidFill>
                <a:hlinkClick r:id="rId9"/>
              </a:rPr>
              <a:t>Musical number patterns: music maker</a:t>
            </a:r>
            <a:endParaRPr lang="en-US" dirty="0">
              <a:solidFill>
                <a:srgbClr val="406077"/>
              </a:solidFill>
            </a:endParaRPr>
          </a:p>
        </p:txBody>
      </p:sp>
    </p:spTree>
    <p:extLst>
      <p:ext uri="{BB962C8B-B14F-4D97-AF65-F5344CB8AC3E}">
        <p14:creationId xmlns:p14="http://schemas.microsoft.com/office/powerpoint/2010/main" val="4016199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9863" y="612516"/>
            <a:ext cx="6615000" cy="3375000"/>
          </a:xfrm>
        </p:spPr>
        <p:txBody>
          <a:bodyPr>
            <a:normAutofit/>
          </a:bodyPr>
          <a:lstStyle/>
          <a:p>
            <a:pPr marL="0" indent="0">
              <a:buNone/>
            </a:pPr>
            <a:r>
              <a:rPr lang="en-US" sz="2800" b="1" dirty="0">
                <a:solidFill>
                  <a:srgbClr val="0F1E50"/>
                </a:solidFill>
              </a:rPr>
              <a:t>TDT </a:t>
            </a:r>
            <a:r>
              <a:rPr lang="en-US" sz="2800" b="1" dirty="0">
                <a:solidFill>
                  <a:srgbClr val="0F1E50"/>
                </a:solidFill>
                <a:hlinkClick r:id="rId3"/>
              </a:rPr>
              <a:t>Sports </a:t>
            </a:r>
            <a:r>
              <a:rPr lang="en-US" sz="2800" b="1" dirty="0" smtClean="0">
                <a:solidFill>
                  <a:srgbClr val="0F1E50"/>
                </a:solidFill>
                <a:hlinkClick r:id="rId3"/>
              </a:rPr>
              <a:t>Day</a:t>
            </a:r>
            <a:r>
              <a:rPr lang="en-US" sz="2800" b="1" dirty="0" smtClean="0">
                <a:solidFill>
                  <a:srgbClr val="0F1E50"/>
                </a:solidFill>
              </a:rPr>
              <a:t> activity</a:t>
            </a:r>
            <a:endParaRPr lang="en-US" sz="2800" b="1" dirty="0">
              <a:solidFill>
                <a:srgbClr val="0F1E50"/>
              </a:solidFill>
            </a:endParaRPr>
          </a:p>
        </p:txBody>
      </p:sp>
      <p:pic>
        <p:nvPicPr>
          <p:cNvPr id="4" name="Picture 3"/>
          <p:cNvPicPr>
            <a:picLocks noChangeAspect="1"/>
          </p:cNvPicPr>
          <p:nvPr/>
        </p:nvPicPr>
        <p:blipFill>
          <a:blip r:embed="rId4"/>
          <a:stretch>
            <a:fillRect/>
          </a:stretch>
        </p:blipFill>
        <p:spPr>
          <a:xfrm>
            <a:off x="3019457" y="1342494"/>
            <a:ext cx="3906546" cy="3310284"/>
          </a:xfrm>
          <a:prstGeom prst="rect">
            <a:avLst/>
          </a:prstGeom>
        </p:spPr>
      </p:pic>
    </p:spTree>
    <p:extLst>
      <p:ext uri="{BB962C8B-B14F-4D97-AF65-F5344CB8AC3E}">
        <p14:creationId xmlns:p14="http://schemas.microsoft.com/office/powerpoint/2010/main" val="3751749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p:cNvPr>
          <p:cNvPicPr>
            <a:picLocks noChangeAspect="1"/>
          </p:cNvPicPr>
          <p:nvPr/>
        </p:nvPicPr>
        <p:blipFill>
          <a:blip r:embed="rId4"/>
          <a:stretch>
            <a:fillRect/>
          </a:stretch>
        </p:blipFill>
        <p:spPr>
          <a:xfrm>
            <a:off x="3948692" y="3309814"/>
            <a:ext cx="2126369" cy="1326855"/>
          </a:xfrm>
          <a:prstGeom prst="rect">
            <a:avLst/>
          </a:prstGeom>
        </p:spPr>
      </p:pic>
      <p:sp>
        <p:nvSpPr>
          <p:cNvPr id="8" name="TextBox 7"/>
          <p:cNvSpPr txBox="1"/>
          <p:nvPr/>
        </p:nvSpPr>
        <p:spPr>
          <a:xfrm>
            <a:off x="1356738" y="581344"/>
            <a:ext cx="4927684" cy="1785104"/>
          </a:xfrm>
          <a:prstGeom prst="rect">
            <a:avLst/>
          </a:prstGeom>
          <a:noFill/>
        </p:spPr>
        <p:txBody>
          <a:bodyPr wrap="square" rtlCol="0">
            <a:spAutoFit/>
          </a:bodyPr>
          <a:lstStyle/>
          <a:p>
            <a:r>
              <a:rPr lang="en-US" sz="2800" b="1" dirty="0" smtClean="0">
                <a:solidFill>
                  <a:srgbClr val="0F1E50"/>
                </a:solidFill>
                <a:latin typeface="Arial" charset="0"/>
                <a:ea typeface="Arial" charset="0"/>
                <a:cs typeface="Arial" charset="0"/>
              </a:rPr>
              <a:t>View the ABC Splash video </a:t>
            </a:r>
            <a:r>
              <a:rPr lang="en-US" sz="2800" b="1" i="1" dirty="0" smtClean="0">
                <a:solidFill>
                  <a:srgbClr val="0F1E50"/>
                </a:solidFill>
                <a:latin typeface="Arial" charset="0"/>
                <a:ea typeface="Arial" charset="0"/>
                <a:cs typeface="Arial" charset="0"/>
              </a:rPr>
              <a:t>What Comes Next In Line?</a:t>
            </a:r>
          </a:p>
          <a:p>
            <a:endParaRPr lang="en-US" i="1" dirty="0">
              <a:solidFill>
                <a:srgbClr val="406077"/>
              </a:solidFill>
              <a:latin typeface="Arial" charset="0"/>
              <a:ea typeface="Arial" charset="0"/>
              <a:cs typeface="Arial" charset="0"/>
            </a:endParaRPr>
          </a:p>
          <a:p>
            <a:endParaRPr lang="en-US" i="1" dirty="0" smtClean="0">
              <a:solidFill>
                <a:srgbClr val="406077"/>
              </a:solidFill>
              <a:latin typeface="Arial" charset="0"/>
              <a:ea typeface="Arial" charset="0"/>
              <a:cs typeface="Arial" charset="0"/>
            </a:endParaRPr>
          </a:p>
          <a:p>
            <a:endParaRPr lang="en-US" i="1" dirty="0">
              <a:solidFill>
                <a:srgbClr val="406077"/>
              </a:solidFill>
              <a:latin typeface="Arial" charset="0"/>
              <a:ea typeface="Arial" charset="0"/>
              <a:cs typeface="Arial" charset="0"/>
            </a:endParaRPr>
          </a:p>
        </p:txBody>
      </p:sp>
      <p:sp>
        <p:nvSpPr>
          <p:cNvPr id="3" name="Action Button: Custom 2">
            <a:hlinkClick r:id="rId3" highlightClick="1"/>
          </p:cNvPr>
          <p:cNvSpPr/>
          <p:nvPr/>
        </p:nvSpPr>
        <p:spPr>
          <a:xfrm>
            <a:off x="4359693" y="2204535"/>
            <a:ext cx="1304365" cy="985235"/>
          </a:xfrm>
          <a:prstGeom prst="actionButtonBlan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charset="0"/>
                <a:ea typeface="Arial" charset="0"/>
                <a:cs typeface="Arial" charset="0"/>
              </a:rPr>
              <a:t>Click here </a:t>
            </a:r>
            <a:br>
              <a:rPr lang="en-US" dirty="0" smtClean="0">
                <a:latin typeface="Arial" charset="0"/>
                <a:ea typeface="Arial" charset="0"/>
                <a:cs typeface="Arial" charset="0"/>
              </a:rPr>
            </a:br>
            <a:r>
              <a:rPr lang="en-US" dirty="0" smtClean="0">
                <a:latin typeface="Arial" charset="0"/>
                <a:ea typeface="Arial" charset="0"/>
                <a:cs typeface="Arial" charset="0"/>
              </a:rPr>
              <a:t>to view</a:t>
            </a:r>
            <a:endParaRPr lang="en-US" dirty="0">
              <a:latin typeface="Arial" charset="0"/>
              <a:ea typeface="Arial" charset="0"/>
              <a:cs typeface="Arial" charset="0"/>
            </a:endParaRPr>
          </a:p>
        </p:txBody>
      </p:sp>
    </p:spTree>
    <p:extLst>
      <p:ext uri="{BB962C8B-B14F-4D97-AF65-F5344CB8AC3E}">
        <p14:creationId xmlns:p14="http://schemas.microsoft.com/office/powerpoint/2010/main" val="97417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a:stretch>
            <a:fillRect/>
          </a:stretch>
        </p:blipFill>
        <p:spPr>
          <a:xfrm>
            <a:off x="1543051" y="233165"/>
            <a:ext cx="6442338" cy="4831754"/>
          </a:xfrm>
        </p:spPr>
      </p:pic>
      <p:sp>
        <p:nvSpPr>
          <p:cNvPr id="9" name="Rectangle 8"/>
          <p:cNvSpPr/>
          <p:nvPr/>
        </p:nvSpPr>
        <p:spPr>
          <a:xfrm>
            <a:off x="7900204" y="4695046"/>
            <a:ext cx="1056700" cy="200055"/>
          </a:xfrm>
          <a:prstGeom prst="rect">
            <a:avLst/>
          </a:prstGeom>
        </p:spPr>
        <p:txBody>
          <a:bodyPr wrap="none">
            <a:spAutoFit/>
          </a:bodyPr>
          <a:lstStyle/>
          <a:p>
            <a:r>
              <a:rPr lang="en-AU" sz="700" dirty="0">
                <a:solidFill>
                  <a:srgbClr val="406077"/>
                </a:solidFill>
                <a:latin typeface="Arial" charset="0"/>
                <a:ea typeface="Arial" charset="0"/>
                <a:cs typeface="Arial" charset="0"/>
              </a:rPr>
              <a:t>© </a:t>
            </a:r>
            <a:r>
              <a:rPr lang="en-AU" sz="700" dirty="0">
                <a:solidFill>
                  <a:srgbClr val="406077"/>
                </a:solidFill>
                <a:latin typeface="Arial" charset="0"/>
                <a:ea typeface="Arial" charset="0"/>
                <a:cs typeface="Arial" charset="0"/>
                <a:hlinkClick r:id="rId4"/>
              </a:rPr>
              <a:t>Nicolas </a:t>
            </a:r>
            <a:r>
              <a:rPr lang="en-AU" sz="700" dirty="0" err="1">
                <a:solidFill>
                  <a:srgbClr val="406077"/>
                </a:solidFill>
                <a:latin typeface="Arial" charset="0"/>
                <a:ea typeface="Arial" charset="0"/>
                <a:cs typeface="Arial" charset="0"/>
                <a:hlinkClick r:id="rId4"/>
              </a:rPr>
              <a:t>Marchildon</a:t>
            </a:r>
            <a:r>
              <a:rPr lang="en-AU" sz="700" dirty="0">
                <a:solidFill>
                  <a:srgbClr val="406077"/>
                </a:solidFill>
                <a:latin typeface="Arial" charset="0"/>
                <a:ea typeface="Arial" charset="0"/>
                <a:cs typeface="Arial" charset="0"/>
                <a:hlinkClick r:id="rId4"/>
              </a:rPr>
              <a:t> </a:t>
            </a:r>
            <a:endParaRPr lang="en-AU" sz="700" dirty="0">
              <a:solidFill>
                <a:srgbClr val="406077"/>
              </a:solidFill>
              <a:latin typeface="Arial" charset="0"/>
              <a:ea typeface="Arial" charset="0"/>
              <a:cs typeface="Arial" charset="0"/>
            </a:endParaRPr>
          </a:p>
        </p:txBody>
      </p:sp>
    </p:spTree>
    <p:extLst>
      <p:ext uri="{BB962C8B-B14F-4D97-AF65-F5344CB8AC3E}">
        <p14:creationId xmlns:p14="http://schemas.microsoft.com/office/powerpoint/2010/main" val="1778830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tretch>
            <a:fillRect/>
          </a:stretch>
        </p:blipFill>
        <p:spPr>
          <a:xfrm>
            <a:off x="1613928" y="454732"/>
            <a:ext cx="5936403" cy="4452303"/>
          </a:xfrm>
        </p:spPr>
      </p:pic>
      <p:sp>
        <p:nvSpPr>
          <p:cNvPr id="7" name="Rectangle 6"/>
          <p:cNvSpPr/>
          <p:nvPr/>
        </p:nvSpPr>
        <p:spPr>
          <a:xfrm>
            <a:off x="7550331" y="4746736"/>
            <a:ext cx="2439181" cy="200055"/>
          </a:xfrm>
          <a:prstGeom prst="rect">
            <a:avLst/>
          </a:prstGeom>
        </p:spPr>
        <p:txBody>
          <a:bodyPr wrap="square">
            <a:spAutoFit/>
          </a:bodyPr>
          <a:lstStyle/>
          <a:p>
            <a:r>
              <a:rPr lang="en-AU" sz="700" dirty="0">
                <a:solidFill>
                  <a:srgbClr val="406077"/>
                </a:solidFill>
                <a:latin typeface="Arial" charset="0"/>
                <a:ea typeface="Arial" charset="0"/>
                <a:cs typeface="Arial" charset="0"/>
              </a:rPr>
              <a:t>© </a:t>
            </a:r>
            <a:r>
              <a:rPr lang="en-AU" sz="700" dirty="0">
                <a:solidFill>
                  <a:srgbClr val="406077"/>
                </a:solidFill>
                <a:latin typeface="Arial" charset="0"/>
                <a:ea typeface="Arial" charset="0"/>
                <a:cs typeface="Arial" charset="0"/>
                <a:hlinkClick r:id="rId4"/>
              </a:rPr>
              <a:t>Dani </a:t>
            </a:r>
            <a:endParaRPr lang="en-AU" sz="700" dirty="0">
              <a:solidFill>
                <a:srgbClr val="406077"/>
              </a:solidFill>
              <a:latin typeface="Arial" charset="0"/>
              <a:ea typeface="Arial" charset="0"/>
              <a:cs typeface="Arial" charset="0"/>
            </a:endParaRPr>
          </a:p>
        </p:txBody>
      </p:sp>
    </p:spTree>
    <p:extLst>
      <p:ext uri="{BB962C8B-B14F-4D97-AF65-F5344CB8AC3E}">
        <p14:creationId xmlns:p14="http://schemas.microsoft.com/office/powerpoint/2010/main" val="1841150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1573591" y="499103"/>
            <a:ext cx="5812972" cy="4359730"/>
          </a:xfrm>
        </p:spPr>
      </p:pic>
      <p:sp>
        <p:nvSpPr>
          <p:cNvPr id="6" name="Rectangle 5"/>
          <p:cNvSpPr/>
          <p:nvPr/>
        </p:nvSpPr>
        <p:spPr>
          <a:xfrm>
            <a:off x="7386563" y="4691006"/>
            <a:ext cx="1221809" cy="200055"/>
          </a:xfrm>
          <a:prstGeom prst="rect">
            <a:avLst/>
          </a:prstGeom>
        </p:spPr>
        <p:txBody>
          <a:bodyPr wrap="none">
            <a:spAutoFit/>
          </a:bodyPr>
          <a:lstStyle/>
          <a:p>
            <a:r>
              <a:rPr lang="en-AU" sz="700" dirty="0">
                <a:solidFill>
                  <a:srgbClr val="406077"/>
                </a:solidFill>
                <a:latin typeface="Arial" charset="0"/>
                <a:ea typeface="Arial" charset="0"/>
                <a:cs typeface="Arial" charset="0"/>
              </a:rPr>
              <a:t>© </a:t>
            </a:r>
            <a:r>
              <a:rPr lang="en-AU" sz="700" dirty="0">
                <a:solidFill>
                  <a:srgbClr val="406077"/>
                </a:solidFill>
                <a:latin typeface="Arial" charset="0"/>
                <a:ea typeface="Arial" charset="0"/>
                <a:cs typeface="Arial" charset="0"/>
                <a:hlinkClick r:id="rId4"/>
              </a:rPr>
              <a:t>Sarah </a:t>
            </a:r>
            <a:r>
              <a:rPr lang="en-AU" sz="700" dirty="0" err="1">
                <a:solidFill>
                  <a:srgbClr val="406077"/>
                </a:solidFill>
                <a:latin typeface="Arial" charset="0"/>
                <a:ea typeface="Arial" charset="0"/>
                <a:cs typeface="Arial" charset="0"/>
                <a:hlinkClick r:id="rId4"/>
              </a:rPr>
              <a:t>Klockars-Clauser</a:t>
            </a:r>
            <a:endParaRPr lang="en-AU" sz="700" dirty="0">
              <a:solidFill>
                <a:srgbClr val="406077"/>
              </a:solidFill>
              <a:latin typeface="Arial" charset="0"/>
              <a:ea typeface="Arial" charset="0"/>
              <a:cs typeface="Arial" charset="0"/>
            </a:endParaRPr>
          </a:p>
        </p:txBody>
      </p:sp>
    </p:spTree>
    <p:extLst>
      <p:ext uri="{BB962C8B-B14F-4D97-AF65-F5344CB8AC3E}">
        <p14:creationId xmlns:p14="http://schemas.microsoft.com/office/powerpoint/2010/main" val="3608834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353374"/>
            <a:ext cx="8150134" cy="945000"/>
          </a:xfrm>
        </p:spPr>
        <p:txBody>
          <a:bodyPr>
            <a:noAutofit/>
          </a:bodyPr>
          <a:lstStyle/>
          <a:p>
            <a:r>
              <a:rPr lang="en-US" sz="3000" b="1" dirty="0">
                <a:solidFill>
                  <a:srgbClr val="0F1E50"/>
                </a:solidFill>
              </a:rPr>
              <a:t>Big </a:t>
            </a:r>
            <a:r>
              <a:rPr lang="en-US" sz="3000" b="1" dirty="0" smtClean="0">
                <a:solidFill>
                  <a:srgbClr val="0F1E50"/>
                </a:solidFill>
              </a:rPr>
              <a:t>idea</a:t>
            </a:r>
            <a:r>
              <a:rPr lang="en-US" sz="3000" b="1" dirty="0">
                <a:solidFill>
                  <a:srgbClr val="0F1E50"/>
                </a:solidFill>
              </a:rPr>
              <a:t>: Patterns are </a:t>
            </a:r>
            <a:r>
              <a:rPr lang="en-US" sz="3000" b="1" dirty="0" smtClean="0">
                <a:solidFill>
                  <a:srgbClr val="0F1E50"/>
                </a:solidFill>
              </a:rPr>
              <a:t>everywhere</a:t>
            </a:r>
            <a:endParaRPr lang="en-US" sz="3000" b="1" dirty="0">
              <a:solidFill>
                <a:srgbClr val="0F1E50"/>
              </a:solidFill>
            </a:endParaRPr>
          </a:p>
        </p:txBody>
      </p:sp>
      <p:sp>
        <p:nvSpPr>
          <p:cNvPr id="3" name="Content Placeholder 2"/>
          <p:cNvSpPr>
            <a:spLocks noGrp="1"/>
          </p:cNvSpPr>
          <p:nvPr>
            <p:ph idx="1"/>
          </p:nvPr>
        </p:nvSpPr>
        <p:spPr>
          <a:xfrm>
            <a:off x="1333500" y="1218844"/>
            <a:ext cx="7705997" cy="3924656"/>
          </a:xfrm>
        </p:spPr>
        <p:txBody>
          <a:bodyPr>
            <a:normAutofit/>
          </a:bodyPr>
          <a:lstStyle/>
          <a:p>
            <a:pPr marL="0" indent="0">
              <a:buNone/>
            </a:pPr>
            <a:r>
              <a:rPr lang="en-US" sz="2600" b="1" dirty="0">
                <a:solidFill>
                  <a:srgbClr val="0F1E50"/>
                </a:solidFill>
              </a:rPr>
              <a:t>Module </a:t>
            </a:r>
            <a:r>
              <a:rPr lang="en-US" sz="2600" b="1" dirty="0" smtClean="0">
                <a:solidFill>
                  <a:srgbClr val="0F1E50"/>
                </a:solidFill>
              </a:rPr>
              <a:t>overview</a:t>
            </a:r>
            <a:endParaRPr lang="en-US" sz="2600" b="1" dirty="0">
              <a:solidFill>
                <a:srgbClr val="0F1E50"/>
              </a:solidFill>
            </a:endParaRPr>
          </a:p>
          <a:p>
            <a:pPr marL="0" indent="0">
              <a:buNone/>
            </a:pPr>
            <a:r>
              <a:rPr lang="en-US" sz="2200" dirty="0">
                <a:solidFill>
                  <a:srgbClr val="0F1E50"/>
                </a:solidFill>
              </a:rPr>
              <a:t>It should take </a:t>
            </a:r>
            <a:r>
              <a:rPr lang="en-US" sz="2200" dirty="0" smtClean="0">
                <a:solidFill>
                  <a:srgbClr val="0F1E50"/>
                </a:solidFill>
              </a:rPr>
              <a:t>45 minutes to 1 </a:t>
            </a:r>
            <a:r>
              <a:rPr lang="en-US" sz="2200" dirty="0">
                <a:solidFill>
                  <a:srgbClr val="0F1E50"/>
                </a:solidFill>
              </a:rPr>
              <a:t>hour to complete </a:t>
            </a:r>
            <a:r>
              <a:rPr lang="en-US" sz="2200" dirty="0" smtClean="0">
                <a:solidFill>
                  <a:srgbClr val="0F1E50"/>
                </a:solidFill>
              </a:rPr>
              <a:t>this </a:t>
            </a:r>
            <a:r>
              <a:rPr lang="en-US" sz="2200" dirty="0">
                <a:solidFill>
                  <a:srgbClr val="0F1E50"/>
                </a:solidFill>
              </a:rPr>
              <a:t>module</a:t>
            </a:r>
            <a:r>
              <a:rPr lang="en-US" sz="2200" dirty="0" smtClean="0">
                <a:solidFill>
                  <a:srgbClr val="0F1E50"/>
                </a:solidFill>
              </a:rPr>
              <a:t>.</a:t>
            </a:r>
            <a:r>
              <a:rPr lang="en-US" sz="1800" dirty="0" smtClean="0">
                <a:solidFill>
                  <a:srgbClr val="0F1E50"/>
                </a:solidFill>
              </a:rPr>
              <a:t/>
            </a:r>
            <a:br>
              <a:rPr lang="en-US" sz="1800" dirty="0" smtClean="0">
                <a:solidFill>
                  <a:srgbClr val="0F1E50"/>
                </a:solidFill>
              </a:rPr>
            </a:br>
            <a:endParaRPr lang="en-US" sz="1800" dirty="0">
              <a:solidFill>
                <a:srgbClr val="0F1E50"/>
              </a:solidFill>
            </a:endParaRPr>
          </a:p>
          <a:p>
            <a:pPr lvl="2">
              <a:buFont typeface="Arial" charset="0"/>
              <a:buChar char="•"/>
            </a:pPr>
            <a:r>
              <a:rPr lang="en-US" sz="2200" dirty="0" smtClean="0">
                <a:solidFill>
                  <a:srgbClr val="0F1E50"/>
                </a:solidFill>
              </a:rPr>
              <a:t>AITSL </a:t>
            </a:r>
            <a:r>
              <a:rPr lang="en-US" sz="2200" dirty="0">
                <a:solidFill>
                  <a:srgbClr val="0F1E50"/>
                </a:solidFill>
              </a:rPr>
              <a:t>Standards</a:t>
            </a:r>
          </a:p>
          <a:p>
            <a:pPr lvl="2">
              <a:buFont typeface="Arial" charset="0"/>
              <a:buChar char="•"/>
            </a:pPr>
            <a:r>
              <a:rPr lang="en-US" sz="2200" dirty="0">
                <a:solidFill>
                  <a:srgbClr val="0F1E50"/>
                </a:solidFill>
              </a:rPr>
              <a:t>Syllabus Reference</a:t>
            </a:r>
          </a:p>
          <a:p>
            <a:pPr lvl="2">
              <a:buFont typeface="Arial" charset="0"/>
              <a:buChar char="•"/>
            </a:pPr>
            <a:r>
              <a:rPr lang="en-US" sz="2200" dirty="0">
                <a:solidFill>
                  <a:srgbClr val="0F1E50"/>
                </a:solidFill>
              </a:rPr>
              <a:t>Good </a:t>
            </a:r>
            <a:r>
              <a:rPr lang="en-US" sz="2200" dirty="0" smtClean="0">
                <a:solidFill>
                  <a:srgbClr val="0F1E50"/>
                </a:solidFill>
              </a:rPr>
              <a:t>Teaching</a:t>
            </a:r>
          </a:p>
          <a:p>
            <a:pPr lvl="3">
              <a:buFont typeface="Arial" charset="0"/>
              <a:buChar char="•"/>
            </a:pPr>
            <a:r>
              <a:rPr lang="en-US" dirty="0" smtClean="0">
                <a:solidFill>
                  <a:srgbClr val="0F1E50"/>
                </a:solidFill>
              </a:rPr>
              <a:t>Familiar </a:t>
            </a:r>
            <a:r>
              <a:rPr lang="en-US" dirty="0">
                <a:solidFill>
                  <a:srgbClr val="0F1E50"/>
                </a:solidFill>
              </a:rPr>
              <a:t>situations</a:t>
            </a:r>
          </a:p>
          <a:p>
            <a:pPr lvl="2">
              <a:buFont typeface="Arial" charset="0"/>
              <a:buChar char="•"/>
            </a:pPr>
            <a:r>
              <a:rPr lang="en-US" sz="2200" dirty="0">
                <a:solidFill>
                  <a:srgbClr val="0F1E50"/>
                </a:solidFill>
              </a:rPr>
              <a:t>Activities and Resources</a:t>
            </a:r>
          </a:p>
          <a:p>
            <a:endParaRPr lang="en-US" dirty="0"/>
          </a:p>
        </p:txBody>
      </p:sp>
    </p:spTree>
    <p:extLst>
      <p:ext uri="{BB962C8B-B14F-4D97-AF65-F5344CB8AC3E}">
        <p14:creationId xmlns:p14="http://schemas.microsoft.com/office/powerpoint/2010/main" val="1538446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1645919" y="590074"/>
            <a:ext cx="5695306" cy="4271480"/>
          </a:xfrm>
        </p:spPr>
      </p:pic>
      <p:sp>
        <p:nvSpPr>
          <p:cNvPr id="5" name="Rectangle 4"/>
          <p:cNvSpPr/>
          <p:nvPr/>
        </p:nvSpPr>
        <p:spPr>
          <a:xfrm>
            <a:off x="7310169" y="4701255"/>
            <a:ext cx="963725" cy="200055"/>
          </a:xfrm>
          <a:prstGeom prst="rect">
            <a:avLst/>
          </a:prstGeom>
        </p:spPr>
        <p:txBody>
          <a:bodyPr wrap="none">
            <a:spAutoFit/>
          </a:bodyPr>
          <a:lstStyle/>
          <a:p>
            <a:r>
              <a:rPr lang="en-AU" sz="700" dirty="0">
                <a:solidFill>
                  <a:srgbClr val="406077"/>
                </a:solidFill>
                <a:latin typeface="Arial" charset="0"/>
                <a:ea typeface="Arial" charset="0"/>
                <a:cs typeface="Arial" charset="0"/>
              </a:rPr>
              <a:t>© </a:t>
            </a:r>
            <a:r>
              <a:rPr lang="en-AU" sz="700" dirty="0">
                <a:solidFill>
                  <a:srgbClr val="406077"/>
                </a:solidFill>
                <a:latin typeface="Arial" charset="0"/>
                <a:ea typeface="Arial" charset="0"/>
                <a:cs typeface="Arial" charset="0"/>
                <a:hlinkClick r:id="rId4"/>
              </a:rPr>
              <a:t>Wolfgang Palmer</a:t>
            </a:r>
            <a:endParaRPr lang="en-AU" sz="700" dirty="0">
              <a:solidFill>
                <a:srgbClr val="406077"/>
              </a:solidFill>
              <a:latin typeface="Arial" charset="0"/>
              <a:ea typeface="Arial" charset="0"/>
              <a:cs typeface="Arial" charset="0"/>
            </a:endParaRPr>
          </a:p>
        </p:txBody>
      </p:sp>
    </p:spTree>
    <p:extLst>
      <p:ext uri="{BB962C8B-B14F-4D97-AF65-F5344CB8AC3E}">
        <p14:creationId xmlns:p14="http://schemas.microsoft.com/office/powerpoint/2010/main" val="1476132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769" y="605450"/>
            <a:ext cx="7562306" cy="3375000"/>
          </a:xfrm>
        </p:spPr>
        <p:txBody>
          <a:bodyPr/>
          <a:lstStyle/>
          <a:p>
            <a:pPr marL="0" indent="0">
              <a:buNone/>
            </a:pPr>
            <a:r>
              <a:rPr lang="en-AU" sz="2800" b="1" dirty="0">
                <a:solidFill>
                  <a:srgbClr val="0F1E50"/>
                </a:solidFill>
              </a:rPr>
              <a:t>Focus </a:t>
            </a:r>
            <a:r>
              <a:rPr lang="en-AU" sz="2800" b="1" dirty="0" smtClean="0">
                <a:solidFill>
                  <a:srgbClr val="0F1E50"/>
                </a:solidFill>
              </a:rPr>
              <a:t>question </a:t>
            </a:r>
            <a:endParaRPr lang="en-AU" sz="2800" b="1" dirty="0">
              <a:solidFill>
                <a:srgbClr val="0F1E50"/>
              </a:solidFill>
            </a:endParaRPr>
          </a:p>
          <a:p>
            <a:pPr marL="0" indent="0">
              <a:buNone/>
            </a:pPr>
            <a:r>
              <a:rPr lang="en-AU" dirty="0"/>
              <a:t>	</a:t>
            </a:r>
            <a:endParaRPr lang="en-AU" dirty="0" smtClean="0"/>
          </a:p>
          <a:p>
            <a:pPr marL="0" indent="0">
              <a:buNone/>
            </a:pPr>
            <a:r>
              <a:rPr lang="en-AU" sz="2200" dirty="0">
                <a:solidFill>
                  <a:srgbClr val="0F1E50"/>
                </a:solidFill>
              </a:rPr>
              <a:t>	</a:t>
            </a:r>
            <a:r>
              <a:rPr lang="en-AU" sz="2200" dirty="0" smtClean="0">
                <a:solidFill>
                  <a:srgbClr val="0F1E50"/>
                </a:solidFill>
              </a:rPr>
              <a:t>In </a:t>
            </a:r>
            <a:r>
              <a:rPr lang="en-AU" sz="2200" dirty="0">
                <a:solidFill>
                  <a:srgbClr val="0F1E50"/>
                </a:solidFill>
              </a:rPr>
              <a:t>what ways can we build learners </a:t>
            </a:r>
            <a:r>
              <a:rPr lang="en-AU" sz="2200" dirty="0" smtClean="0">
                <a:solidFill>
                  <a:srgbClr val="0F1E50"/>
                </a:solidFill>
              </a:rPr>
              <a:t>knowledge </a:t>
            </a:r>
            <a:br>
              <a:rPr lang="en-AU" sz="2200" dirty="0" smtClean="0">
                <a:solidFill>
                  <a:srgbClr val="0F1E50"/>
                </a:solidFill>
              </a:rPr>
            </a:br>
            <a:r>
              <a:rPr lang="en-AU" sz="2200" dirty="0" smtClean="0">
                <a:solidFill>
                  <a:srgbClr val="0F1E50"/>
                </a:solidFill>
              </a:rPr>
              <a:t>	and </a:t>
            </a:r>
            <a:r>
              <a:rPr lang="en-AU" sz="2200" dirty="0">
                <a:solidFill>
                  <a:srgbClr val="0F1E50"/>
                </a:solidFill>
              </a:rPr>
              <a:t>experiences that lead </a:t>
            </a:r>
            <a:r>
              <a:rPr lang="en-AU" sz="2200" dirty="0" smtClean="0">
                <a:solidFill>
                  <a:srgbClr val="0F1E50"/>
                </a:solidFill>
              </a:rPr>
              <a:t>them </a:t>
            </a:r>
            <a:r>
              <a:rPr lang="en-AU" sz="2200" dirty="0">
                <a:solidFill>
                  <a:srgbClr val="0F1E50"/>
                </a:solidFill>
              </a:rPr>
              <a:t>to recognise that </a:t>
            </a:r>
            <a:r>
              <a:rPr lang="en-AU" sz="2200" dirty="0" smtClean="0">
                <a:solidFill>
                  <a:srgbClr val="0F1E50"/>
                </a:solidFill>
              </a:rPr>
              <a:t>	patterns are everywhere</a:t>
            </a:r>
            <a:r>
              <a:rPr lang="en-AU" sz="2200" dirty="0">
                <a:solidFill>
                  <a:srgbClr val="0F1E50"/>
                </a:solidFill>
              </a:rPr>
              <a:t>?</a:t>
            </a:r>
          </a:p>
          <a:p>
            <a:pPr marL="0" indent="0">
              <a:buNone/>
            </a:pPr>
            <a:endParaRPr lang="en-US" sz="2200" dirty="0">
              <a:solidFill>
                <a:srgbClr val="406077"/>
              </a:solidFill>
            </a:endParaRPr>
          </a:p>
        </p:txBody>
      </p:sp>
    </p:spTree>
    <p:extLst>
      <p:ext uri="{BB962C8B-B14F-4D97-AF65-F5344CB8AC3E}">
        <p14:creationId xmlns:p14="http://schemas.microsoft.com/office/powerpoint/2010/main" val="1810359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a:solidFill>
                  <a:srgbClr val="0F1E50"/>
                </a:solidFill>
              </a:rPr>
              <a:t>Acknowledgements for </a:t>
            </a:r>
            <a:r>
              <a:rPr lang="en-US" sz="2600" b="1" dirty="0" smtClean="0">
                <a:solidFill>
                  <a:srgbClr val="0F1E50"/>
                </a:solidFill>
              </a:rPr>
              <a:t>Top </a:t>
            </a:r>
            <a:r>
              <a:rPr lang="en-US" sz="2600" b="1" dirty="0">
                <a:solidFill>
                  <a:srgbClr val="0F1E50"/>
                </a:solidFill>
              </a:rPr>
              <a:t>Drawer </a:t>
            </a:r>
            <a:r>
              <a:rPr lang="en-US" sz="2600" b="1" dirty="0" smtClean="0">
                <a:solidFill>
                  <a:srgbClr val="0F1E50"/>
                </a:solidFill>
              </a:rPr>
              <a:t>Patterns</a:t>
            </a:r>
            <a:endParaRPr lang="en-US" sz="2600" b="1" dirty="0">
              <a:solidFill>
                <a:srgbClr val="0F1E50"/>
              </a:solidFill>
            </a:endParaRPr>
          </a:p>
        </p:txBody>
      </p:sp>
      <p:sp>
        <p:nvSpPr>
          <p:cNvPr id="3" name="Content Placeholder 2"/>
          <p:cNvSpPr>
            <a:spLocks noGrp="1"/>
          </p:cNvSpPr>
          <p:nvPr>
            <p:ph idx="1"/>
          </p:nvPr>
        </p:nvSpPr>
        <p:spPr/>
        <p:txBody>
          <a:bodyPr>
            <a:normAutofit fontScale="92500" lnSpcReduction="20000"/>
          </a:bodyPr>
          <a:lstStyle/>
          <a:p>
            <a:pPr marL="0" indent="0">
              <a:lnSpc>
                <a:spcPct val="100000"/>
              </a:lnSpc>
              <a:buNone/>
            </a:pPr>
            <a:r>
              <a:rPr lang="en-US" sz="1700" dirty="0">
                <a:solidFill>
                  <a:srgbClr val="0F1E50"/>
                </a:solidFill>
              </a:rPr>
              <a:t>The Patterns drawer was written by a team from the Faculty of Human Sciences, Macquarie University led by A/Prof. Michael </a:t>
            </a:r>
            <a:r>
              <a:rPr lang="en-US" sz="1700" dirty="0" err="1" smtClean="0">
                <a:solidFill>
                  <a:srgbClr val="0F1E50"/>
                </a:solidFill>
              </a:rPr>
              <a:t>Mitchelmore</a:t>
            </a:r>
            <a:r>
              <a:rPr lang="en-US" sz="1700" dirty="0" smtClean="0">
                <a:solidFill>
                  <a:srgbClr val="0F1E50"/>
                </a:solidFill>
              </a:rPr>
              <a:t>,</a:t>
            </a:r>
            <a:r>
              <a:rPr lang="en-US" sz="1700" dirty="0">
                <a:solidFill>
                  <a:srgbClr val="0F1E50"/>
                </a:solidFill>
              </a:rPr>
              <a:t> </a:t>
            </a:r>
            <a:r>
              <a:rPr lang="en-US" sz="1700" dirty="0" smtClean="0">
                <a:solidFill>
                  <a:srgbClr val="0F1E50"/>
                </a:solidFill>
              </a:rPr>
              <a:t>School </a:t>
            </a:r>
            <a:r>
              <a:rPr lang="en-US" sz="1700" dirty="0">
                <a:solidFill>
                  <a:srgbClr val="0F1E50"/>
                </a:solidFill>
              </a:rPr>
              <a:t>of Education.</a:t>
            </a:r>
          </a:p>
          <a:p>
            <a:pPr marL="0" indent="0">
              <a:lnSpc>
                <a:spcPct val="100000"/>
              </a:lnSpc>
              <a:buNone/>
            </a:pPr>
            <a:r>
              <a:rPr lang="en-US" sz="1700" dirty="0">
                <a:solidFill>
                  <a:srgbClr val="0F1E50"/>
                </a:solidFill>
              </a:rPr>
              <a:t>The Patterns drawer is an outcome of the extensive research into the </a:t>
            </a:r>
            <a:r>
              <a:rPr lang="en-US" sz="1700" dirty="0" smtClean="0">
                <a:solidFill>
                  <a:srgbClr val="0F1E50"/>
                </a:solidFill>
              </a:rPr>
              <a:t>role </a:t>
            </a:r>
            <a:r>
              <a:rPr lang="en-US" sz="1700" dirty="0">
                <a:solidFill>
                  <a:srgbClr val="0F1E50"/>
                </a:solidFill>
              </a:rPr>
              <a:t>of </a:t>
            </a:r>
            <a:r>
              <a:rPr lang="en-US" sz="1700" dirty="0" smtClean="0">
                <a:solidFill>
                  <a:srgbClr val="0F1E50"/>
                </a:solidFill>
              </a:rPr>
              <a:t>pattern </a:t>
            </a:r>
            <a:r>
              <a:rPr lang="en-US" sz="1700" dirty="0">
                <a:solidFill>
                  <a:srgbClr val="0F1E50"/>
                </a:solidFill>
              </a:rPr>
              <a:t>and structure in early mathematics learning carried out </a:t>
            </a:r>
            <a:r>
              <a:rPr lang="en-US" sz="1700" dirty="0" smtClean="0">
                <a:solidFill>
                  <a:srgbClr val="0F1E50"/>
                </a:solidFill>
              </a:rPr>
              <a:t>at </a:t>
            </a:r>
            <a:r>
              <a:rPr lang="en-US" sz="1700" dirty="0">
                <a:solidFill>
                  <a:srgbClr val="0F1E50"/>
                </a:solidFill>
              </a:rPr>
              <a:t>Macquarie </a:t>
            </a:r>
            <a:r>
              <a:rPr lang="en-US" sz="1700" dirty="0" smtClean="0">
                <a:solidFill>
                  <a:srgbClr val="0F1E50"/>
                </a:solidFill>
              </a:rPr>
              <a:t>University </a:t>
            </a:r>
            <a:r>
              <a:rPr lang="en-US" sz="1700" dirty="0">
                <a:solidFill>
                  <a:srgbClr val="0F1E50"/>
                </a:solidFill>
              </a:rPr>
              <a:t>over the past ten years by Mulligan, </a:t>
            </a:r>
            <a:r>
              <a:rPr lang="en-US" sz="1700" dirty="0" err="1">
                <a:solidFill>
                  <a:srgbClr val="0F1E50"/>
                </a:solidFill>
              </a:rPr>
              <a:t>Papic</a:t>
            </a:r>
            <a:r>
              <a:rPr lang="en-US" sz="1700" dirty="0">
                <a:solidFill>
                  <a:srgbClr val="0F1E50"/>
                </a:solidFill>
              </a:rPr>
              <a:t>, </a:t>
            </a:r>
            <a:r>
              <a:rPr lang="en-US" sz="1700" dirty="0" err="1">
                <a:solidFill>
                  <a:srgbClr val="0F1E50"/>
                </a:solidFill>
              </a:rPr>
              <a:t>Mitchelmore</a:t>
            </a:r>
            <a:r>
              <a:rPr lang="en-US" sz="1700" dirty="0">
                <a:solidFill>
                  <a:srgbClr val="0F1E50"/>
                </a:solidFill>
              </a:rPr>
              <a:t> and others.</a:t>
            </a:r>
          </a:p>
          <a:p>
            <a:pPr marL="0" indent="0">
              <a:lnSpc>
                <a:spcPct val="100000"/>
              </a:lnSpc>
              <a:buNone/>
            </a:pPr>
            <a:r>
              <a:rPr lang="en-US" sz="1700" dirty="0">
                <a:solidFill>
                  <a:srgbClr val="0F1E50"/>
                </a:solidFill>
              </a:rPr>
              <a:t>A/Prof. Michael </a:t>
            </a:r>
            <a:r>
              <a:rPr lang="en-US" sz="1700" dirty="0" err="1">
                <a:solidFill>
                  <a:srgbClr val="0F1E50"/>
                </a:solidFill>
              </a:rPr>
              <a:t>Mitchelmore</a:t>
            </a:r>
            <a:r>
              <a:rPr lang="en-US" sz="1700" dirty="0">
                <a:solidFill>
                  <a:srgbClr val="0F1E50"/>
                </a:solidFill>
              </a:rPr>
              <a:t> and A/Prof. Joanne Mulligan, School of Education, were responsible for the conceptual design of the drawer. Michael wrote most </a:t>
            </a:r>
            <a:r>
              <a:rPr lang="en-US" sz="1700" dirty="0" smtClean="0">
                <a:solidFill>
                  <a:srgbClr val="0F1E50"/>
                </a:solidFill>
              </a:rPr>
              <a:t>of </a:t>
            </a:r>
            <a:r>
              <a:rPr lang="en-US" sz="1700" dirty="0">
                <a:solidFill>
                  <a:srgbClr val="0F1E50"/>
                </a:solidFill>
              </a:rPr>
              <a:t>the material, assisted by Joanne and colleagues </a:t>
            </a:r>
            <a:r>
              <a:rPr lang="en-US" sz="1700" dirty="0" err="1" smtClean="0">
                <a:solidFill>
                  <a:srgbClr val="0F1E50"/>
                </a:solidFill>
              </a:rPr>
              <a:t>Dr</a:t>
            </a:r>
            <a:r>
              <a:rPr lang="en-US" sz="1700" dirty="0" smtClean="0">
                <a:solidFill>
                  <a:srgbClr val="0F1E50"/>
                </a:solidFill>
              </a:rPr>
              <a:t> </a:t>
            </a:r>
            <a:r>
              <a:rPr lang="en-US" sz="1700" dirty="0">
                <a:solidFill>
                  <a:srgbClr val="0F1E50"/>
                </a:solidFill>
              </a:rPr>
              <a:t>Kate </a:t>
            </a:r>
            <a:r>
              <a:rPr lang="en-US" sz="1700" dirty="0" err="1" smtClean="0">
                <a:solidFill>
                  <a:srgbClr val="0F1E50"/>
                </a:solidFill>
              </a:rPr>
              <a:t>Highfield</a:t>
            </a:r>
            <a:r>
              <a:rPr lang="en-US" sz="1700" dirty="0" smtClean="0">
                <a:solidFill>
                  <a:srgbClr val="0F1E50"/>
                </a:solidFill>
              </a:rPr>
              <a:t>,</a:t>
            </a:r>
            <a:r>
              <a:rPr lang="en-US" sz="1700" dirty="0">
                <a:solidFill>
                  <a:srgbClr val="0F1E50"/>
                </a:solidFill>
              </a:rPr>
              <a:t> </a:t>
            </a:r>
            <a:r>
              <a:rPr lang="en-US" sz="1700" dirty="0" smtClean="0">
                <a:solidFill>
                  <a:srgbClr val="0F1E50"/>
                </a:solidFill>
              </a:rPr>
              <a:t>Institute </a:t>
            </a:r>
            <a:r>
              <a:rPr lang="en-US" sz="1700" dirty="0">
                <a:solidFill>
                  <a:srgbClr val="0F1E50"/>
                </a:solidFill>
              </a:rPr>
              <a:t>of </a:t>
            </a:r>
            <a:r>
              <a:rPr lang="en-US" sz="1700" dirty="0" smtClean="0">
                <a:solidFill>
                  <a:srgbClr val="0F1E50"/>
                </a:solidFill>
              </a:rPr>
              <a:t>Early </a:t>
            </a:r>
            <a:r>
              <a:rPr lang="en-US" sz="1700" dirty="0">
                <a:solidFill>
                  <a:srgbClr val="0F1E50"/>
                </a:solidFill>
              </a:rPr>
              <a:t>Childhood, </a:t>
            </a:r>
            <a:r>
              <a:rPr lang="en-US" sz="1700" dirty="0" err="1">
                <a:solidFill>
                  <a:srgbClr val="0F1E50"/>
                </a:solidFill>
              </a:rPr>
              <a:t>Ms</a:t>
            </a:r>
            <a:r>
              <a:rPr lang="en-US" sz="1700" dirty="0">
                <a:solidFill>
                  <a:srgbClr val="0F1E50"/>
                </a:solidFill>
              </a:rPr>
              <a:t> Jennie Marston, </a:t>
            </a:r>
            <a:r>
              <a:rPr lang="en-US" sz="1700" dirty="0" smtClean="0">
                <a:solidFill>
                  <a:srgbClr val="0F1E50"/>
                </a:solidFill>
              </a:rPr>
              <a:t>School of </a:t>
            </a:r>
            <a:r>
              <a:rPr lang="en-US" sz="1700" dirty="0">
                <a:solidFill>
                  <a:srgbClr val="0F1E50"/>
                </a:solidFill>
              </a:rPr>
              <a:t>Education and </a:t>
            </a:r>
            <a:r>
              <a:rPr lang="en-US" sz="1700" dirty="0" err="1">
                <a:solidFill>
                  <a:srgbClr val="0F1E50"/>
                </a:solidFill>
              </a:rPr>
              <a:t>Dr</a:t>
            </a:r>
            <a:r>
              <a:rPr lang="en-US" sz="1700" dirty="0">
                <a:solidFill>
                  <a:srgbClr val="0F1E50"/>
                </a:solidFill>
              </a:rPr>
              <a:t> Kristy </a:t>
            </a:r>
            <a:r>
              <a:rPr lang="en-US" sz="1700" dirty="0" smtClean="0">
                <a:solidFill>
                  <a:srgbClr val="0F1E50"/>
                </a:solidFill>
              </a:rPr>
              <a:t>Goodwin, Director</a:t>
            </a:r>
            <a:r>
              <a:rPr lang="en-US" sz="1700" dirty="0">
                <a:solidFill>
                  <a:srgbClr val="0F1E50"/>
                </a:solidFill>
              </a:rPr>
              <a:t>, Every Chance </a:t>
            </a:r>
            <a:r>
              <a:rPr lang="en-US" sz="1700" dirty="0" smtClean="0">
                <a:solidFill>
                  <a:srgbClr val="0F1E50"/>
                </a:solidFill>
              </a:rPr>
              <a:t/>
            </a:r>
            <a:br>
              <a:rPr lang="en-US" sz="1700" dirty="0" smtClean="0">
                <a:solidFill>
                  <a:srgbClr val="0F1E50"/>
                </a:solidFill>
              </a:rPr>
            </a:br>
            <a:r>
              <a:rPr lang="en-US" sz="1700" dirty="0" smtClean="0">
                <a:solidFill>
                  <a:srgbClr val="0F1E50"/>
                </a:solidFill>
              </a:rPr>
              <a:t>to Learn</a:t>
            </a:r>
            <a:r>
              <a:rPr lang="en-US" sz="1700" dirty="0">
                <a:solidFill>
                  <a:srgbClr val="0F1E50"/>
                </a:solidFill>
              </a:rPr>
              <a:t>, Sydney</a:t>
            </a:r>
            <a:r>
              <a:rPr lang="en-US" sz="1800" dirty="0" smtClean="0">
                <a:solidFill>
                  <a:srgbClr val="0F1E50"/>
                </a:solidFill>
              </a:rPr>
              <a:t>.</a:t>
            </a:r>
          </a:p>
          <a:p>
            <a:pPr marL="0" indent="0">
              <a:lnSpc>
                <a:spcPct val="100000"/>
              </a:lnSpc>
              <a:buNone/>
            </a:pPr>
            <a:r>
              <a:rPr lang="en-US" sz="1800" dirty="0" smtClean="0">
                <a:solidFill>
                  <a:srgbClr val="406077"/>
                </a:solidFill>
              </a:rPr>
              <a:t> </a:t>
            </a:r>
            <a:endParaRPr lang="en-US" sz="1800" dirty="0">
              <a:solidFill>
                <a:srgbClr val="406077"/>
              </a:solidFill>
            </a:endParaRPr>
          </a:p>
          <a:p>
            <a:pPr marL="0" indent="0">
              <a:lnSpc>
                <a:spcPct val="100000"/>
              </a:lnSpc>
              <a:buNone/>
            </a:pPr>
            <a:endParaRPr lang="en-US" dirty="0"/>
          </a:p>
        </p:txBody>
      </p:sp>
    </p:spTree>
    <p:extLst>
      <p:ext uri="{BB962C8B-B14F-4D97-AF65-F5344CB8AC3E}">
        <p14:creationId xmlns:p14="http://schemas.microsoft.com/office/powerpoint/2010/main" val="1899253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1200" dirty="0"/>
              <a:t>© The Australian Association of Mathematics Teachers (AAMT) Inc. 2017</a:t>
            </a:r>
            <a:br>
              <a:rPr lang="en-US" sz="1200" dirty="0"/>
            </a:br>
            <a:r>
              <a:rPr lang="en-US" sz="1200" dirty="0"/>
              <a:t/>
            </a:r>
            <a:br>
              <a:rPr lang="en-US" sz="1200" dirty="0"/>
            </a:br>
            <a:r>
              <a:rPr lang="en-US" sz="1200" dirty="0"/>
              <a:t>This work is licensed under a Creative Commons Attribution-</a:t>
            </a:r>
            <a:r>
              <a:rPr lang="en-US" sz="1200" dirty="0" err="1"/>
              <a:t>NonCommercial</a:t>
            </a:r>
            <a:r>
              <a:rPr lang="en-US" sz="1200" dirty="0"/>
              <a:t>-</a:t>
            </a:r>
            <a:r>
              <a:rPr lang="en-US" sz="1200" dirty="0" err="1"/>
              <a:t>NoDerivatives</a:t>
            </a:r>
            <a:r>
              <a:rPr lang="en-US" sz="1200" dirty="0"/>
              <a:t> 4.0 International License (CC BY-NC-ND 4.0) except where otherwise indicated. See </a:t>
            </a:r>
            <a:r>
              <a:rPr lang="en-US" sz="1200" dirty="0">
                <a:hlinkClick r:id="rId2"/>
              </a:rPr>
              <a:t>https://creativecommons.org/licenses/by-nc-nd/4.0/</a:t>
            </a:r>
            <a:br>
              <a:rPr lang="en-US" sz="1200" dirty="0">
                <a:hlinkClick r:id="rId2"/>
              </a:rPr>
            </a:br>
            <a:endParaRPr lang="en-US" sz="1200" dirty="0" smtClean="0"/>
          </a:p>
          <a:p>
            <a:pPr marL="0" indent="0">
              <a:buNone/>
            </a:pPr>
            <a:r>
              <a:rPr lang="en-US" sz="1200" dirty="0" smtClean="0"/>
              <a:t>Top Drawer Teachers</a:t>
            </a:r>
            <a:br>
              <a:rPr lang="en-US" sz="1200" dirty="0" smtClean="0"/>
            </a:br>
            <a:r>
              <a:rPr lang="en-US" sz="1200" dirty="0" smtClean="0"/>
              <a:t>© Education </a:t>
            </a:r>
            <a:r>
              <a:rPr lang="en-US" sz="1200" dirty="0"/>
              <a:t>Services Australia </a:t>
            </a:r>
            <a:r>
              <a:rPr lang="en-US" sz="1200" dirty="0" smtClean="0"/>
              <a:t>Ltd &amp; </a:t>
            </a:r>
            <a:r>
              <a:rPr lang="en-US" sz="1200" dirty="0"/>
              <a:t>The Australian Association of Mathematics Teachers (AAMT) Inc</a:t>
            </a:r>
            <a:r>
              <a:rPr lang="en-US" sz="1200" dirty="0" smtClean="0"/>
              <a:t>. 2013</a:t>
            </a:r>
          </a:p>
          <a:p>
            <a:pPr marL="0" indent="0">
              <a:buNone/>
            </a:pPr>
            <a:r>
              <a:rPr lang="en-US" sz="1200" dirty="0"/>
              <a:t/>
            </a:r>
            <a:br>
              <a:rPr lang="en-US" sz="1200" dirty="0"/>
            </a:br>
            <a:r>
              <a:rPr lang="en-US" sz="1200" dirty="0"/>
              <a:t>Australian Professional Standards for Teachers </a:t>
            </a:r>
            <a:r>
              <a:rPr lang="en-US" sz="1200" dirty="0" smtClean="0"/>
              <a:t/>
            </a:r>
            <a:br>
              <a:rPr lang="en-US" sz="1200" dirty="0" smtClean="0"/>
            </a:br>
            <a:r>
              <a:rPr lang="en-US" sz="1200" dirty="0" smtClean="0"/>
              <a:t>© </a:t>
            </a:r>
            <a:r>
              <a:rPr lang="en-US" sz="1200" dirty="0"/>
              <a:t>Australian Institute for Teaching and School Leadership Limited (AITSL) </a:t>
            </a:r>
            <a:r>
              <a:rPr lang="en-US" sz="1200" dirty="0" smtClean="0"/>
              <a:t>2013</a:t>
            </a:r>
          </a:p>
          <a:p>
            <a:pPr marL="0" indent="0">
              <a:buNone/>
            </a:pPr>
            <a:r>
              <a:rPr lang="en-US" sz="1200" dirty="0"/>
              <a:t/>
            </a:r>
            <a:br>
              <a:rPr lang="en-US" sz="1200" dirty="0"/>
            </a:br>
            <a:r>
              <a:rPr lang="en-US" sz="1200" dirty="0"/>
              <a:t>Australian Curriculum </a:t>
            </a:r>
            <a:r>
              <a:rPr lang="en-US" sz="1200" dirty="0" smtClean="0"/>
              <a:t/>
            </a:r>
            <a:br>
              <a:rPr lang="en-US" sz="1200" dirty="0" smtClean="0"/>
            </a:br>
            <a:r>
              <a:rPr lang="en-US" sz="1200" dirty="0" smtClean="0"/>
              <a:t>© </a:t>
            </a:r>
            <a:r>
              <a:rPr lang="en-US" sz="1200" dirty="0"/>
              <a:t>Australian Curriculum, Assessment and Reporting Authority (ACARA) 2010 to present</a:t>
            </a:r>
          </a:p>
        </p:txBody>
      </p:sp>
    </p:spTree>
    <p:extLst>
      <p:ext uri="{BB962C8B-B14F-4D97-AF65-F5344CB8AC3E}">
        <p14:creationId xmlns:p14="http://schemas.microsoft.com/office/powerpoint/2010/main" val="569760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2358" y="568040"/>
            <a:ext cx="7679871" cy="3620269"/>
          </a:xfrm>
        </p:spPr>
        <p:txBody>
          <a:bodyPr>
            <a:normAutofit fontScale="92500" lnSpcReduction="10000"/>
          </a:bodyPr>
          <a:lstStyle/>
          <a:p>
            <a:pPr marL="0" indent="0">
              <a:lnSpc>
                <a:spcPct val="120000"/>
              </a:lnSpc>
              <a:buNone/>
            </a:pPr>
            <a:r>
              <a:rPr lang="en-US" sz="3000" b="1" dirty="0" smtClean="0">
                <a:solidFill>
                  <a:srgbClr val="0F1E50"/>
                </a:solidFill>
              </a:rPr>
              <a:t>AITSL standards </a:t>
            </a:r>
            <a:r>
              <a:rPr lang="en-US" sz="3100" b="1" dirty="0" smtClean="0">
                <a:solidFill>
                  <a:srgbClr val="0F1E50"/>
                </a:solidFill>
              </a:rPr>
              <a:t/>
            </a:r>
            <a:br>
              <a:rPr lang="en-US" sz="3100" b="1" dirty="0" smtClean="0">
                <a:solidFill>
                  <a:srgbClr val="0F1E50"/>
                </a:solidFill>
              </a:rPr>
            </a:br>
            <a:endParaRPr lang="en-US" sz="2000" dirty="0">
              <a:solidFill>
                <a:srgbClr val="0F1E50"/>
              </a:solidFill>
            </a:endParaRPr>
          </a:p>
          <a:p>
            <a:pPr marL="0" indent="0">
              <a:buNone/>
            </a:pPr>
            <a:r>
              <a:rPr lang="en-US" sz="2100" b="1" dirty="0">
                <a:solidFill>
                  <a:srgbClr val="0F1E50"/>
                </a:solidFill>
              </a:rPr>
              <a:t>Standard 1:</a:t>
            </a:r>
            <a:r>
              <a:rPr lang="en-US" sz="2100" dirty="0">
                <a:solidFill>
                  <a:srgbClr val="0F1E50"/>
                </a:solidFill>
              </a:rPr>
              <a:t> </a:t>
            </a:r>
            <a:r>
              <a:rPr lang="en-US" sz="2100" b="1" dirty="0" smtClean="0">
                <a:solidFill>
                  <a:srgbClr val="0F1E50"/>
                </a:solidFill>
              </a:rPr>
              <a:t>Know </a:t>
            </a:r>
            <a:r>
              <a:rPr lang="en-US" sz="2100" b="1" dirty="0">
                <a:solidFill>
                  <a:srgbClr val="0F1E50"/>
                </a:solidFill>
              </a:rPr>
              <a:t>students and how they learn</a:t>
            </a:r>
          </a:p>
          <a:p>
            <a:pPr marL="342900" lvl="1" indent="0">
              <a:buNone/>
            </a:pPr>
            <a:r>
              <a:rPr lang="en-US" sz="2100" dirty="0" smtClean="0">
                <a:solidFill>
                  <a:srgbClr val="0F1E50"/>
                </a:solidFill>
              </a:rPr>
              <a:t>		1.2 </a:t>
            </a:r>
            <a:r>
              <a:rPr lang="en-US" sz="2100" dirty="0">
                <a:solidFill>
                  <a:srgbClr val="0F1E50"/>
                </a:solidFill>
              </a:rPr>
              <a:t>Understand how students learn</a:t>
            </a:r>
          </a:p>
          <a:p>
            <a:pPr marL="342900" lvl="1" indent="0">
              <a:buNone/>
            </a:pPr>
            <a:endParaRPr lang="en-US" sz="2100" dirty="0">
              <a:solidFill>
                <a:srgbClr val="0F1E50"/>
              </a:solidFill>
            </a:endParaRPr>
          </a:p>
          <a:p>
            <a:pPr marL="0" indent="0">
              <a:buNone/>
            </a:pPr>
            <a:r>
              <a:rPr lang="en-US" sz="2100" b="1" dirty="0">
                <a:solidFill>
                  <a:srgbClr val="0F1E50"/>
                </a:solidFill>
              </a:rPr>
              <a:t>Standard </a:t>
            </a:r>
            <a:r>
              <a:rPr lang="en-US" sz="2100" b="1" dirty="0" smtClean="0">
                <a:solidFill>
                  <a:srgbClr val="0F1E50"/>
                </a:solidFill>
              </a:rPr>
              <a:t>2:</a:t>
            </a:r>
            <a:r>
              <a:rPr lang="en-US" sz="2100" dirty="0">
                <a:solidFill>
                  <a:srgbClr val="0F1E50"/>
                </a:solidFill>
              </a:rPr>
              <a:t>	</a:t>
            </a:r>
            <a:r>
              <a:rPr lang="en-US" sz="2100" b="1" dirty="0" smtClean="0">
                <a:solidFill>
                  <a:srgbClr val="0F1E50"/>
                </a:solidFill>
              </a:rPr>
              <a:t>Know </a:t>
            </a:r>
            <a:r>
              <a:rPr lang="en-US" sz="2100" b="1" dirty="0">
                <a:solidFill>
                  <a:srgbClr val="0F1E50"/>
                </a:solidFill>
              </a:rPr>
              <a:t>the content and how to teach it</a:t>
            </a:r>
          </a:p>
          <a:p>
            <a:pPr marL="342900" lvl="1" indent="0">
              <a:buNone/>
            </a:pPr>
            <a:r>
              <a:rPr lang="en-US" sz="2100" dirty="0" smtClean="0">
                <a:solidFill>
                  <a:srgbClr val="0F1E50"/>
                </a:solidFill>
              </a:rPr>
              <a:t>		2.1 </a:t>
            </a:r>
            <a:r>
              <a:rPr lang="en-US" sz="2100" dirty="0">
                <a:solidFill>
                  <a:srgbClr val="0F1E50"/>
                </a:solidFill>
              </a:rPr>
              <a:t>Content and teaching strategies of the teaching area</a:t>
            </a:r>
          </a:p>
          <a:p>
            <a:pPr marL="342900" lvl="1" indent="0">
              <a:buNone/>
            </a:pPr>
            <a:r>
              <a:rPr lang="en-US" sz="2100" dirty="0" smtClean="0">
                <a:solidFill>
                  <a:srgbClr val="0F1E50"/>
                </a:solidFill>
              </a:rPr>
              <a:t>		2.5 </a:t>
            </a:r>
            <a:r>
              <a:rPr lang="en-US" sz="2100" dirty="0">
                <a:solidFill>
                  <a:srgbClr val="0F1E50"/>
                </a:solidFill>
              </a:rPr>
              <a:t>Literacy and numeracy strategies</a:t>
            </a:r>
          </a:p>
          <a:p>
            <a:pPr marL="342900" lvl="1" indent="0">
              <a:buNone/>
            </a:pPr>
            <a:endParaRPr lang="en-US" sz="2100" dirty="0">
              <a:solidFill>
                <a:srgbClr val="0F1E50"/>
              </a:solidFill>
            </a:endParaRPr>
          </a:p>
          <a:p>
            <a:pPr marL="0" indent="0">
              <a:buNone/>
            </a:pPr>
            <a:r>
              <a:rPr lang="en-US" sz="2100" b="1" dirty="0">
                <a:solidFill>
                  <a:srgbClr val="0F1E50"/>
                </a:solidFill>
              </a:rPr>
              <a:t>Standard 6:</a:t>
            </a:r>
            <a:r>
              <a:rPr lang="en-US" sz="2100" dirty="0">
                <a:solidFill>
                  <a:srgbClr val="0F1E50"/>
                </a:solidFill>
              </a:rPr>
              <a:t> </a:t>
            </a:r>
            <a:r>
              <a:rPr lang="en-US" sz="2100" b="1" dirty="0" smtClean="0">
                <a:solidFill>
                  <a:srgbClr val="0F1E50"/>
                </a:solidFill>
              </a:rPr>
              <a:t>Engage </a:t>
            </a:r>
            <a:r>
              <a:rPr lang="en-US" sz="2100" b="1" dirty="0">
                <a:solidFill>
                  <a:srgbClr val="0F1E50"/>
                </a:solidFill>
              </a:rPr>
              <a:t>in professional learning</a:t>
            </a:r>
          </a:p>
          <a:p>
            <a:pPr marL="342900" lvl="1" indent="0">
              <a:buNone/>
            </a:pPr>
            <a:r>
              <a:rPr lang="en-US" sz="2100" dirty="0" smtClean="0">
                <a:solidFill>
                  <a:srgbClr val="0F1E50"/>
                </a:solidFill>
              </a:rPr>
              <a:t>		6.2 </a:t>
            </a:r>
            <a:r>
              <a:rPr lang="en-US" sz="2100" dirty="0">
                <a:solidFill>
                  <a:srgbClr val="0F1E50"/>
                </a:solidFill>
              </a:rPr>
              <a:t>Engage in professional learning and improve practice</a:t>
            </a:r>
          </a:p>
          <a:p>
            <a:pPr marL="0" indent="0">
              <a:buNone/>
            </a:pPr>
            <a:endParaRPr lang="en-US" sz="2100" dirty="0">
              <a:solidFill>
                <a:srgbClr val="406077"/>
              </a:solidFill>
            </a:endParaRPr>
          </a:p>
        </p:txBody>
      </p:sp>
    </p:spTree>
    <p:extLst>
      <p:ext uri="{BB962C8B-B14F-4D97-AF65-F5344CB8AC3E}">
        <p14:creationId xmlns:p14="http://schemas.microsoft.com/office/powerpoint/2010/main" val="311821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51862" y="950913"/>
            <a:ext cx="6998205" cy="707886"/>
          </a:xfrm>
          <a:prstGeom prst="rect">
            <a:avLst/>
          </a:prstGeom>
          <a:noFill/>
        </p:spPr>
        <p:txBody>
          <a:bodyPr wrap="square" rtlCol="0">
            <a:spAutoFit/>
          </a:bodyPr>
          <a:lstStyle/>
          <a:p>
            <a:r>
              <a:rPr lang="en-US" sz="2000" b="1" dirty="0" smtClean="0">
                <a:solidFill>
                  <a:srgbClr val="0F1E50"/>
                </a:solidFill>
                <a:latin typeface="Arial" charset="0"/>
                <a:ea typeface="Arial" charset="0"/>
                <a:cs typeface="Arial" charset="0"/>
              </a:rPr>
              <a:t>Patterns and their applications in the </a:t>
            </a:r>
            <a:br>
              <a:rPr lang="en-US" sz="2000" b="1" dirty="0" smtClean="0">
                <a:solidFill>
                  <a:srgbClr val="0F1E50"/>
                </a:solidFill>
                <a:latin typeface="Arial" charset="0"/>
                <a:ea typeface="Arial" charset="0"/>
                <a:cs typeface="Arial" charset="0"/>
              </a:rPr>
            </a:br>
            <a:r>
              <a:rPr lang="en-US" sz="2000" b="1" i="1" dirty="0" smtClean="0">
                <a:solidFill>
                  <a:srgbClr val="0F1E50"/>
                </a:solidFill>
                <a:latin typeface="Arial" charset="0"/>
                <a:ea typeface="Arial" charset="0"/>
                <a:cs typeface="Arial" charset="0"/>
              </a:rPr>
              <a:t>Australian Curriculum: Mathematics</a:t>
            </a:r>
            <a:endParaRPr lang="en-US" sz="2000" b="1" i="1" dirty="0">
              <a:solidFill>
                <a:srgbClr val="0F1E50"/>
              </a:solidFill>
              <a:latin typeface="Arial" charset="0"/>
              <a:ea typeface="Arial" charset="0"/>
              <a:cs typeface="Arial" charset="0"/>
            </a:endParaRPr>
          </a:p>
        </p:txBody>
      </p:sp>
      <p:sp>
        <p:nvSpPr>
          <p:cNvPr id="11" name="Rectangle 10"/>
          <p:cNvSpPr/>
          <p:nvPr/>
        </p:nvSpPr>
        <p:spPr>
          <a:xfrm>
            <a:off x="6468387" y="4861711"/>
            <a:ext cx="1944093" cy="200055"/>
          </a:xfrm>
          <a:prstGeom prst="rect">
            <a:avLst/>
          </a:prstGeom>
        </p:spPr>
        <p:txBody>
          <a:bodyPr wrap="square">
            <a:spAutoFit/>
          </a:bodyPr>
          <a:lstStyle/>
          <a:p>
            <a:r>
              <a:rPr lang="en-US" sz="700" b="1" dirty="0" smtClean="0">
                <a:solidFill>
                  <a:srgbClr val="406077"/>
                </a:solidFill>
                <a:latin typeface="Arial" charset="0"/>
                <a:ea typeface="Arial" charset="0"/>
                <a:cs typeface="Arial" charset="0"/>
              </a:rPr>
              <a:t>Source: </a:t>
            </a:r>
            <a:r>
              <a:rPr lang="en-US" sz="700" dirty="0" smtClean="0">
                <a:solidFill>
                  <a:srgbClr val="406077"/>
                </a:solidFill>
                <a:latin typeface="Arial" charset="0"/>
                <a:ea typeface="Arial" charset="0"/>
                <a:cs typeface="Arial" charset="0"/>
                <a:hlinkClick r:id="rId3"/>
              </a:rPr>
              <a:t>Australian Curriculum</a:t>
            </a:r>
            <a:r>
              <a:rPr lang="en-US" sz="700" smtClean="0">
                <a:solidFill>
                  <a:srgbClr val="406077"/>
                </a:solidFill>
                <a:latin typeface="Arial" charset="0"/>
                <a:ea typeface="Arial" charset="0"/>
                <a:cs typeface="Arial" charset="0"/>
                <a:hlinkClick r:id="rId3"/>
              </a:rPr>
              <a:t>: Mathematics</a:t>
            </a:r>
            <a:endParaRPr lang="en-US" sz="700" dirty="0">
              <a:solidFill>
                <a:srgbClr val="406077"/>
              </a:solidFill>
              <a:latin typeface="Arial" charset="0"/>
              <a:ea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423293746"/>
              </p:ext>
            </p:extLst>
          </p:nvPr>
        </p:nvGraphicFramePr>
        <p:xfrm>
          <a:off x="1407741" y="1773149"/>
          <a:ext cx="6886445" cy="2966720"/>
        </p:xfrm>
        <a:graphic>
          <a:graphicData uri="http://schemas.openxmlformats.org/drawingml/2006/table">
            <a:tbl>
              <a:tblPr firstRow="1" bandRow="1">
                <a:tableStyleId>{5C22544A-7EE6-4342-B048-85BDC9FD1C3A}</a:tableStyleId>
              </a:tblPr>
              <a:tblGrid>
                <a:gridCol w="2123094"/>
                <a:gridCol w="2381012"/>
                <a:gridCol w="2382339"/>
              </a:tblGrid>
              <a:tr h="370840">
                <a:tc>
                  <a:txBody>
                    <a:bodyPr/>
                    <a:lstStyle/>
                    <a:p>
                      <a:r>
                        <a:rPr lang="en-US" sz="1400" b="0" i="0" dirty="0" smtClean="0">
                          <a:solidFill>
                            <a:srgbClr val="406077"/>
                          </a:solidFill>
                          <a:latin typeface="Arial" charset="0"/>
                          <a:ea typeface="Arial" charset="0"/>
                          <a:cs typeface="Arial" charset="0"/>
                        </a:rPr>
                        <a:t>Number and Algebra</a:t>
                      </a:r>
                      <a:endParaRPr lang="en-US" sz="1400" b="0" i="0" dirty="0">
                        <a:solidFill>
                          <a:srgbClr val="406077"/>
                        </a:solidFill>
                        <a:latin typeface="Arial" charset="0"/>
                        <a:ea typeface="Arial" charset="0"/>
                        <a:cs typeface="Arial" charset="0"/>
                      </a:endParaRPr>
                    </a:p>
                  </a:txBody>
                  <a:tcPr>
                    <a:solidFill>
                      <a:srgbClr val="FFC000"/>
                    </a:solidFill>
                  </a:tcPr>
                </a:tc>
                <a:tc>
                  <a:txBody>
                    <a:bodyPr/>
                    <a:lstStyle/>
                    <a:p>
                      <a:r>
                        <a:rPr lang="en-US" sz="1400" b="0" i="0" dirty="0" smtClean="0">
                          <a:solidFill>
                            <a:srgbClr val="406077"/>
                          </a:solidFill>
                          <a:latin typeface="Arial" charset="0"/>
                          <a:ea typeface="Arial" charset="0"/>
                          <a:cs typeface="Arial" charset="0"/>
                        </a:rPr>
                        <a:t>Measurement and Geometry</a:t>
                      </a:r>
                      <a:endParaRPr lang="en-US" sz="1400" b="0" i="0" dirty="0">
                        <a:solidFill>
                          <a:srgbClr val="406077"/>
                        </a:solidFill>
                        <a:latin typeface="Arial" charset="0"/>
                        <a:ea typeface="Arial" charset="0"/>
                        <a:cs typeface="Arial" charset="0"/>
                      </a:endParaRPr>
                    </a:p>
                  </a:txBody>
                  <a:tcPr>
                    <a:solidFill>
                      <a:srgbClr val="FFC000"/>
                    </a:solidFill>
                  </a:tcPr>
                </a:tc>
                <a:tc>
                  <a:txBody>
                    <a:bodyPr/>
                    <a:lstStyle/>
                    <a:p>
                      <a:r>
                        <a:rPr lang="en-US" sz="1400" b="0" i="0" dirty="0" smtClean="0">
                          <a:solidFill>
                            <a:srgbClr val="406077"/>
                          </a:solidFill>
                          <a:latin typeface="Arial" charset="0"/>
                          <a:ea typeface="Arial" charset="0"/>
                          <a:cs typeface="Arial" charset="0"/>
                        </a:rPr>
                        <a:t>Statistics and Probability</a:t>
                      </a:r>
                      <a:endParaRPr lang="en-US" sz="1400" b="0" i="0" dirty="0">
                        <a:solidFill>
                          <a:srgbClr val="406077"/>
                        </a:solidFill>
                        <a:latin typeface="Arial" charset="0"/>
                        <a:ea typeface="Arial" charset="0"/>
                        <a:cs typeface="Arial" charset="0"/>
                      </a:endParaRPr>
                    </a:p>
                  </a:txBody>
                  <a:tcPr>
                    <a:solidFill>
                      <a:srgbClr val="FFC000"/>
                    </a:solidFill>
                  </a:tcPr>
                </a:tc>
              </a:tr>
              <a:tr h="370840">
                <a:tc>
                  <a:txBody>
                    <a:bodyPr/>
                    <a:lstStyle/>
                    <a:p>
                      <a:r>
                        <a:rPr lang="en-US" sz="1100" b="0" dirty="0" smtClean="0">
                          <a:solidFill>
                            <a:srgbClr val="406077"/>
                          </a:solidFill>
                          <a:latin typeface="Arial" charset="0"/>
                          <a:ea typeface="Arial" charset="0"/>
                          <a:cs typeface="Arial" charset="0"/>
                        </a:rPr>
                        <a:t>Number and place value (F–8)</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r>
                        <a:rPr lang="en-US" sz="1100" b="0" dirty="0" smtClean="0">
                          <a:solidFill>
                            <a:srgbClr val="406077"/>
                          </a:solidFill>
                          <a:latin typeface="Arial" charset="0"/>
                          <a:ea typeface="Arial" charset="0"/>
                          <a:cs typeface="Arial" charset="0"/>
                        </a:rPr>
                        <a:t>Using units of measurement (F–10)</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r>
                        <a:rPr lang="en-US" sz="1100" b="0" dirty="0" smtClean="0">
                          <a:solidFill>
                            <a:srgbClr val="406077"/>
                          </a:solidFill>
                          <a:latin typeface="Arial" charset="0"/>
                          <a:ea typeface="Arial" charset="0"/>
                          <a:cs typeface="Arial" charset="0"/>
                        </a:rPr>
                        <a:t>Chance</a:t>
                      </a:r>
                      <a:r>
                        <a:rPr lang="en-US" sz="1100" b="0" baseline="0" dirty="0" smtClean="0">
                          <a:solidFill>
                            <a:srgbClr val="406077"/>
                          </a:solidFill>
                          <a:latin typeface="Arial" charset="0"/>
                          <a:ea typeface="Arial" charset="0"/>
                          <a:cs typeface="Arial" charset="0"/>
                        </a:rPr>
                        <a:t> (1–10)</a:t>
                      </a:r>
                      <a:endParaRPr lang="en-US" sz="1100" b="0" dirty="0">
                        <a:solidFill>
                          <a:srgbClr val="406077"/>
                        </a:solidFill>
                        <a:latin typeface="Arial" charset="0"/>
                        <a:ea typeface="Arial" charset="0"/>
                        <a:cs typeface="Arial" charset="0"/>
                      </a:endParaRPr>
                    </a:p>
                  </a:txBody>
                  <a:tcPr>
                    <a:solidFill>
                      <a:srgbClr val="FFC000">
                        <a:alpha val="30000"/>
                      </a:srgbClr>
                    </a:solidFill>
                  </a:tcPr>
                </a:tc>
              </a:tr>
              <a:tr h="370840">
                <a:tc>
                  <a:txBody>
                    <a:bodyPr/>
                    <a:lstStyle/>
                    <a:p>
                      <a:r>
                        <a:rPr lang="en-US" sz="1100" b="0" dirty="0" smtClean="0">
                          <a:solidFill>
                            <a:srgbClr val="406077"/>
                          </a:solidFill>
                          <a:latin typeface="Arial" charset="0"/>
                          <a:ea typeface="Arial" charset="0"/>
                          <a:cs typeface="Arial" charset="0"/>
                        </a:rPr>
                        <a:t>Fractions and decimals (1–6)</a:t>
                      </a:r>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r>
                        <a:rPr lang="en-US" sz="1100" b="0" dirty="0" smtClean="0">
                          <a:solidFill>
                            <a:srgbClr val="406077"/>
                          </a:solidFill>
                          <a:latin typeface="Arial" charset="0"/>
                          <a:ea typeface="Arial" charset="0"/>
                          <a:cs typeface="Arial" charset="0"/>
                        </a:rPr>
                        <a:t>Shape (F–7)</a:t>
                      </a:r>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r>
                        <a:rPr lang="en-US" sz="1100" b="0" dirty="0" smtClean="0">
                          <a:solidFill>
                            <a:srgbClr val="406077"/>
                          </a:solidFill>
                          <a:latin typeface="Arial" charset="0"/>
                          <a:ea typeface="Arial" charset="0"/>
                          <a:cs typeface="Arial" charset="0"/>
                        </a:rPr>
                        <a:t>Data representation and interpretation (F–10)</a:t>
                      </a:r>
                      <a:endParaRPr lang="en-US" sz="1100" b="0" dirty="0">
                        <a:solidFill>
                          <a:srgbClr val="406077"/>
                        </a:solidFill>
                        <a:latin typeface="Arial" charset="0"/>
                        <a:ea typeface="Arial" charset="0"/>
                        <a:cs typeface="Arial" charset="0"/>
                      </a:endParaRPr>
                    </a:p>
                  </a:txBody>
                  <a:tcPr>
                    <a:solidFill>
                      <a:srgbClr val="FFC000">
                        <a:alpha val="10000"/>
                      </a:srgbClr>
                    </a:solidFill>
                  </a:tcPr>
                </a:tc>
              </a:tr>
              <a:tr h="370840">
                <a:tc>
                  <a:txBody>
                    <a:bodyPr/>
                    <a:lstStyle/>
                    <a:p>
                      <a:r>
                        <a:rPr lang="en-US" sz="1100" b="0" dirty="0" smtClean="0">
                          <a:solidFill>
                            <a:srgbClr val="406077"/>
                          </a:solidFill>
                          <a:latin typeface="Arial" charset="0"/>
                          <a:ea typeface="Arial" charset="0"/>
                          <a:cs typeface="Arial" charset="0"/>
                        </a:rPr>
                        <a:t>Real numbers (7–10)</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r>
                        <a:rPr lang="en-US" sz="1100" b="0" dirty="0" smtClean="0">
                          <a:solidFill>
                            <a:srgbClr val="406077"/>
                          </a:solidFill>
                          <a:latin typeface="Arial" charset="0"/>
                          <a:ea typeface="Arial" charset="0"/>
                          <a:cs typeface="Arial" charset="0"/>
                        </a:rPr>
                        <a:t>Geometric reasoning (3–10)</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r>
                        <a:rPr lang="en-US" sz="1100" b="0" dirty="0" smtClean="0">
                          <a:solidFill>
                            <a:srgbClr val="406077"/>
                          </a:solidFill>
                          <a:latin typeface="Arial" charset="0"/>
                          <a:ea typeface="Arial" charset="0"/>
                          <a:cs typeface="Arial" charset="0"/>
                        </a:rPr>
                        <a:t>N/A</a:t>
                      </a:r>
                      <a:endParaRPr lang="en-US" sz="1100" b="0" dirty="0">
                        <a:solidFill>
                          <a:srgbClr val="406077"/>
                        </a:solidFill>
                        <a:latin typeface="Arial" charset="0"/>
                        <a:ea typeface="Arial" charset="0"/>
                        <a:cs typeface="Arial" charset="0"/>
                      </a:endParaRPr>
                    </a:p>
                  </a:txBody>
                  <a:tcPr>
                    <a:solidFill>
                      <a:srgbClr val="FFC000">
                        <a:alpha val="30000"/>
                      </a:srgbClr>
                    </a:solidFill>
                  </a:tcPr>
                </a:tc>
              </a:tr>
              <a:tr h="370840">
                <a:tc>
                  <a:txBody>
                    <a:bodyPr/>
                    <a:lstStyle/>
                    <a:p>
                      <a:r>
                        <a:rPr lang="en-US" sz="1100" b="0" dirty="0" smtClean="0">
                          <a:solidFill>
                            <a:srgbClr val="406077"/>
                          </a:solidFill>
                          <a:latin typeface="Arial" charset="0"/>
                          <a:ea typeface="Arial" charset="0"/>
                          <a:cs typeface="Arial" charset="0"/>
                        </a:rPr>
                        <a:t>Money and financial</a:t>
                      </a:r>
                      <a:r>
                        <a:rPr lang="en-US" sz="1100" b="0" baseline="0" dirty="0" smtClean="0">
                          <a:solidFill>
                            <a:srgbClr val="406077"/>
                          </a:solidFill>
                          <a:latin typeface="Arial" charset="0"/>
                          <a:ea typeface="Arial" charset="0"/>
                          <a:cs typeface="Arial" charset="0"/>
                        </a:rPr>
                        <a:t> mathematics (1–10)</a:t>
                      </a:r>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r>
                        <a:rPr lang="en-US" sz="1100" b="0" dirty="0" smtClean="0">
                          <a:solidFill>
                            <a:srgbClr val="406077"/>
                          </a:solidFill>
                          <a:latin typeface="Arial" charset="0"/>
                          <a:ea typeface="Arial" charset="0"/>
                          <a:cs typeface="Arial" charset="0"/>
                        </a:rPr>
                        <a:t>Location and transformation (F–7)</a:t>
                      </a:r>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dirty="0" smtClean="0">
                          <a:solidFill>
                            <a:srgbClr val="406077"/>
                          </a:solidFill>
                          <a:latin typeface="Arial" charset="0"/>
                          <a:ea typeface="Arial" charset="0"/>
                          <a:cs typeface="Arial" charset="0"/>
                        </a:rPr>
                        <a:t>N/A</a:t>
                      </a:r>
                    </a:p>
                    <a:p>
                      <a:endParaRPr lang="en-US" sz="1100" b="0" dirty="0">
                        <a:solidFill>
                          <a:srgbClr val="406077"/>
                        </a:solidFill>
                        <a:latin typeface="Arial" charset="0"/>
                        <a:ea typeface="Arial" charset="0"/>
                        <a:cs typeface="Arial" charset="0"/>
                      </a:endParaRPr>
                    </a:p>
                  </a:txBody>
                  <a:tcPr>
                    <a:solidFill>
                      <a:srgbClr val="FFC000">
                        <a:alpha val="10000"/>
                      </a:srgbClr>
                    </a:solidFill>
                  </a:tcPr>
                </a:tc>
              </a:tr>
              <a:tr h="370840">
                <a:tc>
                  <a:txBody>
                    <a:bodyPr/>
                    <a:lstStyle/>
                    <a:p>
                      <a:r>
                        <a:rPr lang="en-US" sz="1100" b="0" dirty="0" smtClean="0">
                          <a:solidFill>
                            <a:srgbClr val="406077"/>
                          </a:solidFill>
                          <a:latin typeface="Arial" charset="0"/>
                          <a:ea typeface="Arial" charset="0"/>
                          <a:cs typeface="Arial" charset="0"/>
                        </a:rPr>
                        <a:t>Patterns and algebra (F–10)</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r>
                        <a:rPr lang="en-US" sz="1100" b="0" dirty="0" smtClean="0">
                          <a:solidFill>
                            <a:srgbClr val="406077"/>
                          </a:solidFill>
                          <a:latin typeface="Arial" charset="0"/>
                          <a:ea typeface="Arial" charset="0"/>
                          <a:cs typeface="Arial" charset="0"/>
                        </a:rPr>
                        <a:t>Pythagoras and trigonometry (9–10)</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dirty="0" smtClean="0">
                          <a:solidFill>
                            <a:srgbClr val="406077"/>
                          </a:solidFill>
                          <a:latin typeface="Arial" charset="0"/>
                          <a:ea typeface="Arial" charset="0"/>
                          <a:cs typeface="Arial" charset="0"/>
                        </a:rPr>
                        <a:t>N/A</a:t>
                      </a:r>
                    </a:p>
                    <a:p>
                      <a:endParaRPr lang="en-US" sz="1100" b="0" dirty="0">
                        <a:solidFill>
                          <a:srgbClr val="406077"/>
                        </a:solidFill>
                        <a:latin typeface="Arial" charset="0"/>
                        <a:ea typeface="Arial" charset="0"/>
                        <a:cs typeface="Arial" charset="0"/>
                      </a:endParaRPr>
                    </a:p>
                  </a:txBody>
                  <a:tcPr>
                    <a:solidFill>
                      <a:srgbClr val="FFC000">
                        <a:alpha val="30000"/>
                      </a:srgbClr>
                    </a:solidFill>
                  </a:tcPr>
                </a:tc>
              </a:tr>
              <a:tr h="370840">
                <a:tc>
                  <a:txBody>
                    <a:bodyPr/>
                    <a:lstStyle/>
                    <a:p>
                      <a:r>
                        <a:rPr lang="en-US" sz="1100" b="0" dirty="0" smtClean="0">
                          <a:solidFill>
                            <a:srgbClr val="406077"/>
                          </a:solidFill>
                          <a:latin typeface="Arial" charset="0"/>
                          <a:ea typeface="Arial" charset="0"/>
                          <a:cs typeface="Arial" charset="0"/>
                        </a:rPr>
                        <a:t>Linear and non-linear relationships (7–10)</a:t>
                      </a:r>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dirty="0" smtClean="0">
                          <a:solidFill>
                            <a:srgbClr val="406077"/>
                          </a:solidFill>
                          <a:latin typeface="Arial" charset="0"/>
                          <a:ea typeface="Arial" charset="0"/>
                          <a:cs typeface="Arial" charset="0"/>
                        </a:rPr>
                        <a:t>N/A</a:t>
                      </a:r>
                    </a:p>
                    <a:p>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dirty="0" smtClean="0">
                          <a:solidFill>
                            <a:srgbClr val="406077"/>
                          </a:solidFill>
                          <a:latin typeface="Arial" charset="0"/>
                          <a:ea typeface="Arial" charset="0"/>
                          <a:cs typeface="Arial" charset="0"/>
                        </a:rPr>
                        <a:t>N/A</a:t>
                      </a:r>
                    </a:p>
                    <a:p>
                      <a:endParaRPr lang="en-US" sz="1100" b="0" dirty="0">
                        <a:solidFill>
                          <a:srgbClr val="406077"/>
                        </a:solidFill>
                        <a:latin typeface="Arial" charset="0"/>
                        <a:ea typeface="Arial" charset="0"/>
                        <a:cs typeface="Arial" charset="0"/>
                      </a:endParaRPr>
                    </a:p>
                  </a:txBody>
                  <a:tcPr>
                    <a:solidFill>
                      <a:srgbClr val="FFC000">
                        <a:alpha val="10000"/>
                      </a:srgbClr>
                    </a:solidFill>
                  </a:tcPr>
                </a:tc>
              </a:tr>
            </a:tbl>
          </a:graphicData>
        </a:graphic>
      </p:graphicFrame>
      <p:sp>
        <p:nvSpPr>
          <p:cNvPr id="3" name="Rectangle 2"/>
          <p:cNvSpPr/>
          <p:nvPr/>
        </p:nvSpPr>
        <p:spPr>
          <a:xfrm>
            <a:off x="1351862" y="538356"/>
            <a:ext cx="3958135" cy="523220"/>
          </a:xfrm>
          <a:prstGeom prst="rect">
            <a:avLst/>
          </a:prstGeom>
        </p:spPr>
        <p:txBody>
          <a:bodyPr wrap="none">
            <a:spAutoFit/>
          </a:bodyPr>
          <a:lstStyle/>
          <a:p>
            <a:r>
              <a:rPr lang="en-US" sz="2800" b="1" dirty="0">
                <a:solidFill>
                  <a:srgbClr val="0F1E50"/>
                </a:solidFill>
                <a:latin typeface="Arial" charset="0"/>
                <a:ea typeface="Arial" charset="0"/>
                <a:cs typeface="Arial" charset="0"/>
              </a:rPr>
              <a:t>Australian Curriculum</a:t>
            </a:r>
          </a:p>
        </p:txBody>
      </p:sp>
    </p:spTree>
    <p:extLst>
      <p:ext uri="{BB962C8B-B14F-4D97-AF65-F5344CB8AC3E}">
        <p14:creationId xmlns:p14="http://schemas.microsoft.com/office/powerpoint/2010/main" val="1626365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5734" y="632703"/>
            <a:ext cx="7116622" cy="3375000"/>
          </a:xfrm>
        </p:spPr>
        <p:txBody>
          <a:bodyPr/>
          <a:lstStyle/>
          <a:p>
            <a:pPr marL="0" indent="0">
              <a:buNone/>
            </a:pPr>
            <a:r>
              <a:rPr lang="en-AU" sz="2800" b="1" dirty="0">
                <a:solidFill>
                  <a:srgbClr val="0F1E50"/>
                </a:solidFill>
              </a:rPr>
              <a:t>5 Big Ideas in the Patterns Top </a:t>
            </a:r>
            <a:r>
              <a:rPr lang="en-AU" sz="2800" b="1" dirty="0" smtClean="0">
                <a:solidFill>
                  <a:srgbClr val="0F1E50"/>
                </a:solidFill>
              </a:rPr>
              <a:t>Drawer</a:t>
            </a:r>
            <a:r>
              <a:rPr lang="en-AU" sz="2600" b="1" dirty="0" smtClean="0">
                <a:solidFill>
                  <a:srgbClr val="0F1E50"/>
                </a:solidFill>
              </a:rPr>
              <a:t/>
            </a:r>
            <a:br>
              <a:rPr lang="en-AU" sz="2600" b="1" dirty="0" smtClean="0">
                <a:solidFill>
                  <a:srgbClr val="0F1E50"/>
                </a:solidFill>
              </a:rPr>
            </a:br>
            <a:endParaRPr lang="en-AU" b="1" dirty="0">
              <a:solidFill>
                <a:srgbClr val="0F1E50"/>
              </a:solidFill>
            </a:endParaRPr>
          </a:p>
          <a:p>
            <a:pPr lvl="2">
              <a:buFont typeface="Arial" panose="020B0604020202020204" pitchFamily="34" charset="0"/>
              <a:buChar char="•"/>
            </a:pPr>
            <a:r>
              <a:rPr lang="en-AU" sz="2200" b="1" dirty="0">
                <a:solidFill>
                  <a:srgbClr val="0F1E50"/>
                </a:solidFill>
              </a:rPr>
              <a:t>Patterns are everywhere</a:t>
            </a:r>
          </a:p>
          <a:p>
            <a:pPr lvl="2">
              <a:buFont typeface="Arial" panose="020B0604020202020204" pitchFamily="34" charset="0"/>
              <a:buChar char="•"/>
            </a:pPr>
            <a:r>
              <a:rPr lang="en-AU" sz="2200" dirty="0">
                <a:solidFill>
                  <a:srgbClr val="0F1E50"/>
                </a:solidFill>
              </a:rPr>
              <a:t>Mathematical patterns are regular</a:t>
            </a:r>
          </a:p>
          <a:p>
            <a:pPr lvl="2">
              <a:buFont typeface="Arial" panose="020B0604020202020204" pitchFamily="34" charset="0"/>
              <a:buChar char="•"/>
            </a:pPr>
            <a:r>
              <a:rPr lang="en-AU" sz="2200" dirty="0">
                <a:solidFill>
                  <a:srgbClr val="0F1E50"/>
                </a:solidFill>
              </a:rPr>
              <a:t>Repeating patterns</a:t>
            </a:r>
          </a:p>
          <a:p>
            <a:pPr lvl="2">
              <a:buFont typeface="Arial" panose="020B0604020202020204" pitchFamily="34" charset="0"/>
              <a:buChar char="•"/>
            </a:pPr>
            <a:r>
              <a:rPr lang="en-AU" sz="2200" dirty="0">
                <a:solidFill>
                  <a:srgbClr val="0F1E50"/>
                </a:solidFill>
              </a:rPr>
              <a:t>Growing patterns</a:t>
            </a:r>
          </a:p>
          <a:p>
            <a:pPr lvl="2">
              <a:buFont typeface="Arial" panose="020B0604020202020204" pitchFamily="34" charset="0"/>
              <a:buChar char="•"/>
            </a:pPr>
            <a:r>
              <a:rPr lang="en-AU" sz="2200" dirty="0">
                <a:solidFill>
                  <a:srgbClr val="0F1E50"/>
                </a:solidFill>
              </a:rPr>
              <a:t>Patterns in shapes</a:t>
            </a:r>
            <a:endParaRPr lang="en-US" sz="2200" dirty="0">
              <a:solidFill>
                <a:srgbClr val="0F1E50"/>
              </a:solidFill>
            </a:endParaRPr>
          </a:p>
        </p:txBody>
      </p:sp>
    </p:spTree>
    <p:extLst>
      <p:ext uri="{BB962C8B-B14F-4D97-AF65-F5344CB8AC3E}">
        <p14:creationId xmlns:p14="http://schemas.microsoft.com/office/powerpoint/2010/main" val="3434835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0113" y="589924"/>
            <a:ext cx="7222671" cy="3375000"/>
          </a:xfrm>
        </p:spPr>
        <p:txBody>
          <a:bodyPr/>
          <a:lstStyle/>
          <a:p>
            <a:pPr marL="0" indent="0">
              <a:buNone/>
            </a:pPr>
            <a:r>
              <a:rPr lang="en-AU" sz="2800" b="1" dirty="0">
                <a:solidFill>
                  <a:srgbClr val="0F1E50"/>
                </a:solidFill>
              </a:rPr>
              <a:t>Focus </a:t>
            </a:r>
            <a:r>
              <a:rPr lang="en-AU" sz="2800" b="1" dirty="0" smtClean="0">
                <a:solidFill>
                  <a:srgbClr val="0F1E50"/>
                </a:solidFill>
              </a:rPr>
              <a:t>question</a:t>
            </a:r>
            <a:endParaRPr lang="en-AU" sz="2800" b="1" dirty="0">
              <a:solidFill>
                <a:srgbClr val="0F1E50"/>
              </a:solidFill>
            </a:endParaRPr>
          </a:p>
          <a:p>
            <a:pPr marL="0" indent="0">
              <a:buNone/>
            </a:pPr>
            <a:r>
              <a:rPr lang="en-AU" dirty="0">
                <a:solidFill>
                  <a:srgbClr val="0F1E50"/>
                </a:solidFill>
              </a:rPr>
              <a:t>	</a:t>
            </a:r>
            <a:endParaRPr lang="en-AU" dirty="0" smtClean="0">
              <a:solidFill>
                <a:srgbClr val="0F1E50"/>
              </a:solidFill>
            </a:endParaRPr>
          </a:p>
          <a:p>
            <a:pPr marL="0" indent="0">
              <a:buNone/>
            </a:pPr>
            <a:r>
              <a:rPr lang="en-AU" sz="2200" dirty="0">
                <a:solidFill>
                  <a:srgbClr val="0F1E50"/>
                </a:solidFill>
              </a:rPr>
              <a:t>	</a:t>
            </a:r>
            <a:r>
              <a:rPr lang="en-AU" sz="2200" dirty="0" smtClean="0">
                <a:solidFill>
                  <a:srgbClr val="0F1E50"/>
                </a:solidFill>
              </a:rPr>
              <a:t>In </a:t>
            </a:r>
            <a:r>
              <a:rPr lang="en-AU" sz="2200" dirty="0">
                <a:solidFill>
                  <a:srgbClr val="0F1E50"/>
                </a:solidFill>
              </a:rPr>
              <a:t>what ways can we build learners </a:t>
            </a:r>
            <a:r>
              <a:rPr lang="en-AU" sz="2200" dirty="0" smtClean="0">
                <a:solidFill>
                  <a:srgbClr val="0F1E50"/>
                </a:solidFill>
              </a:rPr>
              <a:t>knowledge </a:t>
            </a:r>
            <a:br>
              <a:rPr lang="en-AU" sz="2200" dirty="0" smtClean="0">
                <a:solidFill>
                  <a:srgbClr val="0F1E50"/>
                </a:solidFill>
              </a:rPr>
            </a:br>
            <a:r>
              <a:rPr lang="en-AU" sz="2200" dirty="0" smtClean="0">
                <a:solidFill>
                  <a:srgbClr val="0F1E50"/>
                </a:solidFill>
              </a:rPr>
              <a:t>	and experiences </a:t>
            </a:r>
            <a:r>
              <a:rPr lang="en-AU" sz="2200" dirty="0">
                <a:solidFill>
                  <a:srgbClr val="0F1E50"/>
                </a:solidFill>
              </a:rPr>
              <a:t>that lead </a:t>
            </a:r>
            <a:r>
              <a:rPr lang="en-AU" sz="2200" dirty="0" smtClean="0">
                <a:solidFill>
                  <a:srgbClr val="0F1E50"/>
                </a:solidFill>
              </a:rPr>
              <a:t>them to </a:t>
            </a:r>
            <a:r>
              <a:rPr lang="en-AU" sz="2200" dirty="0">
                <a:solidFill>
                  <a:srgbClr val="0F1E50"/>
                </a:solidFill>
              </a:rPr>
              <a:t>recognise </a:t>
            </a:r>
            <a:r>
              <a:rPr lang="en-AU" sz="2200" dirty="0" smtClean="0">
                <a:solidFill>
                  <a:srgbClr val="0F1E50"/>
                </a:solidFill>
              </a:rPr>
              <a:t/>
            </a:r>
            <a:br>
              <a:rPr lang="en-AU" sz="2200" dirty="0" smtClean="0">
                <a:solidFill>
                  <a:srgbClr val="0F1E50"/>
                </a:solidFill>
              </a:rPr>
            </a:br>
            <a:r>
              <a:rPr lang="en-AU" sz="2200" dirty="0" smtClean="0">
                <a:solidFill>
                  <a:srgbClr val="0F1E50"/>
                </a:solidFill>
              </a:rPr>
              <a:t>	that patterns are </a:t>
            </a:r>
            <a:r>
              <a:rPr lang="en-AU" sz="2200" dirty="0">
                <a:solidFill>
                  <a:srgbClr val="0F1E50"/>
                </a:solidFill>
              </a:rPr>
              <a:t>everywhere?</a:t>
            </a:r>
          </a:p>
          <a:p>
            <a:pPr marL="0" indent="0">
              <a:buNone/>
            </a:pPr>
            <a:endParaRPr lang="en-US" dirty="0"/>
          </a:p>
        </p:txBody>
      </p:sp>
    </p:spTree>
    <p:extLst>
      <p:ext uri="{BB962C8B-B14F-4D97-AF65-F5344CB8AC3E}">
        <p14:creationId xmlns:p14="http://schemas.microsoft.com/office/powerpoint/2010/main" val="1077925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76242" y="584912"/>
            <a:ext cx="7623455" cy="1785104"/>
          </a:xfrm>
          <a:prstGeom prst="rect">
            <a:avLst/>
          </a:prstGeom>
          <a:noFill/>
        </p:spPr>
        <p:txBody>
          <a:bodyPr wrap="square" rtlCol="0">
            <a:spAutoFit/>
          </a:bodyPr>
          <a:lstStyle/>
          <a:p>
            <a:r>
              <a:rPr lang="en-US" sz="2800" b="1" dirty="0" smtClean="0">
                <a:solidFill>
                  <a:srgbClr val="0F1E50"/>
                </a:solidFill>
                <a:latin typeface="Arial" charset="0"/>
                <a:ea typeface="Arial" charset="0"/>
                <a:cs typeface="Arial" charset="0"/>
              </a:rPr>
              <a:t>View the YouTube video </a:t>
            </a:r>
            <a:br>
              <a:rPr lang="en-US" sz="2800" b="1" dirty="0" smtClean="0">
                <a:solidFill>
                  <a:srgbClr val="0F1E50"/>
                </a:solidFill>
                <a:latin typeface="Arial" charset="0"/>
                <a:ea typeface="Arial" charset="0"/>
                <a:cs typeface="Arial" charset="0"/>
              </a:rPr>
            </a:br>
            <a:r>
              <a:rPr lang="en-US" sz="2800" b="1" i="1" dirty="0" smtClean="0">
                <a:solidFill>
                  <a:srgbClr val="0F1E50"/>
                </a:solidFill>
                <a:latin typeface="Arial" charset="0"/>
                <a:ea typeface="Arial" charset="0"/>
                <a:cs typeface="Arial" charset="0"/>
              </a:rPr>
              <a:t>Patterns Are Everywhere</a:t>
            </a:r>
          </a:p>
          <a:p>
            <a:endParaRPr lang="en-US" i="1" dirty="0">
              <a:solidFill>
                <a:srgbClr val="406077"/>
              </a:solidFill>
              <a:latin typeface="Arial" charset="0"/>
              <a:ea typeface="Arial" charset="0"/>
              <a:cs typeface="Arial" charset="0"/>
            </a:endParaRPr>
          </a:p>
          <a:p>
            <a:endParaRPr lang="en-US" i="1" dirty="0" smtClean="0">
              <a:solidFill>
                <a:srgbClr val="406077"/>
              </a:solidFill>
              <a:latin typeface="Arial" charset="0"/>
              <a:ea typeface="Arial" charset="0"/>
              <a:cs typeface="Arial" charset="0"/>
            </a:endParaRPr>
          </a:p>
          <a:p>
            <a:endParaRPr lang="en-US" i="1" dirty="0">
              <a:solidFill>
                <a:srgbClr val="406077"/>
              </a:solidFill>
              <a:latin typeface="Arial" charset="0"/>
              <a:ea typeface="Arial" charset="0"/>
              <a:cs typeface="Arial" charset="0"/>
            </a:endParaRPr>
          </a:p>
        </p:txBody>
      </p:sp>
      <p:sp>
        <p:nvSpPr>
          <p:cNvPr id="11" name="Action Button: Custom 10">
            <a:hlinkClick r:id="rId3" highlightClick="1"/>
          </p:cNvPr>
          <p:cNvSpPr/>
          <p:nvPr/>
        </p:nvSpPr>
        <p:spPr>
          <a:xfrm>
            <a:off x="4293226" y="2229159"/>
            <a:ext cx="1223683" cy="961500"/>
          </a:xfrm>
          <a:prstGeom prst="actionButtonBlan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a:t>
            </a:r>
            <a:br>
              <a:rPr lang="en-US" dirty="0" smtClean="0"/>
            </a:br>
            <a:r>
              <a:rPr lang="en-US" dirty="0" smtClean="0"/>
              <a:t>to view</a:t>
            </a:r>
            <a:endParaRPr lang="en-US" dirty="0"/>
          </a:p>
        </p:txBody>
      </p:sp>
    </p:spTree>
    <p:extLst>
      <p:ext uri="{BB962C8B-B14F-4D97-AF65-F5344CB8AC3E}">
        <p14:creationId xmlns:p14="http://schemas.microsoft.com/office/powerpoint/2010/main" val="3141953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439863" y="950912"/>
            <a:ext cx="6977996" cy="3925123"/>
          </a:xfrm>
        </p:spPr>
      </p:pic>
    </p:spTree>
    <p:extLst>
      <p:ext uri="{BB962C8B-B14F-4D97-AF65-F5344CB8AC3E}">
        <p14:creationId xmlns:p14="http://schemas.microsoft.com/office/powerpoint/2010/main" val="2856489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341616" y="1055710"/>
            <a:ext cx="5535316" cy="2681765"/>
          </a:xfrm>
        </p:spPr>
      </p:pic>
    </p:spTree>
    <p:extLst>
      <p:ext uri="{BB962C8B-B14F-4D97-AF65-F5344CB8AC3E}">
        <p14:creationId xmlns:p14="http://schemas.microsoft.com/office/powerpoint/2010/main" val="3493756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mens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AE7F7B-3CF3-7E40-848B-D62562E8E138}" vid="{0E66B630-02C8-6240-9E9C-3A1289DBE54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AE7F7B-3CF3-7E40-848B-D62562E8E138}" vid="{B89A2B07-E34D-A94A-A128-B3F449E79B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dimensions_blank</Template>
  <TotalTime>809</TotalTime>
  <Words>1836</Words>
  <Application>Microsoft Macintosh PowerPoint</Application>
  <PresentationFormat>On-screen Show (16:9)</PresentationFormat>
  <Paragraphs>233</Paragraphs>
  <Slides>23</Slides>
  <Notes>22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23</vt:i4>
      </vt:variant>
    </vt:vector>
  </HeadingPairs>
  <TitlesOfParts>
    <vt:vector size="27" baseType="lpstr">
      <vt:lpstr>Calibri</vt:lpstr>
      <vt:lpstr>Arial</vt:lpstr>
      <vt:lpstr>dimensions</vt:lpstr>
      <vt:lpstr>1_Office Theme</vt:lpstr>
      <vt:lpstr>Working with Top Drawer Teachers: The big ideas of patterns</vt:lpstr>
      <vt:lpstr>Big idea: Patterns are everywhere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 for Top Drawer Patterns</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Darius Samojlowicz</dc:creator>
  <cp:lastModifiedBy>Toby Spencer</cp:lastModifiedBy>
  <cp:revision>108</cp:revision>
  <cp:lastPrinted>2015-01-29T03:23:13Z</cp:lastPrinted>
  <dcterms:created xsi:type="dcterms:W3CDTF">2016-06-29T03:18:31Z</dcterms:created>
  <dcterms:modified xsi:type="dcterms:W3CDTF">2017-02-21T23:59:04Z</dcterms:modified>
</cp:coreProperties>
</file>