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23"/>
  </p:notesMasterIdLst>
  <p:handoutMasterIdLst>
    <p:handoutMasterId r:id="rId24"/>
  </p:handoutMasterIdLst>
  <p:sldIdLst>
    <p:sldId id="277" r:id="rId3"/>
    <p:sldId id="258" r:id="rId4"/>
    <p:sldId id="265" r:id="rId5"/>
    <p:sldId id="283" r:id="rId6"/>
    <p:sldId id="261" r:id="rId7"/>
    <p:sldId id="262" r:id="rId8"/>
    <p:sldId id="260" r:id="rId9"/>
    <p:sldId id="279" r:id="rId10"/>
    <p:sldId id="282" r:id="rId11"/>
    <p:sldId id="280" r:id="rId12"/>
    <p:sldId id="281" r:id="rId13"/>
    <p:sldId id="271" r:id="rId14"/>
    <p:sldId id="275" r:id="rId15"/>
    <p:sldId id="276" r:id="rId16"/>
    <p:sldId id="269" r:id="rId17"/>
    <p:sldId id="272" r:id="rId18"/>
    <p:sldId id="268" r:id="rId19"/>
    <p:sldId id="264" r:id="rId20"/>
    <p:sldId id="266" r:id="rId21"/>
    <p:sldId id="28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62" userDrawn="1">
          <p15:clr>
            <a:srgbClr val="A4A3A4"/>
          </p15:clr>
        </p15:guide>
        <p15:guide id="2" pos="8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50"/>
    <a:srgbClr val="406077"/>
    <a:srgbClr val="B7C7D6"/>
    <a:srgbClr val="E6E6E6"/>
    <a:srgbClr val="B59759"/>
    <a:srgbClr val="F4CF81"/>
    <a:srgbClr val="C8AF6E"/>
    <a:srgbClr val="CBB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63599" autoAdjust="0"/>
  </p:normalViewPr>
  <p:slideViewPr>
    <p:cSldViewPr snapToGrid="0" snapToObjects="1">
      <p:cViewPr varScale="1">
        <p:scale>
          <a:sx n="96" d="100"/>
          <a:sy n="96" d="100"/>
        </p:scale>
        <p:origin x="-2024" y="-96"/>
      </p:cViewPr>
      <p:guideLst>
        <p:guide orient="horz" pos="962"/>
        <p:guide pos="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96" y="3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26/06/17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26/06/17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opdrawer.aamt.edu.au/Patterns/Big-ideas/Repeating-patterns" TargetMode="External"/><Relationship Id="rId4" Type="http://schemas.openxmlformats.org/officeDocument/2006/relationships/hyperlink" Target="http://topdrawer.aamt.edu.au/Patterns/Misunderstandings/Rectangular-grids" TargetMode="External"/><Relationship Id="rId5" Type="http://schemas.openxmlformats.org/officeDocument/2006/relationships/hyperlink" Target="http://topdrawer.aamt.edu.au/Patterns/Misunderstandings/Tessellations" TargetMode="External"/><Relationship Id="rId6" Type="http://schemas.openxmlformats.org/officeDocument/2006/relationships/hyperlink" Target="http://topdrawer.aamt.edu.au/Patterns/Misunderstandings/Identical-units-of-repeat" TargetMode="External"/><Relationship Id="rId7" Type="http://schemas.openxmlformats.org/officeDocument/2006/relationships/hyperlink" Target="http://nlvm.usu.edu/en/nav/frames_asid_169_g_1_t_2.html?open=activities&amp;hidepanel=true&amp;from=topic_t_2.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opdrawer.aamt.edu.au/Patterns/Downloads/A-hundred-square" TargetMode="External"/><Relationship Id="rId4" Type="http://schemas.openxmlformats.org/officeDocument/2006/relationships/hyperlink" Target="http://topdrawer.aamt.edu.au/Patterns/Downloads/Blank-hundred-square"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ustraliancurriculum.edu.au/Mathematics/Curriculum/F-10" TargetMode="External"/><Relationship Id="rId4" Type="http://schemas.openxmlformats.org/officeDocument/2006/relationships/hyperlink" Target="http://topdrawer.aamt.edu.au/Patterns/Downloads/Patterns-and-their-applications-in-the-Australian-Curriculum-Mathemat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62786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204196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Explanation</a:t>
            </a:r>
          </a:p>
          <a:p>
            <a:r>
              <a:rPr lang="en-AU" dirty="0" smtClean="0"/>
              <a:t>The two sides of the ladder are the same length so that it can stand upright. The rungs are all the same length because the same person has to fit at different places on</a:t>
            </a:r>
            <a:r>
              <a:rPr lang="en-AU" baseline="0" dirty="0" smtClean="0"/>
              <a:t> the ladder. The rungs are equally spaced because a person would expect to make equal steps up the ladder.</a:t>
            </a:r>
          </a:p>
          <a:p>
            <a:endParaRPr lang="en-AU" baseline="0" dirty="0" smtClean="0"/>
          </a:p>
          <a:p>
            <a:r>
              <a:rPr lang="en-AU" baseline="0" dirty="0" smtClean="0"/>
              <a:t>In sorter ladders, the rungs are often made longer at the bottom than the top. This adds to the stability of the ladder.</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37620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see the pattern?</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329267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see the pattern?</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300045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 you see the pattern?</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202606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Repeating patterns in the environment</a:t>
            </a:r>
          </a:p>
          <a:p>
            <a:r>
              <a:rPr lang="en-AU" dirty="0"/>
              <a:t>Here are two examples of patterns students might find on a pattern hunt.</a:t>
            </a:r>
          </a:p>
          <a:p>
            <a:r>
              <a:rPr lang="en-AU" dirty="0"/>
              <a:t>Both are spatial </a:t>
            </a:r>
            <a:r>
              <a:rPr lang="en-AU" dirty="0">
                <a:hlinkClick r:id="rId3"/>
              </a:rPr>
              <a:t>repeating patterns</a:t>
            </a:r>
            <a:r>
              <a:rPr lang="en-AU" baseline="0" dirty="0"/>
              <a:t> (Patterns Module 4)</a:t>
            </a:r>
            <a:endParaRPr lang="en-AU" dirty="0"/>
          </a:p>
          <a:p>
            <a:endParaRPr lang="en-AU" dirty="0"/>
          </a:p>
          <a:p>
            <a:r>
              <a:rPr lang="en-AU" dirty="0"/>
              <a:t>Drawings of such patterns use the same understanding needed to draw </a:t>
            </a:r>
            <a:r>
              <a:rPr lang="en-AU" dirty="0">
                <a:hlinkClick r:id="rId4"/>
              </a:rPr>
              <a:t>rectangular grids</a:t>
            </a:r>
            <a:r>
              <a:rPr lang="en-AU" dirty="0"/>
              <a:t>.</a:t>
            </a:r>
          </a:p>
          <a:p>
            <a:r>
              <a:rPr lang="en-AU" dirty="0"/>
              <a:t>Students may comment only on the pattern in one direction, for example, describing the wall in the first image as "small brick, big brick, repeated"; others may recognise it as repeating in two dimensions and forming a </a:t>
            </a:r>
            <a:r>
              <a:rPr lang="en-AU" u="sng" dirty="0">
                <a:hlinkClick r:id="rId5"/>
              </a:rPr>
              <a:t>tessellation</a:t>
            </a:r>
            <a:r>
              <a:rPr lang="en-AU" dirty="0"/>
              <a:t>.</a:t>
            </a:r>
          </a:p>
          <a:p>
            <a:r>
              <a:rPr lang="en-AU" dirty="0"/>
              <a:t>Such examples provide an excellent context for introducing more advanced language.</a:t>
            </a:r>
          </a:p>
          <a:p>
            <a:r>
              <a:rPr lang="en-AU" dirty="0"/>
              <a:t>The most important term is </a:t>
            </a:r>
            <a:r>
              <a:rPr lang="en-AU" b="1" dirty="0"/>
              <a:t>congruent</a:t>
            </a:r>
            <a:r>
              <a:rPr lang="en-AU" dirty="0"/>
              <a:t> which is equivalent to saying that a repeating pattern has </a:t>
            </a:r>
            <a:r>
              <a:rPr lang="en-AU" dirty="0">
                <a:hlinkClick r:id="rId6"/>
              </a:rPr>
              <a:t>identical units of repeat</a:t>
            </a:r>
            <a:r>
              <a:rPr lang="en-AU" dirty="0"/>
              <a:t>.</a:t>
            </a:r>
          </a:p>
          <a:p>
            <a:r>
              <a:rPr lang="en-AU" dirty="0"/>
              <a:t>Other useful terms are </a:t>
            </a:r>
            <a:r>
              <a:rPr lang="en-AU" b="1" dirty="0"/>
              <a:t>rectangle</a:t>
            </a:r>
            <a:r>
              <a:rPr lang="en-AU" dirty="0"/>
              <a:t> and </a:t>
            </a:r>
            <a:r>
              <a:rPr lang="en-AU" b="1" dirty="0"/>
              <a:t>parallel</a:t>
            </a:r>
            <a:r>
              <a:rPr lang="en-AU" dirty="0"/>
              <a:t>.</a:t>
            </a:r>
          </a:p>
          <a:p>
            <a:r>
              <a:rPr lang="en-AU" dirty="0"/>
              <a:t>Most repeating patterns in the environment occur in manufactured objects.</a:t>
            </a:r>
          </a:p>
          <a:p>
            <a:r>
              <a:rPr lang="en-AU" dirty="0"/>
              <a:t>Some examples are tiles, pavers, windows, zebra crossings and railway lines.</a:t>
            </a:r>
          </a:p>
          <a:p>
            <a:r>
              <a:rPr lang="en-AU" dirty="0"/>
              <a:t>Such objects are generally assembled from units that are very nearly identical.</a:t>
            </a:r>
          </a:p>
          <a:p>
            <a:r>
              <a:rPr lang="en-AU" dirty="0"/>
              <a:t>They can readily be modelled using cardboard cut-outs and represented digitally using software such as </a:t>
            </a:r>
            <a:r>
              <a:rPr lang="en-AU" i="1" dirty="0">
                <a:hlinkClick r:id="rId7"/>
              </a:rPr>
              <a:t>Pattern Blocks</a:t>
            </a:r>
            <a:r>
              <a:rPr lang="en-AU" dirty="0"/>
              <a:t>.</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205556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View the online </a:t>
            </a:r>
            <a:r>
              <a:rPr lang="en-AU" dirty="0" err="1"/>
              <a:t>Skwirk</a:t>
            </a:r>
            <a:r>
              <a:rPr lang="en-AU" dirty="0"/>
              <a:t> resource (by clicking on the </a:t>
            </a:r>
            <a:r>
              <a:rPr lang="en-AU" dirty="0" err="1"/>
              <a:t>Skwirk</a:t>
            </a:r>
            <a:r>
              <a:rPr lang="en-AU" dirty="0"/>
              <a:t> image) which demonstrates an even number pattern increasing</a:t>
            </a:r>
            <a:r>
              <a:rPr lang="en-AU" baseline="0" dirty="0"/>
              <a:t> by 2. The second number pattern is a decreasing pattern, going down by twos.</a:t>
            </a:r>
          </a:p>
          <a:p>
            <a:endParaRPr lang="en-AU" baseline="0" dirty="0"/>
          </a:p>
          <a:p>
            <a:r>
              <a:rPr lang="en-AU" baseline="0" dirty="0"/>
              <a:t>Now try a few number patterns yourself using the Hundreds Square on the next slide.</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419176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 hundred square</a:t>
            </a:r>
          </a:p>
          <a:p>
            <a:r>
              <a:rPr lang="en-AU" dirty="0"/>
              <a:t>Every student should be familiar with the hundred square. There may be one hanging up in the classroom. There are many revealing patterns to be found in it.</a:t>
            </a:r>
          </a:p>
          <a:p>
            <a:r>
              <a:rPr lang="en-AU" dirty="0"/>
              <a:t>Give each participant a </a:t>
            </a:r>
            <a:r>
              <a:rPr lang="en-AU" dirty="0">
                <a:hlinkClick r:id="rId3"/>
              </a:rPr>
              <a:t>hundred square</a:t>
            </a:r>
            <a:r>
              <a:rPr lang="en-AU" dirty="0"/>
              <a:t> and a supply of counters.</a:t>
            </a:r>
          </a:p>
          <a:p>
            <a:r>
              <a:rPr lang="en-AU" dirty="0"/>
              <a:t>Ask them to count by fives (5, 10, 15…) placing a counter on each number in turn. What pattern do these counters make? Why? Focus on the ones or units digit.</a:t>
            </a:r>
          </a:p>
          <a:p>
            <a:r>
              <a:rPr lang="en-AU" dirty="0"/>
              <a:t>Ask participants to predict the pattern they would get if they counted by tens. Confirm the pattern and explain it, focussing on the tens digit.</a:t>
            </a:r>
          </a:p>
          <a:p>
            <a:r>
              <a:rPr lang="en-AU" dirty="0"/>
              <a:t>Repeat, counting by twos and perhaps by threes, fours or nines.</a:t>
            </a:r>
          </a:p>
          <a:p>
            <a:r>
              <a:rPr lang="en-AU" dirty="0"/>
              <a:t>Extend the above tasks by starting at an arbitrary number (e.g. start at 6 and count by 10).</a:t>
            </a:r>
          </a:p>
          <a:p>
            <a:endParaRPr lang="en-AU" dirty="0"/>
          </a:p>
          <a:p>
            <a:r>
              <a:rPr lang="en-AU" b="1" dirty="0"/>
              <a:t>Classroom Application</a:t>
            </a:r>
          </a:p>
          <a:p>
            <a:r>
              <a:rPr lang="en-AU" dirty="0"/>
              <a:t>Through these tasks, students will strengthen their knowledge of place value and their addition skills. To assess their understanding, repeat the tasks using a </a:t>
            </a:r>
            <a:r>
              <a:rPr lang="en-AU" dirty="0">
                <a:hlinkClick r:id="rId4"/>
              </a:rPr>
              <a:t>blank hundred square</a:t>
            </a:r>
            <a:r>
              <a:rPr lang="en-AU" dirty="0"/>
              <a:t>.</a:t>
            </a:r>
          </a:p>
          <a:p>
            <a:r>
              <a:rPr lang="en-AU" dirty="0"/>
              <a:t>Advanced students could be challenged to find similar patterns in a calendar.</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242313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you have nearly completed this module, consider this question that was posed to you at the beginning.</a:t>
            </a:r>
            <a:r>
              <a:rPr lang="en-AU" baseline="0" dirty="0"/>
              <a:t> Either in small groups or as a whole share your thoughts, ideas and wonderings with each other in beginning to answer this questions.</a:t>
            </a:r>
            <a:r>
              <a:rPr lang="en-AU" dirty="0"/>
              <a:t>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3158691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19</a:t>
            </a:fld>
            <a:endParaRPr lang="en-US"/>
          </a:p>
        </p:txBody>
      </p:sp>
    </p:spTree>
    <p:extLst>
      <p:ext uri="{BB962C8B-B14F-4D97-AF65-F5344CB8AC3E}">
        <p14:creationId xmlns:p14="http://schemas.microsoft.com/office/powerpoint/2010/main" val="31808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a:t>
            </a:fld>
            <a:endParaRPr lang="en-US"/>
          </a:p>
        </p:txBody>
      </p:sp>
    </p:spTree>
    <p:extLst>
      <p:ext uri="{BB962C8B-B14F-4D97-AF65-F5344CB8AC3E}">
        <p14:creationId xmlns:p14="http://schemas.microsoft.com/office/powerpoint/2010/main" val="23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369111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Patterns and algebra is a </a:t>
            </a:r>
            <a:r>
              <a:rPr lang="en-AU" dirty="0" err="1"/>
              <a:t>substrand</a:t>
            </a:r>
            <a:r>
              <a:rPr lang="en-AU" dirty="0"/>
              <a:t> of the Number and Algebra strand of the </a:t>
            </a:r>
            <a:r>
              <a:rPr lang="en-AU" i="1" dirty="0">
                <a:hlinkClick r:id="rId3"/>
              </a:rPr>
              <a:t>Australian Curriculum: Mathematics</a:t>
            </a:r>
            <a:r>
              <a:rPr lang="en-AU" dirty="0"/>
              <a:t>. However, patterning ideas arise in other </a:t>
            </a:r>
            <a:r>
              <a:rPr lang="en-AU" dirty="0" err="1"/>
              <a:t>substrands</a:t>
            </a:r>
            <a:r>
              <a:rPr lang="en-AU" dirty="0"/>
              <a:t> of this strand, and also in the Measurement and Geometry and the Statistics and Probability strands. Many of the </a:t>
            </a:r>
            <a:r>
              <a:rPr lang="en-AU" dirty="0" err="1"/>
              <a:t>substrands</a:t>
            </a:r>
            <a:r>
              <a:rPr lang="en-AU" dirty="0"/>
              <a:t> can be approached from the ideas of patterns. You can look at a list of content descriptions from the Foundation year through to year 3 in </a:t>
            </a:r>
            <a:r>
              <a:rPr lang="en-AU" i="1" dirty="0">
                <a:hlinkClick r:id="rId4"/>
              </a:rPr>
              <a:t>Patterns and their Applications in the Australian Curriculum: Mathematics</a:t>
            </a:r>
            <a:r>
              <a:rPr lang="en-AU" dirty="0"/>
              <a:t>.</a:t>
            </a: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Review and/or distribute</a:t>
            </a:r>
            <a:r>
              <a:rPr lang="en-AU" baseline="0" dirty="0"/>
              <a:t> the Australian Curriculum: Mathematics document that contain reference to patterns or in which a pattern approach can be usefully applied.</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4188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Big ideas</a:t>
            </a:r>
          </a:p>
          <a:p>
            <a:r>
              <a:rPr lang="en-AU" dirty="0"/>
              <a:t>We are going to look at the big ideas of patterns that thread through the various </a:t>
            </a:r>
            <a:r>
              <a:rPr lang="en-AU" dirty="0" err="1"/>
              <a:t>substrands</a:t>
            </a:r>
            <a:r>
              <a:rPr lang="en-AU" dirty="0"/>
              <a:t> of the curriculum. The big ideas included in the Patterns drawer embrace a large proportion of the separate content descriptions for each year level. So each big idea helps in thinking about many topics in the curriculum.</a:t>
            </a:r>
          </a:p>
          <a:p>
            <a:r>
              <a:rPr lang="en-AU" dirty="0"/>
              <a:t>Focussing on the big ideas can also help integrate the different strands. In particular, patterns can link many ideas in number and geometry.</a:t>
            </a:r>
          </a:p>
          <a:p>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328220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mathematics, we are interested in regular patterns. There must be some rule telling us 'how it goes' — otherwise, it is not mathematics.</a:t>
            </a:r>
          </a:p>
          <a:p>
            <a:endParaRPr lang="en-AU" dirty="0"/>
          </a:p>
          <a:p>
            <a:r>
              <a:rPr lang="en-AU" dirty="0"/>
              <a:t>Have participants consider</a:t>
            </a:r>
            <a:r>
              <a:rPr lang="en-AU" baseline="0" dirty="0"/>
              <a:t> this question both now and as they progress through the module. </a:t>
            </a:r>
          </a:p>
          <a:p>
            <a:endParaRPr lang="en-AU" baseline="0" dirty="0"/>
          </a:p>
          <a:p>
            <a:r>
              <a:rPr lang="en-AU" baseline="0" dirty="0"/>
              <a:t>Have a discussion about the types of regular patterns that the participants already know about.</a:t>
            </a:r>
          </a:p>
          <a:p>
            <a:endParaRPr lang="en-AU" baseline="0" dirty="0"/>
          </a:p>
          <a:p>
            <a:r>
              <a:rPr lang="en-AU" baseline="0" dirty="0"/>
              <a:t>This question will be asked at the end of the module for participants to share how their thoughts and ideas have </a:t>
            </a:r>
            <a:r>
              <a:rPr lang="en-AU" baseline="0" dirty="0" smtClean="0"/>
              <a:t>progressed.</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203713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All the patterns in this resource are mathematical. That means</a:t>
            </a:r>
            <a:r>
              <a:rPr lang="en-AU" baseline="0" dirty="0"/>
              <a:t> that they all have some kind of </a:t>
            </a:r>
            <a:r>
              <a:rPr lang="en-AU" b="1" baseline="0" dirty="0"/>
              <a:t>regularity</a:t>
            </a:r>
            <a:r>
              <a:rPr lang="en-AU" baseline="0" dirty="0"/>
              <a:t>. The patterns can always be described in words, using terms such as:</a:t>
            </a:r>
            <a:br>
              <a:rPr lang="en-AU" baseline="0" dirty="0"/>
            </a:br>
            <a:endParaRPr lang="en-AU" baseline="0" dirty="0"/>
          </a:p>
          <a:p>
            <a:pPr marL="171450" indent="-171450">
              <a:buFont typeface="Arial" panose="020B0604020202020204" pitchFamily="34" charset="0"/>
              <a:buChar char="•"/>
            </a:pPr>
            <a:r>
              <a:rPr lang="en-AU" baseline="0" dirty="0"/>
              <a:t>Made of</a:t>
            </a:r>
          </a:p>
          <a:p>
            <a:pPr marL="171450" indent="-171450">
              <a:buFont typeface="Arial" panose="020B0604020202020204" pitchFamily="34" charset="0"/>
              <a:buChar char="•"/>
            </a:pPr>
            <a:r>
              <a:rPr lang="en-AU" baseline="0" dirty="0"/>
              <a:t>Identical</a:t>
            </a:r>
          </a:p>
          <a:p>
            <a:pPr marL="171450" indent="-171450">
              <a:buFont typeface="Arial" panose="020B0604020202020204" pitchFamily="34" charset="0"/>
              <a:buChar char="•"/>
            </a:pPr>
            <a:r>
              <a:rPr lang="en-AU" baseline="0" dirty="0"/>
              <a:t>Repeat</a:t>
            </a:r>
          </a:p>
          <a:p>
            <a:pPr marL="171450" indent="-171450">
              <a:buFont typeface="Arial" panose="020B0604020202020204" pitchFamily="34" charset="0"/>
              <a:buChar char="•"/>
            </a:pPr>
            <a:r>
              <a:rPr lang="en-AU" baseline="0" dirty="0"/>
              <a:t>Always</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aseline="0" dirty="0"/>
              <a:t>In other words, there must be some </a:t>
            </a:r>
            <a:r>
              <a:rPr lang="en-AU" b="1" baseline="0" dirty="0"/>
              <a:t>rule</a:t>
            </a:r>
            <a:r>
              <a:rPr lang="en-AU" baseline="0" dirty="0"/>
              <a:t> describing how the pattern is constructed. These terms describe the </a:t>
            </a:r>
            <a:r>
              <a:rPr lang="en-AU" b="1" baseline="0" dirty="0"/>
              <a:t>structure</a:t>
            </a:r>
            <a:r>
              <a:rPr lang="en-AU" baseline="0" dirty="0"/>
              <a:t> of the pattern.</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For example, what is the structure of this brick wall?</a:t>
            </a:r>
          </a:p>
          <a:p>
            <a:pPr marL="0" indent="0">
              <a:buFont typeface="Arial" panose="020B0604020202020204" pitchFamily="34" charset="0"/>
              <a:buNone/>
            </a:pPr>
            <a:endParaRPr lang="en-AU" baseline="0" dirty="0"/>
          </a:p>
          <a:p>
            <a:pPr marL="0" indent="0">
              <a:buFont typeface="Arial" panose="020B0604020202020204" pitchFamily="34" charset="0"/>
              <a:buNone/>
            </a:pPr>
            <a:r>
              <a:rPr lang="en-AU" baseline="0" dirty="0"/>
              <a:t>It is made of alternating rows of short and long bricks. None of the gaps in consecutive rows align. This is the rule the bricklayer follows in constructing the wall.</a:t>
            </a:r>
          </a:p>
          <a:p>
            <a:pPr marL="0" indent="0">
              <a:buFont typeface="Arial" panose="020B0604020202020204" pitchFamily="34" charset="0"/>
              <a:buNone/>
            </a:pPr>
            <a:r>
              <a:rPr lang="en-AU" baseline="0" dirty="0"/>
              <a:t>There is usually some reason for the regularity in a pattern. For example, if each gap in each row were directly above a gap in the row below, gaps would align right down the wall and the wall would be very weak.</a:t>
            </a:r>
          </a:p>
          <a:p>
            <a:pPr marL="0" indent="0">
              <a:buFont typeface="Arial" panose="020B0604020202020204" pitchFamily="34" charset="0"/>
              <a:buNone/>
            </a:pPr>
            <a:r>
              <a:rPr lang="en-AU" baseline="0" dirty="0"/>
              <a:t>There is a basic human need to look for patterns. All cultures have invented stories to describe the shapes made by the stars in the night sky. But these stories do not describe any mathematical regularity. The mathematical structure of the universe is described by the complex scientific theories that astronomers have developed, but these are based on patterns that are difficult to see.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3885549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Using the TDT pictures in Find the Regularity, describe the patterns and the reason for the patterns.</a:t>
            </a:r>
          </a:p>
          <a:p>
            <a:endParaRPr lang="en-AU" dirty="0"/>
          </a:p>
          <a:p>
            <a:r>
              <a:rPr lang="en-AU" dirty="0"/>
              <a:t>Click on the picture to download the explanations of the three patterns shown:</a:t>
            </a:r>
            <a:r>
              <a:rPr lang="en-AU" baseline="0" dirty="0"/>
              <a:t> Footprints, Ladder and Stars.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40092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Using the TDT pictures in Find the Regularity, describe the patterns and the reason for the patterns.</a:t>
            </a:r>
          </a:p>
          <a:p>
            <a:endParaRPr lang="en-AU" dirty="0"/>
          </a:p>
          <a:p>
            <a:r>
              <a:rPr lang="en-AU" dirty="0"/>
              <a:t>Click on the picture to download the explanations of the three patterns shown:</a:t>
            </a:r>
            <a:r>
              <a:rPr lang="en-AU" baseline="0" dirty="0"/>
              <a:t> Footprints, Ladder and Stars.</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173601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243559" y="420460"/>
            <a:ext cx="8737426" cy="850106"/>
          </a:xfrm>
        </p:spPr>
        <p:txBody>
          <a:bodyPr>
            <a:normAutofit/>
          </a:bodyPr>
          <a:lstStyle/>
          <a:p>
            <a:r>
              <a:rPr lang="en-US" sz="2800" b="1" dirty="0"/>
              <a:t>Big idea: Mathematical patterns are regular</a:t>
            </a:r>
            <a:endParaRPr lang="en-US" sz="2800" dirty="0"/>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93298" y="2463404"/>
            <a:ext cx="6550702"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3125449" y="2339578"/>
            <a:ext cx="6018552"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125449" y="2011806"/>
            <a:ext cx="6018552"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tdt_P_regularityexplanations%20(2).pdf"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tdt_P_regularityexplanations%20(2).pdf"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tdt_P_regularityexplanations%20(2).pdf"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4" Type="http://schemas.openxmlformats.org/officeDocument/2006/relationships/hyperlink" Target="http://www.flickr.com/photos/fauxto_dkp/3080528213" TargetMode="External"/><Relationship Id="rId5" Type="http://schemas.openxmlformats.org/officeDocument/2006/relationships/hyperlink" Target="http://creativecommons.org/licenses/by/2.0/deed.en" TargetMode="External"/><Relationship Id="rId6" Type="http://schemas.openxmlformats.org/officeDocument/2006/relationships/image" Target="../media/image9.jpg"/><Relationship Id="rId7"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kwirk.com.au/esa/Number_Patterns.html" TargetMode="External"/><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ustraliancurriculum.edu.au/mathematics/curriculum/f-10?layout=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34363" y="1131208"/>
            <a:ext cx="7096126" cy="1070241"/>
          </a:xfrm>
          <a:prstGeom prst="rect">
            <a:avLst/>
          </a:prstGeom>
        </p:spPr>
        <p:txBody>
          <a:bodyPr/>
          <a:lstStyle/>
          <a:p>
            <a:pPr algn="l"/>
            <a:r>
              <a:rPr lang="en-US" sz="2700" b="1" dirty="0" smtClean="0">
                <a:solidFill>
                  <a:srgbClr val="0F1E50"/>
                </a:solidFill>
              </a:rPr>
              <a:t>Working with </a:t>
            </a:r>
            <a:r>
              <a:rPr lang="en-US" sz="2700" b="1" i="1" dirty="0" smtClean="0">
                <a:solidFill>
                  <a:srgbClr val="0F1E50"/>
                </a:solidFill>
              </a:rPr>
              <a:t>Top </a:t>
            </a:r>
            <a:r>
              <a:rPr lang="en-US" sz="2700" b="1" i="1" dirty="0">
                <a:solidFill>
                  <a:srgbClr val="0F1E50"/>
                </a:solidFill>
              </a:rPr>
              <a:t>Drawer </a:t>
            </a:r>
            <a:r>
              <a:rPr lang="en-US" sz="2700" b="1" i="1" dirty="0" smtClean="0">
                <a:solidFill>
                  <a:srgbClr val="0F1E50"/>
                </a:solidFill>
              </a:rPr>
              <a:t>Teachers:</a:t>
            </a:r>
            <a:br>
              <a:rPr lang="en-US" sz="2700" b="1" i="1" dirty="0" smtClean="0">
                <a:solidFill>
                  <a:srgbClr val="0F1E50"/>
                </a:solidFill>
              </a:rPr>
            </a:br>
            <a:r>
              <a:rPr lang="en-US" sz="2700" b="1" dirty="0" smtClean="0">
                <a:solidFill>
                  <a:srgbClr val="0F1E50"/>
                </a:solidFill>
              </a:rPr>
              <a:t>The big ideas of patterns</a:t>
            </a:r>
            <a:endParaRPr lang="en-US" sz="2700" b="1" dirty="0">
              <a:solidFill>
                <a:srgbClr val="0F1E50"/>
              </a:solidFill>
            </a:endParaRPr>
          </a:p>
        </p:txBody>
      </p:sp>
      <p:sp>
        <p:nvSpPr>
          <p:cNvPr id="3" name="Subtitle 2"/>
          <p:cNvSpPr>
            <a:spLocks noGrp="1"/>
          </p:cNvSpPr>
          <p:nvPr>
            <p:ph type="subTitle" idx="4294967295"/>
          </p:nvPr>
        </p:nvSpPr>
        <p:spPr>
          <a:xfrm>
            <a:off x="3166996" y="2029999"/>
            <a:ext cx="6705600" cy="342900"/>
          </a:xfrm>
          <a:prstGeom prst="rect">
            <a:avLst/>
          </a:prstGeom>
        </p:spPr>
        <p:txBody>
          <a:bodyPr/>
          <a:lstStyle/>
          <a:p>
            <a:pPr marL="0" indent="0" algn="l">
              <a:buNone/>
            </a:pPr>
            <a:r>
              <a:rPr lang="en-US" b="1" dirty="0" smtClean="0">
                <a:solidFill>
                  <a:schemeClr val="bg1"/>
                </a:solidFill>
              </a:rPr>
              <a:t>Module 2: </a:t>
            </a:r>
            <a:r>
              <a:rPr lang="en-US" b="1" dirty="0">
                <a:solidFill>
                  <a:schemeClr val="bg1"/>
                </a:solidFill>
              </a:rPr>
              <a:t>Mathematical </a:t>
            </a:r>
            <a:r>
              <a:rPr lang="en-US" b="1" dirty="0" smtClean="0">
                <a:solidFill>
                  <a:schemeClr val="bg1"/>
                </a:solidFill>
              </a:rPr>
              <a:t>patterns </a:t>
            </a:r>
            <a:r>
              <a:rPr lang="en-US" b="1" dirty="0">
                <a:solidFill>
                  <a:schemeClr val="bg1"/>
                </a:solidFill>
              </a:rPr>
              <a:t>are </a:t>
            </a:r>
            <a:r>
              <a:rPr lang="en-US" b="1" dirty="0" smtClean="0">
                <a:solidFill>
                  <a:schemeClr val="bg1"/>
                </a:solidFill>
              </a:rPr>
              <a:t>regular</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3141944" y="2622926"/>
            <a:ext cx="3263320" cy="391598"/>
          </a:xfrm>
          <a:prstGeom prst="rect">
            <a:avLst/>
          </a:prstGeom>
        </p:spPr>
      </p:pic>
      <p:sp>
        <p:nvSpPr>
          <p:cNvPr id="8" name="Rectangle 7"/>
          <p:cNvSpPr/>
          <p:nvPr/>
        </p:nvSpPr>
        <p:spPr>
          <a:xfrm>
            <a:off x="6820421" y="4805886"/>
            <a:ext cx="2407662" cy="276999"/>
          </a:xfrm>
          <a:prstGeom prst="rect">
            <a:avLst/>
          </a:prstGeom>
        </p:spPr>
        <p:txBody>
          <a:bodyPr wrap="square">
            <a:spAutoFit/>
          </a:bodyPr>
          <a:lstStyle/>
          <a:p>
            <a:r>
              <a:rPr lang="en-AU" sz="1200" dirty="0" smtClean="0">
                <a:solidFill>
                  <a:srgbClr val="406077"/>
                </a:solidFill>
                <a:latin typeface="Arial" charset="0"/>
                <a:ea typeface="Arial" charset="0"/>
                <a:cs typeface="Arial" charset="0"/>
              </a:rPr>
              <a:t>Developed by D</a:t>
            </a:r>
            <a:r>
              <a:rPr lang="en-AU" sz="1200" dirty="0">
                <a:solidFill>
                  <a:srgbClr val="406077"/>
                </a:solidFill>
                <a:latin typeface="Arial" charset="0"/>
                <a:ea typeface="Arial" charset="0"/>
                <a:cs typeface="Arial" charset="0"/>
              </a:rPr>
              <a:t>. </a:t>
            </a:r>
            <a:r>
              <a:rPr lang="en-AU" sz="1200" dirty="0" err="1" smtClean="0">
                <a:solidFill>
                  <a:srgbClr val="406077"/>
                </a:solidFill>
                <a:latin typeface="Arial" charset="0"/>
                <a:ea typeface="Arial" charset="0"/>
                <a:cs typeface="Arial" charset="0"/>
              </a:rPr>
              <a:t>Samojlowicz</a:t>
            </a:r>
            <a:endParaRPr lang="en-AU" sz="800" dirty="0">
              <a:solidFill>
                <a:srgbClr val="406077"/>
              </a:solidFill>
              <a:latin typeface="Arial" charset="0"/>
              <a:ea typeface="Arial" charset="0"/>
              <a:cs typeface="Arial" charset="0"/>
            </a:endParaRPr>
          </a:p>
        </p:txBody>
      </p:sp>
    </p:spTree>
    <p:extLst>
      <p:ext uri="{BB962C8B-B14F-4D97-AF65-F5344CB8AC3E}">
        <p14:creationId xmlns:p14="http://schemas.microsoft.com/office/powerpoint/2010/main" val="10495879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826431"/>
            <a:ext cx="3810487" cy="3625612"/>
          </a:xfrm>
          <a:prstGeom prst="rect">
            <a:avLst/>
          </a:prstGeom>
        </p:spPr>
      </p:pic>
    </p:spTree>
    <p:extLst>
      <p:ext uri="{BB962C8B-B14F-4D97-AF65-F5344CB8AC3E}">
        <p14:creationId xmlns:p14="http://schemas.microsoft.com/office/powerpoint/2010/main" val="20236651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45878" y="722245"/>
            <a:ext cx="2983930" cy="2616101"/>
          </a:xfrm>
          <a:prstGeom prst="rect">
            <a:avLst/>
          </a:prstGeom>
        </p:spPr>
        <p:txBody>
          <a:bodyPr wrap="square">
            <a:spAutoFit/>
          </a:bodyPr>
          <a:lstStyle/>
          <a:p>
            <a:r>
              <a:rPr lang="en-AU" sz="2600" b="1" dirty="0">
                <a:solidFill>
                  <a:srgbClr val="0F1E50"/>
                </a:solidFill>
                <a:latin typeface="Arial" charset="0"/>
                <a:ea typeface="Arial" charset="0"/>
                <a:cs typeface="Arial" charset="0"/>
              </a:rPr>
              <a:t>Description</a:t>
            </a:r>
          </a:p>
          <a:p>
            <a:endParaRPr lang="en-AU" dirty="0">
              <a:solidFill>
                <a:srgbClr val="0F1E50"/>
              </a:solidFill>
            </a:endParaRPr>
          </a:p>
          <a:p>
            <a:r>
              <a:rPr lang="en-AU" sz="2000" dirty="0">
                <a:solidFill>
                  <a:srgbClr val="0F1E50"/>
                </a:solidFill>
                <a:latin typeface="Arial" charset="0"/>
                <a:ea typeface="Arial" charset="0"/>
                <a:cs typeface="Arial" charset="0"/>
              </a:rPr>
              <a:t>The two sides of the ladder are the same length. The rungs of </a:t>
            </a:r>
            <a:r>
              <a:rPr lang="en-AU" sz="2000" dirty="0" smtClean="0">
                <a:solidFill>
                  <a:srgbClr val="0F1E50"/>
                </a:solidFill>
                <a:latin typeface="Arial" charset="0"/>
                <a:ea typeface="Arial" charset="0"/>
                <a:cs typeface="Arial" charset="0"/>
              </a:rPr>
              <a:t/>
            </a:r>
            <a:br>
              <a:rPr lang="en-AU" sz="2000" dirty="0" smtClean="0">
                <a:solidFill>
                  <a:srgbClr val="0F1E50"/>
                </a:solidFill>
                <a:latin typeface="Arial" charset="0"/>
                <a:ea typeface="Arial" charset="0"/>
                <a:cs typeface="Arial" charset="0"/>
              </a:rPr>
            </a:br>
            <a:r>
              <a:rPr lang="en-AU" sz="2000" dirty="0" smtClean="0">
                <a:solidFill>
                  <a:srgbClr val="0F1E50"/>
                </a:solidFill>
                <a:latin typeface="Arial" charset="0"/>
                <a:ea typeface="Arial" charset="0"/>
                <a:cs typeface="Arial" charset="0"/>
              </a:rPr>
              <a:t>the </a:t>
            </a:r>
            <a:r>
              <a:rPr lang="en-AU" sz="2000" dirty="0">
                <a:solidFill>
                  <a:srgbClr val="0F1E50"/>
                </a:solidFill>
                <a:latin typeface="Arial" charset="0"/>
                <a:ea typeface="Arial" charset="0"/>
                <a:cs typeface="Arial" charset="0"/>
              </a:rPr>
              <a:t>ladder are </a:t>
            </a:r>
            <a:r>
              <a:rPr lang="en-AU" sz="2000" dirty="0" smtClean="0">
                <a:solidFill>
                  <a:srgbClr val="0F1E50"/>
                </a:solidFill>
                <a:latin typeface="Arial" charset="0"/>
                <a:ea typeface="Arial" charset="0"/>
                <a:cs typeface="Arial" charset="0"/>
              </a:rPr>
              <a:t>also</a:t>
            </a:r>
            <a:r>
              <a:rPr lang="en-AU" sz="2000" dirty="0">
                <a:solidFill>
                  <a:srgbClr val="0F1E50"/>
                </a:solidFill>
                <a:latin typeface="Arial" charset="0"/>
                <a:ea typeface="Arial" charset="0"/>
                <a:cs typeface="Arial" charset="0"/>
              </a:rPr>
              <a:t> </a:t>
            </a:r>
            <a:r>
              <a:rPr lang="en-AU" sz="2000" dirty="0" smtClean="0">
                <a:solidFill>
                  <a:srgbClr val="0F1E50"/>
                </a:solidFill>
                <a:latin typeface="Arial" charset="0"/>
                <a:ea typeface="Arial" charset="0"/>
                <a:cs typeface="Arial" charset="0"/>
              </a:rPr>
              <a:t>all </a:t>
            </a:r>
            <a:r>
              <a:rPr lang="en-AU" sz="2000" dirty="0">
                <a:solidFill>
                  <a:srgbClr val="0F1E50"/>
                </a:solidFill>
                <a:latin typeface="Arial" charset="0"/>
                <a:ea typeface="Arial" charset="0"/>
                <a:cs typeface="Arial" charset="0"/>
              </a:rPr>
              <a:t>the same length and </a:t>
            </a:r>
            <a:r>
              <a:rPr lang="en-AU" sz="2000" dirty="0" smtClean="0">
                <a:solidFill>
                  <a:srgbClr val="0F1E50"/>
                </a:solidFill>
                <a:latin typeface="Arial" charset="0"/>
                <a:ea typeface="Arial" charset="0"/>
                <a:cs typeface="Arial" charset="0"/>
              </a:rPr>
              <a:t/>
            </a:r>
            <a:br>
              <a:rPr lang="en-AU" sz="2000" dirty="0" smtClean="0">
                <a:solidFill>
                  <a:srgbClr val="0F1E50"/>
                </a:solidFill>
                <a:latin typeface="Arial" charset="0"/>
                <a:ea typeface="Arial" charset="0"/>
                <a:cs typeface="Arial" charset="0"/>
              </a:rPr>
            </a:br>
            <a:r>
              <a:rPr lang="en-AU" sz="2000" dirty="0" smtClean="0">
                <a:solidFill>
                  <a:srgbClr val="0F1E50"/>
                </a:solidFill>
                <a:latin typeface="Arial" charset="0"/>
                <a:ea typeface="Arial" charset="0"/>
                <a:cs typeface="Arial" charset="0"/>
              </a:rPr>
              <a:t>are </a:t>
            </a:r>
            <a:r>
              <a:rPr lang="en-AU" sz="2000" dirty="0">
                <a:solidFill>
                  <a:srgbClr val="0F1E50"/>
                </a:solidFill>
                <a:latin typeface="Arial" charset="0"/>
                <a:ea typeface="Arial" charset="0"/>
                <a:cs typeface="Arial" charset="0"/>
              </a:rPr>
              <a:t>equally spaced.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826430"/>
            <a:ext cx="3810487" cy="3625612"/>
          </a:xfrm>
          <a:prstGeom prst="rect">
            <a:avLst/>
          </a:prstGeom>
        </p:spPr>
      </p:pic>
    </p:spTree>
    <p:extLst>
      <p:ext uri="{BB962C8B-B14F-4D97-AF65-F5344CB8AC3E}">
        <p14:creationId xmlns:p14="http://schemas.microsoft.com/office/powerpoint/2010/main" val="12579492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3" name="Content Placeholder 2">
            <a:hlinkClick r:id="rId3" action="ppaction://hlinkfile"/>
          </p:cNvPr>
          <p:cNvPicPr>
            <a:picLocks noGrp="1" noChangeAspect="1"/>
          </p:cNvPicPr>
          <p:nvPr>
            <p:ph idx="1"/>
          </p:nvPr>
        </p:nvPicPr>
        <p:blipFill>
          <a:blip r:embed="rId4"/>
          <a:stretch>
            <a:fillRect/>
          </a:stretch>
        </p:blipFill>
        <p:spPr>
          <a:xfrm>
            <a:off x="2199014" y="517475"/>
            <a:ext cx="5805117" cy="4013538"/>
          </a:xfrm>
        </p:spPr>
      </p:pic>
    </p:spTree>
    <p:extLst>
      <p:ext uri="{BB962C8B-B14F-4D97-AF65-F5344CB8AC3E}">
        <p14:creationId xmlns:p14="http://schemas.microsoft.com/office/powerpoint/2010/main" val="24695489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hlinkClick r:id="rId3" action="ppaction://hlinkfile"/>
          </p:cNvPr>
          <p:cNvPicPr>
            <a:picLocks noChangeAspect="1"/>
          </p:cNvPicPr>
          <p:nvPr/>
        </p:nvPicPr>
        <p:blipFill>
          <a:blip r:embed="rId4"/>
          <a:stretch>
            <a:fillRect/>
          </a:stretch>
        </p:blipFill>
        <p:spPr>
          <a:xfrm>
            <a:off x="1403350" y="805548"/>
            <a:ext cx="4018562" cy="2816415"/>
          </a:xfrm>
          <a:prstGeom prst="rect">
            <a:avLst/>
          </a:prstGeom>
        </p:spPr>
      </p:pic>
      <p:sp>
        <p:nvSpPr>
          <p:cNvPr id="8" name="Rectangle 7"/>
          <p:cNvSpPr/>
          <p:nvPr/>
        </p:nvSpPr>
        <p:spPr>
          <a:xfrm>
            <a:off x="5539375" y="757733"/>
            <a:ext cx="3482234" cy="1877437"/>
          </a:xfrm>
          <a:prstGeom prst="rect">
            <a:avLst/>
          </a:prstGeom>
        </p:spPr>
        <p:txBody>
          <a:bodyPr wrap="square">
            <a:spAutoFit/>
          </a:bodyPr>
          <a:lstStyle/>
          <a:p>
            <a:r>
              <a:rPr lang="en-AU" sz="2600" b="1" dirty="0" smtClean="0">
                <a:solidFill>
                  <a:srgbClr val="0F1E50"/>
                </a:solidFill>
                <a:latin typeface="Arial" charset="0"/>
                <a:ea typeface="Arial" charset="0"/>
                <a:cs typeface="Arial" charset="0"/>
              </a:rPr>
              <a:t>Description</a:t>
            </a:r>
            <a:endParaRPr lang="en-AU" sz="2600" b="1" dirty="0">
              <a:solidFill>
                <a:srgbClr val="0F1E50"/>
              </a:solidFill>
              <a:latin typeface="Arial" charset="0"/>
              <a:ea typeface="Arial" charset="0"/>
              <a:cs typeface="Arial" charset="0"/>
            </a:endParaRPr>
          </a:p>
          <a:p>
            <a:endParaRPr lang="en-AU" dirty="0" smtClean="0">
              <a:solidFill>
                <a:srgbClr val="0F1E50"/>
              </a:solidFill>
              <a:latin typeface="Arial" charset="0"/>
              <a:ea typeface="Arial" charset="0"/>
              <a:cs typeface="Arial" charset="0"/>
            </a:endParaRPr>
          </a:p>
          <a:p>
            <a:r>
              <a:rPr lang="en-AU" dirty="0" smtClean="0">
                <a:solidFill>
                  <a:srgbClr val="0F1E50"/>
                </a:solidFill>
                <a:latin typeface="Arial" charset="0"/>
                <a:ea typeface="Arial" charset="0"/>
                <a:cs typeface="Arial" charset="0"/>
              </a:rPr>
              <a:t>Jane </a:t>
            </a:r>
            <a:r>
              <a:rPr lang="en-AU" dirty="0">
                <a:solidFill>
                  <a:srgbClr val="0F1E50"/>
                </a:solidFill>
                <a:latin typeface="Arial" charset="0"/>
                <a:ea typeface="Arial" charset="0"/>
                <a:cs typeface="Arial" charset="0"/>
              </a:rPr>
              <a:t>was surprised that the teacher could not see the pattern in her drawing. </a:t>
            </a:r>
            <a:endParaRPr lang="en-US" dirty="0">
              <a:solidFill>
                <a:srgbClr val="0F1E50"/>
              </a:solidFill>
              <a:latin typeface="Arial" charset="0"/>
              <a:ea typeface="Arial" charset="0"/>
              <a:cs typeface="Arial" charset="0"/>
            </a:endParaRPr>
          </a:p>
          <a:p>
            <a:endParaRPr lang="en-AU" dirty="0"/>
          </a:p>
        </p:txBody>
      </p:sp>
    </p:spTree>
    <p:extLst>
      <p:ext uri="{BB962C8B-B14F-4D97-AF65-F5344CB8AC3E}">
        <p14:creationId xmlns:p14="http://schemas.microsoft.com/office/powerpoint/2010/main" val="3407438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8668" y="755444"/>
            <a:ext cx="3126921" cy="4192337"/>
          </a:xfrm>
        </p:spPr>
        <p:txBody>
          <a:bodyPr>
            <a:normAutofit/>
          </a:bodyPr>
          <a:lstStyle/>
          <a:p>
            <a:pPr marL="0" indent="0" defTabSz="457200">
              <a:buNone/>
            </a:pPr>
            <a:r>
              <a:rPr lang="en-AU" sz="2600" b="1" dirty="0" smtClean="0">
                <a:solidFill>
                  <a:srgbClr val="0F1E50"/>
                </a:solidFill>
              </a:rPr>
              <a:t>Description</a:t>
            </a:r>
            <a:endParaRPr lang="en-AU" sz="2600" dirty="0">
              <a:solidFill>
                <a:srgbClr val="0F1E50"/>
              </a:solidFill>
            </a:endParaRPr>
          </a:p>
          <a:p>
            <a:pPr marL="0" indent="0" defTabSz="457200">
              <a:buNone/>
            </a:pPr>
            <a:r>
              <a:rPr lang="en-AU" sz="2000" dirty="0">
                <a:solidFill>
                  <a:srgbClr val="0F1E50"/>
                </a:solidFill>
              </a:rPr>
              <a:t>She </a:t>
            </a:r>
            <a:r>
              <a:rPr lang="en-AU" sz="2000" dirty="0" smtClean="0">
                <a:solidFill>
                  <a:srgbClr val="0F1E50"/>
                </a:solidFill>
              </a:rPr>
              <a:t>said</a:t>
            </a:r>
            <a:r>
              <a:rPr lang="en-AU" sz="2000" dirty="0">
                <a:solidFill>
                  <a:srgbClr val="0F1E50"/>
                </a:solidFill>
              </a:rPr>
              <a:t>:</a:t>
            </a:r>
            <a:r>
              <a:rPr lang="en-AU" sz="2000" dirty="0" smtClean="0">
                <a:solidFill>
                  <a:srgbClr val="0F1E50"/>
                </a:solidFill>
              </a:rPr>
              <a:t> “My pattern</a:t>
            </a:r>
            <a:br>
              <a:rPr lang="en-AU" sz="2000" dirty="0" smtClean="0">
                <a:solidFill>
                  <a:srgbClr val="0F1E50"/>
                </a:solidFill>
              </a:rPr>
            </a:br>
            <a:r>
              <a:rPr lang="en-AU" sz="2000" dirty="0" smtClean="0">
                <a:solidFill>
                  <a:srgbClr val="0F1E50"/>
                </a:solidFill>
              </a:rPr>
              <a:t>—can’t </a:t>
            </a:r>
            <a:r>
              <a:rPr lang="en-AU" sz="2000" dirty="0">
                <a:solidFill>
                  <a:srgbClr val="0F1E50"/>
                </a:solidFill>
              </a:rPr>
              <a:t>you see it’s </a:t>
            </a:r>
            <a:r>
              <a:rPr lang="en-AU" sz="2000" dirty="0" smtClean="0">
                <a:solidFill>
                  <a:srgbClr val="0F1E50"/>
                </a:solidFill>
              </a:rPr>
              <a:t>a </a:t>
            </a:r>
            <a:r>
              <a:rPr lang="en-AU" sz="2000" dirty="0">
                <a:solidFill>
                  <a:srgbClr val="0F1E50"/>
                </a:solidFill>
              </a:rPr>
              <a:t>system? Circles, then stars, then wheels. The stars are in the wheels; the wheels are in the circles. I did them four </a:t>
            </a:r>
            <a:r>
              <a:rPr lang="en-AU" sz="2000" dirty="0" smtClean="0">
                <a:solidFill>
                  <a:srgbClr val="0F1E50"/>
                </a:solidFill>
              </a:rPr>
              <a:t>times </a:t>
            </a:r>
            <a:r>
              <a:rPr lang="en-AU" sz="2000" dirty="0">
                <a:solidFill>
                  <a:srgbClr val="0F1E50"/>
                </a:solidFill>
              </a:rPr>
              <a:t>each, one thing </a:t>
            </a:r>
            <a:r>
              <a:rPr lang="en-AU" sz="2000" dirty="0" smtClean="0">
                <a:solidFill>
                  <a:srgbClr val="0F1E50"/>
                </a:solidFill>
              </a:rPr>
              <a:t>at </a:t>
            </a:r>
            <a:br>
              <a:rPr lang="en-AU" sz="2000" dirty="0" smtClean="0">
                <a:solidFill>
                  <a:srgbClr val="0F1E50"/>
                </a:solidFill>
              </a:rPr>
            </a:br>
            <a:r>
              <a:rPr lang="en-AU" sz="2000" dirty="0" smtClean="0">
                <a:solidFill>
                  <a:srgbClr val="0F1E50"/>
                </a:solidFill>
              </a:rPr>
              <a:t>a </a:t>
            </a:r>
            <a:r>
              <a:rPr lang="en-AU" sz="2000" dirty="0">
                <a:solidFill>
                  <a:srgbClr val="0F1E50"/>
                </a:solidFill>
              </a:rPr>
              <a:t>time </a:t>
            </a:r>
            <a:r>
              <a:rPr lang="en-AU" sz="2000" dirty="0" smtClean="0">
                <a:solidFill>
                  <a:srgbClr val="0F1E50"/>
                </a:solidFill>
              </a:rPr>
              <a:t>in</a:t>
            </a:r>
            <a:r>
              <a:rPr lang="en-AU" sz="2000" dirty="0">
                <a:solidFill>
                  <a:srgbClr val="0F1E50"/>
                </a:solidFill>
              </a:rPr>
              <a:t> </a:t>
            </a:r>
            <a:r>
              <a:rPr lang="en-AU" sz="2000" dirty="0" smtClean="0">
                <a:solidFill>
                  <a:srgbClr val="0F1E50"/>
                </a:solidFill>
              </a:rPr>
              <a:t>eight </a:t>
            </a:r>
            <a:r>
              <a:rPr lang="en-AU" sz="2000" dirty="0">
                <a:solidFill>
                  <a:srgbClr val="0F1E50"/>
                </a:solidFill>
              </a:rPr>
              <a:t>different colours </a:t>
            </a:r>
            <a:r>
              <a:rPr lang="en-AU" sz="2000" dirty="0" smtClean="0">
                <a:solidFill>
                  <a:srgbClr val="0F1E50"/>
                </a:solidFill>
              </a:rPr>
              <a:t>(3 x 4 x 8 </a:t>
            </a:r>
            <a:r>
              <a:rPr lang="en-AU" sz="2000" dirty="0">
                <a:solidFill>
                  <a:srgbClr val="0F1E50"/>
                </a:solidFill>
              </a:rPr>
              <a:t>colours). There must </a:t>
            </a:r>
            <a:r>
              <a:rPr lang="en-AU" sz="2000" dirty="0" smtClean="0">
                <a:solidFill>
                  <a:srgbClr val="0F1E50"/>
                </a:solidFill>
              </a:rPr>
              <a:t/>
            </a:r>
            <a:br>
              <a:rPr lang="en-AU" sz="2000" dirty="0" smtClean="0">
                <a:solidFill>
                  <a:srgbClr val="0F1E50"/>
                </a:solidFill>
              </a:rPr>
            </a:br>
            <a:r>
              <a:rPr lang="en-AU" sz="2000" dirty="0" smtClean="0">
                <a:solidFill>
                  <a:srgbClr val="0F1E50"/>
                </a:solidFill>
              </a:rPr>
              <a:t>be </a:t>
            </a:r>
            <a:r>
              <a:rPr lang="en-AU" sz="2000" dirty="0">
                <a:solidFill>
                  <a:srgbClr val="0F1E50"/>
                </a:solidFill>
              </a:rPr>
              <a:t>the same number of circles, </a:t>
            </a:r>
            <a:r>
              <a:rPr lang="en-AU" sz="2000" dirty="0" smtClean="0">
                <a:solidFill>
                  <a:srgbClr val="0F1E50"/>
                </a:solidFill>
              </a:rPr>
              <a:t>stars</a:t>
            </a:r>
            <a:r>
              <a:rPr lang="en-AU" sz="2000" dirty="0">
                <a:solidFill>
                  <a:srgbClr val="0F1E50"/>
                </a:solidFill>
              </a:rPr>
              <a:t>, wheels.”</a:t>
            </a:r>
          </a:p>
          <a:p>
            <a:pPr marL="0" indent="0">
              <a:buNone/>
            </a:pPr>
            <a:endParaRPr lang="en-US" dirty="0"/>
          </a:p>
        </p:txBody>
      </p:sp>
      <p:pic>
        <p:nvPicPr>
          <p:cNvPr id="7" name="Content Placeholder 2">
            <a:hlinkClick r:id="rId3" action="ppaction://hlinkfile"/>
          </p:cNvPr>
          <p:cNvPicPr>
            <a:picLocks noChangeAspect="1"/>
          </p:cNvPicPr>
          <p:nvPr/>
        </p:nvPicPr>
        <p:blipFill>
          <a:blip r:embed="rId4"/>
          <a:stretch>
            <a:fillRect/>
          </a:stretch>
        </p:blipFill>
        <p:spPr>
          <a:xfrm>
            <a:off x="1403350" y="830600"/>
            <a:ext cx="4018562" cy="2816415"/>
          </a:xfrm>
          <a:prstGeom prst="rect">
            <a:avLst/>
          </a:prstGeom>
        </p:spPr>
      </p:pic>
    </p:spTree>
    <p:extLst>
      <p:ext uri="{BB962C8B-B14F-4D97-AF65-F5344CB8AC3E}">
        <p14:creationId xmlns:p14="http://schemas.microsoft.com/office/powerpoint/2010/main" val="3594822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190172" y="273844"/>
            <a:ext cx="7315200" cy="945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2800" dirty="0">
                <a:solidFill>
                  <a:schemeClr val="bg1"/>
                </a:solidFill>
              </a:rPr>
              <a:t>Big Idea: Mathematical Patterns are Regular</a:t>
            </a:r>
          </a:p>
        </p:txBody>
      </p:sp>
      <p:sp>
        <p:nvSpPr>
          <p:cNvPr id="7" name="Rectangle 6"/>
          <p:cNvSpPr/>
          <p:nvPr/>
        </p:nvSpPr>
        <p:spPr>
          <a:xfrm>
            <a:off x="1308448" y="4694677"/>
            <a:ext cx="3376286" cy="369332"/>
          </a:xfrm>
          <a:prstGeom prst="rect">
            <a:avLst/>
          </a:prstGeom>
        </p:spPr>
        <p:txBody>
          <a:bodyPr wrap="square">
            <a:spAutoFit/>
          </a:bodyPr>
          <a:lstStyle/>
          <a:p>
            <a:r>
              <a:rPr lang="en-AU" sz="1000" b="1" dirty="0">
                <a:solidFill>
                  <a:srgbClr val="406077"/>
                </a:solidFill>
                <a:latin typeface="Arial" charset="0"/>
                <a:ea typeface="Arial" charset="0"/>
                <a:cs typeface="Arial" charset="0"/>
              </a:rPr>
              <a:t>A brick </a:t>
            </a:r>
            <a:r>
              <a:rPr lang="en-AU" sz="1000" b="1" dirty="0" smtClean="0">
                <a:solidFill>
                  <a:srgbClr val="406077"/>
                </a:solidFill>
                <a:latin typeface="Arial" charset="0"/>
                <a:ea typeface="Arial" charset="0"/>
                <a:cs typeface="Arial" charset="0"/>
              </a:rPr>
              <a:t>wall</a:t>
            </a:r>
            <a:r>
              <a:rPr lang="en-AU" sz="800" dirty="0">
                <a:solidFill>
                  <a:srgbClr val="406077"/>
                </a:solidFill>
                <a:latin typeface="Arial" charset="0"/>
                <a:ea typeface="Arial" charset="0"/>
                <a:cs typeface="Arial" charset="0"/>
              </a:rPr>
              <a:t/>
            </a:r>
            <a:br>
              <a:rPr lang="en-AU" sz="800" dirty="0">
                <a:solidFill>
                  <a:srgbClr val="406077"/>
                </a:solidFill>
                <a:latin typeface="Arial" charset="0"/>
                <a:ea typeface="Arial" charset="0"/>
                <a:cs typeface="Arial" charset="0"/>
              </a:rPr>
            </a:br>
            <a:r>
              <a:rPr lang="en-AU" sz="700" dirty="0" smtClean="0">
                <a:solidFill>
                  <a:srgbClr val="406077"/>
                </a:solidFill>
                <a:latin typeface="Arial" charset="0"/>
                <a:ea typeface="Arial" charset="0"/>
                <a:cs typeface="Arial" charset="0"/>
              </a:rPr>
              <a:t>Image licensed </a:t>
            </a:r>
            <a:r>
              <a:rPr lang="en-AU" sz="700" dirty="0">
                <a:solidFill>
                  <a:srgbClr val="406077"/>
                </a:solidFill>
                <a:latin typeface="Arial" charset="0"/>
                <a:ea typeface="Arial" charset="0"/>
                <a:cs typeface="Arial" charset="0"/>
              </a:rPr>
              <a:t>under </a:t>
            </a:r>
            <a:r>
              <a:rPr lang="en-US" sz="700" dirty="0">
                <a:latin typeface="Arial" charset="0"/>
                <a:ea typeface="Arial" charset="0"/>
                <a:cs typeface="Arial" charset="0"/>
                <a:hlinkClick r:id="rId3"/>
              </a:rPr>
              <a:t>Creative Commons CC0</a:t>
            </a:r>
            <a:r>
              <a:rPr lang="en-US" sz="800" dirty="0">
                <a:hlinkClick r:id="rId3"/>
              </a:rPr>
              <a:t>. </a:t>
            </a:r>
            <a:endParaRPr lang="en-AU" sz="800" dirty="0"/>
          </a:p>
        </p:txBody>
      </p:sp>
      <p:sp>
        <p:nvSpPr>
          <p:cNvPr id="8" name="Rectangle 7"/>
          <p:cNvSpPr/>
          <p:nvPr/>
        </p:nvSpPr>
        <p:spPr>
          <a:xfrm>
            <a:off x="5043714" y="4648510"/>
            <a:ext cx="4100286" cy="461665"/>
          </a:xfrm>
          <a:prstGeom prst="rect">
            <a:avLst/>
          </a:prstGeom>
        </p:spPr>
        <p:txBody>
          <a:bodyPr wrap="square">
            <a:spAutoFit/>
          </a:bodyPr>
          <a:lstStyle/>
          <a:p>
            <a:r>
              <a:rPr lang="en-AU" sz="1000" b="1" dirty="0">
                <a:solidFill>
                  <a:srgbClr val="406077"/>
                </a:solidFill>
                <a:latin typeface="Arial" charset="0"/>
                <a:ea typeface="Arial" charset="0"/>
                <a:cs typeface="Arial" charset="0"/>
              </a:rPr>
              <a:t>A wooden </a:t>
            </a:r>
            <a:r>
              <a:rPr lang="en-AU" sz="1000" b="1" dirty="0" smtClean="0">
                <a:solidFill>
                  <a:srgbClr val="406077"/>
                </a:solidFill>
                <a:latin typeface="Arial" charset="0"/>
                <a:ea typeface="Arial" charset="0"/>
                <a:cs typeface="Arial" charset="0"/>
              </a:rPr>
              <a:t>fence</a:t>
            </a:r>
            <a:r>
              <a:rPr lang="en-AU" sz="800" dirty="0">
                <a:solidFill>
                  <a:srgbClr val="406077"/>
                </a:solidFill>
                <a:latin typeface="Arial" charset="0"/>
                <a:ea typeface="Arial" charset="0"/>
                <a:cs typeface="Arial" charset="0"/>
              </a:rPr>
              <a:t/>
            </a:r>
            <a:br>
              <a:rPr lang="en-AU" sz="800" dirty="0">
                <a:solidFill>
                  <a:srgbClr val="406077"/>
                </a:solidFill>
                <a:latin typeface="Arial" charset="0"/>
                <a:ea typeface="Arial" charset="0"/>
                <a:cs typeface="Arial" charset="0"/>
              </a:rPr>
            </a:br>
            <a:r>
              <a:rPr lang="en-AU" sz="700" dirty="0">
                <a:solidFill>
                  <a:srgbClr val="406077"/>
                </a:solidFill>
                <a:latin typeface="Arial" charset="0"/>
                <a:ea typeface="Arial" charset="0"/>
                <a:cs typeface="Arial" charset="0"/>
              </a:rPr>
              <a:t>Source: </a:t>
            </a:r>
            <a:r>
              <a:rPr lang="en-AU" sz="700" dirty="0">
                <a:solidFill>
                  <a:srgbClr val="406077"/>
                </a:solidFill>
                <a:latin typeface="Arial" charset="0"/>
                <a:ea typeface="Arial" charset="0"/>
                <a:cs typeface="Arial" charset="0"/>
                <a:hlinkClick r:id="rId4"/>
              </a:rPr>
              <a:t>faukto_digit</a:t>
            </a:r>
            <a:r>
              <a:rPr lang="en-AU" sz="700" dirty="0">
                <a:solidFill>
                  <a:srgbClr val="406077"/>
                </a:solidFill>
                <a:latin typeface="Arial" charset="0"/>
                <a:ea typeface="Arial" charset="0"/>
                <a:cs typeface="Arial" charset="0"/>
              </a:rPr>
              <a:t>. Licensed under a </a:t>
            </a:r>
            <a:r>
              <a:rPr lang="en-AU" sz="700" dirty="0">
                <a:solidFill>
                  <a:srgbClr val="406077"/>
                </a:solidFill>
                <a:latin typeface="Arial" charset="0"/>
                <a:ea typeface="Arial" charset="0"/>
                <a:cs typeface="Arial" charset="0"/>
                <a:hlinkClick r:id="rId5"/>
              </a:rPr>
              <a:t>Creative-Commons Attribution 2.0 Generic</a:t>
            </a:r>
            <a:r>
              <a:rPr lang="en-AU" sz="700" dirty="0">
                <a:solidFill>
                  <a:srgbClr val="406077"/>
                </a:solidFill>
                <a:latin typeface="Arial" charset="0"/>
                <a:ea typeface="Arial" charset="0"/>
                <a:cs typeface="Arial" charset="0"/>
              </a:rPr>
              <a:t> </a:t>
            </a:r>
            <a:r>
              <a:rPr lang="en-AU" sz="700" dirty="0" smtClean="0">
                <a:solidFill>
                  <a:srgbClr val="406077"/>
                </a:solidFill>
                <a:latin typeface="Arial" charset="0"/>
                <a:ea typeface="Arial" charset="0"/>
                <a:cs typeface="Arial" charset="0"/>
              </a:rPr>
              <a:t/>
            </a:r>
            <a:br>
              <a:rPr lang="en-AU" sz="700" dirty="0" smtClean="0">
                <a:solidFill>
                  <a:srgbClr val="406077"/>
                </a:solidFill>
                <a:latin typeface="Arial" charset="0"/>
                <a:ea typeface="Arial" charset="0"/>
                <a:cs typeface="Arial" charset="0"/>
              </a:rPr>
            </a:br>
            <a:r>
              <a:rPr lang="en-AU" sz="700" dirty="0" smtClean="0">
                <a:solidFill>
                  <a:srgbClr val="406077"/>
                </a:solidFill>
                <a:latin typeface="Arial" charset="0"/>
                <a:ea typeface="Arial" charset="0"/>
                <a:cs typeface="Arial" charset="0"/>
              </a:rPr>
              <a:t>(</a:t>
            </a:r>
            <a:r>
              <a:rPr lang="en-AU" sz="700" dirty="0">
                <a:solidFill>
                  <a:srgbClr val="406077"/>
                </a:solidFill>
                <a:latin typeface="Arial" charset="0"/>
                <a:ea typeface="Arial" charset="0"/>
                <a:cs typeface="Arial" charset="0"/>
              </a:rPr>
              <a:t>CC BY 2.0).</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936" y="810560"/>
            <a:ext cx="3488891" cy="266518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350" y="810560"/>
            <a:ext cx="3490052" cy="2665187"/>
          </a:xfrm>
          <a:prstGeom prst="rect">
            <a:avLst/>
          </a:prstGeom>
        </p:spPr>
      </p:pic>
    </p:spTree>
    <p:extLst>
      <p:ext uri="{BB962C8B-B14F-4D97-AF65-F5344CB8AC3E}">
        <p14:creationId xmlns:p14="http://schemas.microsoft.com/office/powerpoint/2010/main" val="28093258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
          </p:nvPr>
        </p:nvPicPr>
        <p:blipFill>
          <a:blip r:embed="rId4"/>
          <a:stretch>
            <a:fillRect/>
          </a:stretch>
        </p:blipFill>
        <p:spPr>
          <a:xfrm>
            <a:off x="3725441" y="1627420"/>
            <a:ext cx="2487469" cy="1045868"/>
          </a:xfrm>
        </p:spPr>
      </p:pic>
    </p:spTree>
    <p:extLst>
      <p:ext uri="{BB962C8B-B14F-4D97-AF65-F5344CB8AC3E}">
        <p14:creationId xmlns:p14="http://schemas.microsoft.com/office/powerpoint/2010/main" val="1762372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2806261" y="498772"/>
            <a:ext cx="4005449" cy="4098766"/>
          </a:xfrm>
        </p:spPr>
      </p:pic>
    </p:spTree>
    <p:extLst>
      <p:ext uri="{BB962C8B-B14F-4D97-AF65-F5344CB8AC3E}">
        <p14:creationId xmlns:p14="http://schemas.microsoft.com/office/powerpoint/2010/main" val="33729875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922" y="605131"/>
            <a:ext cx="6615000" cy="3375000"/>
          </a:xfrm>
        </p:spPr>
        <p:txBody>
          <a:bodyPr/>
          <a:lstStyle/>
          <a:p>
            <a:pPr marL="0" indent="0">
              <a:buNone/>
            </a:pPr>
            <a:r>
              <a:rPr lang="en-AU" sz="2800" b="1" dirty="0">
                <a:solidFill>
                  <a:srgbClr val="0F1E50"/>
                </a:solidFill>
              </a:rPr>
              <a:t>Focus </a:t>
            </a:r>
            <a:r>
              <a:rPr lang="en-AU" sz="2800" b="1" dirty="0" smtClean="0">
                <a:solidFill>
                  <a:srgbClr val="0F1E50"/>
                </a:solidFill>
              </a:rPr>
              <a:t>question</a:t>
            </a:r>
            <a:endParaRPr lang="en-AU" sz="2800" b="1" dirty="0">
              <a:solidFill>
                <a:srgbClr val="0F1E50"/>
              </a:solidFill>
            </a:endParaRPr>
          </a:p>
          <a:p>
            <a:pPr marL="0" indent="0">
              <a:buNone/>
            </a:pPr>
            <a:r>
              <a:rPr lang="en-AU" dirty="0">
                <a:solidFill>
                  <a:srgbClr val="0F1E50"/>
                </a:solidFill>
              </a:rPr>
              <a:t>	</a:t>
            </a:r>
            <a:endParaRPr lang="en-AU" dirty="0" smtClean="0">
              <a:solidFill>
                <a:srgbClr val="0F1E50"/>
              </a:solidFill>
            </a:endParaRPr>
          </a:p>
          <a:p>
            <a:pPr marL="0" indent="0">
              <a:lnSpc>
                <a:spcPct val="100000"/>
              </a:lnSpc>
              <a:buNone/>
            </a:pPr>
            <a:r>
              <a:rPr lang="en-AU" sz="2200" dirty="0">
                <a:solidFill>
                  <a:srgbClr val="0F1E50"/>
                </a:solidFill>
              </a:rPr>
              <a:t>	</a:t>
            </a:r>
            <a:r>
              <a:rPr lang="en-AU" sz="2200" dirty="0" smtClean="0">
                <a:solidFill>
                  <a:srgbClr val="0F1E50"/>
                </a:solidFill>
              </a:rPr>
              <a:t>Mathematical </a:t>
            </a:r>
            <a:r>
              <a:rPr lang="en-AU" sz="2200" dirty="0">
                <a:solidFill>
                  <a:srgbClr val="0F1E50"/>
                </a:solidFill>
              </a:rPr>
              <a:t>patterns are regular. </a:t>
            </a:r>
            <a:r>
              <a:rPr lang="en-AU" sz="2200" dirty="0" smtClean="0">
                <a:solidFill>
                  <a:srgbClr val="0F1E50"/>
                </a:solidFill>
              </a:rPr>
              <a:t/>
            </a:r>
            <a:br>
              <a:rPr lang="en-AU" sz="2200" dirty="0" smtClean="0">
                <a:solidFill>
                  <a:srgbClr val="0F1E50"/>
                </a:solidFill>
              </a:rPr>
            </a:br>
            <a:r>
              <a:rPr lang="en-AU" sz="2200" dirty="0" smtClean="0">
                <a:solidFill>
                  <a:srgbClr val="0F1E50"/>
                </a:solidFill>
              </a:rPr>
              <a:t>	In </a:t>
            </a:r>
            <a:r>
              <a:rPr lang="en-AU" sz="2200" dirty="0">
                <a:solidFill>
                  <a:srgbClr val="0F1E50"/>
                </a:solidFill>
              </a:rPr>
              <a:t>what </a:t>
            </a:r>
            <a:r>
              <a:rPr lang="en-AU" sz="2200" dirty="0" smtClean="0">
                <a:solidFill>
                  <a:srgbClr val="0F1E50"/>
                </a:solidFill>
              </a:rPr>
              <a:t>ways </a:t>
            </a:r>
            <a:r>
              <a:rPr lang="en-AU" sz="2200" dirty="0">
                <a:solidFill>
                  <a:srgbClr val="0F1E50"/>
                </a:solidFill>
              </a:rPr>
              <a:t>can we describe regularity?</a:t>
            </a:r>
          </a:p>
          <a:p>
            <a:pPr marL="0" indent="0">
              <a:buNone/>
            </a:pPr>
            <a:endParaRPr lang="en-US" dirty="0"/>
          </a:p>
        </p:txBody>
      </p:sp>
    </p:spTree>
    <p:extLst>
      <p:ext uri="{BB962C8B-B14F-4D97-AF65-F5344CB8AC3E}">
        <p14:creationId xmlns:p14="http://schemas.microsoft.com/office/powerpoint/2010/main" val="18103594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380675"/>
            <a:ext cx="7677151" cy="945000"/>
          </a:xfrm>
        </p:spPr>
        <p:txBody>
          <a:bodyPr>
            <a:normAutofit/>
          </a:bodyPr>
          <a:lstStyle/>
          <a:p>
            <a:r>
              <a:rPr lang="en-US" sz="2500" b="1" dirty="0">
                <a:solidFill>
                  <a:srgbClr val="0F1E50"/>
                </a:solidFill>
              </a:rPr>
              <a:t>Acknowledgements for the Top Drawer Patterns</a:t>
            </a:r>
          </a:p>
        </p:txBody>
      </p:sp>
      <p:sp>
        <p:nvSpPr>
          <p:cNvPr id="3" name="Content Placeholder 2"/>
          <p:cNvSpPr>
            <a:spLocks noGrp="1"/>
          </p:cNvSpPr>
          <p:nvPr>
            <p:ph idx="1"/>
          </p:nvPr>
        </p:nvSpPr>
        <p:spPr>
          <a:xfrm>
            <a:off x="2247900" y="1227705"/>
            <a:ext cx="5154385" cy="3593306"/>
          </a:xfrm>
        </p:spPr>
        <p:txBody>
          <a:bodyPr>
            <a:normAutofit fontScale="92500"/>
          </a:bodyPr>
          <a:lstStyle/>
          <a:p>
            <a:pPr marL="0" indent="0">
              <a:buNone/>
            </a:pPr>
            <a:r>
              <a:rPr lang="en-US" sz="1700" dirty="0">
                <a:solidFill>
                  <a:srgbClr val="0F1E50"/>
                </a:solidFill>
              </a:rPr>
              <a:t>The Patterns drawer was written by a team from the Faculty of Human Sciences, Macquarie University led by A/Prof. Michael </a:t>
            </a:r>
            <a:r>
              <a:rPr lang="en-US" sz="1700" dirty="0" err="1">
                <a:solidFill>
                  <a:srgbClr val="0F1E50"/>
                </a:solidFill>
              </a:rPr>
              <a:t>Mitchelmore</a:t>
            </a:r>
            <a:r>
              <a:rPr lang="en-US" sz="1700" dirty="0">
                <a:solidFill>
                  <a:srgbClr val="0F1E50"/>
                </a:solidFill>
              </a:rPr>
              <a:t>, School of Education.</a:t>
            </a:r>
          </a:p>
          <a:p>
            <a:pPr marL="0" indent="0">
              <a:buNone/>
            </a:pPr>
            <a:r>
              <a:rPr lang="en-US" sz="1700" dirty="0">
                <a:solidFill>
                  <a:srgbClr val="0F1E50"/>
                </a:solidFill>
              </a:rPr>
              <a:t>The Patterns drawer is an outcome of the extensive research into the role of pattern and structure in early mathematics learning carried out </a:t>
            </a:r>
            <a:r>
              <a:rPr lang="en-US" sz="1700" dirty="0" smtClean="0">
                <a:solidFill>
                  <a:srgbClr val="0F1E50"/>
                </a:solidFill>
              </a:rPr>
              <a:t>at </a:t>
            </a:r>
            <a:r>
              <a:rPr lang="en-US" sz="1700" dirty="0">
                <a:solidFill>
                  <a:srgbClr val="0F1E50"/>
                </a:solidFill>
              </a:rPr>
              <a:t>Macquarie University over the past ten years by Mulligan, </a:t>
            </a:r>
            <a:r>
              <a:rPr lang="en-US" sz="1700" dirty="0" err="1">
                <a:solidFill>
                  <a:srgbClr val="0F1E50"/>
                </a:solidFill>
              </a:rPr>
              <a:t>Papic</a:t>
            </a:r>
            <a:r>
              <a:rPr lang="en-US" sz="1700" dirty="0">
                <a:solidFill>
                  <a:srgbClr val="0F1E50"/>
                </a:solidFill>
              </a:rPr>
              <a:t>, </a:t>
            </a:r>
            <a:r>
              <a:rPr lang="en-US" sz="1700" dirty="0" err="1">
                <a:solidFill>
                  <a:srgbClr val="0F1E50"/>
                </a:solidFill>
              </a:rPr>
              <a:t>Mitchelmore</a:t>
            </a:r>
            <a:r>
              <a:rPr lang="en-US" sz="1700" dirty="0">
                <a:solidFill>
                  <a:srgbClr val="0F1E50"/>
                </a:solidFill>
              </a:rPr>
              <a:t> and others.</a:t>
            </a:r>
          </a:p>
          <a:p>
            <a:pPr marL="0" indent="0">
              <a:buNone/>
            </a:pPr>
            <a:r>
              <a:rPr lang="en-US" sz="1700" dirty="0">
                <a:solidFill>
                  <a:srgbClr val="0F1E50"/>
                </a:solidFill>
              </a:rPr>
              <a:t>A/Prof. Michael </a:t>
            </a:r>
            <a:r>
              <a:rPr lang="en-US" sz="1700" dirty="0" err="1">
                <a:solidFill>
                  <a:srgbClr val="0F1E50"/>
                </a:solidFill>
              </a:rPr>
              <a:t>Mitchelmore</a:t>
            </a:r>
            <a:r>
              <a:rPr lang="en-US" sz="1700" dirty="0">
                <a:solidFill>
                  <a:srgbClr val="0F1E50"/>
                </a:solidFill>
              </a:rPr>
              <a:t> and A/Prof. Joanne Mulligan, School of Education, were responsible for the conceptual design of the drawer. Michael wrote most of the material, assisted by Joanne and colleagues </a:t>
            </a:r>
            <a:r>
              <a:rPr lang="en-US" sz="1700" dirty="0" err="1">
                <a:solidFill>
                  <a:srgbClr val="0F1E50"/>
                </a:solidFill>
              </a:rPr>
              <a:t>Dr</a:t>
            </a:r>
            <a:r>
              <a:rPr lang="en-US" sz="1700" dirty="0">
                <a:solidFill>
                  <a:srgbClr val="0F1E50"/>
                </a:solidFill>
              </a:rPr>
              <a:t> Kate </a:t>
            </a:r>
            <a:r>
              <a:rPr lang="en-US" sz="1700" dirty="0" err="1">
                <a:solidFill>
                  <a:srgbClr val="0F1E50"/>
                </a:solidFill>
              </a:rPr>
              <a:t>Highfield</a:t>
            </a:r>
            <a:r>
              <a:rPr lang="en-US" sz="1700" dirty="0">
                <a:solidFill>
                  <a:srgbClr val="0F1E50"/>
                </a:solidFill>
              </a:rPr>
              <a:t>, Institute of Early Childhood, </a:t>
            </a:r>
            <a:r>
              <a:rPr lang="en-US" sz="1700" dirty="0" err="1" smtClean="0">
                <a:solidFill>
                  <a:srgbClr val="0F1E50"/>
                </a:solidFill>
              </a:rPr>
              <a:t>Ms</a:t>
            </a:r>
            <a:r>
              <a:rPr lang="en-US" sz="1700" dirty="0" smtClean="0">
                <a:solidFill>
                  <a:srgbClr val="0F1E50"/>
                </a:solidFill>
              </a:rPr>
              <a:t> </a:t>
            </a:r>
            <a:r>
              <a:rPr lang="en-US" sz="1700" dirty="0">
                <a:solidFill>
                  <a:srgbClr val="0F1E50"/>
                </a:solidFill>
              </a:rPr>
              <a:t>Jennie Marston, School of Education and </a:t>
            </a:r>
            <a:r>
              <a:rPr lang="en-US" sz="1700" dirty="0" err="1">
                <a:solidFill>
                  <a:srgbClr val="0F1E50"/>
                </a:solidFill>
              </a:rPr>
              <a:t>Dr</a:t>
            </a:r>
            <a:r>
              <a:rPr lang="en-US" sz="1700" dirty="0">
                <a:solidFill>
                  <a:srgbClr val="0F1E50"/>
                </a:solidFill>
              </a:rPr>
              <a:t> Kristy Goodwin, Director, Every Chance </a:t>
            </a:r>
            <a:r>
              <a:rPr lang="en-US" sz="1700" dirty="0" smtClean="0">
                <a:solidFill>
                  <a:srgbClr val="0F1E50"/>
                </a:solidFill>
              </a:rPr>
              <a:t>to </a:t>
            </a:r>
            <a:r>
              <a:rPr lang="en-US" sz="1700" dirty="0">
                <a:solidFill>
                  <a:srgbClr val="0F1E50"/>
                </a:solidFill>
              </a:rPr>
              <a:t>Learn, Sydney. </a:t>
            </a:r>
          </a:p>
          <a:p>
            <a:pPr marL="0" indent="0">
              <a:buNone/>
            </a:pPr>
            <a:endParaRPr lang="en-US" dirty="0"/>
          </a:p>
        </p:txBody>
      </p:sp>
    </p:spTree>
    <p:extLst>
      <p:ext uri="{BB962C8B-B14F-4D97-AF65-F5344CB8AC3E}">
        <p14:creationId xmlns:p14="http://schemas.microsoft.com/office/powerpoint/2010/main" val="218615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854" y="377871"/>
            <a:ext cx="7628151" cy="945000"/>
          </a:xfrm>
        </p:spPr>
        <p:txBody>
          <a:bodyPr>
            <a:normAutofit/>
          </a:bodyPr>
          <a:lstStyle/>
          <a:p>
            <a:r>
              <a:rPr lang="en-US" sz="2800" b="1" dirty="0">
                <a:solidFill>
                  <a:srgbClr val="0F1E50"/>
                </a:solidFill>
              </a:rPr>
              <a:t>Big </a:t>
            </a:r>
            <a:r>
              <a:rPr lang="en-US" sz="2800" b="1" dirty="0" smtClean="0">
                <a:solidFill>
                  <a:srgbClr val="0F1E50"/>
                </a:solidFill>
              </a:rPr>
              <a:t>idea</a:t>
            </a:r>
            <a:r>
              <a:rPr lang="en-US" sz="2800" b="1" dirty="0">
                <a:solidFill>
                  <a:srgbClr val="0F1E50"/>
                </a:solidFill>
              </a:rPr>
              <a:t>: Mathematical </a:t>
            </a:r>
            <a:r>
              <a:rPr lang="en-US" sz="2800" b="1" dirty="0" smtClean="0">
                <a:solidFill>
                  <a:srgbClr val="0F1E50"/>
                </a:solidFill>
              </a:rPr>
              <a:t>patterns </a:t>
            </a:r>
            <a:r>
              <a:rPr lang="en-US" sz="2800" b="1" dirty="0">
                <a:solidFill>
                  <a:srgbClr val="0F1E50"/>
                </a:solidFill>
              </a:rPr>
              <a:t>are </a:t>
            </a:r>
            <a:r>
              <a:rPr lang="en-US" sz="2800" b="1" dirty="0" smtClean="0">
                <a:solidFill>
                  <a:srgbClr val="0F1E50"/>
                </a:solidFill>
              </a:rPr>
              <a:t>regular</a:t>
            </a:r>
            <a:endParaRPr lang="en-US" sz="2800" b="1" dirty="0">
              <a:solidFill>
                <a:srgbClr val="0F1E50"/>
              </a:solidFill>
            </a:endParaRPr>
          </a:p>
        </p:txBody>
      </p:sp>
      <p:sp>
        <p:nvSpPr>
          <p:cNvPr id="4" name="Content Placeholder 3"/>
          <p:cNvSpPr>
            <a:spLocks noGrp="1"/>
          </p:cNvSpPr>
          <p:nvPr>
            <p:ph idx="1"/>
          </p:nvPr>
        </p:nvSpPr>
        <p:spPr>
          <a:xfrm>
            <a:off x="1277854" y="1222663"/>
            <a:ext cx="7628150" cy="3375000"/>
          </a:xfrm>
        </p:spPr>
        <p:txBody>
          <a:bodyPr/>
          <a:lstStyle/>
          <a:p>
            <a:pPr marL="0" indent="0">
              <a:buNone/>
            </a:pPr>
            <a:r>
              <a:rPr lang="en-US" sz="2600" b="1" dirty="0">
                <a:solidFill>
                  <a:srgbClr val="0F1E50"/>
                </a:solidFill>
              </a:rPr>
              <a:t>Module </a:t>
            </a:r>
            <a:r>
              <a:rPr lang="en-US" sz="2600" b="1" dirty="0" smtClean="0">
                <a:solidFill>
                  <a:srgbClr val="0F1E50"/>
                </a:solidFill>
              </a:rPr>
              <a:t>overview</a:t>
            </a:r>
            <a:endParaRPr lang="en-US" sz="2600" b="1" dirty="0">
              <a:solidFill>
                <a:srgbClr val="0F1E50"/>
              </a:solidFill>
            </a:endParaRPr>
          </a:p>
          <a:p>
            <a:pPr marL="0" indent="0">
              <a:buNone/>
            </a:pPr>
            <a:r>
              <a:rPr lang="en-US" sz="2200" dirty="0">
                <a:solidFill>
                  <a:srgbClr val="0F1E50"/>
                </a:solidFill>
              </a:rPr>
              <a:t>It should take 45 minutes to 1 hour to complete this module.</a:t>
            </a:r>
            <a:r>
              <a:rPr lang="en-US" sz="1800" dirty="0">
                <a:solidFill>
                  <a:srgbClr val="0F1E50"/>
                </a:solidFill>
              </a:rPr>
              <a:t/>
            </a:r>
            <a:br>
              <a:rPr lang="en-US" sz="1800" dirty="0">
                <a:solidFill>
                  <a:srgbClr val="0F1E50"/>
                </a:solidFill>
              </a:rPr>
            </a:br>
            <a:endParaRPr lang="en-US" sz="1800" dirty="0">
              <a:solidFill>
                <a:srgbClr val="0F1E50"/>
              </a:solidFill>
            </a:endParaRPr>
          </a:p>
          <a:p>
            <a:pPr lvl="2">
              <a:buFont typeface="Arial" charset="0"/>
              <a:buChar char="•"/>
            </a:pPr>
            <a:r>
              <a:rPr lang="en-US" sz="2200" dirty="0">
                <a:solidFill>
                  <a:srgbClr val="0F1E50"/>
                </a:solidFill>
              </a:rPr>
              <a:t>AITSL Standards</a:t>
            </a:r>
          </a:p>
          <a:p>
            <a:pPr lvl="2">
              <a:buFont typeface="Arial" charset="0"/>
              <a:buChar char="•"/>
            </a:pPr>
            <a:r>
              <a:rPr lang="en-US" sz="2200" dirty="0">
                <a:solidFill>
                  <a:srgbClr val="0F1E50"/>
                </a:solidFill>
              </a:rPr>
              <a:t>Syllabus Reference</a:t>
            </a:r>
          </a:p>
          <a:p>
            <a:pPr lvl="2">
              <a:buFont typeface="Arial" charset="0"/>
              <a:buChar char="•"/>
            </a:pPr>
            <a:r>
              <a:rPr lang="en-US" sz="2200" dirty="0">
                <a:solidFill>
                  <a:srgbClr val="0F1E50"/>
                </a:solidFill>
              </a:rPr>
              <a:t>Good Teaching</a:t>
            </a:r>
          </a:p>
          <a:p>
            <a:pPr lvl="3">
              <a:buFont typeface="Arial" charset="0"/>
              <a:buChar char="•"/>
            </a:pPr>
            <a:r>
              <a:rPr lang="en-US" dirty="0">
                <a:solidFill>
                  <a:srgbClr val="0F1E50"/>
                </a:solidFill>
              </a:rPr>
              <a:t>Familiar situations</a:t>
            </a:r>
          </a:p>
          <a:p>
            <a:pPr lvl="2">
              <a:buFont typeface="Arial" charset="0"/>
              <a:buChar char="•"/>
            </a:pPr>
            <a:r>
              <a:rPr lang="en-US" sz="2200" dirty="0">
                <a:solidFill>
                  <a:srgbClr val="0F1E50"/>
                </a:solidFill>
              </a:rPr>
              <a:t>Activities and Resources</a:t>
            </a:r>
          </a:p>
          <a:p>
            <a:endParaRPr lang="en-US" dirty="0"/>
          </a:p>
        </p:txBody>
      </p:sp>
    </p:spTree>
    <p:extLst>
      <p:ext uri="{BB962C8B-B14F-4D97-AF65-F5344CB8AC3E}">
        <p14:creationId xmlns:p14="http://schemas.microsoft.com/office/powerpoint/2010/main" val="1538446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200" dirty="0"/>
              <a:t>© The Australian Association of Mathematics Teachers (AAMT) Inc. 2017</a:t>
            </a:r>
            <a:br>
              <a:rPr lang="en-US" sz="1200" dirty="0"/>
            </a:br>
            <a:r>
              <a:rPr lang="en-US" sz="1200" dirty="0"/>
              <a:t/>
            </a:r>
            <a:br>
              <a:rPr lang="en-US" sz="1200" dirty="0"/>
            </a:br>
            <a:r>
              <a:rPr lang="en-US" sz="1200" dirty="0"/>
              <a:t>This work is licensed under a Creative Commons Attribution-</a:t>
            </a:r>
            <a:r>
              <a:rPr lang="en-US" sz="1200" dirty="0" err="1"/>
              <a:t>NonCommercial</a:t>
            </a:r>
            <a:r>
              <a:rPr lang="en-US" sz="1200" dirty="0"/>
              <a:t>-</a:t>
            </a:r>
            <a:r>
              <a:rPr lang="en-US" sz="1200" dirty="0" err="1"/>
              <a:t>NoDerivatives</a:t>
            </a:r>
            <a:r>
              <a:rPr lang="en-US" sz="1200" dirty="0"/>
              <a:t> 4.0 International License (CC BY-NC-ND 4.0) except where otherwise indicated. See </a:t>
            </a:r>
            <a:r>
              <a:rPr lang="en-US" sz="1200" dirty="0">
                <a:hlinkClick r:id="rId2"/>
              </a:rPr>
              <a:t>https://creativecommons.org/licenses/by-nc-nd/4.0/</a:t>
            </a:r>
            <a:br>
              <a:rPr lang="en-US" sz="1200" dirty="0">
                <a:hlinkClick r:id="rId2"/>
              </a:rPr>
            </a:br>
            <a:endParaRPr lang="en-US" sz="1200" dirty="0" smtClean="0"/>
          </a:p>
          <a:p>
            <a:pPr marL="0" indent="0">
              <a:buNone/>
            </a:pPr>
            <a:r>
              <a:rPr lang="en-US" sz="1200" dirty="0" smtClean="0"/>
              <a:t>Top Drawer Teachers</a:t>
            </a:r>
            <a:br>
              <a:rPr lang="en-US" sz="1200" dirty="0" smtClean="0"/>
            </a:br>
            <a:r>
              <a:rPr lang="en-US" sz="1200" dirty="0" smtClean="0"/>
              <a:t>© Education </a:t>
            </a:r>
            <a:r>
              <a:rPr lang="en-US" sz="1200" dirty="0"/>
              <a:t>Services Australia </a:t>
            </a:r>
            <a:r>
              <a:rPr lang="en-US" sz="1200" dirty="0" smtClean="0"/>
              <a:t>Ltd &amp; </a:t>
            </a:r>
            <a:r>
              <a:rPr lang="en-US" sz="1200" dirty="0"/>
              <a:t>The Australian Association of Mathematics Teachers (AAMT) Inc</a:t>
            </a:r>
            <a:r>
              <a:rPr lang="en-US" sz="1200" dirty="0" smtClean="0"/>
              <a:t>. 2013</a:t>
            </a:r>
          </a:p>
          <a:p>
            <a:pPr marL="0" indent="0">
              <a:buNone/>
            </a:pPr>
            <a:r>
              <a:rPr lang="en-US" sz="1200" dirty="0"/>
              <a:t/>
            </a:r>
            <a:br>
              <a:rPr lang="en-US" sz="1200" dirty="0"/>
            </a:br>
            <a:r>
              <a:rPr lang="en-US" sz="1200" dirty="0"/>
              <a:t>Australian Professional Standards for Teachers </a:t>
            </a:r>
            <a:r>
              <a:rPr lang="en-US" sz="1200" dirty="0" smtClean="0"/>
              <a:t/>
            </a:r>
            <a:br>
              <a:rPr lang="en-US" sz="1200" dirty="0" smtClean="0"/>
            </a:br>
            <a:r>
              <a:rPr lang="en-US" sz="1200" dirty="0" smtClean="0"/>
              <a:t>© </a:t>
            </a:r>
            <a:r>
              <a:rPr lang="en-US" sz="1200" dirty="0"/>
              <a:t>Australian Institute for Teaching and School Leadership Limited (AITSL) </a:t>
            </a:r>
            <a:r>
              <a:rPr lang="en-US" sz="1200" dirty="0" smtClean="0"/>
              <a:t>2013</a:t>
            </a:r>
          </a:p>
          <a:p>
            <a:pPr marL="0" indent="0">
              <a:buNone/>
            </a:pPr>
            <a:r>
              <a:rPr lang="en-US" sz="1200" dirty="0"/>
              <a:t/>
            </a:r>
            <a:br>
              <a:rPr lang="en-US" sz="1200" dirty="0"/>
            </a:br>
            <a:r>
              <a:rPr lang="en-US" sz="1200" dirty="0"/>
              <a:t>Australian Curriculum </a:t>
            </a:r>
            <a:r>
              <a:rPr lang="en-US" sz="1200" dirty="0" smtClean="0"/>
              <a:t/>
            </a:r>
            <a:br>
              <a:rPr lang="en-US" sz="1200" dirty="0" smtClean="0"/>
            </a:br>
            <a:r>
              <a:rPr lang="en-US" sz="1200" dirty="0" smtClean="0"/>
              <a:t>© </a:t>
            </a:r>
            <a:r>
              <a:rPr lang="en-US" sz="1200" dirty="0"/>
              <a:t>Australian Curriculum, Assessment and Reporting Authority (ACARA) 2010 to present</a:t>
            </a:r>
          </a:p>
        </p:txBody>
      </p:sp>
    </p:spTree>
    <p:extLst>
      <p:ext uri="{BB962C8B-B14F-4D97-AF65-F5344CB8AC3E}">
        <p14:creationId xmlns:p14="http://schemas.microsoft.com/office/powerpoint/2010/main" val="52347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727" y="574445"/>
            <a:ext cx="7409667" cy="4212138"/>
          </a:xfrm>
        </p:spPr>
        <p:txBody>
          <a:bodyPr>
            <a:normAutofit fontScale="92500" lnSpcReduction="10000"/>
          </a:bodyPr>
          <a:lstStyle/>
          <a:p>
            <a:pPr marL="1655763" indent="-1644650">
              <a:lnSpc>
                <a:spcPct val="120000"/>
              </a:lnSpc>
              <a:buNone/>
            </a:pPr>
            <a:r>
              <a:rPr lang="en-US" sz="3000" b="1" dirty="0" smtClean="0">
                <a:solidFill>
                  <a:srgbClr val="0F1E50"/>
                </a:solidFill>
              </a:rPr>
              <a:t>AITSL standards </a:t>
            </a:r>
            <a:endParaRPr lang="en-US" sz="3400" b="1" dirty="0">
              <a:solidFill>
                <a:srgbClr val="0F1E50"/>
              </a:solidFill>
            </a:endParaRPr>
          </a:p>
          <a:p>
            <a:pPr marL="1655763" indent="-1644650">
              <a:lnSpc>
                <a:spcPct val="120000"/>
              </a:lnSpc>
              <a:buNone/>
            </a:pPr>
            <a:r>
              <a:rPr lang="en-US" sz="2300" b="1" dirty="0" smtClean="0">
                <a:solidFill>
                  <a:srgbClr val="0F1E50"/>
                </a:solidFill>
              </a:rPr>
              <a:t>Standard </a:t>
            </a:r>
            <a:r>
              <a:rPr lang="en-US" sz="2300" b="1" dirty="0">
                <a:solidFill>
                  <a:srgbClr val="0F1E50"/>
                </a:solidFill>
              </a:rPr>
              <a:t>1:</a:t>
            </a:r>
            <a:r>
              <a:rPr lang="en-US" sz="2300" dirty="0">
                <a:solidFill>
                  <a:srgbClr val="0F1E50"/>
                </a:solidFill>
              </a:rPr>
              <a:t> </a:t>
            </a:r>
            <a:r>
              <a:rPr lang="en-US" sz="2300" dirty="0" smtClean="0">
                <a:solidFill>
                  <a:srgbClr val="0F1E50"/>
                </a:solidFill>
              </a:rPr>
              <a:t> 	</a:t>
            </a:r>
            <a:r>
              <a:rPr lang="en-US" sz="2300" b="1" dirty="0" smtClean="0">
                <a:solidFill>
                  <a:srgbClr val="0F1E50"/>
                </a:solidFill>
              </a:rPr>
              <a:t>Know </a:t>
            </a:r>
            <a:r>
              <a:rPr lang="en-US" sz="2300" b="1" dirty="0">
                <a:solidFill>
                  <a:srgbClr val="0F1E50"/>
                </a:solidFill>
              </a:rPr>
              <a:t>students and how they </a:t>
            </a:r>
            <a:r>
              <a:rPr lang="en-US" sz="2300" b="1" dirty="0" smtClean="0">
                <a:solidFill>
                  <a:srgbClr val="0F1E50"/>
                </a:solidFill>
              </a:rPr>
              <a:t>learn</a:t>
            </a:r>
          </a:p>
          <a:p>
            <a:pPr marL="1655763" indent="-1644650">
              <a:lnSpc>
                <a:spcPct val="120000"/>
              </a:lnSpc>
              <a:buNone/>
            </a:pPr>
            <a:r>
              <a:rPr lang="en-US" sz="2300" b="1" dirty="0">
                <a:solidFill>
                  <a:srgbClr val="0F1E50"/>
                </a:solidFill>
              </a:rPr>
              <a:t>	</a:t>
            </a:r>
            <a:r>
              <a:rPr lang="en-US" sz="2300" dirty="0" smtClean="0">
                <a:solidFill>
                  <a:srgbClr val="0F1E50"/>
                </a:solidFill>
              </a:rPr>
              <a:t>1.2 </a:t>
            </a:r>
            <a:r>
              <a:rPr lang="en-US" sz="2300" dirty="0">
                <a:solidFill>
                  <a:srgbClr val="0F1E50"/>
                </a:solidFill>
              </a:rPr>
              <a:t>Understand how students </a:t>
            </a:r>
            <a:r>
              <a:rPr lang="en-US" sz="2300" dirty="0" smtClean="0">
                <a:solidFill>
                  <a:srgbClr val="0F1E50"/>
                </a:solidFill>
              </a:rPr>
              <a:t>learn</a:t>
            </a:r>
          </a:p>
          <a:p>
            <a:pPr marL="1655763" indent="-1644650">
              <a:lnSpc>
                <a:spcPct val="120000"/>
              </a:lnSpc>
              <a:buNone/>
            </a:pPr>
            <a:r>
              <a:rPr lang="en-US" sz="2300" b="1" dirty="0" smtClean="0">
                <a:solidFill>
                  <a:srgbClr val="0F1E50"/>
                </a:solidFill>
              </a:rPr>
              <a:t>Standard 2:  	Know </a:t>
            </a:r>
            <a:r>
              <a:rPr lang="en-US" sz="2300" b="1" dirty="0">
                <a:solidFill>
                  <a:srgbClr val="0F1E50"/>
                </a:solidFill>
              </a:rPr>
              <a:t>the content and how to teach </a:t>
            </a:r>
            <a:r>
              <a:rPr lang="en-US" sz="2300" b="1" dirty="0" smtClean="0">
                <a:solidFill>
                  <a:srgbClr val="0F1E50"/>
                </a:solidFill>
              </a:rPr>
              <a:t>it</a:t>
            </a:r>
          </a:p>
          <a:p>
            <a:pPr marL="1655763" indent="-1644650">
              <a:lnSpc>
                <a:spcPct val="120000"/>
              </a:lnSpc>
              <a:buNone/>
            </a:pPr>
            <a:r>
              <a:rPr lang="en-US" sz="2300" b="1" dirty="0">
                <a:solidFill>
                  <a:srgbClr val="0F1E50"/>
                </a:solidFill>
              </a:rPr>
              <a:t>	</a:t>
            </a:r>
            <a:r>
              <a:rPr lang="en-US" sz="2300" dirty="0" smtClean="0">
                <a:solidFill>
                  <a:srgbClr val="0F1E50"/>
                </a:solidFill>
              </a:rPr>
              <a:t>2.1 </a:t>
            </a:r>
            <a:r>
              <a:rPr lang="en-US" sz="2300" dirty="0">
                <a:solidFill>
                  <a:srgbClr val="0F1E50"/>
                </a:solidFill>
              </a:rPr>
              <a:t>Content and teaching strategies of the </a:t>
            </a:r>
            <a:r>
              <a:rPr lang="en-US" sz="2300" dirty="0" smtClean="0">
                <a:solidFill>
                  <a:srgbClr val="0F1E50"/>
                </a:solidFill>
              </a:rPr>
              <a:t>teaching area</a:t>
            </a:r>
          </a:p>
          <a:p>
            <a:pPr marL="1655763" indent="-1644650">
              <a:lnSpc>
                <a:spcPct val="120000"/>
              </a:lnSpc>
              <a:buNone/>
            </a:pPr>
            <a:r>
              <a:rPr lang="en-US" sz="2300" dirty="0">
                <a:solidFill>
                  <a:srgbClr val="0F1E50"/>
                </a:solidFill>
              </a:rPr>
              <a:t>	</a:t>
            </a:r>
            <a:r>
              <a:rPr lang="en-US" sz="2300" dirty="0" smtClean="0">
                <a:solidFill>
                  <a:srgbClr val="0F1E50"/>
                </a:solidFill>
              </a:rPr>
              <a:t>2.5  Literacy </a:t>
            </a:r>
            <a:r>
              <a:rPr lang="en-US" sz="2300" dirty="0">
                <a:solidFill>
                  <a:srgbClr val="0F1E50"/>
                </a:solidFill>
              </a:rPr>
              <a:t>and numeracy </a:t>
            </a:r>
            <a:r>
              <a:rPr lang="en-US" sz="2300" dirty="0" smtClean="0">
                <a:solidFill>
                  <a:srgbClr val="0F1E50"/>
                </a:solidFill>
              </a:rPr>
              <a:t>strategies</a:t>
            </a:r>
          </a:p>
          <a:p>
            <a:pPr marL="1655763" indent="-1644650">
              <a:lnSpc>
                <a:spcPct val="120000"/>
              </a:lnSpc>
              <a:buNone/>
            </a:pPr>
            <a:r>
              <a:rPr lang="en-US" sz="2300" b="1" dirty="0" smtClean="0">
                <a:solidFill>
                  <a:srgbClr val="0F1E50"/>
                </a:solidFill>
              </a:rPr>
              <a:t>Standard </a:t>
            </a:r>
            <a:r>
              <a:rPr lang="en-US" sz="2300" b="1" dirty="0">
                <a:solidFill>
                  <a:srgbClr val="0F1E50"/>
                </a:solidFill>
              </a:rPr>
              <a:t>6:</a:t>
            </a:r>
            <a:r>
              <a:rPr lang="en-US" sz="2300" dirty="0">
                <a:solidFill>
                  <a:srgbClr val="0F1E50"/>
                </a:solidFill>
              </a:rPr>
              <a:t> </a:t>
            </a:r>
            <a:r>
              <a:rPr lang="en-US" sz="2300" dirty="0" smtClean="0">
                <a:solidFill>
                  <a:srgbClr val="0F1E50"/>
                </a:solidFill>
              </a:rPr>
              <a:t> </a:t>
            </a:r>
            <a:r>
              <a:rPr lang="en-US" sz="2300" b="1" dirty="0" smtClean="0">
                <a:solidFill>
                  <a:srgbClr val="0F1E50"/>
                </a:solidFill>
              </a:rPr>
              <a:t>Engage </a:t>
            </a:r>
            <a:r>
              <a:rPr lang="en-US" sz="2300" b="1" dirty="0">
                <a:solidFill>
                  <a:srgbClr val="0F1E50"/>
                </a:solidFill>
              </a:rPr>
              <a:t>in professional </a:t>
            </a:r>
            <a:r>
              <a:rPr lang="en-US" sz="2300" b="1" dirty="0" smtClean="0">
                <a:solidFill>
                  <a:srgbClr val="0F1E50"/>
                </a:solidFill>
              </a:rPr>
              <a:t>learning</a:t>
            </a:r>
          </a:p>
          <a:p>
            <a:pPr marL="1655763" indent="-1644650">
              <a:lnSpc>
                <a:spcPct val="120000"/>
              </a:lnSpc>
              <a:buNone/>
            </a:pPr>
            <a:r>
              <a:rPr lang="en-US" sz="2300" b="1" dirty="0">
                <a:solidFill>
                  <a:srgbClr val="0F1E50"/>
                </a:solidFill>
              </a:rPr>
              <a:t>	</a:t>
            </a:r>
            <a:r>
              <a:rPr lang="en-US" sz="2300" dirty="0" smtClean="0">
                <a:solidFill>
                  <a:srgbClr val="0F1E50"/>
                </a:solidFill>
              </a:rPr>
              <a:t>6.2  Engage </a:t>
            </a:r>
            <a:r>
              <a:rPr lang="en-US" sz="2300" dirty="0">
                <a:solidFill>
                  <a:srgbClr val="0F1E50"/>
                </a:solidFill>
              </a:rPr>
              <a:t>in professional learning </a:t>
            </a:r>
            <a:r>
              <a:rPr lang="en-US" sz="2300" dirty="0" smtClean="0">
                <a:solidFill>
                  <a:srgbClr val="0F1E50"/>
                </a:solidFill>
              </a:rPr>
              <a:t>and improve </a:t>
            </a:r>
            <a:r>
              <a:rPr lang="en-US" sz="2300" dirty="0">
                <a:solidFill>
                  <a:srgbClr val="0F1E50"/>
                </a:solidFill>
              </a:rPr>
              <a:t>practice</a:t>
            </a:r>
          </a:p>
          <a:p>
            <a:pPr marL="0" indent="0">
              <a:buNone/>
            </a:pPr>
            <a:endParaRPr lang="en-US" sz="2000" dirty="0"/>
          </a:p>
        </p:txBody>
      </p:sp>
    </p:spTree>
    <p:extLst>
      <p:ext uri="{BB962C8B-B14F-4D97-AF65-F5344CB8AC3E}">
        <p14:creationId xmlns:p14="http://schemas.microsoft.com/office/powerpoint/2010/main" val="3741238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16642" y="1017881"/>
            <a:ext cx="6998205" cy="646331"/>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Patterns and their applications in the </a:t>
            </a:r>
            <a:br>
              <a:rPr lang="en-US" b="1" dirty="0" smtClean="0">
                <a:solidFill>
                  <a:srgbClr val="0F1E50"/>
                </a:solidFill>
                <a:latin typeface="Arial" charset="0"/>
                <a:ea typeface="Arial" charset="0"/>
                <a:cs typeface="Arial" charset="0"/>
              </a:rPr>
            </a:br>
            <a:r>
              <a:rPr lang="en-US" b="1" i="1" dirty="0" smtClean="0">
                <a:solidFill>
                  <a:srgbClr val="0F1E50"/>
                </a:solidFill>
                <a:latin typeface="Arial" charset="0"/>
                <a:ea typeface="Arial" charset="0"/>
                <a:cs typeface="Arial" charset="0"/>
              </a:rPr>
              <a:t>Australian Curriculum: Mathematics</a:t>
            </a:r>
            <a:endParaRPr lang="en-US" b="1" i="1" dirty="0">
              <a:solidFill>
                <a:srgbClr val="0F1E50"/>
              </a:solidFill>
              <a:latin typeface="Arial" charset="0"/>
              <a:ea typeface="Arial" charset="0"/>
              <a:cs typeface="Arial" charset="0"/>
            </a:endParaRPr>
          </a:p>
        </p:txBody>
      </p:sp>
      <p:sp>
        <p:nvSpPr>
          <p:cNvPr id="11" name="Rectangle 10"/>
          <p:cNvSpPr/>
          <p:nvPr/>
        </p:nvSpPr>
        <p:spPr>
          <a:xfrm>
            <a:off x="6468387" y="4861711"/>
            <a:ext cx="1944093" cy="200055"/>
          </a:xfrm>
          <a:prstGeom prst="rect">
            <a:avLst/>
          </a:prstGeom>
        </p:spPr>
        <p:txBody>
          <a:bodyPr wrap="square">
            <a:spAutoFit/>
          </a:bodyPr>
          <a:lstStyle/>
          <a:p>
            <a:r>
              <a:rPr lang="en-US" sz="700" b="1" dirty="0" smtClean="0">
                <a:solidFill>
                  <a:srgbClr val="406077"/>
                </a:solidFill>
                <a:latin typeface="Arial" charset="0"/>
                <a:ea typeface="Arial" charset="0"/>
                <a:cs typeface="Arial" charset="0"/>
              </a:rPr>
              <a:t>Source: </a:t>
            </a:r>
            <a:r>
              <a:rPr lang="en-US" sz="700" dirty="0" smtClean="0">
                <a:solidFill>
                  <a:srgbClr val="406077"/>
                </a:solidFill>
                <a:latin typeface="Arial" charset="0"/>
                <a:ea typeface="Arial" charset="0"/>
                <a:cs typeface="Arial" charset="0"/>
                <a:hlinkClick r:id="rId3"/>
              </a:rPr>
              <a:t>Australian Curriculum</a:t>
            </a:r>
            <a:r>
              <a:rPr lang="en-US" sz="700" smtClean="0">
                <a:solidFill>
                  <a:srgbClr val="406077"/>
                </a:solidFill>
                <a:latin typeface="Arial" charset="0"/>
                <a:ea typeface="Arial" charset="0"/>
                <a:cs typeface="Arial" charset="0"/>
                <a:hlinkClick r:id="rId3"/>
              </a:rPr>
              <a:t>: Mathematics</a:t>
            </a:r>
            <a:endParaRPr lang="en-US" sz="700" dirty="0">
              <a:solidFill>
                <a:srgbClr val="406077"/>
              </a:solidFill>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0814190"/>
              </p:ext>
            </p:extLst>
          </p:nvPr>
        </p:nvGraphicFramePr>
        <p:xfrm>
          <a:off x="1403350" y="1787322"/>
          <a:ext cx="6886445" cy="2966719"/>
        </p:xfrm>
        <a:graphic>
          <a:graphicData uri="http://schemas.openxmlformats.org/drawingml/2006/table">
            <a:tbl>
              <a:tblPr firstRow="1" bandRow="1">
                <a:tableStyleId>{5C22544A-7EE6-4342-B048-85BDC9FD1C3A}</a:tableStyleId>
              </a:tblPr>
              <a:tblGrid>
                <a:gridCol w="2123094"/>
                <a:gridCol w="2381012"/>
                <a:gridCol w="2382339"/>
              </a:tblGrid>
              <a:tr h="370840">
                <a:tc>
                  <a:txBody>
                    <a:bodyPr/>
                    <a:lstStyle/>
                    <a:p>
                      <a:r>
                        <a:rPr lang="en-US" sz="1400" b="0" i="0" dirty="0" smtClean="0">
                          <a:solidFill>
                            <a:srgbClr val="406077"/>
                          </a:solidFill>
                          <a:latin typeface="Arial" charset="0"/>
                          <a:ea typeface="Arial" charset="0"/>
                          <a:cs typeface="Arial" charset="0"/>
                        </a:rPr>
                        <a:t>Number and Algebra</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Measurement and Geometry</a:t>
                      </a:r>
                      <a:endParaRPr lang="en-US" sz="1400" b="0" i="0" dirty="0">
                        <a:solidFill>
                          <a:srgbClr val="406077"/>
                        </a:solidFill>
                        <a:latin typeface="Arial" charset="0"/>
                        <a:ea typeface="Arial" charset="0"/>
                        <a:cs typeface="Arial" charset="0"/>
                      </a:endParaRPr>
                    </a:p>
                  </a:txBody>
                  <a:tcPr>
                    <a:solidFill>
                      <a:srgbClr val="FFC000"/>
                    </a:solidFill>
                  </a:tcPr>
                </a:tc>
                <a:tc>
                  <a:txBody>
                    <a:bodyPr/>
                    <a:lstStyle/>
                    <a:p>
                      <a:r>
                        <a:rPr lang="en-US" sz="1400" b="0" i="0" dirty="0" smtClean="0">
                          <a:solidFill>
                            <a:srgbClr val="406077"/>
                          </a:solidFill>
                          <a:latin typeface="Arial" charset="0"/>
                          <a:ea typeface="Arial" charset="0"/>
                          <a:cs typeface="Arial" charset="0"/>
                        </a:rPr>
                        <a:t>Statistics and Probability</a:t>
                      </a:r>
                      <a:endParaRPr lang="en-US" sz="1400" b="0" i="0" dirty="0">
                        <a:solidFill>
                          <a:srgbClr val="406077"/>
                        </a:solidFill>
                        <a:latin typeface="Arial" charset="0"/>
                        <a:ea typeface="Arial" charset="0"/>
                        <a:cs typeface="Arial" charset="0"/>
                      </a:endParaRPr>
                    </a:p>
                  </a:txBody>
                  <a:tcPr>
                    <a:solidFill>
                      <a:srgbClr val="FFC000"/>
                    </a:solidFill>
                  </a:tcPr>
                </a:tc>
              </a:tr>
              <a:tr h="370840">
                <a:tc>
                  <a:txBody>
                    <a:bodyPr/>
                    <a:lstStyle/>
                    <a:p>
                      <a:r>
                        <a:rPr lang="en-US" sz="1100" b="0" dirty="0" smtClean="0">
                          <a:solidFill>
                            <a:srgbClr val="406077"/>
                          </a:solidFill>
                          <a:latin typeface="Arial" charset="0"/>
                          <a:ea typeface="Arial" charset="0"/>
                          <a:cs typeface="Arial" charset="0"/>
                        </a:rPr>
                        <a:t>Number and place value (F–8)</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Using units of measurement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Chance</a:t>
                      </a:r>
                      <a:r>
                        <a:rPr lang="en-US" sz="1100" b="0" baseline="0" dirty="0" smtClean="0">
                          <a:solidFill>
                            <a:srgbClr val="406077"/>
                          </a:solidFill>
                          <a:latin typeface="Arial" charset="0"/>
                          <a:ea typeface="Arial" charset="0"/>
                          <a:cs typeface="Arial" charset="0"/>
                        </a:rPr>
                        <a:t> (1–10)</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Fractions and decimals (1–6)</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Shape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Data representation and interpretation (F–10)</a:t>
                      </a:r>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Real numbers (7–10)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Geometric reasoning (3–10)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N/A</a:t>
                      </a:r>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Money and financial</a:t>
                      </a:r>
                      <a:r>
                        <a:rPr lang="en-US" sz="1100" b="0" baseline="0" dirty="0" smtClean="0">
                          <a:solidFill>
                            <a:srgbClr val="406077"/>
                          </a:solidFill>
                          <a:latin typeface="Arial" charset="0"/>
                          <a:ea typeface="Arial" charset="0"/>
                          <a:cs typeface="Arial" charset="0"/>
                        </a:rPr>
                        <a:t> mathematics (1–10)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r>
                        <a:rPr lang="en-US" sz="1100" b="0" dirty="0" smtClean="0">
                          <a:solidFill>
                            <a:srgbClr val="406077"/>
                          </a:solidFill>
                          <a:latin typeface="Arial" charset="0"/>
                          <a:ea typeface="Arial" charset="0"/>
                          <a:cs typeface="Arial" charset="0"/>
                        </a:rPr>
                        <a:t>Location and transformation (F–7)</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r h="370840">
                <a:tc>
                  <a:txBody>
                    <a:bodyPr/>
                    <a:lstStyle/>
                    <a:p>
                      <a:r>
                        <a:rPr lang="en-US" sz="1100" b="0" dirty="0" smtClean="0">
                          <a:solidFill>
                            <a:srgbClr val="406077"/>
                          </a:solidFill>
                          <a:latin typeface="Arial" charset="0"/>
                          <a:ea typeface="Arial" charset="0"/>
                          <a:cs typeface="Arial" charset="0"/>
                        </a:rPr>
                        <a:t>Patterns and algebra (F–10)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r>
                        <a:rPr lang="en-US" sz="1100" b="0" dirty="0" smtClean="0">
                          <a:solidFill>
                            <a:srgbClr val="406077"/>
                          </a:solidFill>
                          <a:latin typeface="Arial" charset="0"/>
                          <a:ea typeface="Arial" charset="0"/>
                          <a:cs typeface="Arial" charset="0"/>
                        </a:rPr>
                        <a:t>Pythagoras and trigonometry (9–10)</a:t>
                      </a:r>
                      <a:endParaRPr lang="en-US" sz="1100" b="0" dirty="0">
                        <a:solidFill>
                          <a:srgbClr val="406077"/>
                        </a:solidFill>
                        <a:latin typeface="Arial" charset="0"/>
                        <a:ea typeface="Arial" charset="0"/>
                        <a:cs typeface="Arial" charset="0"/>
                      </a:endParaRPr>
                    </a:p>
                  </a:txBody>
                  <a:tcPr>
                    <a:solidFill>
                      <a:srgbClr val="FFC000">
                        <a:alpha val="3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30000"/>
                      </a:srgbClr>
                    </a:solidFill>
                  </a:tcPr>
                </a:tc>
              </a:tr>
              <a:tr h="370840">
                <a:tc>
                  <a:txBody>
                    <a:bodyPr/>
                    <a:lstStyle/>
                    <a:p>
                      <a:r>
                        <a:rPr lang="en-US" sz="1100" b="0" dirty="0" smtClean="0">
                          <a:solidFill>
                            <a:srgbClr val="406077"/>
                          </a:solidFill>
                          <a:latin typeface="Arial" charset="0"/>
                          <a:ea typeface="Arial" charset="0"/>
                          <a:cs typeface="Arial" charset="0"/>
                        </a:rPr>
                        <a:t>Linear and non-linear relationships (7–10)</a:t>
                      </a:r>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dirty="0" smtClean="0">
                          <a:solidFill>
                            <a:srgbClr val="406077"/>
                          </a:solidFill>
                          <a:latin typeface="Arial" charset="0"/>
                          <a:ea typeface="Arial" charset="0"/>
                          <a:cs typeface="Arial" charset="0"/>
                        </a:rPr>
                        <a:t>N/A</a:t>
                      </a:r>
                    </a:p>
                    <a:p>
                      <a:endParaRPr lang="en-US" sz="1100" b="0" dirty="0">
                        <a:solidFill>
                          <a:srgbClr val="406077"/>
                        </a:solidFill>
                        <a:latin typeface="Arial" charset="0"/>
                        <a:ea typeface="Arial" charset="0"/>
                        <a:cs typeface="Arial" charset="0"/>
                      </a:endParaRPr>
                    </a:p>
                  </a:txBody>
                  <a:tcPr>
                    <a:solidFill>
                      <a:srgbClr val="FFC000">
                        <a:alpha val="10000"/>
                      </a:srgbClr>
                    </a:solidFill>
                  </a:tcPr>
                </a:tc>
              </a:tr>
            </a:tbl>
          </a:graphicData>
        </a:graphic>
      </p:graphicFrame>
      <p:sp>
        <p:nvSpPr>
          <p:cNvPr id="5" name="Title 1"/>
          <p:cNvSpPr>
            <a:spLocks noGrp="1"/>
          </p:cNvSpPr>
          <p:nvPr>
            <p:ph type="title"/>
          </p:nvPr>
        </p:nvSpPr>
        <p:spPr>
          <a:xfrm>
            <a:off x="1340720" y="366092"/>
            <a:ext cx="7628151" cy="945000"/>
          </a:xfrm>
        </p:spPr>
        <p:txBody>
          <a:bodyPr>
            <a:normAutofit/>
          </a:bodyPr>
          <a:lstStyle/>
          <a:p>
            <a:r>
              <a:rPr lang="en-US" sz="2800" b="1" dirty="0" smtClean="0">
                <a:solidFill>
                  <a:srgbClr val="0F1E50"/>
                </a:solidFill>
              </a:rPr>
              <a:t>Australian Curriculum</a:t>
            </a:r>
            <a:endParaRPr lang="en-US" sz="2800" b="1" dirty="0">
              <a:solidFill>
                <a:srgbClr val="0F1E50"/>
              </a:solidFill>
            </a:endParaRPr>
          </a:p>
        </p:txBody>
      </p:sp>
    </p:spTree>
    <p:extLst>
      <p:ext uri="{BB962C8B-B14F-4D97-AF65-F5344CB8AC3E}">
        <p14:creationId xmlns:p14="http://schemas.microsoft.com/office/powerpoint/2010/main" val="1790615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020" y="611716"/>
            <a:ext cx="6615000" cy="3375000"/>
          </a:xfrm>
        </p:spPr>
        <p:txBody>
          <a:bodyPr>
            <a:normAutofit/>
          </a:bodyPr>
          <a:lstStyle/>
          <a:p>
            <a:pPr marL="0" indent="0">
              <a:buNone/>
            </a:pPr>
            <a:r>
              <a:rPr lang="en-AU" sz="2800" b="1" dirty="0">
                <a:solidFill>
                  <a:srgbClr val="0F1E50"/>
                </a:solidFill>
              </a:rPr>
              <a:t>5 </a:t>
            </a:r>
            <a:r>
              <a:rPr lang="en-AU" sz="2800" b="1" dirty="0" smtClean="0">
                <a:solidFill>
                  <a:srgbClr val="0F1E50"/>
                </a:solidFill>
              </a:rPr>
              <a:t>big ideas </a:t>
            </a:r>
            <a:r>
              <a:rPr lang="en-AU" sz="2800" b="1" dirty="0">
                <a:solidFill>
                  <a:srgbClr val="0F1E50"/>
                </a:solidFill>
              </a:rPr>
              <a:t>in the Patterns drawer</a:t>
            </a:r>
          </a:p>
          <a:p>
            <a:pPr marL="0" indent="0">
              <a:buNone/>
            </a:pPr>
            <a:endParaRPr lang="en-AU" sz="2200" dirty="0">
              <a:solidFill>
                <a:srgbClr val="406077"/>
              </a:solidFill>
            </a:endParaRPr>
          </a:p>
          <a:p>
            <a:pPr lvl="2">
              <a:buFont typeface="Arial" panose="020B0604020202020204" pitchFamily="34" charset="0"/>
              <a:buChar char="•"/>
            </a:pPr>
            <a:r>
              <a:rPr lang="en-AU" sz="2200" dirty="0">
                <a:solidFill>
                  <a:srgbClr val="0F1E50"/>
                </a:solidFill>
              </a:rPr>
              <a:t>Patterns are everywhere</a:t>
            </a:r>
          </a:p>
          <a:p>
            <a:pPr lvl="2">
              <a:buFont typeface="Arial" panose="020B0604020202020204" pitchFamily="34" charset="0"/>
              <a:buChar char="•"/>
            </a:pPr>
            <a:r>
              <a:rPr lang="en-AU" sz="2200" b="1" dirty="0">
                <a:solidFill>
                  <a:srgbClr val="0F1E50"/>
                </a:solidFill>
              </a:rPr>
              <a:t>Mathematical patterns are regular</a:t>
            </a:r>
          </a:p>
          <a:p>
            <a:pPr lvl="2">
              <a:buFont typeface="Arial" panose="020B0604020202020204" pitchFamily="34" charset="0"/>
              <a:buChar char="•"/>
            </a:pPr>
            <a:r>
              <a:rPr lang="en-AU" sz="2200" dirty="0">
                <a:solidFill>
                  <a:srgbClr val="0F1E50"/>
                </a:solidFill>
              </a:rPr>
              <a:t>Repeating patterns</a:t>
            </a:r>
          </a:p>
          <a:p>
            <a:pPr lvl="2">
              <a:buFont typeface="Arial" panose="020B0604020202020204" pitchFamily="34" charset="0"/>
              <a:buChar char="•"/>
            </a:pPr>
            <a:r>
              <a:rPr lang="en-AU" sz="2200" dirty="0">
                <a:solidFill>
                  <a:srgbClr val="0F1E50"/>
                </a:solidFill>
              </a:rPr>
              <a:t>Growing patterns</a:t>
            </a:r>
          </a:p>
          <a:p>
            <a:pPr lvl="2">
              <a:buFont typeface="Arial" panose="020B0604020202020204" pitchFamily="34" charset="0"/>
              <a:buChar char="•"/>
            </a:pPr>
            <a:r>
              <a:rPr lang="en-AU" sz="2200" dirty="0">
                <a:solidFill>
                  <a:srgbClr val="0F1E50"/>
                </a:solidFill>
              </a:rPr>
              <a:t>Patterns in shapes</a:t>
            </a:r>
            <a:endParaRPr lang="en-US" sz="2200" dirty="0">
              <a:solidFill>
                <a:srgbClr val="0F1E50"/>
              </a:solidFill>
            </a:endParaRPr>
          </a:p>
        </p:txBody>
      </p:sp>
    </p:spTree>
    <p:extLst>
      <p:ext uri="{BB962C8B-B14F-4D97-AF65-F5344CB8AC3E}">
        <p14:creationId xmlns:p14="http://schemas.microsoft.com/office/powerpoint/2010/main" val="3434835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922" y="586664"/>
            <a:ext cx="6615000" cy="3375000"/>
          </a:xfrm>
        </p:spPr>
        <p:txBody>
          <a:bodyPr/>
          <a:lstStyle/>
          <a:p>
            <a:pPr marL="0" indent="0">
              <a:buNone/>
            </a:pPr>
            <a:r>
              <a:rPr lang="en-AU" sz="2800" b="1" dirty="0">
                <a:solidFill>
                  <a:srgbClr val="0F1E50"/>
                </a:solidFill>
              </a:rPr>
              <a:t>Focus </a:t>
            </a:r>
            <a:r>
              <a:rPr lang="en-AU" sz="2800" b="1" dirty="0" smtClean="0">
                <a:solidFill>
                  <a:srgbClr val="0F1E50"/>
                </a:solidFill>
              </a:rPr>
              <a:t>question</a:t>
            </a:r>
          </a:p>
          <a:p>
            <a:pPr marL="0" indent="0">
              <a:buNone/>
            </a:pPr>
            <a:endParaRPr lang="en-AU" sz="2600" b="1" dirty="0">
              <a:solidFill>
                <a:srgbClr val="0F1E50"/>
              </a:solidFill>
            </a:endParaRPr>
          </a:p>
          <a:p>
            <a:pPr marL="0" indent="0">
              <a:lnSpc>
                <a:spcPct val="100000"/>
              </a:lnSpc>
              <a:buNone/>
            </a:pPr>
            <a:r>
              <a:rPr lang="en-AU" dirty="0">
                <a:solidFill>
                  <a:srgbClr val="0F1E50"/>
                </a:solidFill>
              </a:rPr>
              <a:t>	</a:t>
            </a:r>
            <a:r>
              <a:rPr lang="en-AU" sz="2200" dirty="0" smtClean="0">
                <a:solidFill>
                  <a:srgbClr val="0F1E50"/>
                </a:solidFill>
              </a:rPr>
              <a:t>Mathematical </a:t>
            </a:r>
            <a:r>
              <a:rPr lang="en-AU" sz="2200" dirty="0">
                <a:solidFill>
                  <a:srgbClr val="0F1E50"/>
                </a:solidFill>
              </a:rPr>
              <a:t>patterns are regular. </a:t>
            </a:r>
            <a:r>
              <a:rPr lang="en-AU" sz="2200" dirty="0" smtClean="0">
                <a:solidFill>
                  <a:srgbClr val="0F1E50"/>
                </a:solidFill>
              </a:rPr>
              <a:t/>
            </a:r>
            <a:br>
              <a:rPr lang="en-AU" sz="2200" dirty="0" smtClean="0">
                <a:solidFill>
                  <a:srgbClr val="0F1E50"/>
                </a:solidFill>
              </a:rPr>
            </a:br>
            <a:r>
              <a:rPr lang="en-AU" sz="2200" dirty="0" smtClean="0">
                <a:solidFill>
                  <a:srgbClr val="0F1E50"/>
                </a:solidFill>
              </a:rPr>
              <a:t>	In </a:t>
            </a:r>
            <a:r>
              <a:rPr lang="en-AU" sz="2200" dirty="0">
                <a:solidFill>
                  <a:srgbClr val="0F1E50"/>
                </a:solidFill>
              </a:rPr>
              <a:t>what </a:t>
            </a:r>
            <a:r>
              <a:rPr lang="en-AU" sz="2200" dirty="0" smtClean="0">
                <a:solidFill>
                  <a:srgbClr val="0F1E50"/>
                </a:solidFill>
              </a:rPr>
              <a:t>ways </a:t>
            </a:r>
            <a:r>
              <a:rPr lang="en-AU" sz="2200" dirty="0">
                <a:solidFill>
                  <a:srgbClr val="0F1E50"/>
                </a:solidFill>
              </a:rPr>
              <a:t>can we describe regularity?</a:t>
            </a:r>
          </a:p>
          <a:p>
            <a:pPr marL="0" indent="0">
              <a:buNone/>
            </a:pPr>
            <a:endParaRPr lang="en-US" dirty="0"/>
          </a:p>
        </p:txBody>
      </p:sp>
    </p:spTree>
    <p:extLst>
      <p:ext uri="{BB962C8B-B14F-4D97-AF65-F5344CB8AC3E}">
        <p14:creationId xmlns:p14="http://schemas.microsoft.com/office/powerpoint/2010/main" val="1077925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839838" y="4798145"/>
            <a:ext cx="1924848" cy="307777"/>
          </a:xfrm>
          <a:prstGeom prst="rect">
            <a:avLst/>
          </a:prstGeom>
        </p:spPr>
        <p:txBody>
          <a:bodyPr wrap="square">
            <a:spAutoFit/>
          </a:bodyPr>
          <a:lstStyle/>
          <a:p>
            <a:r>
              <a:rPr lang="en-AU" sz="700" dirty="0" smtClean="0">
                <a:solidFill>
                  <a:srgbClr val="406077"/>
                </a:solidFill>
                <a:latin typeface="Arial" charset="0"/>
                <a:ea typeface="Arial" charset="0"/>
                <a:cs typeface="Arial" charset="0"/>
              </a:rPr>
              <a:t>Image licensed under</a:t>
            </a:r>
            <a:br>
              <a:rPr lang="en-AU" sz="700" dirty="0" smtClean="0">
                <a:solidFill>
                  <a:srgbClr val="406077"/>
                </a:solidFill>
                <a:latin typeface="Arial" charset="0"/>
                <a:ea typeface="Arial" charset="0"/>
                <a:cs typeface="Arial" charset="0"/>
              </a:rPr>
            </a:br>
            <a:r>
              <a:rPr lang="en-US" sz="700" dirty="0" smtClean="0">
                <a:solidFill>
                  <a:srgbClr val="406077"/>
                </a:solidFill>
                <a:latin typeface="Arial" charset="0"/>
                <a:ea typeface="Arial" charset="0"/>
                <a:cs typeface="Arial" charset="0"/>
                <a:hlinkClick r:id="rId3"/>
              </a:rPr>
              <a:t>Creative </a:t>
            </a:r>
            <a:r>
              <a:rPr lang="en-US" sz="700" dirty="0">
                <a:solidFill>
                  <a:srgbClr val="406077"/>
                </a:solidFill>
                <a:latin typeface="Arial" charset="0"/>
                <a:ea typeface="Arial" charset="0"/>
                <a:cs typeface="Arial" charset="0"/>
                <a:hlinkClick r:id="rId3"/>
              </a:rPr>
              <a:t>Commons CC0. </a:t>
            </a:r>
            <a:endParaRPr lang="en-AU" sz="700" dirty="0">
              <a:solidFill>
                <a:srgbClr val="406077"/>
              </a:solidFill>
              <a:latin typeface="Arial" charset="0"/>
              <a:ea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824" y="520152"/>
            <a:ext cx="5602014" cy="4277993"/>
          </a:xfrm>
          <a:prstGeom prst="rect">
            <a:avLst/>
          </a:prstGeom>
        </p:spPr>
      </p:pic>
    </p:spTree>
    <p:extLst>
      <p:ext uri="{BB962C8B-B14F-4D97-AF65-F5344CB8AC3E}">
        <p14:creationId xmlns:p14="http://schemas.microsoft.com/office/powerpoint/2010/main" val="3141953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133601" y="4943445"/>
            <a:ext cx="4496844" cy="200055"/>
          </a:xfrm>
          <a:prstGeom prst="rect">
            <a:avLst/>
          </a:prstGeom>
        </p:spPr>
        <p:txBody>
          <a:bodyPr wrap="square">
            <a:spAutoFit/>
          </a:bodyPr>
          <a:lstStyle/>
          <a:p>
            <a:r>
              <a:rPr lang="en-US" sz="700" dirty="0" smtClean="0">
                <a:solidFill>
                  <a:srgbClr val="406077"/>
                </a:solidFill>
                <a:latin typeface="Arial" charset="0"/>
                <a:ea typeface="Arial" charset="0"/>
                <a:cs typeface="Arial" charset="0"/>
              </a:rPr>
              <a:t>Image licensed under Creative </a:t>
            </a:r>
            <a:r>
              <a:rPr lang="en-US" sz="700" dirty="0">
                <a:solidFill>
                  <a:srgbClr val="406077"/>
                </a:solidFill>
                <a:latin typeface="Arial" charset="0"/>
                <a:ea typeface="Arial" charset="0"/>
                <a:cs typeface="Arial" charset="0"/>
              </a:rPr>
              <a:t>Commons Zero</a:t>
            </a:r>
            <a:endParaRPr lang="en-AU" sz="7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834739"/>
            <a:ext cx="3789522" cy="3714047"/>
          </a:xfrm>
          <a:prstGeom prst="rect">
            <a:avLst/>
          </a:prstGeom>
        </p:spPr>
      </p:pic>
    </p:spTree>
    <p:extLst>
      <p:ext uri="{BB962C8B-B14F-4D97-AF65-F5344CB8AC3E}">
        <p14:creationId xmlns:p14="http://schemas.microsoft.com/office/powerpoint/2010/main" val="743919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7060462" y="4943445"/>
            <a:ext cx="4496844" cy="200055"/>
          </a:xfrm>
          <a:prstGeom prst="rect">
            <a:avLst/>
          </a:prstGeom>
        </p:spPr>
        <p:txBody>
          <a:bodyPr wrap="square">
            <a:spAutoFit/>
          </a:bodyPr>
          <a:lstStyle/>
          <a:p>
            <a:r>
              <a:rPr lang="en-US" sz="700" dirty="0" smtClean="0">
                <a:solidFill>
                  <a:srgbClr val="406077"/>
                </a:solidFill>
                <a:latin typeface="Arial" charset="0"/>
                <a:ea typeface="Arial" charset="0"/>
                <a:cs typeface="Arial" charset="0"/>
              </a:rPr>
              <a:t>Image licensed under Creative </a:t>
            </a:r>
            <a:r>
              <a:rPr lang="en-US" sz="700" dirty="0">
                <a:solidFill>
                  <a:srgbClr val="406077"/>
                </a:solidFill>
                <a:latin typeface="Arial" charset="0"/>
                <a:ea typeface="Arial" charset="0"/>
                <a:cs typeface="Arial" charset="0"/>
              </a:rPr>
              <a:t>Commons Zero</a:t>
            </a:r>
            <a:endParaRPr lang="en-AU" sz="700" dirty="0">
              <a:solidFill>
                <a:srgbClr val="406077"/>
              </a:solidFill>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816748"/>
            <a:ext cx="3806057" cy="3730252"/>
          </a:xfrm>
          <a:prstGeom prst="rect">
            <a:avLst/>
          </a:prstGeom>
        </p:spPr>
      </p:pic>
      <p:sp>
        <p:nvSpPr>
          <p:cNvPr id="5" name="Rectangle 4"/>
          <p:cNvSpPr/>
          <p:nvPr/>
        </p:nvSpPr>
        <p:spPr>
          <a:xfrm>
            <a:off x="5413290" y="694071"/>
            <a:ext cx="3054306" cy="2923877"/>
          </a:xfrm>
          <a:prstGeom prst="rect">
            <a:avLst/>
          </a:prstGeom>
        </p:spPr>
        <p:txBody>
          <a:bodyPr wrap="square">
            <a:spAutoFit/>
          </a:bodyPr>
          <a:lstStyle/>
          <a:p>
            <a:r>
              <a:rPr lang="en-AU" sz="2600" b="1" dirty="0">
                <a:solidFill>
                  <a:srgbClr val="0F1E50"/>
                </a:solidFill>
                <a:latin typeface="Arial" charset="0"/>
                <a:ea typeface="Arial" charset="0"/>
                <a:cs typeface="Arial" charset="0"/>
              </a:rPr>
              <a:t>Description</a:t>
            </a:r>
          </a:p>
          <a:p>
            <a:endParaRPr lang="en-AU" dirty="0">
              <a:solidFill>
                <a:srgbClr val="0F1E50"/>
              </a:solidFill>
            </a:endParaRPr>
          </a:p>
          <a:p>
            <a:r>
              <a:rPr lang="en-AU" sz="2000" dirty="0">
                <a:solidFill>
                  <a:srgbClr val="0F1E50"/>
                </a:solidFill>
                <a:latin typeface="Arial" charset="0"/>
                <a:ea typeface="Arial" charset="0"/>
                <a:cs typeface="Arial" charset="0"/>
              </a:rPr>
              <a:t>A person has left a track </a:t>
            </a:r>
            <a:r>
              <a:rPr lang="en-AU" sz="2000" dirty="0" smtClean="0">
                <a:solidFill>
                  <a:srgbClr val="0F1E50"/>
                </a:solidFill>
                <a:latin typeface="Arial" charset="0"/>
                <a:ea typeface="Arial" charset="0"/>
                <a:cs typeface="Arial" charset="0"/>
              </a:rPr>
              <a:t/>
            </a:r>
            <a:br>
              <a:rPr lang="en-AU" sz="2000" dirty="0" smtClean="0">
                <a:solidFill>
                  <a:srgbClr val="0F1E50"/>
                </a:solidFill>
                <a:latin typeface="Arial" charset="0"/>
                <a:ea typeface="Arial" charset="0"/>
                <a:cs typeface="Arial" charset="0"/>
              </a:rPr>
            </a:br>
            <a:r>
              <a:rPr lang="en-AU" sz="2000" dirty="0" smtClean="0">
                <a:solidFill>
                  <a:srgbClr val="0F1E50"/>
                </a:solidFill>
                <a:latin typeface="Arial" charset="0"/>
                <a:ea typeface="Arial" charset="0"/>
                <a:cs typeface="Arial" charset="0"/>
              </a:rPr>
              <a:t>of </a:t>
            </a:r>
            <a:r>
              <a:rPr lang="en-AU" sz="2000" dirty="0">
                <a:solidFill>
                  <a:srgbClr val="0F1E50"/>
                </a:solidFill>
                <a:latin typeface="Arial" charset="0"/>
                <a:ea typeface="Arial" charset="0"/>
                <a:cs typeface="Arial" charset="0"/>
              </a:rPr>
              <a:t>footprints in the sand, forming a repeating left-right zig-zag </a:t>
            </a:r>
            <a:r>
              <a:rPr lang="en-AU" sz="2000" dirty="0" smtClean="0">
                <a:solidFill>
                  <a:srgbClr val="0F1E50"/>
                </a:solidFill>
                <a:latin typeface="Arial" charset="0"/>
                <a:ea typeface="Arial" charset="0"/>
                <a:cs typeface="Arial" charset="0"/>
              </a:rPr>
              <a:t>pattern. </a:t>
            </a:r>
            <a:br>
              <a:rPr lang="en-AU" sz="2000" dirty="0" smtClean="0">
                <a:solidFill>
                  <a:srgbClr val="0F1E50"/>
                </a:solidFill>
                <a:latin typeface="Arial" charset="0"/>
                <a:ea typeface="Arial" charset="0"/>
                <a:cs typeface="Arial" charset="0"/>
              </a:rPr>
            </a:br>
            <a:r>
              <a:rPr lang="en-AU" sz="2000" dirty="0" smtClean="0">
                <a:solidFill>
                  <a:srgbClr val="0F1E50"/>
                </a:solidFill>
                <a:latin typeface="Arial" charset="0"/>
                <a:ea typeface="Arial" charset="0"/>
                <a:cs typeface="Arial" charset="0"/>
              </a:rPr>
              <a:t>The </a:t>
            </a:r>
            <a:r>
              <a:rPr lang="en-AU" sz="2000" dirty="0">
                <a:solidFill>
                  <a:srgbClr val="0F1E50"/>
                </a:solidFill>
                <a:latin typeface="Arial" charset="0"/>
                <a:ea typeface="Arial" charset="0"/>
                <a:cs typeface="Arial" charset="0"/>
              </a:rPr>
              <a:t>distance between successive footprints in approximately constant.</a:t>
            </a:r>
          </a:p>
        </p:txBody>
      </p:sp>
    </p:spTree>
    <p:extLst>
      <p:ext uri="{BB962C8B-B14F-4D97-AF65-F5344CB8AC3E}">
        <p14:creationId xmlns:p14="http://schemas.microsoft.com/office/powerpoint/2010/main" val="598337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562</TotalTime>
  <Words>1446</Words>
  <Application>Microsoft Macintosh PowerPoint</Application>
  <PresentationFormat>On-screen Show (16:9)</PresentationFormat>
  <Paragraphs>168</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dimensions</vt:lpstr>
      <vt:lpstr>1_Office Theme</vt:lpstr>
      <vt:lpstr>Working with Top Drawer Teachers: The big ideas of patterns</vt:lpstr>
      <vt:lpstr>Big idea: Mathematical patterns are regular</vt:lpstr>
      <vt:lpstr>PowerPoint Presentation</vt:lpstr>
      <vt:lpstr>Australian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 for the Top Drawer Patterns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 Samojlowicz</dc:creator>
  <cp:lastModifiedBy>AAMT</cp:lastModifiedBy>
  <cp:revision>88</cp:revision>
  <cp:lastPrinted>2015-01-29T03:23:13Z</cp:lastPrinted>
  <dcterms:created xsi:type="dcterms:W3CDTF">2016-06-29T03:18:31Z</dcterms:created>
  <dcterms:modified xsi:type="dcterms:W3CDTF">2017-06-26T06:04:56Z</dcterms:modified>
</cp:coreProperties>
</file>