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29"/>
  </p:notesMasterIdLst>
  <p:handoutMasterIdLst>
    <p:handoutMasterId r:id="rId30"/>
  </p:handoutMasterIdLst>
  <p:sldIdLst>
    <p:sldId id="285" r:id="rId3"/>
    <p:sldId id="283" r:id="rId4"/>
    <p:sldId id="265" r:id="rId5"/>
    <p:sldId id="263" r:id="rId6"/>
    <p:sldId id="261" r:id="rId7"/>
    <p:sldId id="262" r:id="rId8"/>
    <p:sldId id="270" r:id="rId9"/>
    <p:sldId id="269" r:id="rId10"/>
    <p:sldId id="268" r:id="rId11"/>
    <p:sldId id="282" r:id="rId12"/>
    <p:sldId id="259" r:id="rId13"/>
    <p:sldId id="276" r:id="rId14"/>
    <p:sldId id="275" r:id="rId15"/>
    <p:sldId id="274" r:id="rId16"/>
    <p:sldId id="273" r:id="rId17"/>
    <p:sldId id="272" r:id="rId18"/>
    <p:sldId id="277" r:id="rId19"/>
    <p:sldId id="271" r:id="rId20"/>
    <p:sldId id="281" r:id="rId21"/>
    <p:sldId id="260" r:id="rId22"/>
    <p:sldId id="280" r:id="rId23"/>
    <p:sldId id="279" r:id="rId24"/>
    <p:sldId id="278" r:id="rId25"/>
    <p:sldId id="264" r:id="rId26"/>
    <p:sldId id="266" r:id="rId27"/>
    <p:sldId id="28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8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50"/>
    <a:srgbClr val="406077"/>
    <a:srgbClr val="4B697F"/>
    <a:srgbClr val="32C213"/>
    <a:srgbClr val="FFFFFF"/>
    <a:srgbClr val="B1BEC8"/>
    <a:srgbClr val="EDF0F2"/>
    <a:srgbClr val="EFF2F3"/>
    <a:srgbClr val="F1F3F5"/>
    <a:srgbClr val="DEE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2" autoAdjust="0"/>
    <p:restoredTop sz="89698" autoAdjust="0"/>
  </p:normalViewPr>
  <p:slideViewPr>
    <p:cSldViewPr snapToGrid="0" snapToObjects="1">
      <p:cViewPr>
        <p:scale>
          <a:sx n="110" d="100"/>
          <a:sy n="110" d="100"/>
        </p:scale>
        <p:origin x="1320" y="736"/>
      </p:cViewPr>
      <p:guideLst>
        <p:guide orient="horz" pos="599"/>
        <p:guide pos="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060"/>
    </p:cViewPr>
  </p:sorterViewPr>
  <p:notesViewPr>
    <p:cSldViewPr snapToGrid="0" snapToObjects="1">
      <p:cViewPr varScale="1">
        <p:scale>
          <a:sx n="71" d="100"/>
          <a:sy n="71" d="100"/>
        </p:scale>
        <p:origin x="96" y="33"/>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2/22/17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2/22/17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opdrawer.aamt.edu.au/Patterns/Big-ideas/Repeating-patterns/Repeating-patterns-and-multiplication" TargetMode="External"/><Relationship Id="rId4" Type="http://schemas.openxmlformats.org/officeDocument/2006/relationships/hyperlink" Target="http://topdrawer.aamt.edu.au/Patterns/Big-ideas/Repeating-patterns"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topdrawer.aamt.edu.au/Patterns/Big-ideas/Repeating-patterns/One-dimensional-repeating-pattern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topdrawer.aamt.edu.au/Patterns/Big-ideas/Repeating-patterns/Two-dimensional-repeating-patterns" TargetMode="External"/><Relationship Id="rId4" Type="http://schemas.openxmlformats.org/officeDocument/2006/relationships/hyperlink" Target="http://topdrawer.aamt.edu.au/Patterns/Misunderstandings/Rectangular-grids"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ustraliancurriculum.edu.au/Mathematics/Curriculum/F-10" TargetMode="External"/><Relationship Id="rId4" Type="http://schemas.openxmlformats.org/officeDocument/2006/relationships/hyperlink" Target="http://topdrawer.aamt.edu.au/Patterns/Downloads/Patterns-and-their-applications-in-the-Australian-Curriculum-Mathemat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194953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track of footprints shown was made by one person's right and left feet. A possible one-dimensional unit of repeat is one footprint plus the space before the next print made by the same foot.</a:t>
            </a:r>
          </a:p>
          <a:p>
            <a:endParaRPr lang="en-AU" dirty="0"/>
          </a:p>
          <a:p>
            <a:r>
              <a:rPr lang="en-AU" dirty="0"/>
              <a:t>The ladder shown is also a </a:t>
            </a:r>
            <a:r>
              <a:rPr lang="en-AU" b="1" dirty="0"/>
              <a:t>one-dimensional repeating pattern</a:t>
            </a:r>
            <a:r>
              <a:rPr lang="en-AU" dirty="0"/>
              <a:t>, made by repeating the rungs at a fixed spacing. Extra pieces are needed at the ends in order to complete the ladder.</a:t>
            </a:r>
          </a:p>
          <a:p>
            <a:endParaRPr lang="en-AU" dirty="0"/>
          </a:p>
          <a:p>
            <a:r>
              <a:rPr lang="en-AU" dirty="0"/>
              <a:t>(These images can also be found in Patterns Module 3 – Mathematical Patterns are Regular)</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284234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Identical units of repeat</a:t>
            </a:r>
          </a:p>
          <a:p>
            <a:r>
              <a:rPr lang="en-AU" dirty="0"/>
              <a:t>Repeating patterns can be used to introduce students to many concepts in the early mathematics curriculum, especially </a:t>
            </a:r>
            <a:r>
              <a:rPr lang="en-AU" dirty="0">
                <a:hlinkClick r:id="rId3"/>
              </a:rPr>
              <a:t>multiplication</a:t>
            </a:r>
            <a:r>
              <a:rPr lang="en-AU" dirty="0"/>
              <a:t>. However, students need to be able to find the </a:t>
            </a:r>
            <a:r>
              <a:rPr lang="en-AU" dirty="0">
                <a:hlinkClick r:id="rId4"/>
              </a:rPr>
              <a:t>unit of repeat</a:t>
            </a:r>
            <a:r>
              <a:rPr lang="en-AU" dirty="0"/>
              <a:t> in each pattern.</a:t>
            </a:r>
          </a:p>
          <a:p>
            <a:endParaRPr lang="en-AU" dirty="0"/>
          </a:p>
          <a:p>
            <a:r>
              <a:rPr lang="en-AU" dirty="0"/>
              <a:t>The idea can be introduced using 'trains' of interlocking cubes arranged in a row.</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142618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trains can be made using the following units of repeat.</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37087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unit is repeated three times, and the second one is repeated four times.</a:t>
            </a:r>
          </a:p>
          <a:p>
            <a:endParaRPr lang="en-AU" dirty="0"/>
          </a:p>
          <a:p>
            <a:r>
              <a:rPr lang="en-AU" dirty="0"/>
              <a:t>Students can often copy or extend such patterns without being able to find a unit of repeat. For example, students often see the first pattern as 'alternating white and green' rather than 'white-green repeated'.</a:t>
            </a:r>
          </a:p>
          <a:p>
            <a:endParaRPr lang="en-AU" dirty="0"/>
          </a:p>
          <a:p>
            <a:r>
              <a:rPr lang="en-AU" dirty="0"/>
              <a:t>If students cannot readily identify units of repeat in one-dimensional patterns, then they may not be able to grasp the multiplication that is implicit in such patterns.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159799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harder than you</a:t>
            </a:r>
            <a:r>
              <a:rPr lang="en-AU" baseline="0" dirty="0"/>
              <a:t> think.</a:t>
            </a:r>
          </a:p>
          <a:p>
            <a:endParaRPr lang="en-AU" baseline="0" dirty="0"/>
          </a:p>
          <a:p>
            <a:r>
              <a:rPr lang="en-AU" baseline="0" dirty="0"/>
              <a:t>This example illustrates the difficulty some children have in finding a unit of repeat for a repeating pattern.</a:t>
            </a:r>
          </a:p>
          <a:p>
            <a:endParaRPr lang="en-AU" baseline="0" dirty="0"/>
          </a:p>
          <a:p>
            <a:r>
              <a:rPr lang="en-AU" dirty="0"/>
              <a:t>Sophie had great difficulty finding a unit of repeat for a blue-blue-pink train of cubes. This was her first attempt.</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271057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some help from her teacher and several attempts, she eventually managed to break the pattern into three identical units.</a:t>
            </a:r>
          </a:p>
          <a:p>
            <a:endParaRPr lang="en-AU" dirty="0"/>
          </a:p>
          <a:p>
            <a:r>
              <a:rPr lang="en-AU" dirty="0"/>
              <a:t>After several more examples like this, Sophie was able to confidently find a unit of repeat in complex repeating patterns of cubes. She was also able to draw these patterns and create her own repeating patterns using other materials.</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1075250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you teach the unit of repeat?</a:t>
            </a:r>
          </a:p>
          <a:p>
            <a:r>
              <a:rPr lang="en-AU" dirty="0"/>
              <a:t>There are many ways to help students learn to identify the unit of repeat.</a:t>
            </a:r>
          </a:p>
          <a:p>
            <a:endParaRPr lang="en-AU" dirty="0"/>
          </a:p>
          <a:p>
            <a:r>
              <a:rPr lang="en-AU" dirty="0"/>
              <a:t>Here are some ways to help students learn to identify the unit of repeat in one-dimensional patterns.</a:t>
            </a:r>
          </a:p>
          <a:p>
            <a:r>
              <a:rPr lang="en-AU" dirty="0"/>
              <a:t>Do not spend a long time making and drawing alternating AB patterns. </a:t>
            </a:r>
            <a:br>
              <a:rPr lang="en-AU" dirty="0"/>
            </a:br>
            <a:r>
              <a:rPr lang="en-AU" dirty="0"/>
              <a:t>The alternation often distracts students' attention away from the unit of repeat.</a:t>
            </a:r>
          </a:p>
          <a:p>
            <a:r>
              <a:rPr lang="en-AU" dirty="0"/>
              <a:t>Use hands-on materials such as interlocking cubes. </a:t>
            </a:r>
            <a:br>
              <a:rPr lang="en-AU" dirty="0"/>
            </a:br>
            <a:r>
              <a:rPr lang="en-AU" dirty="0"/>
              <a:t>Patterns made from manipulable materials can be easily pulled apart and the pieces compared.</a:t>
            </a:r>
          </a:p>
          <a:p>
            <a:r>
              <a:rPr lang="en-AU" dirty="0"/>
              <a:t>Use examples that have only complete units of repeat. </a:t>
            </a:r>
            <a:br>
              <a:rPr lang="en-AU" dirty="0"/>
            </a:br>
            <a:r>
              <a:rPr lang="en-AU" dirty="0"/>
              <a:t>But occasionally make a 'deliberate mistake' and see if students can spot what is wrong.</a:t>
            </a:r>
          </a:p>
          <a:p>
            <a:r>
              <a:rPr lang="en-AU" dirty="0"/>
              <a:t>Ask students to make a repeating pattern using a unit of repeat that you have given them (or one they have created themselves).</a:t>
            </a:r>
          </a:p>
          <a:p>
            <a:r>
              <a:rPr lang="en-AU" dirty="0"/>
              <a:t>Frequently ask students to use the unit of repeat to find the total 'length' of the pattern.</a:t>
            </a:r>
          </a:p>
          <a:p>
            <a:r>
              <a:rPr lang="en-AU" dirty="0"/>
              <a:t>Challenge students to fill in the gaps in a repeating pattern where you have removed some of the pieces. </a:t>
            </a:r>
            <a:br>
              <a:rPr lang="en-AU" dirty="0"/>
            </a:br>
            <a:r>
              <a:rPr lang="en-AU" dirty="0"/>
              <a:t>These challenges can range from easy tasks to more difficult tasks.</a:t>
            </a:r>
          </a:p>
          <a:p>
            <a:endParaRPr lang="en-AU" dirty="0"/>
          </a:p>
          <a:p>
            <a:r>
              <a:rPr lang="en-AU" dirty="0"/>
              <a:t>Always stress that the unit of repeat must be identical throughout the pattern.</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201415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Repeating patterns and multiplication</a:t>
            </a:r>
          </a:p>
          <a:p>
            <a:r>
              <a:rPr lang="en-AU" dirty="0"/>
              <a:t>Exploration of repeating patterns can form an easy introduction to some of the fundamental ideas of early mathematics.</a:t>
            </a:r>
          </a:p>
          <a:p>
            <a:r>
              <a:rPr lang="en-AU" dirty="0"/>
              <a:t>Here is a very simple repeating pattern made from coloured blocks. It is called a 'train'.</a:t>
            </a:r>
          </a:p>
          <a:p>
            <a:endParaRPr lang="en-AU" dirty="0"/>
          </a:p>
          <a:p>
            <a:r>
              <a:rPr lang="en-AU" dirty="0"/>
              <a:t>By talking about this pattern, students can come up with the following ideas.</a:t>
            </a:r>
          </a:p>
          <a:p>
            <a:r>
              <a:rPr lang="en-AU" dirty="0"/>
              <a:t>The number of blocks is 1, 2, </a:t>
            </a:r>
            <a:r>
              <a:rPr lang="en-AU" b="1" dirty="0"/>
              <a:t>3</a:t>
            </a:r>
            <a:r>
              <a:rPr lang="en-AU" dirty="0"/>
              <a:t>; 4, 5, </a:t>
            </a:r>
            <a:r>
              <a:rPr lang="en-AU" b="1" dirty="0"/>
              <a:t>6</a:t>
            </a:r>
            <a:r>
              <a:rPr lang="en-AU" dirty="0"/>
              <a:t>; 7, 8, </a:t>
            </a:r>
            <a:r>
              <a:rPr lang="en-AU" b="1" dirty="0"/>
              <a:t>9</a:t>
            </a:r>
            <a:r>
              <a:rPr lang="en-AU" dirty="0"/>
              <a:t>; 10, 11, </a:t>
            </a:r>
            <a:r>
              <a:rPr lang="en-AU" b="1" dirty="0"/>
              <a:t>12</a:t>
            </a:r>
            <a:r>
              <a:rPr lang="en-AU" dirty="0"/>
              <a:t> (rhythmic counting).</a:t>
            </a:r>
          </a:p>
          <a:p>
            <a:r>
              <a:rPr lang="en-AU" dirty="0"/>
              <a:t>The number of blocks is 3, 6, 9, 12 (skip counting).</a:t>
            </a:r>
          </a:p>
          <a:p>
            <a:r>
              <a:rPr lang="en-AU" dirty="0"/>
              <a:t>There are 4 lots of 3 blocks, making 12 blocks in all.</a:t>
            </a:r>
          </a:p>
          <a:p>
            <a:r>
              <a:rPr lang="en-AU" dirty="0"/>
              <a:t>Each unit of repeat is a quarter of the whole object.</a:t>
            </a:r>
          </a:p>
          <a:p>
            <a:r>
              <a:rPr lang="en-AU" dirty="0"/>
              <a:t>After exploring many other similar trains, students could reach some more general ideas.</a:t>
            </a:r>
          </a:p>
          <a:p>
            <a:r>
              <a:rPr lang="en-AU" dirty="0"/>
              <a:t>To find the number of blocks in a train, you </a:t>
            </a:r>
            <a:r>
              <a:rPr lang="en-AU" b="1" dirty="0"/>
              <a:t>multiply</a:t>
            </a:r>
            <a:r>
              <a:rPr lang="en-AU" dirty="0"/>
              <a:t> the number of blocks in the unit of repeat by the number of repetitions.</a:t>
            </a:r>
          </a:p>
          <a:p>
            <a:r>
              <a:rPr lang="en-AU" dirty="0"/>
              <a:t>To find the number of repetitions needed to make a train of a given size, you </a:t>
            </a:r>
            <a:r>
              <a:rPr lang="en-AU" b="1" dirty="0"/>
              <a:t>divide</a:t>
            </a:r>
            <a:r>
              <a:rPr lang="en-AU" dirty="0"/>
              <a:t> the total number of blocks by the number of blocks in the unit of repeat.</a:t>
            </a:r>
          </a:p>
          <a:p>
            <a:r>
              <a:rPr lang="en-AU" dirty="0"/>
              <a:t>A number is </a:t>
            </a:r>
            <a:r>
              <a:rPr lang="en-AU" b="1" dirty="0"/>
              <a:t>even</a:t>
            </a:r>
            <a:r>
              <a:rPr lang="en-AU" dirty="0"/>
              <a:t> if you can make a train with that number of blocks using a unit of repeat consisting of two blocks. If not, the number is </a:t>
            </a:r>
            <a:r>
              <a:rPr lang="en-AU" b="1" dirty="0"/>
              <a:t>odd</a:t>
            </a:r>
            <a:r>
              <a:rPr lang="en-AU" dirty="0"/>
              <a:t>.</a:t>
            </a:r>
          </a:p>
          <a:p>
            <a:r>
              <a:rPr lang="en-AU" dirty="0"/>
              <a:t>Can you see any other general ideas here?</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211393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Making border patterns.</a:t>
            </a:r>
          </a:p>
          <a:p>
            <a:endParaRPr lang="en-AU" dirty="0"/>
          </a:p>
          <a:p>
            <a:r>
              <a:rPr lang="en-AU" dirty="0"/>
              <a:t>Making a repeating pattern around a border is another way of teaching students the unit of repeat concept.</a:t>
            </a:r>
          </a:p>
          <a:p>
            <a:endParaRPr lang="en-AU" dirty="0"/>
          </a:p>
          <a:p>
            <a:r>
              <a:rPr lang="en-AU" dirty="0"/>
              <a:t>Making patterns around the border of a rectangle is a fun activity for young students, and it can teach them a lot about the unit of repeat.</a:t>
            </a:r>
          </a:p>
          <a:p>
            <a:r>
              <a:rPr lang="en-AU" dirty="0"/>
              <a:t>Start by showing students this pattern, made from interlocking cubes.</a:t>
            </a:r>
          </a:p>
          <a:p>
            <a:endParaRPr lang="en-AU" dirty="0"/>
          </a:p>
          <a:p>
            <a:r>
              <a:rPr lang="en-AU" dirty="0"/>
              <a:t>After discussing how the pattern is made, give each student, or pair of students, 12 cubes (6 in one colour and 6 in another) and ask them to make a similar border pattern.</a:t>
            </a:r>
          </a:p>
          <a:p>
            <a:r>
              <a:rPr lang="en-AU" dirty="0"/>
              <a:t>Now discuss the numbers.</a:t>
            </a:r>
          </a:p>
          <a:p>
            <a:r>
              <a:rPr lang="en-AU" b="1" dirty="0"/>
              <a:t>How many cubes are there altogether?</a:t>
            </a:r>
            <a:endParaRPr lang="en-AU" dirty="0"/>
          </a:p>
          <a:p>
            <a:r>
              <a:rPr lang="en-AU" b="1" dirty="0"/>
              <a:t>How many are there of each colour?</a:t>
            </a:r>
            <a:endParaRPr lang="en-AU" dirty="0"/>
          </a:p>
          <a:p>
            <a:r>
              <a:rPr lang="en-AU" dirty="0"/>
              <a:t>Break the border into identical 'chunks'.</a:t>
            </a:r>
          </a:p>
          <a:p>
            <a:r>
              <a:rPr lang="en-AU" b="1" dirty="0"/>
              <a:t>How many pieces are there in each chunk?</a:t>
            </a:r>
            <a:endParaRPr lang="en-AU" dirty="0"/>
          </a:p>
          <a:p>
            <a:r>
              <a:rPr lang="en-AU" b="1" dirty="0"/>
              <a:t>How many chunks are there?</a:t>
            </a:r>
            <a:endParaRPr lang="en-AU" dirty="0"/>
          </a:p>
          <a:p>
            <a:r>
              <a:rPr lang="en-AU" dirty="0"/>
              <a:t>This activity can be extended by giving students different-sized borders or different sets of cubes to make the border from. For example, you might ask them to make the same-sized border with 12 cubes in 3 different colours.</a:t>
            </a:r>
          </a:p>
          <a:p>
            <a:r>
              <a:rPr lang="en-AU" dirty="0"/>
              <a:t>For more advanced students, pose hypothetical questions such as, "Is it possible to make a repeating pattern in a 3 </a:t>
            </a:r>
            <a:r>
              <a:rPr lang="en-AU" sz="1200" i="0" kern="1200" dirty="0">
                <a:solidFill>
                  <a:schemeClr val="tx1"/>
                </a:solidFill>
                <a:effectLst/>
                <a:latin typeface="+mn-lt"/>
                <a:ea typeface="+mn-ea"/>
                <a:cs typeface="+mn-cs"/>
              </a:rPr>
              <a:t>×</a:t>
            </a:r>
            <a:r>
              <a:rPr lang="en-AU" dirty="0"/>
              <a:t> 4 border with a unit of repeat consisting of 3 cubes?"</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265245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Making border patterns.</a:t>
            </a:r>
          </a:p>
          <a:p>
            <a:endParaRPr lang="en-AU" dirty="0"/>
          </a:p>
          <a:p>
            <a:r>
              <a:rPr lang="en-AU" dirty="0"/>
              <a:t>Making a repeating pattern around a border is another way of teaching students the unit of repeat concept.</a:t>
            </a:r>
          </a:p>
          <a:p>
            <a:endParaRPr lang="en-AU" dirty="0"/>
          </a:p>
          <a:p>
            <a:r>
              <a:rPr lang="en-AU" dirty="0"/>
              <a:t>Making patterns around the border of a rectangle is a fun activity for young students, and it can teach them a lot about the unit of repeat.</a:t>
            </a:r>
          </a:p>
          <a:p>
            <a:r>
              <a:rPr lang="en-AU" dirty="0"/>
              <a:t>Start by showing students this pattern, made from interlocking cubes.</a:t>
            </a:r>
          </a:p>
          <a:p>
            <a:endParaRPr lang="en-AU" dirty="0"/>
          </a:p>
          <a:p>
            <a:r>
              <a:rPr lang="en-AU" dirty="0"/>
              <a:t>After discussing how the pattern is made, give each student, or pair of students, 12 cubes (6 in one colour and 6 in another) and ask them to make a similar border pattern.</a:t>
            </a:r>
          </a:p>
          <a:p>
            <a:r>
              <a:rPr lang="en-AU" dirty="0"/>
              <a:t>Now discuss the numbers.</a:t>
            </a:r>
          </a:p>
          <a:p>
            <a:r>
              <a:rPr lang="en-AU" b="1" dirty="0"/>
              <a:t>How many cubes are there altogether?</a:t>
            </a:r>
            <a:endParaRPr lang="en-AU" dirty="0"/>
          </a:p>
          <a:p>
            <a:r>
              <a:rPr lang="en-AU" b="1" dirty="0"/>
              <a:t>How many are there of each colour?</a:t>
            </a:r>
            <a:endParaRPr lang="en-AU" dirty="0"/>
          </a:p>
          <a:p>
            <a:r>
              <a:rPr lang="en-AU" dirty="0"/>
              <a:t>Break the border into identical 'chunks'.</a:t>
            </a:r>
          </a:p>
          <a:p>
            <a:r>
              <a:rPr lang="en-AU" b="1" dirty="0"/>
              <a:t>How many pieces are there in each chunk?</a:t>
            </a:r>
            <a:endParaRPr lang="en-AU" dirty="0"/>
          </a:p>
          <a:p>
            <a:r>
              <a:rPr lang="en-AU" b="1" dirty="0"/>
              <a:t>How many chunks are there?</a:t>
            </a:r>
            <a:endParaRPr lang="en-AU" dirty="0"/>
          </a:p>
          <a:p>
            <a:r>
              <a:rPr lang="en-AU" dirty="0"/>
              <a:t>This activity can be extended by giving students different-sized borders or different sets of cubes to make the border from. For example, you might ask them to make the same-sized border with 12 cubes in 3 different colours.</a:t>
            </a:r>
          </a:p>
          <a:p>
            <a:r>
              <a:rPr lang="en-AU" dirty="0"/>
              <a:t>For more advanced students, pose hypothetical questions such as, "Is it possible to make a repeating pattern in a 3 </a:t>
            </a:r>
            <a:r>
              <a:rPr lang="en-AU" sz="1200" i="0" kern="1200" dirty="0">
                <a:solidFill>
                  <a:schemeClr val="tx1"/>
                </a:solidFill>
                <a:effectLst/>
                <a:latin typeface="+mn-lt"/>
                <a:ea typeface="+mn-ea"/>
                <a:cs typeface="+mn-cs"/>
              </a:rPr>
              <a:t>×</a:t>
            </a:r>
            <a:r>
              <a:rPr lang="en-AU" dirty="0"/>
              <a:t> 4 border with a unit of repeat consisting of 3 cubes?"</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19</a:t>
            </a:fld>
            <a:endParaRPr lang="en-US"/>
          </a:p>
        </p:txBody>
      </p:sp>
    </p:spTree>
    <p:extLst>
      <p:ext uri="{BB962C8B-B14F-4D97-AF65-F5344CB8AC3E}">
        <p14:creationId xmlns:p14="http://schemas.microsoft.com/office/powerpoint/2010/main" val="34828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a:t>
            </a:fld>
            <a:endParaRPr lang="en-US"/>
          </a:p>
        </p:txBody>
      </p:sp>
    </p:spTree>
    <p:extLst>
      <p:ext uri="{BB962C8B-B14F-4D97-AF65-F5344CB8AC3E}">
        <p14:creationId xmlns:p14="http://schemas.microsoft.com/office/powerpoint/2010/main" val="864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Two-dimensional</a:t>
            </a:r>
            <a:r>
              <a:rPr lang="en-AU" baseline="0" dirty="0"/>
              <a:t> repeating patterns</a:t>
            </a:r>
            <a:endParaRPr lang="en-AU" dirty="0"/>
          </a:p>
          <a:p>
            <a:r>
              <a:rPr lang="en-AU" dirty="0"/>
              <a:t>These tiles form a </a:t>
            </a:r>
            <a:r>
              <a:rPr lang="en-AU" b="1" dirty="0"/>
              <a:t>two-dimensional</a:t>
            </a:r>
            <a:r>
              <a:rPr lang="en-AU" dirty="0"/>
              <a:t> repeating pattern, that is, the pattern repeats in two directions (both horizontally and vertically).</a:t>
            </a:r>
          </a:p>
          <a:p>
            <a:endParaRPr lang="en-AU" dirty="0"/>
          </a:p>
          <a:p>
            <a:r>
              <a:rPr lang="en-AU" dirty="0"/>
              <a:t>Like </a:t>
            </a:r>
            <a:r>
              <a:rPr lang="en-AU" dirty="0">
                <a:hlinkClick r:id="rId3"/>
              </a:rPr>
              <a:t>one-dimensional repeating patterns</a:t>
            </a:r>
            <a:r>
              <a:rPr lang="en-AU" dirty="0"/>
              <a:t>, two-dimensional repeating patterns always have more than one possible unit of repeat. There are usually one or two obvious possibilities, but there are often many others that are less obvious. The only requirement is that the whole object (apart possibly from its edges) can be made by repeating the unit.</a:t>
            </a:r>
          </a:p>
          <a:p>
            <a:r>
              <a:rPr lang="en-AU" dirty="0"/>
              <a:t>The tiles in the image themselves form a unit of repeat, since all the tiles are identical (apart from minor variations). However, the tiles around the edge usually have to be cut to fit the actual floor.</a:t>
            </a:r>
          </a:p>
          <a:p>
            <a:r>
              <a:rPr lang="en-AU" dirty="0"/>
              <a:t>The red square shows a possible unit of repeat. This unit is of particular interest, because the pattern in it is identical to the pattern on each tile.</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388554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tartan is a two-dimensional repeating pattern.</a:t>
            </a:r>
          </a:p>
          <a:p>
            <a:r>
              <a:rPr lang="en-AU" dirty="0"/>
              <a:t>Two possible units of repeat are the squares outlined by the dotted lines below.</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a:p>
        </p:txBody>
      </p:sp>
    </p:spTree>
    <p:extLst>
      <p:ext uri="{BB962C8B-B14F-4D97-AF65-F5344CB8AC3E}">
        <p14:creationId xmlns:p14="http://schemas.microsoft.com/office/powerpoint/2010/main" val="143090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idea can be explored further in Tessellations.</a:t>
            </a:r>
          </a:p>
          <a:p>
            <a:endParaRPr lang="en-AU" dirty="0"/>
          </a:p>
          <a:p>
            <a:r>
              <a:rPr lang="en-AU" dirty="0"/>
              <a:t>While some shapes fit together to make a </a:t>
            </a:r>
            <a:r>
              <a:rPr lang="en-AU" dirty="0">
                <a:hlinkClick r:id="rId3"/>
              </a:rPr>
              <a:t>two-dimensional repeating pattern</a:t>
            </a:r>
            <a:r>
              <a:rPr lang="en-AU" dirty="0"/>
              <a:t> that leaves no gaps, this is not possible for other shapes.</a:t>
            </a:r>
          </a:p>
          <a:p>
            <a:r>
              <a:rPr lang="en-AU" dirty="0"/>
              <a:t>Compare how squares and circles fit together in a rectangular pattern.</a:t>
            </a:r>
          </a:p>
          <a:p>
            <a:endParaRPr lang="en-AU" dirty="0"/>
          </a:p>
          <a:p>
            <a:r>
              <a:rPr lang="en-AU" dirty="0"/>
              <a:t>A pattern of shapes that fit together without any gaps is called a tessellation. So squares form a tessellation (a </a:t>
            </a:r>
            <a:r>
              <a:rPr lang="en-AU" u="sng" dirty="0">
                <a:hlinkClick r:id="rId4"/>
              </a:rPr>
              <a:t>rectangular grid</a:t>
            </a:r>
            <a:r>
              <a:rPr lang="en-AU" dirty="0"/>
              <a:t>), but circles do not.</a:t>
            </a:r>
          </a:p>
        </p:txBody>
      </p:sp>
      <p:sp>
        <p:nvSpPr>
          <p:cNvPr id="4" name="Slide Number Placeholder 3"/>
          <p:cNvSpPr>
            <a:spLocks noGrp="1"/>
          </p:cNvSpPr>
          <p:nvPr>
            <p:ph type="sldNum" sz="quarter" idx="10"/>
          </p:nvPr>
        </p:nvSpPr>
        <p:spPr/>
        <p:txBody>
          <a:bodyPr/>
          <a:lstStyle/>
          <a:p>
            <a:fld id="{E038FC2C-B79D-6546-A7CD-42435F8CEEE0}" type="slidenum">
              <a:rPr lang="en-US" smtClean="0"/>
              <a:pPr/>
              <a:t>22</a:t>
            </a:fld>
            <a:endParaRPr lang="en-US"/>
          </a:p>
        </p:txBody>
      </p:sp>
    </p:spTree>
    <p:extLst>
      <p:ext uri="{BB962C8B-B14F-4D97-AF65-F5344CB8AC3E}">
        <p14:creationId xmlns:p14="http://schemas.microsoft.com/office/powerpoint/2010/main" val="101926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Tessellations can also be made from more than one shape, as long as they fit together with no gaps.</a:t>
            </a:r>
          </a:p>
          <a:p>
            <a:endParaRPr lang="en-AU" dirty="0"/>
          </a:p>
          <a:p>
            <a:r>
              <a:rPr lang="en-AU" dirty="0"/>
              <a:t>Through exploring how shapes fit together, students can learn much about those shapes. They can learn about the number and lengths of the sides of each shape, as well as the angles at the corners. They can also encounter concepts such symmetry, congruence, similarity and parallels.</a:t>
            </a:r>
          </a:p>
        </p:txBody>
      </p:sp>
      <p:sp>
        <p:nvSpPr>
          <p:cNvPr id="4" name="Slide Number Placeholder 3"/>
          <p:cNvSpPr>
            <a:spLocks noGrp="1"/>
          </p:cNvSpPr>
          <p:nvPr>
            <p:ph type="sldNum" sz="quarter" idx="10"/>
          </p:nvPr>
        </p:nvSpPr>
        <p:spPr/>
        <p:txBody>
          <a:bodyPr/>
          <a:lstStyle/>
          <a:p>
            <a:fld id="{E038FC2C-B79D-6546-A7CD-42435F8CEEE0}" type="slidenum">
              <a:rPr lang="en-US" smtClean="0"/>
              <a:pPr/>
              <a:t>23</a:t>
            </a:fld>
            <a:endParaRPr lang="en-US"/>
          </a:p>
        </p:txBody>
      </p:sp>
    </p:spTree>
    <p:extLst>
      <p:ext uri="{BB962C8B-B14F-4D97-AF65-F5344CB8AC3E}">
        <p14:creationId xmlns:p14="http://schemas.microsoft.com/office/powerpoint/2010/main" val="46780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you have nearly completed this module, consider this question that was posed to you at the beginning.</a:t>
            </a:r>
            <a:r>
              <a:rPr lang="en-AU" baseline="0" dirty="0"/>
              <a:t> Either in small groups or as a whole share your thoughts, ideas and wonderings with each other in beginning to answer this questions</a:t>
            </a:r>
            <a:r>
              <a:rPr lang="en-AU" baseline="0"/>
              <a:t>.</a:t>
            </a:r>
            <a:r>
              <a:rPr lang="en-AU"/>
              <a:t> </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24</a:t>
            </a:fld>
            <a:endParaRPr lang="en-US"/>
          </a:p>
        </p:txBody>
      </p:sp>
    </p:spTree>
    <p:extLst>
      <p:ext uri="{BB962C8B-B14F-4D97-AF65-F5344CB8AC3E}">
        <p14:creationId xmlns:p14="http://schemas.microsoft.com/office/powerpoint/2010/main" val="3158691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25</a:t>
            </a:fld>
            <a:endParaRPr lang="en-US"/>
          </a:p>
        </p:txBody>
      </p:sp>
    </p:spTree>
    <p:extLst>
      <p:ext uri="{BB962C8B-B14F-4D97-AF65-F5344CB8AC3E}">
        <p14:creationId xmlns:p14="http://schemas.microsoft.com/office/powerpoint/2010/main" val="94603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246787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Patterns and algebra is a </a:t>
            </a:r>
            <a:r>
              <a:rPr lang="en-AU" dirty="0" err="1"/>
              <a:t>substrand</a:t>
            </a:r>
            <a:r>
              <a:rPr lang="en-AU" dirty="0"/>
              <a:t> of the Number and Algebra strand of the </a:t>
            </a:r>
            <a:r>
              <a:rPr lang="en-AU" i="1" dirty="0">
                <a:hlinkClick r:id="rId3"/>
              </a:rPr>
              <a:t>Australian Curriculum: Mathematics</a:t>
            </a:r>
            <a:r>
              <a:rPr lang="en-AU" dirty="0"/>
              <a:t>. However, patterning ideas arise in other </a:t>
            </a:r>
            <a:r>
              <a:rPr lang="en-AU" dirty="0" err="1"/>
              <a:t>substrands</a:t>
            </a:r>
            <a:r>
              <a:rPr lang="en-AU" dirty="0"/>
              <a:t> of this strand, and also in the Measurement and Geometry and the Statistics and Probability strands. Many of the </a:t>
            </a:r>
            <a:r>
              <a:rPr lang="en-AU" dirty="0" err="1"/>
              <a:t>substrands</a:t>
            </a:r>
            <a:r>
              <a:rPr lang="en-AU" dirty="0"/>
              <a:t> can be approached from the ideas of patterns. You can look at a list of content descriptions from the Foundation year through to year 3 in </a:t>
            </a:r>
            <a:r>
              <a:rPr lang="en-AU" i="1" dirty="0">
                <a:hlinkClick r:id="rId4"/>
              </a:rPr>
              <a:t>Patterns and their Applications in the Australian Curriculum: Mathematics</a:t>
            </a:r>
            <a:r>
              <a:rPr lang="en-AU" dirty="0"/>
              <a:t>.</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Australian Curriculum: Mathematics document that contain reference to patterns or in which a pattern approach can be usefully applied.</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361401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We are going to look at the big ideas of patterns that thread through the various </a:t>
            </a:r>
            <a:r>
              <a:rPr lang="en-AU" dirty="0" err="1"/>
              <a:t>substrands</a:t>
            </a:r>
            <a:r>
              <a:rPr lang="en-AU" dirty="0"/>
              <a:t> of the curriculum. The big ideas included in the Patterns drawer embrace a large proportion of the separate content descriptions for each year level. So each big idea helps in thinking about many topics in the curriculum.</a:t>
            </a:r>
          </a:p>
          <a:p>
            <a:r>
              <a:rPr lang="en-AU" dirty="0"/>
              <a:t>Focussing on the big ideas can also help integrate the different strands. In particular, patterns can link many ideas in number and geometry.</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28220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Repeating patterns are extremely important in early mathematics. In this type of pattern, there is a fixed unit of repeat.</a:t>
            </a:r>
          </a:p>
          <a:p>
            <a:endParaRPr lang="en-AU" dirty="0"/>
          </a:p>
          <a:p>
            <a:r>
              <a:rPr lang="en-AU" dirty="0"/>
              <a:t>Have participants consider</a:t>
            </a:r>
            <a:r>
              <a:rPr lang="en-AU" baseline="0" dirty="0"/>
              <a:t> this question both now and as they progress through the module. </a:t>
            </a:r>
          </a:p>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Have a discussion about the types of repeating patterns that the participants already know about.</a:t>
            </a:r>
          </a:p>
          <a:p>
            <a:endParaRPr lang="en-AU" baseline="0" dirty="0"/>
          </a:p>
          <a:p>
            <a:r>
              <a:rPr lang="en-AU" baseline="0" dirty="0"/>
              <a:t>This question will be asked at the end of the module for participants to share how their thoughts and ideas have progress.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203713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Repeating patterns</a:t>
            </a:r>
          </a:p>
          <a:p>
            <a:r>
              <a:rPr lang="en-AU" dirty="0"/>
              <a:t>Many patterns that students experience in early childhood are repeating patterns.</a:t>
            </a:r>
          </a:p>
          <a:p>
            <a:r>
              <a:rPr lang="en-AU" dirty="0"/>
              <a:t>This fence is a </a:t>
            </a:r>
            <a:r>
              <a:rPr lang="en-AU" b="1" dirty="0"/>
              <a:t>one-dimensional</a:t>
            </a:r>
            <a:r>
              <a:rPr lang="en-AU" dirty="0"/>
              <a:t> repeating pattern, that is, the pattern repeats in one direction.</a:t>
            </a:r>
          </a:p>
          <a:p>
            <a:endParaRPr lang="en-AU" dirty="0"/>
          </a:p>
          <a:p>
            <a:r>
              <a:rPr lang="en-AU" dirty="0"/>
              <a:t>The essence of a repeating pattern is that it can be made by repeating a 'chunk' of the pattern.</a:t>
            </a:r>
          </a:p>
          <a:p>
            <a:r>
              <a:rPr lang="en-AU" dirty="0"/>
              <a:t>This chunk is called a </a:t>
            </a:r>
            <a:r>
              <a:rPr lang="en-AU" b="1" dirty="0"/>
              <a:t>unit of repeat</a:t>
            </a:r>
            <a:r>
              <a:rPr lang="en-AU" dirty="0"/>
              <a:t>.</a:t>
            </a:r>
          </a:p>
          <a:p>
            <a:r>
              <a:rPr lang="en-AU" b="1" dirty="0"/>
              <a:t>Can you find units of repeat for the fence?</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283368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One-dimensional repeating patterns</a:t>
            </a:r>
          </a:p>
          <a:p>
            <a:r>
              <a:rPr lang="en-AU" dirty="0"/>
              <a:t>There is always more than one possible unit of repeat. There are usually one or two obvious possibilities but there are often many others that are less obvious. The only requirement is that the whole object (apart possibly from its edges) can be made by repeating the unit.</a:t>
            </a:r>
          </a:p>
          <a:p>
            <a:r>
              <a:rPr lang="en-AU" dirty="0"/>
              <a:t>The fence is a one-dimensional repeating pattern.</a:t>
            </a:r>
          </a:p>
          <a:p>
            <a:r>
              <a:rPr lang="en-AU" dirty="0"/>
              <a:t>Its basic structure is as follows:</a:t>
            </a:r>
          </a:p>
          <a:p>
            <a:endParaRPr lang="en-AU" dirty="0"/>
          </a:p>
          <a:p>
            <a:r>
              <a:rPr lang="en-AU" dirty="0"/>
              <a:t>Two possible units of repeat are outlined above, one obvious and one not so obvious.</a:t>
            </a:r>
          </a:p>
          <a:p>
            <a:r>
              <a:rPr lang="en-AU" dirty="0"/>
              <a:t>In both cases, extra smaller pieces have to be added at both ends in order to make the complete fence</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54635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track of footprints shown was made by one person's right and left feet. A possible one-dimensional unit of repeat is one footprint plus the space before the next print made by the same foot.</a:t>
            </a:r>
          </a:p>
          <a:p>
            <a:endParaRPr lang="en-AU" dirty="0"/>
          </a:p>
          <a:p>
            <a:r>
              <a:rPr lang="en-AU" dirty="0"/>
              <a:t>The ladder shown is also a </a:t>
            </a:r>
            <a:r>
              <a:rPr lang="en-AU" b="1" dirty="0"/>
              <a:t>one-dimensional repeating pattern</a:t>
            </a:r>
            <a:r>
              <a:rPr lang="en-AU" dirty="0"/>
              <a:t>, made by repeating the rungs at a fixed spacing. Extra pieces are needed at the ends in order to complete the ladder.</a:t>
            </a:r>
          </a:p>
          <a:p>
            <a:endParaRPr lang="en-AU" dirty="0"/>
          </a:p>
          <a:p>
            <a:r>
              <a:rPr lang="en-AU" dirty="0"/>
              <a:t>(These images can also be found in Patterns Module 3 – Mathematical Patterns are Regular)</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304269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09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951544" y="2428678"/>
            <a:ext cx="6192456" cy="2338585"/>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951545" y="2352039"/>
            <a:ext cx="6192455" cy="76639"/>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951545" y="1979196"/>
            <a:ext cx="6192456"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 id="2147483818" r:id="rId2"/>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ustraliancurriculum.edu.au/mathematics/curriculum/f-10?layout=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ncpttmedia/6309496370" TargetMode="External"/><Relationship Id="rId4" Type="http://schemas.openxmlformats.org/officeDocument/2006/relationships/hyperlink" Target="http://creativecommons.org/licenses/by-nc/2.0/deed.en" TargetMode="External"/><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57201" y="1147346"/>
            <a:ext cx="7096126" cy="1070241"/>
          </a:xfrm>
          <a:prstGeom prst="rect">
            <a:avLst/>
          </a:prstGeom>
        </p:spPr>
        <p:txBody>
          <a:bodyPr/>
          <a:lstStyle/>
          <a:p>
            <a:pPr algn="l"/>
            <a:r>
              <a:rPr lang="en-US" sz="2700" b="1" dirty="0" smtClean="0">
                <a:solidFill>
                  <a:srgbClr val="0F1E50"/>
                </a:solidFill>
              </a:rPr>
              <a:t>Working with </a:t>
            </a:r>
            <a:r>
              <a:rPr lang="en-US" sz="2700" b="1" i="1" dirty="0" smtClean="0">
                <a:solidFill>
                  <a:srgbClr val="0F1E50"/>
                </a:solidFill>
              </a:rPr>
              <a:t>Top </a:t>
            </a:r>
            <a:r>
              <a:rPr lang="en-US" sz="2700" b="1" i="1" dirty="0">
                <a:solidFill>
                  <a:srgbClr val="0F1E50"/>
                </a:solidFill>
              </a:rPr>
              <a:t>Drawer </a:t>
            </a:r>
            <a:r>
              <a:rPr lang="en-US" sz="2700" b="1" i="1" dirty="0" smtClean="0">
                <a:solidFill>
                  <a:srgbClr val="0F1E50"/>
                </a:solidFill>
              </a:rPr>
              <a:t>Teachers:</a:t>
            </a:r>
            <a:br>
              <a:rPr lang="en-US" sz="2700" b="1" i="1" dirty="0" smtClean="0">
                <a:solidFill>
                  <a:srgbClr val="0F1E50"/>
                </a:solidFill>
              </a:rPr>
            </a:br>
            <a:r>
              <a:rPr lang="en-US" sz="2700" b="1" dirty="0" smtClean="0">
                <a:solidFill>
                  <a:srgbClr val="0F1E50"/>
                </a:solidFill>
              </a:rPr>
              <a:t>The big ideas of patterns</a:t>
            </a:r>
            <a:endParaRPr lang="en-US" sz="2700" b="1" dirty="0">
              <a:solidFill>
                <a:srgbClr val="0F1E50"/>
              </a:solidFill>
            </a:endParaRPr>
          </a:p>
        </p:txBody>
      </p:sp>
      <p:sp>
        <p:nvSpPr>
          <p:cNvPr id="3" name="Subtitle 2"/>
          <p:cNvSpPr>
            <a:spLocks noGrp="1"/>
          </p:cNvSpPr>
          <p:nvPr>
            <p:ph type="subTitle" idx="4294967295"/>
          </p:nvPr>
        </p:nvSpPr>
        <p:spPr>
          <a:xfrm>
            <a:off x="2968322" y="2011412"/>
            <a:ext cx="6705600" cy="342900"/>
          </a:xfrm>
          <a:prstGeom prst="rect">
            <a:avLst/>
          </a:prstGeom>
        </p:spPr>
        <p:txBody>
          <a:bodyPr/>
          <a:lstStyle/>
          <a:p>
            <a:pPr marL="0" indent="0" algn="l">
              <a:buNone/>
            </a:pPr>
            <a:r>
              <a:rPr lang="en-US" b="1" dirty="0" smtClean="0">
                <a:solidFill>
                  <a:schemeClr val="bg1"/>
                </a:solidFill>
              </a:rPr>
              <a:t>Module 3 of 5: Repeating patterns</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2940340" y="2571750"/>
            <a:ext cx="3263320" cy="391598"/>
          </a:xfrm>
          <a:prstGeom prst="rect">
            <a:avLst/>
          </a:prstGeom>
        </p:spPr>
      </p:pic>
      <p:sp>
        <p:nvSpPr>
          <p:cNvPr id="8" name="Rectangle 7"/>
          <p:cNvSpPr/>
          <p:nvPr/>
        </p:nvSpPr>
        <p:spPr>
          <a:xfrm>
            <a:off x="6820421" y="4805886"/>
            <a:ext cx="2407662" cy="276999"/>
          </a:xfrm>
          <a:prstGeom prst="rect">
            <a:avLst/>
          </a:prstGeom>
        </p:spPr>
        <p:txBody>
          <a:bodyPr wrap="square">
            <a:spAutoFit/>
          </a:bodyPr>
          <a:lstStyle/>
          <a:p>
            <a:r>
              <a:rPr lang="en-AU" sz="1200" dirty="0" smtClean="0">
                <a:solidFill>
                  <a:srgbClr val="406077"/>
                </a:solidFill>
                <a:latin typeface="Arial" charset="0"/>
                <a:ea typeface="Arial" charset="0"/>
                <a:cs typeface="Arial" charset="0"/>
              </a:rPr>
              <a:t>Developed by D</a:t>
            </a:r>
            <a:r>
              <a:rPr lang="en-AU" sz="1200" dirty="0">
                <a:solidFill>
                  <a:srgbClr val="406077"/>
                </a:solidFill>
                <a:latin typeface="Arial" charset="0"/>
                <a:ea typeface="Arial" charset="0"/>
                <a:cs typeface="Arial" charset="0"/>
              </a:rPr>
              <a:t>. </a:t>
            </a:r>
            <a:r>
              <a:rPr lang="en-AU" sz="1200" dirty="0" err="1" smtClean="0">
                <a:solidFill>
                  <a:srgbClr val="406077"/>
                </a:solidFill>
                <a:latin typeface="Arial" charset="0"/>
                <a:ea typeface="Arial" charset="0"/>
                <a:cs typeface="Arial" charset="0"/>
              </a:rPr>
              <a:t>Samojlowicz</a:t>
            </a:r>
            <a:endParaRPr lang="en-AU" sz="8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141002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877" y="950913"/>
            <a:ext cx="3620489" cy="3548380"/>
          </a:xfrm>
          <a:prstGeom prst="rect">
            <a:avLst/>
          </a:prstGeom>
        </p:spPr>
      </p:pic>
      <p:sp>
        <p:nvSpPr>
          <p:cNvPr id="9" name="Rectangle 8"/>
          <p:cNvSpPr/>
          <p:nvPr/>
        </p:nvSpPr>
        <p:spPr>
          <a:xfrm>
            <a:off x="7072847" y="4897145"/>
            <a:ext cx="4496844" cy="200055"/>
          </a:xfrm>
          <a:prstGeom prst="rect">
            <a:avLst/>
          </a:prstGeom>
        </p:spPr>
        <p:txBody>
          <a:bodyPr wrap="square">
            <a:spAutoFit/>
          </a:bodyPr>
          <a:lstStyle/>
          <a:p>
            <a:r>
              <a:rPr lang="en-US" sz="700" dirty="0" smtClean="0">
                <a:solidFill>
                  <a:srgbClr val="406077"/>
                </a:solidFill>
                <a:latin typeface="Arial" charset="0"/>
                <a:ea typeface="Arial" charset="0"/>
                <a:cs typeface="Arial" charset="0"/>
              </a:rPr>
              <a:t>Image licensed under Creative </a:t>
            </a:r>
            <a:r>
              <a:rPr lang="en-US" sz="700" dirty="0">
                <a:solidFill>
                  <a:srgbClr val="406077"/>
                </a:solidFill>
                <a:latin typeface="Arial" charset="0"/>
                <a:ea typeface="Arial" charset="0"/>
                <a:cs typeface="Arial" charset="0"/>
              </a:rPr>
              <a:t>Commons Zero</a:t>
            </a:r>
            <a:endParaRPr lang="en-AU" sz="7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365915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33360" y="1809591"/>
            <a:ext cx="2667000" cy="1428750"/>
          </a:xfrm>
        </p:spPr>
      </p:pic>
      <p:pic>
        <p:nvPicPr>
          <p:cNvPr id="5" name="Picture 4"/>
          <p:cNvPicPr>
            <a:picLocks noChangeAspect="1"/>
          </p:cNvPicPr>
          <p:nvPr/>
        </p:nvPicPr>
        <p:blipFill>
          <a:blip r:embed="rId4"/>
          <a:stretch>
            <a:fillRect/>
          </a:stretch>
        </p:blipFill>
        <p:spPr>
          <a:xfrm>
            <a:off x="5053330" y="1809591"/>
            <a:ext cx="2667000" cy="1428750"/>
          </a:xfrm>
          <a:prstGeom prst="rect">
            <a:avLst/>
          </a:prstGeom>
        </p:spPr>
      </p:pic>
    </p:spTree>
    <p:extLst>
      <p:ext uri="{BB962C8B-B14F-4D97-AF65-F5344CB8AC3E}">
        <p14:creationId xmlns:p14="http://schemas.microsoft.com/office/powerpoint/2010/main" val="2856489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39131" y="1785620"/>
            <a:ext cx="2667000" cy="1428750"/>
          </a:xfrm>
        </p:spPr>
      </p:pic>
      <p:pic>
        <p:nvPicPr>
          <p:cNvPr id="5" name="Picture 4"/>
          <p:cNvPicPr>
            <a:picLocks noChangeAspect="1"/>
          </p:cNvPicPr>
          <p:nvPr/>
        </p:nvPicPr>
        <p:blipFill>
          <a:blip r:embed="rId4"/>
          <a:stretch>
            <a:fillRect/>
          </a:stretch>
        </p:blipFill>
        <p:spPr>
          <a:xfrm>
            <a:off x="4862195" y="1785620"/>
            <a:ext cx="2667000" cy="1428750"/>
          </a:xfrm>
          <a:prstGeom prst="rect">
            <a:avLst/>
          </a:prstGeom>
        </p:spPr>
      </p:pic>
    </p:spTree>
    <p:extLst>
      <p:ext uri="{BB962C8B-B14F-4D97-AF65-F5344CB8AC3E}">
        <p14:creationId xmlns:p14="http://schemas.microsoft.com/office/powerpoint/2010/main" val="328065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3"/>
          <a:stretch>
            <a:fillRect/>
          </a:stretch>
        </p:blipFill>
        <p:spPr>
          <a:xfrm>
            <a:off x="2189231" y="950913"/>
            <a:ext cx="2667000" cy="1428750"/>
          </a:xfrm>
        </p:spPr>
      </p:pic>
      <p:pic>
        <p:nvPicPr>
          <p:cNvPr id="9" name="Picture 8"/>
          <p:cNvPicPr>
            <a:picLocks noChangeAspect="1"/>
          </p:cNvPicPr>
          <p:nvPr/>
        </p:nvPicPr>
        <p:blipFill>
          <a:blip r:embed="rId4"/>
          <a:stretch>
            <a:fillRect/>
          </a:stretch>
        </p:blipFill>
        <p:spPr>
          <a:xfrm>
            <a:off x="5156166" y="950913"/>
            <a:ext cx="2667000" cy="1428750"/>
          </a:xfrm>
          <a:prstGeom prst="rect">
            <a:avLst/>
          </a:prstGeom>
        </p:spPr>
      </p:pic>
      <p:pic>
        <p:nvPicPr>
          <p:cNvPr id="10" name="Content Placeholder 3"/>
          <p:cNvPicPr>
            <a:picLocks noChangeAspect="1"/>
          </p:cNvPicPr>
          <p:nvPr/>
        </p:nvPicPr>
        <p:blipFill>
          <a:blip r:embed="rId5"/>
          <a:stretch>
            <a:fillRect/>
          </a:stretch>
        </p:blipFill>
        <p:spPr>
          <a:xfrm>
            <a:off x="2178856" y="2785767"/>
            <a:ext cx="2667000" cy="1428750"/>
          </a:xfrm>
          <a:prstGeom prst="rect">
            <a:avLst/>
          </a:prstGeom>
        </p:spPr>
      </p:pic>
      <p:pic>
        <p:nvPicPr>
          <p:cNvPr id="11" name="Picture 10"/>
          <p:cNvPicPr>
            <a:picLocks noChangeAspect="1"/>
          </p:cNvPicPr>
          <p:nvPr/>
        </p:nvPicPr>
        <p:blipFill>
          <a:blip r:embed="rId6"/>
          <a:stretch>
            <a:fillRect/>
          </a:stretch>
        </p:blipFill>
        <p:spPr>
          <a:xfrm>
            <a:off x="5156166" y="2785767"/>
            <a:ext cx="2667000" cy="1428750"/>
          </a:xfrm>
          <a:prstGeom prst="rect">
            <a:avLst/>
          </a:prstGeom>
        </p:spPr>
      </p:pic>
      <p:sp>
        <p:nvSpPr>
          <p:cNvPr id="12" name="TextBox 11"/>
          <p:cNvSpPr txBox="1"/>
          <p:nvPr/>
        </p:nvSpPr>
        <p:spPr>
          <a:xfrm>
            <a:off x="2084876" y="2363224"/>
            <a:ext cx="2247900" cy="276999"/>
          </a:xfrm>
          <a:prstGeom prst="rect">
            <a:avLst/>
          </a:prstGeom>
          <a:noFill/>
        </p:spPr>
        <p:txBody>
          <a:bodyPr wrap="square" rtlCol="0">
            <a:spAutoFit/>
          </a:bodyPr>
          <a:lstStyle/>
          <a:p>
            <a:r>
              <a:rPr lang="en-AU" sz="1200" b="1" dirty="0">
                <a:solidFill>
                  <a:srgbClr val="0F1E50"/>
                </a:solidFill>
                <a:latin typeface="Arial" charset="0"/>
                <a:ea typeface="Arial" charset="0"/>
                <a:cs typeface="Arial" charset="0"/>
              </a:rPr>
              <a:t>A train of six cubes</a:t>
            </a:r>
          </a:p>
        </p:txBody>
      </p:sp>
      <p:sp>
        <p:nvSpPr>
          <p:cNvPr id="13" name="TextBox 12"/>
          <p:cNvSpPr txBox="1"/>
          <p:nvPr/>
        </p:nvSpPr>
        <p:spPr>
          <a:xfrm>
            <a:off x="5072561" y="2389553"/>
            <a:ext cx="2357550" cy="276999"/>
          </a:xfrm>
          <a:prstGeom prst="rect">
            <a:avLst/>
          </a:prstGeom>
          <a:noFill/>
        </p:spPr>
        <p:txBody>
          <a:bodyPr wrap="square" rtlCol="0">
            <a:spAutoFit/>
          </a:bodyPr>
          <a:lstStyle/>
          <a:p>
            <a:r>
              <a:rPr lang="en-AU" sz="1200" b="1" dirty="0">
                <a:solidFill>
                  <a:srgbClr val="0F1E50"/>
                </a:solidFill>
                <a:latin typeface="Arial" charset="0"/>
                <a:ea typeface="Arial" charset="0"/>
                <a:cs typeface="Arial" charset="0"/>
              </a:rPr>
              <a:t>A train of twelve cubes</a:t>
            </a:r>
          </a:p>
        </p:txBody>
      </p:sp>
      <p:sp>
        <p:nvSpPr>
          <p:cNvPr id="14" name="TextBox 13"/>
          <p:cNvSpPr txBox="1"/>
          <p:nvPr/>
        </p:nvSpPr>
        <p:spPr>
          <a:xfrm>
            <a:off x="2084876" y="4228606"/>
            <a:ext cx="2730500" cy="276999"/>
          </a:xfrm>
          <a:prstGeom prst="rect">
            <a:avLst/>
          </a:prstGeom>
          <a:noFill/>
        </p:spPr>
        <p:txBody>
          <a:bodyPr wrap="square" rtlCol="0">
            <a:spAutoFit/>
          </a:bodyPr>
          <a:lstStyle/>
          <a:p>
            <a:r>
              <a:rPr lang="en-AU" sz="1200" b="1" dirty="0">
                <a:solidFill>
                  <a:srgbClr val="0F1E50"/>
                </a:solidFill>
                <a:latin typeface="Arial" charset="0"/>
                <a:ea typeface="Arial" charset="0"/>
                <a:cs typeface="Arial" charset="0"/>
              </a:rPr>
              <a:t>A unit of repeat for the first train</a:t>
            </a:r>
          </a:p>
        </p:txBody>
      </p:sp>
      <p:sp>
        <p:nvSpPr>
          <p:cNvPr id="15" name="TextBox 14"/>
          <p:cNvSpPr txBox="1"/>
          <p:nvPr/>
        </p:nvSpPr>
        <p:spPr>
          <a:xfrm>
            <a:off x="5085046" y="4230471"/>
            <a:ext cx="2991700" cy="276999"/>
          </a:xfrm>
          <a:prstGeom prst="rect">
            <a:avLst/>
          </a:prstGeom>
          <a:noFill/>
        </p:spPr>
        <p:txBody>
          <a:bodyPr wrap="square" rtlCol="0">
            <a:spAutoFit/>
          </a:bodyPr>
          <a:lstStyle/>
          <a:p>
            <a:r>
              <a:rPr lang="en-AU" sz="1200" b="1" dirty="0">
                <a:solidFill>
                  <a:srgbClr val="0F1E50"/>
                </a:solidFill>
                <a:latin typeface="Arial" charset="0"/>
                <a:ea typeface="Arial" charset="0"/>
                <a:cs typeface="Arial" charset="0"/>
              </a:rPr>
              <a:t>A unit of repeat for the second train</a:t>
            </a:r>
          </a:p>
        </p:txBody>
      </p:sp>
    </p:spTree>
    <p:extLst>
      <p:ext uri="{BB962C8B-B14F-4D97-AF65-F5344CB8AC3E}">
        <p14:creationId xmlns:p14="http://schemas.microsoft.com/office/powerpoint/2010/main" val="1614382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91698" y="1341711"/>
            <a:ext cx="3075676" cy="2306757"/>
          </a:xfrm>
        </p:spPr>
      </p:pic>
    </p:spTree>
    <p:extLst>
      <p:ext uri="{BB962C8B-B14F-4D97-AF65-F5344CB8AC3E}">
        <p14:creationId xmlns:p14="http://schemas.microsoft.com/office/powerpoint/2010/main" val="1712862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25008" y="1408619"/>
            <a:ext cx="3044984" cy="2283738"/>
          </a:xfrm>
        </p:spPr>
      </p:pic>
    </p:spTree>
    <p:extLst>
      <p:ext uri="{BB962C8B-B14F-4D97-AF65-F5344CB8AC3E}">
        <p14:creationId xmlns:p14="http://schemas.microsoft.com/office/powerpoint/2010/main" val="977875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04620" y="2997093"/>
            <a:ext cx="3162300" cy="409928"/>
          </a:xfrm>
        </p:spPr>
      </p:pic>
      <p:sp>
        <p:nvSpPr>
          <p:cNvPr id="5" name="TextBox 4"/>
          <p:cNvSpPr txBox="1"/>
          <p:nvPr/>
        </p:nvSpPr>
        <p:spPr>
          <a:xfrm>
            <a:off x="1333500" y="2216317"/>
            <a:ext cx="3162300" cy="646331"/>
          </a:xfrm>
          <a:prstGeom prst="rect">
            <a:avLst/>
          </a:prstGeom>
          <a:noFill/>
        </p:spPr>
        <p:txBody>
          <a:bodyPr wrap="square" rtlCol="0">
            <a:spAutoFit/>
          </a:bodyPr>
          <a:lstStyle/>
          <a:p>
            <a:r>
              <a:rPr lang="en-AU" dirty="0">
                <a:solidFill>
                  <a:srgbClr val="0F1E50"/>
                </a:solidFill>
                <a:latin typeface="Arial" charset="0"/>
                <a:ea typeface="Arial" charset="0"/>
                <a:cs typeface="Arial" charset="0"/>
              </a:rPr>
              <a:t>Colour in the missing square in this repeating pattern</a:t>
            </a:r>
            <a:r>
              <a:rPr lang="en-AU" dirty="0">
                <a:solidFill>
                  <a:srgbClr val="4B697F"/>
                </a:solidFill>
                <a:latin typeface="Arial" charset="0"/>
                <a:ea typeface="Arial" charset="0"/>
                <a:cs typeface="Arial" charset="0"/>
              </a:rPr>
              <a:t>.</a:t>
            </a:r>
          </a:p>
        </p:txBody>
      </p:sp>
      <p:sp>
        <p:nvSpPr>
          <p:cNvPr id="6" name="TextBox 5"/>
          <p:cNvSpPr txBox="1"/>
          <p:nvPr/>
        </p:nvSpPr>
        <p:spPr>
          <a:xfrm>
            <a:off x="5440680" y="2206157"/>
            <a:ext cx="3162300" cy="646331"/>
          </a:xfrm>
          <a:prstGeom prst="rect">
            <a:avLst/>
          </a:prstGeom>
          <a:noFill/>
        </p:spPr>
        <p:txBody>
          <a:bodyPr wrap="square" rtlCol="0">
            <a:spAutoFit/>
          </a:bodyPr>
          <a:lstStyle/>
          <a:p>
            <a:r>
              <a:rPr lang="en-AU" dirty="0">
                <a:solidFill>
                  <a:srgbClr val="0F1E50"/>
                </a:solidFill>
                <a:latin typeface="Arial" charset="0"/>
                <a:ea typeface="Arial" charset="0"/>
                <a:cs typeface="Arial" charset="0"/>
              </a:rPr>
              <a:t>Find the missing letters in this repeating pattern.</a:t>
            </a:r>
          </a:p>
        </p:txBody>
      </p:sp>
      <p:sp>
        <p:nvSpPr>
          <p:cNvPr id="7" name="TextBox 6"/>
          <p:cNvSpPr txBox="1"/>
          <p:nvPr/>
        </p:nvSpPr>
        <p:spPr>
          <a:xfrm>
            <a:off x="1333500" y="1568609"/>
            <a:ext cx="3162300" cy="492443"/>
          </a:xfrm>
          <a:prstGeom prst="rect">
            <a:avLst/>
          </a:prstGeom>
          <a:noFill/>
        </p:spPr>
        <p:txBody>
          <a:bodyPr wrap="square" rtlCol="0">
            <a:spAutoFit/>
          </a:bodyPr>
          <a:lstStyle/>
          <a:p>
            <a:r>
              <a:rPr lang="en-AU" sz="2600" b="1" dirty="0">
                <a:solidFill>
                  <a:srgbClr val="0F1E50"/>
                </a:solidFill>
                <a:latin typeface="Arial" charset="0"/>
                <a:ea typeface="Arial" charset="0"/>
                <a:cs typeface="Arial" charset="0"/>
              </a:rPr>
              <a:t>An easy </a:t>
            </a:r>
            <a:r>
              <a:rPr lang="en-AU" sz="2600" b="1" dirty="0" smtClean="0">
                <a:solidFill>
                  <a:srgbClr val="0F1E50"/>
                </a:solidFill>
                <a:latin typeface="Arial" charset="0"/>
                <a:ea typeface="Arial" charset="0"/>
                <a:cs typeface="Arial" charset="0"/>
              </a:rPr>
              <a:t>task</a:t>
            </a:r>
            <a:endParaRPr lang="en-AU" sz="2600" b="1" dirty="0">
              <a:solidFill>
                <a:srgbClr val="0F1E50"/>
              </a:solidFill>
              <a:latin typeface="Arial" charset="0"/>
              <a:ea typeface="Arial" charset="0"/>
              <a:cs typeface="Arial" charset="0"/>
            </a:endParaRPr>
          </a:p>
        </p:txBody>
      </p:sp>
      <p:sp>
        <p:nvSpPr>
          <p:cNvPr id="8" name="TextBox 7"/>
          <p:cNvSpPr txBox="1"/>
          <p:nvPr/>
        </p:nvSpPr>
        <p:spPr>
          <a:xfrm>
            <a:off x="5440680" y="1551486"/>
            <a:ext cx="3594100" cy="492443"/>
          </a:xfrm>
          <a:prstGeom prst="rect">
            <a:avLst/>
          </a:prstGeom>
          <a:noFill/>
        </p:spPr>
        <p:txBody>
          <a:bodyPr wrap="square" rtlCol="0">
            <a:spAutoFit/>
          </a:bodyPr>
          <a:lstStyle/>
          <a:p>
            <a:r>
              <a:rPr lang="en-AU" sz="2600" b="1" dirty="0">
                <a:solidFill>
                  <a:srgbClr val="0F1E50"/>
                </a:solidFill>
                <a:latin typeface="Arial" charset="0"/>
                <a:ea typeface="Arial" charset="0"/>
                <a:cs typeface="Arial" charset="0"/>
              </a:rPr>
              <a:t>A more difficult task</a:t>
            </a:r>
          </a:p>
        </p:txBody>
      </p:sp>
      <p:sp>
        <p:nvSpPr>
          <p:cNvPr id="9" name="TextBox 8"/>
          <p:cNvSpPr txBox="1"/>
          <p:nvPr/>
        </p:nvSpPr>
        <p:spPr>
          <a:xfrm>
            <a:off x="5440680" y="2945357"/>
            <a:ext cx="3594100" cy="461665"/>
          </a:xfrm>
          <a:prstGeom prst="rect">
            <a:avLst/>
          </a:prstGeom>
          <a:noFill/>
        </p:spPr>
        <p:txBody>
          <a:bodyPr wrap="square" rtlCol="0">
            <a:spAutoFit/>
          </a:bodyPr>
          <a:lstStyle/>
          <a:p>
            <a:r>
              <a:rPr lang="en-AU" sz="2400" b="1" dirty="0">
                <a:solidFill>
                  <a:srgbClr val="0F1E50"/>
                </a:solidFill>
                <a:latin typeface="Arial" charset="0"/>
                <a:ea typeface="Arial" charset="0"/>
                <a:cs typeface="Arial" charset="0"/>
              </a:rPr>
              <a:t>A B </a:t>
            </a:r>
            <a:r>
              <a:rPr lang="en-AU" sz="2400" b="1" dirty="0" err="1">
                <a:solidFill>
                  <a:srgbClr val="0F1E50"/>
                </a:solidFill>
                <a:latin typeface="Arial" charset="0"/>
                <a:ea typeface="Arial" charset="0"/>
                <a:cs typeface="Arial" charset="0"/>
              </a:rPr>
              <a:t>B</a:t>
            </a:r>
            <a:r>
              <a:rPr lang="en-AU" sz="2400" b="1" dirty="0">
                <a:solidFill>
                  <a:srgbClr val="0F1E50"/>
                </a:solidFill>
                <a:latin typeface="Arial" charset="0"/>
                <a:ea typeface="Arial" charset="0"/>
                <a:cs typeface="Arial" charset="0"/>
              </a:rPr>
              <a:t> ? A B ? ? A B ? C</a:t>
            </a:r>
          </a:p>
        </p:txBody>
      </p:sp>
      <p:cxnSp>
        <p:nvCxnSpPr>
          <p:cNvPr id="12" name="Straight Connector 11"/>
          <p:cNvCxnSpPr/>
          <p:nvPr/>
        </p:nvCxnSpPr>
        <p:spPr>
          <a:xfrm>
            <a:off x="4998720" y="1273969"/>
            <a:ext cx="10160" cy="2668111"/>
          </a:xfrm>
          <a:prstGeom prst="line">
            <a:avLst/>
          </a:prstGeom>
          <a:ln>
            <a:solidFill>
              <a:srgbClr val="4B697F"/>
            </a:solidFill>
          </a:ln>
        </p:spPr>
        <p:style>
          <a:lnRef idx="1">
            <a:schemeClr val="accent1"/>
          </a:lnRef>
          <a:fillRef idx="0">
            <a:schemeClr val="accent1"/>
          </a:fillRef>
          <a:effectRef idx="0">
            <a:schemeClr val="accent1"/>
          </a:effectRef>
          <a:fontRef idx="minor">
            <a:schemeClr val="tx1"/>
          </a:fontRef>
        </p:style>
      </p:cxnSp>
      <p:sp>
        <p:nvSpPr>
          <p:cNvPr id="3" name="Frame 2"/>
          <p:cNvSpPr/>
          <p:nvPr/>
        </p:nvSpPr>
        <p:spPr>
          <a:xfrm>
            <a:off x="3125164" y="2997093"/>
            <a:ext cx="428264" cy="409928"/>
          </a:xfrm>
          <a:prstGeom prst="frame">
            <a:avLst/>
          </a:prstGeom>
          <a:solidFill>
            <a:srgbClr val="0F1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54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83148" y="1386274"/>
            <a:ext cx="4572000" cy="1200150"/>
          </a:xfrm>
        </p:spPr>
      </p:pic>
      <p:sp>
        <p:nvSpPr>
          <p:cNvPr id="5" name="TextBox 4"/>
          <p:cNvSpPr txBox="1"/>
          <p:nvPr/>
        </p:nvSpPr>
        <p:spPr>
          <a:xfrm>
            <a:off x="2593122" y="2726009"/>
            <a:ext cx="4308475" cy="307777"/>
          </a:xfrm>
          <a:prstGeom prst="rect">
            <a:avLst/>
          </a:prstGeom>
          <a:noFill/>
        </p:spPr>
        <p:txBody>
          <a:bodyPr wrap="square" rtlCol="0">
            <a:spAutoFit/>
          </a:bodyPr>
          <a:lstStyle/>
          <a:p>
            <a:r>
              <a:rPr lang="en-AU" sz="1400" b="1" dirty="0">
                <a:solidFill>
                  <a:srgbClr val="0F1E50"/>
                </a:solidFill>
                <a:latin typeface="Arial" charset="0"/>
                <a:ea typeface="Arial" charset="0"/>
                <a:cs typeface="Arial" charset="0"/>
              </a:rPr>
              <a:t>An AAB repeating </a:t>
            </a:r>
            <a:r>
              <a:rPr lang="en-AU" sz="1400" b="1" dirty="0" smtClean="0">
                <a:solidFill>
                  <a:srgbClr val="0F1E50"/>
                </a:solidFill>
                <a:latin typeface="Arial" charset="0"/>
                <a:ea typeface="Arial" charset="0"/>
                <a:cs typeface="Arial" charset="0"/>
              </a:rPr>
              <a:t>pattern</a:t>
            </a:r>
            <a:endParaRPr lang="en-AU" sz="1400" b="1" dirty="0">
              <a:solidFill>
                <a:srgbClr val="0F1E50"/>
              </a:solidFill>
            </a:endParaRPr>
          </a:p>
        </p:txBody>
      </p:sp>
    </p:spTree>
    <p:extLst>
      <p:ext uri="{BB962C8B-B14F-4D97-AF65-F5344CB8AC3E}">
        <p14:creationId xmlns:p14="http://schemas.microsoft.com/office/powerpoint/2010/main" val="1279895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08017640"/>
              </p:ext>
            </p:extLst>
          </p:nvPr>
        </p:nvGraphicFramePr>
        <p:xfrm>
          <a:off x="2615932" y="950913"/>
          <a:ext cx="4908884" cy="3525252"/>
        </p:xfrm>
        <a:graphic>
          <a:graphicData uri="http://schemas.openxmlformats.org/drawingml/2006/table">
            <a:tbl>
              <a:tblPr firstRow="1" bandRow="1"/>
              <a:tblGrid>
                <a:gridCol w="1227221">
                  <a:extLst>
                    <a:ext uri="{9D8B030D-6E8A-4147-A177-3AD203B41FA5}">
                      <a16:colId xmlns:a16="http://schemas.microsoft.com/office/drawing/2014/main" xmlns="" val="88182470"/>
                    </a:ext>
                  </a:extLst>
                </a:gridCol>
                <a:gridCol w="1227221">
                  <a:extLst>
                    <a:ext uri="{9D8B030D-6E8A-4147-A177-3AD203B41FA5}">
                      <a16:colId xmlns:a16="http://schemas.microsoft.com/office/drawing/2014/main" xmlns="" val="193673019"/>
                    </a:ext>
                  </a:extLst>
                </a:gridCol>
                <a:gridCol w="1227221">
                  <a:extLst>
                    <a:ext uri="{9D8B030D-6E8A-4147-A177-3AD203B41FA5}">
                      <a16:colId xmlns:a16="http://schemas.microsoft.com/office/drawing/2014/main" xmlns="" val="1143192806"/>
                    </a:ext>
                  </a:extLst>
                </a:gridCol>
                <a:gridCol w="1227221">
                  <a:extLst>
                    <a:ext uri="{9D8B030D-6E8A-4147-A177-3AD203B41FA5}">
                      <a16:colId xmlns:a16="http://schemas.microsoft.com/office/drawing/2014/main" xmlns="" val="1338672539"/>
                    </a:ext>
                  </a:extLst>
                </a:gridCol>
              </a:tblGrid>
              <a:tr h="881313">
                <a:tc>
                  <a:txBody>
                    <a:bodyPr/>
                    <a:lstStyle/>
                    <a:p>
                      <a:endParaRPr lang="en-AU" dirty="0"/>
                    </a:p>
                  </a:txBody>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dirty="0"/>
                    </a:p>
                  </a:txBody>
                  <a:tcPr>
                    <a:lnB w="12700" cap="flat" cmpd="sng" algn="ctr">
                      <a:solidFill>
                        <a:schemeClr val="tx1"/>
                      </a:solidFill>
                      <a:prstDash val="solid"/>
                      <a:round/>
                      <a:headEnd type="none" w="med" len="med"/>
                      <a:tailEnd type="none" w="med" len="med"/>
                    </a:lnB>
                  </a:tcPr>
                </a:tc>
                <a:tc>
                  <a:txBody>
                    <a:bodyPr/>
                    <a:lstStyle/>
                    <a:p>
                      <a:endParaRPr lang="en-AU"/>
                    </a:p>
                  </a:txBody>
                  <a:tcPr/>
                </a:tc>
                <a:extLst>
                  <a:ext uri="{0D108BD9-81ED-4DB2-BD59-A6C34878D82A}">
                    <a16:rowId xmlns:a16="http://schemas.microsoft.com/office/drawing/2014/main" xmlns="" val="2662605295"/>
                  </a:ext>
                </a:extLst>
              </a:tr>
              <a:tr h="881313">
                <a:tc>
                  <a:txBody>
                    <a:bodyPr/>
                    <a:lstStyle/>
                    <a:p>
                      <a:endParaRPr lang="en-AU" dirty="0"/>
                    </a:p>
                  </a:txBody>
                  <a:tcPr>
                    <a:lnR w="12700" cap="flat" cmpd="sng" algn="ctr">
                      <a:solidFill>
                        <a:schemeClr val="tx1"/>
                      </a:solidFill>
                      <a:prstDash val="solid"/>
                      <a:round/>
                      <a:headEnd type="none" w="med" len="med"/>
                      <a:tailEnd type="none" w="med" len="med"/>
                    </a:lnR>
                  </a:tcPr>
                </a:tc>
                <a:tc>
                  <a:txBody>
                    <a:bodyPr/>
                    <a:lstStyle/>
                    <a:p>
                      <a:endParaRPr lang="en-AU" dirty="0"/>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endParaRPr lang="en-AU" dirty="0"/>
                    </a:p>
                  </a:txBody>
                  <a:tcP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75570370"/>
                  </a:ext>
                </a:extLst>
              </a:tr>
              <a:tr h="881313">
                <a:tc>
                  <a:txBody>
                    <a:bodyPr/>
                    <a:lstStyle/>
                    <a:p>
                      <a:endParaRPr lang="en-AU"/>
                    </a:p>
                  </a:txBody>
                  <a:tcPr>
                    <a:lnR w="12700" cap="flat" cmpd="sng" algn="ctr">
                      <a:solidFill>
                        <a:schemeClr val="tx1"/>
                      </a:solidFill>
                      <a:prstDash val="solid"/>
                      <a:round/>
                      <a:headEnd type="none" w="med" len="med"/>
                      <a:tailEnd type="none" w="med" len="med"/>
                    </a:lnR>
                  </a:tcPr>
                </a:tc>
                <a:tc>
                  <a:txBody>
                    <a:bodyPr/>
                    <a:lstStyle/>
                    <a:p>
                      <a:endParaRPr lang="en-AU"/>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280474110"/>
                  </a:ext>
                </a:extLst>
              </a:tr>
              <a:tr h="881313">
                <a:tc>
                  <a:txBody>
                    <a:bodyPr/>
                    <a:lstStyle/>
                    <a:p>
                      <a:endParaRPr lang="en-AU"/>
                    </a:p>
                  </a:txBody>
                  <a:tcPr/>
                </a:tc>
                <a:tc>
                  <a:txBody>
                    <a:bodyPr/>
                    <a:lstStyle/>
                    <a:p>
                      <a:endParaRPr lang="en-AU"/>
                    </a:p>
                  </a:txBody>
                  <a:tcPr>
                    <a:lnT w="12700" cap="flat" cmpd="sng" algn="ctr">
                      <a:solidFill>
                        <a:schemeClr val="tx1"/>
                      </a:solidFill>
                      <a:prstDash val="solid"/>
                      <a:round/>
                      <a:headEnd type="none" w="med" len="med"/>
                      <a:tailEnd type="none" w="med" len="med"/>
                    </a:lnT>
                  </a:tcPr>
                </a:tc>
                <a:tc>
                  <a:txBody>
                    <a:bodyPr/>
                    <a:lstStyle/>
                    <a:p>
                      <a:endParaRPr lang="en-AU"/>
                    </a:p>
                  </a:txBody>
                  <a:tcPr>
                    <a:lnT w="12700" cap="flat" cmpd="sng" algn="ctr">
                      <a:solidFill>
                        <a:schemeClr val="tx1"/>
                      </a:solidFill>
                      <a:prstDash val="solid"/>
                      <a:round/>
                      <a:headEnd type="none" w="med" len="med"/>
                      <a:tailEnd type="none" w="med" len="med"/>
                    </a:lnT>
                  </a:tcPr>
                </a:tc>
                <a:tc>
                  <a:txBody>
                    <a:bodyPr/>
                    <a:lstStyle/>
                    <a:p>
                      <a:endParaRPr lang="en-AU" dirty="0"/>
                    </a:p>
                  </a:txBody>
                  <a:tcPr/>
                </a:tc>
                <a:extLst>
                  <a:ext uri="{0D108BD9-81ED-4DB2-BD59-A6C34878D82A}">
                    <a16:rowId xmlns:a16="http://schemas.microsoft.com/office/drawing/2014/main" xmlns="" val="79473596"/>
                  </a:ext>
                </a:extLst>
              </a:tr>
            </a:tbl>
          </a:graphicData>
        </a:graphic>
      </p:graphicFrame>
    </p:spTree>
    <p:extLst>
      <p:ext uri="{BB962C8B-B14F-4D97-AF65-F5344CB8AC3E}">
        <p14:creationId xmlns:p14="http://schemas.microsoft.com/office/powerpoint/2010/main" val="2989470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60359" y="950913"/>
            <a:ext cx="4140782" cy="3105587"/>
          </a:xfrm>
        </p:spPr>
      </p:pic>
    </p:spTree>
    <p:extLst>
      <p:ext uri="{BB962C8B-B14F-4D97-AF65-F5344CB8AC3E}">
        <p14:creationId xmlns:p14="http://schemas.microsoft.com/office/powerpoint/2010/main" val="1452949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7758"/>
            <a:ext cx="8150134" cy="945000"/>
          </a:xfrm>
        </p:spPr>
        <p:txBody>
          <a:bodyPr>
            <a:noAutofit/>
          </a:bodyPr>
          <a:lstStyle/>
          <a:p>
            <a:r>
              <a:rPr lang="en-US" sz="3000" b="1" dirty="0">
                <a:solidFill>
                  <a:srgbClr val="0F1E50"/>
                </a:solidFill>
              </a:rPr>
              <a:t>Big </a:t>
            </a:r>
            <a:r>
              <a:rPr lang="en-US" sz="3000" b="1" dirty="0" smtClean="0">
                <a:solidFill>
                  <a:srgbClr val="0F1E50"/>
                </a:solidFill>
              </a:rPr>
              <a:t>idea</a:t>
            </a:r>
            <a:r>
              <a:rPr lang="en-US" sz="3000" b="1" dirty="0">
                <a:solidFill>
                  <a:srgbClr val="0F1E50"/>
                </a:solidFill>
              </a:rPr>
              <a:t>: </a:t>
            </a:r>
            <a:r>
              <a:rPr lang="en-US" sz="3000" b="1" dirty="0" smtClean="0">
                <a:solidFill>
                  <a:srgbClr val="0F1E50"/>
                </a:solidFill>
              </a:rPr>
              <a:t>Repeating patterns</a:t>
            </a:r>
            <a:endParaRPr lang="en-US" sz="3000" b="1" dirty="0">
              <a:solidFill>
                <a:srgbClr val="0F1E50"/>
              </a:solidFill>
            </a:endParaRPr>
          </a:p>
        </p:txBody>
      </p:sp>
      <p:sp>
        <p:nvSpPr>
          <p:cNvPr id="3" name="Content Placeholder 2"/>
          <p:cNvSpPr>
            <a:spLocks noGrp="1"/>
          </p:cNvSpPr>
          <p:nvPr>
            <p:ph idx="1"/>
          </p:nvPr>
        </p:nvSpPr>
        <p:spPr>
          <a:xfrm>
            <a:off x="1333500" y="1218844"/>
            <a:ext cx="7705997" cy="3924656"/>
          </a:xfrm>
        </p:spPr>
        <p:txBody>
          <a:bodyPr>
            <a:normAutofit/>
          </a:bodyPr>
          <a:lstStyle/>
          <a:p>
            <a:pPr marL="0" indent="0">
              <a:buNone/>
            </a:pPr>
            <a:r>
              <a:rPr lang="en-US" sz="2600" b="1" dirty="0">
                <a:solidFill>
                  <a:srgbClr val="0F1E50"/>
                </a:solidFill>
              </a:rPr>
              <a:t>Module </a:t>
            </a:r>
            <a:r>
              <a:rPr lang="en-US" sz="2600" b="1" dirty="0" smtClean="0">
                <a:solidFill>
                  <a:srgbClr val="0F1E50"/>
                </a:solidFill>
              </a:rPr>
              <a:t>overview</a:t>
            </a:r>
            <a:endParaRPr lang="en-US" sz="2600" b="1" dirty="0">
              <a:solidFill>
                <a:srgbClr val="0F1E50"/>
              </a:solidFill>
            </a:endParaRPr>
          </a:p>
          <a:p>
            <a:pPr marL="0" indent="0">
              <a:buNone/>
            </a:pPr>
            <a:r>
              <a:rPr lang="en-US" sz="2200" dirty="0">
                <a:solidFill>
                  <a:srgbClr val="0F1E50"/>
                </a:solidFill>
              </a:rPr>
              <a:t>It should take </a:t>
            </a:r>
            <a:r>
              <a:rPr lang="en-US" sz="2200" dirty="0" smtClean="0">
                <a:solidFill>
                  <a:srgbClr val="0F1E50"/>
                </a:solidFill>
              </a:rPr>
              <a:t>45 minutes to 1 </a:t>
            </a:r>
            <a:r>
              <a:rPr lang="en-US" sz="2200" dirty="0">
                <a:solidFill>
                  <a:srgbClr val="0F1E50"/>
                </a:solidFill>
              </a:rPr>
              <a:t>hour to complete </a:t>
            </a:r>
            <a:r>
              <a:rPr lang="en-US" sz="2200" dirty="0" smtClean="0">
                <a:solidFill>
                  <a:srgbClr val="0F1E50"/>
                </a:solidFill>
              </a:rPr>
              <a:t>this </a:t>
            </a:r>
            <a:r>
              <a:rPr lang="en-US" sz="2200" dirty="0">
                <a:solidFill>
                  <a:srgbClr val="0F1E50"/>
                </a:solidFill>
              </a:rPr>
              <a:t>module</a:t>
            </a:r>
            <a:r>
              <a:rPr lang="en-US" sz="2200" dirty="0" smtClean="0">
                <a:solidFill>
                  <a:srgbClr val="0F1E50"/>
                </a:solidFill>
              </a:rPr>
              <a:t>.</a:t>
            </a:r>
            <a:r>
              <a:rPr lang="en-US" sz="1800" dirty="0" smtClean="0">
                <a:solidFill>
                  <a:srgbClr val="0F1E50"/>
                </a:solidFill>
              </a:rPr>
              <a:t/>
            </a:r>
            <a:br>
              <a:rPr lang="en-US" sz="1800" dirty="0" smtClean="0">
                <a:solidFill>
                  <a:srgbClr val="0F1E50"/>
                </a:solidFill>
              </a:rPr>
            </a:br>
            <a:endParaRPr lang="en-US" sz="1800" dirty="0">
              <a:solidFill>
                <a:srgbClr val="0F1E50"/>
              </a:solidFill>
            </a:endParaRPr>
          </a:p>
          <a:p>
            <a:pPr lvl="2">
              <a:buFont typeface="Arial" charset="0"/>
              <a:buChar char="•"/>
            </a:pPr>
            <a:r>
              <a:rPr lang="en-US" sz="2200" dirty="0" smtClean="0">
                <a:solidFill>
                  <a:srgbClr val="0F1E50"/>
                </a:solidFill>
              </a:rPr>
              <a:t>AITSL </a:t>
            </a:r>
            <a:r>
              <a:rPr lang="en-US" sz="2200" dirty="0">
                <a:solidFill>
                  <a:srgbClr val="0F1E50"/>
                </a:solidFill>
              </a:rPr>
              <a:t>Standards</a:t>
            </a:r>
          </a:p>
          <a:p>
            <a:pPr lvl="2">
              <a:buFont typeface="Arial" charset="0"/>
              <a:buChar char="•"/>
            </a:pPr>
            <a:r>
              <a:rPr lang="en-US" sz="2200" dirty="0">
                <a:solidFill>
                  <a:srgbClr val="0F1E50"/>
                </a:solidFill>
              </a:rPr>
              <a:t>Syllabus Reference</a:t>
            </a:r>
          </a:p>
          <a:p>
            <a:pPr lvl="2">
              <a:buFont typeface="Arial" charset="0"/>
              <a:buChar char="•"/>
            </a:pPr>
            <a:r>
              <a:rPr lang="en-US" sz="2200" dirty="0">
                <a:solidFill>
                  <a:srgbClr val="0F1E50"/>
                </a:solidFill>
              </a:rPr>
              <a:t>Good </a:t>
            </a:r>
            <a:r>
              <a:rPr lang="en-US" sz="2200" dirty="0" smtClean="0">
                <a:solidFill>
                  <a:srgbClr val="0F1E50"/>
                </a:solidFill>
              </a:rPr>
              <a:t>Teaching</a:t>
            </a:r>
          </a:p>
          <a:p>
            <a:pPr lvl="3">
              <a:buFont typeface="Arial" charset="0"/>
              <a:buChar char="•"/>
            </a:pPr>
            <a:r>
              <a:rPr lang="en-US" dirty="0" smtClean="0">
                <a:solidFill>
                  <a:srgbClr val="0F1E50"/>
                </a:solidFill>
              </a:rPr>
              <a:t>Familiar </a:t>
            </a:r>
            <a:r>
              <a:rPr lang="en-US" dirty="0">
                <a:solidFill>
                  <a:srgbClr val="0F1E50"/>
                </a:solidFill>
              </a:rPr>
              <a:t>situations</a:t>
            </a:r>
          </a:p>
          <a:p>
            <a:pPr lvl="2">
              <a:buFont typeface="Arial" charset="0"/>
              <a:buChar char="•"/>
            </a:pPr>
            <a:r>
              <a:rPr lang="en-US" sz="2200" dirty="0">
                <a:solidFill>
                  <a:srgbClr val="0F1E50"/>
                </a:solidFill>
              </a:rPr>
              <a:t>Activities and Resources</a:t>
            </a:r>
          </a:p>
          <a:p>
            <a:endParaRPr lang="en-US" dirty="0"/>
          </a:p>
        </p:txBody>
      </p:sp>
    </p:spTree>
    <p:extLst>
      <p:ext uri="{BB962C8B-B14F-4D97-AF65-F5344CB8AC3E}">
        <p14:creationId xmlns:p14="http://schemas.microsoft.com/office/powerpoint/2010/main" val="1822556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639668" y="950913"/>
            <a:ext cx="4411345" cy="2473353"/>
          </a:xfrm>
          <a:solidFill>
            <a:srgbClr val="DEE4E8"/>
          </a:solidFill>
        </p:spPr>
      </p:pic>
      <p:sp>
        <p:nvSpPr>
          <p:cNvPr id="6" name="Rectangle 5"/>
          <p:cNvSpPr/>
          <p:nvPr/>
        </p:nvSpPr>
        <p:spPr>
          <a:xfrm>
            <a:off x="7969738" y="4727585"/>
            <a:ext cx="1601900" cy="307777"/>
          </a:xfrm>
          <a:prstGeom prst="rect">
            <a:avLst/>
          </a:prstGeom>
        </p:spPr>
        <p:txBody>
          <a:bodyPr wrap="square">
            <a:spAutoFit/>
          </a:bodyPr>
          <a:lstStyle/>
          <a:p>
            <a:r>
              <a:rPr lang="en-AU" sz="700" b="1" dirty="0">
                <a:solidFill>
                  <a:srgbClr val="4B697F"/>
                </a:solidFill>
                <a:latin typeface="Arial" charset="0"/>
                <a:ea typeface="Arial" charset="0"/>
                <a:cs typeface="Arial" charset="0"/>
              </a:rPr>
              <a:t>Patterned floor </a:t>
            </a:r>
            <a:r>
              <a:rPr lang="en-AU" sz="700" b="1" dirty="0" smtClean="0">
                <a:solidFill>
                  <a:srgbClr val="4B697F"/>
                </a:solidFill>
                <a:latin typeface="Arial" charset="0"/>
                <a:ea typeface="Arial" charset="0"/>
                <a:cs typeface="Arial" charset="0"/>
              </a:rPr>
              <a:t>tiles</a:t>
            </a:r>
            <a:r>
              <a:rPr lang="en-AU" sz="700" dirty="0">
                <a:solidFill>
                  <a:srgbClr val="4B697F"/>
                </a:solidFill>
                <a:latin typeface="Arial" charset="0"/>
                <a:ea typeface="Arial" charset="0"/>
                <a:cs typeface="Arial" charset="0"/>
              </a:rPr>
              <a:t/>
            </a:r>
            <a:br>
              <a:rPr lang="en-AU" sz="700" dirty="0">
                <a:solidFill>
                  <a:srgbClr val="4B697F"/>
                </a:solidFill>
                <a:latin typeface="Arial" charset="0"/>
                <a:ea typeface="Arial" charset="0"/>
                <a:cs typeface="Arial" charset="0"/>
              </a:rPr>
            </a:br>
            <a:r>
              <a:rPr lang="en-AU" sz="700" dirty="0">
                <a:solidFill>
                  <a:srgbClr val="4B697F"/>
                </a:solidFill>
                <a:latin typeface="Arial" charset="0"/>
                <a:ea typeface="Arial" charset="0"/>
                <a:cs typeface="Arial" charset="0"/>
              </a:rPr>
              <a:t>Source: Getty/Pete </a:t>
            </a:r>
            <a:r>
              <a:rPr lang="en-AU" sz="700" dirty="0" smtClean="0">
                <a:solidFill>
                  <a:srgbClr val="4B697F"/>
                </a:solidFill>
                <a:latin typeface="Arial" charset="0"/>
                <a:ea typeface="Arial" charset="0"/>
                <a:cs typeface="Arial" charset="0"/>
              </a:rPr>
              <a:t>Ryan</a:t>
            </a:r>
            <a:endParaRPr lang="en-AU" sz="700" dirty="0">
              <a:solidFill>
                <a:srgbClr val="4B697F"/>
              </a:solidFill>
              <a:latin typeface="Arial" charset="0"/>
              <a:ea typeface="Arial" charset="0"/>
              <a:cs typeface="Arial" charset="0"/>
            </a:endParaRPr>
          </a:p>
        </p:txBody>
      </p:sp>
      <p:sp>
        <p:nvSpPr>
          <p:cNvPr id="7" name="Rectangle 6"/>
          <p:cNvSpPr/>
          <p:nvPr/>
        </p:nvSpPr>
        <p:spPr>
          <a:xfrm>
            <a:off x="4267808" y="1553940"/>
            <a:ext cx="1155067" cy="12673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3141953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271520" y="1353026"/>
            <a:ext cx="3597232" cy="2967716"/>
          </a:xfrm>
        </p:spPr>
      </p:pic>
      <p:sp>
        <p:nvSpPr>
          <p:cNvPr id="5" name="Rectangle 4"/>
          <p:cNvSpPr/>
          <p:nvPr/>
        </p:nvSpPr>
        <p:spPr>
          <a:xfrm>
            <a:off x="7735401" y="4820335"/>
            <a:ext cx="1514475" cy="323165"/>
          </a:xfrm>
          <a:prstGeom prst="rect">
            <a:avLst/>
          </a:prstGeom>
        </p:spPr>
        <p:txBody>
          <a:bodyPr wrap="square">
            <a:spAutoFit/>
          </a:bodyPr>
          <a:lstStyle/>
          <a:p>
            <a:r>
              <a:rPr lang="en-AU" sz="700" b="1" dirty="0">
                <a:solidFill>
                  <a:srgbClr val="4B697F"/>
                </a:solidFill>
                <a:latin typeface="Arial" charset="0"/>
                <a:ea typeface="Arial" charset="0"/>
                <a:cs typeface="Arial" charset="0"/>
              </a:rPr>
              <a:t>Two possible units of </a:t>
            </a:r>
            <a:r>
              <a:rPr lang="en-AU" sz="700" b="1" dirty="0" smtClean="0">
                <a:solidFill>
                  <a:srgbClr val="4B697F"/>
                </a:solidFill>
                <a:latin typeface="Arial" charset="0"/>
                <a:ea typeface="Arial" charset="0"/>
                <a:cs typeface="Arial" charset="0"/>
              </a:rPr>
              <a:t>repeat</a:t>
            </a:r>
            <a:r>
              <a:rPr lang="en-AU" sz="700" dirty="0">
                <a:solidFill>
                  <a:srgbClr val="4B697F"/>
                </a:solidFill>
                <a:latin typeface="Arial" charset="0"/>
                <a:ea typeface="Arial" charset="0"/>
                <a:cs typeface="Arial" charset="0"/>
              </a:rPr>
              <a:t/>
            </a:r>
            <a:br>
              <a:rPr lang="en-AU" sz="700" dirty="0">
                <a:solidFill>
                  <a:srgbClr val="4B697F"/>
                </a:solidFill>
                <a:latin typeface="Arial" charset="0"/>
                <a:ea typeface="Arial" charset="0"/>
                <a:cs typeface="Arial" charset="0"/>
              </a:rPr>
            </a:br>
            <a:r>
              <a:rPr lang="en-AU" sz="700" dirty="0">
                <a:solidFill>
                  <a:srgbClr val="4B697F"/>
                </a:solidFill>
                <a:latin typeface="Arial" charset="0"/>
                <a:ea typeface="Arial" charset="0"/>
                <a:cs typeface="Arial" charset="0"/>
              </a:rPr>
              <a:t>Source: Getty/Arthur S. </a:t>
            </a:r>
            <a:r>
              <a:rPr lang="en-AU" sz="700" dirty="0" err="1">
                <a:solidFill>
                  <a:srgbClr val="4B697F"/>
                </a:solidFill>
                <a:latin typeface="Arial" charset="0"/>
                <a:ea typeface="Arial" charset="0"/>
                <a:cs typeface="Arial" charset="0"/>
              </a:rPr>
              <a:t>Aubry</a:t>
            </a:r>
            <a:r>
              <a:rPr lang="en-AU" sz="800" dirty="0">
                <a:latin typeface="Arial" charset="0"/>
                <a:ea typeface="Arial" charset="0"/>
                <a:cs typeface="Arial" charset="0"/>
              </a:rPr>
              <a:t>.</a:t>
            </a:r>
          </a:p>
        </p:txBody>
      </p:sp>
    </p:spTree>
    <p:extLst>
      <p:ext uri="{BB962C8B-B14F-4D97-AF65-F5344CB8AC3E}">
        <p14:creationId xmlns:p14="http://schemas.microsoft.com/office/powerpoint/2010/main" val="154503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02669" y="1763712"/>
            <a:ext cx="1647825" cy="1247775"/>
          </a:xfrm>
        </p:spPr>
      </p:pic>
      <p:pic>
        <p:nvPicPr>
          <p:cNvPr id="5" name="Picture 4"/>
          <p:cNvPicPr>
            <a:picLocks noChangeAspect="1"/>
          </p:cNvPicPr>
          <p:nvPr/>
        </p:nvPicPr>
        <p:blipFill>
          <a:blip r:embed="rId4"/>
          <a:stretch>
            <a:fillRect/>
          </a:stretch>
        </p:blipFill>
        <p:spPr>
          <a:xfrm>
            <a:off x="5280422" y="1763712"/>
            <a:ext cx="1647825" cy="1247775"/>
          </a:xfrm>
          <a:prstGeom prst="rect">
            <a:avLst/>
          </a:prstGeom>
        </p:spPr>
      </p:pic>
      <p:sp>
        <p:nvSpPr>
          <p:cNvPr id="6" name="TextBox 5"/>
          <p:cNvSpPr txBox="1"/>
          <p:nvPr/>
        </p:nvSpPr>
        <p:spPr>
          <a:xfrm>
            <a:off x="2194560" y="3238765"/>
            <a:ext cx="2274094" cy="523220"/>
          </a:xfrm>
          <a:prstGeom prst="rect">
            <a:avLst/>
          </a:prstGeom>
          <a:noFill/>
        </p:spPr>
        <p:txBody>
          <a:bodyPr wrap="square" rtlCol="0">
            <a:spAutoFit/>
          </a:bodyPr>
          <a:lstStyle/>
          <a:p>
            <a:r>
              <a:rPr lang="en-AU" sz="1400" b="1" dirty="0">
                <a:solidFill>
                  <a:srgbClr val="0F1E50"/>
                </a:solidFill>
                <a:latin typeface="Arial" charset="0"/>
                <a:ea typeface="Arial" charset="0"/>
                <a:cs typeface="Arial" charset="0"/>
              </a:rPr>
              <a:t>A rectangular grid </a:t>
            </a:r>
            <a:r>
              <a:rPr lang="en-AU" sz="1400" b="1" dirty="0" smtClean="0">
                <a:solidFill>
                  <a:srgbClr val="0F1E50"/>
                </a:solidFill>
                <a:latin typeface="Arial" charset="0"/>
                <a:ea typeface="Arial" charset="0"/>
                <a:cs typeface="Arial" charset="0"/>
              </a:rPr>
              <a:t/>
            </a:r>
            <a:br>
              <a:rPr lang="en-AU" sz="1400" b="1" dirty="0" smtClean="0">
                <a:solidFill>
                  <a:srgbClr val="0F1E50"/>
                </a:solidFill>
                <a:latin typeface="Arial" charset="0"/>
                <a:ea typeface="Arial" charset="0"/>
                <a:cs typeface="Arial" charset="0"/>
              </a:rPr>
            </a:br>
            <a:r>
              <a:rPr lang="en-AU" sz="1400" b="1" dirty="0" smtClean="0">
                <a:solidFill>
                  <a:srgbClr val="0F1E50"/>
                </a:solidFill>
                <a:latin typeface="Arial" charset="0"/>
                <a:ea typeface="Arial" charset="0"/>
                <a:cs typeface="Arial" charset="0"/>
              </a:rPr>
              <a:t>of squares</a:t>
            </a:r>
            <a:endParaRPr lang="en-AU" sz="1400" b="1" dirty="0">
              <a:solidFill>
                <a:srgbClr val="0F1E50"/>
              </a:solidFill>
              <a:latin typeface="Arial" charset="0"/>
              <a:ea typeface="Arial" charset="0"/>
              <a:cs typeface="Arial" charset="0"/>
            </a:endParaRPr>
          </a:p>
        </p:txBody>
      </p:sp>
      <p:sp>
        <p:nvSpPr>
          <p:cNvPr id="7" name="TextBox 6"/>
          <p:cNvSpPr txBox="1"/>
          <p:nvPr/>
        </p:nvSpPr>
        <p:spPr>
          <a:xfrm>
            <a:off x="5249942" y="3238765"/>
            <a:ext cx="2274094" cy="523220"/>
          </a:xfrm>
          <a:prstGeom prst="rect">
            <a:avLst/>
          </a:prstGeom>
          <a:noFill/>
        </p:spPr>
        <p:txBody>
          <a:bodyPr wrap="square" rtlCol="0">
            <a:spAutoFit/>
          </a:bodyPr>
          <a:lstStyle/>
          <a:p>
            <a:r>
              <a:rPr lang="en-AU" sz="1400" b="1" dirty="0">
                <a:solidFill>
                  <a:srgbClr val="0F1E50"/>
                </a:solidFill>
                <a:latin typeface="Arial" charset="0"/>
                <a:ea typeface="Arial" charset="0"/>
                <a:cs typeface="Arial" charset="0"/>
              </a:rPr>
              <a:t>A rectangular array </a:t>
            </a:r>
            <a:r>
              <a:rPr lang="en-AU" sz="1400" b="1" dirty="0" smtClean="0">
                <a:solidFill>
                  <a:srgbClr val="0F1E50"/>
                </a:solidFill>
                <a:latin typeface="Arial" charset="0"/>
                <a:ea typeface="Arial" charset="0"/>
                <a:cs typeface="Arial" charset="0"/>
              </a:rPr>
              <a:t/>
            </a:r>
            <a:br>
              <a:rPr lang="en-AU" sz="1400" b="1" dirty="0" smtClean="0">
                <a:solidFill>
                  <a:srgbClr val="0F1E50"/>
                </a:solidFill>
                <a:latin typeface="Arial" charset="0"/>
                <a:ea typeface="Arial" charset="0"/>
                <a:cs typeface="Arial" charset="0"/>
              </a:rPr>
            </a:br>
            <a:r>
              <a:rPr lang="en-AU" sz="1400" b="1" dirty="0" smtClean="0">
                <a:solidFill>
                  <a:srgbClr val="0F1E50"/>
                </a:solidFill>
                <a:latin typeface="Arial" charset="0"/>
                <a:ea typeface="Arial" charset="0"/>
                <a:cs typeface="Arial" charset="0"/>
              </a:rPr>
              <a:t>of </a:t>
            </a:r>
            <a:r>
              <a:rPr lang="en-AU" sz="1400" b="1" dirty="0">
                <a:solidFill>
                  <a:srgbClr val="0F1E50"/>
                </a:solidFill>
                <a:latin typeface="Arial" charset="0"/>
                <a:ea typeface="Arial" charset="0"/>
                <a:cs typeface="Arial" charset="0"/>
              </a:rPr>
              <a:t>circles</a:t>
            </a:r>
          </a:p>
        </p:txBody>
      </p:sp>
    </p:spTree>
    <p:extLst>
      <p:ext uri="{BB962C8B-B14F-4D97-AF65-F5344CB8AC3E}">
        <p14:creationId xmlns:p14="http://schemas.microsoft.com/office/powerpoint/2010/main" val="3897044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26569" y="1344160"/>
            <a:ext cx="3228975" cy="2057400"/>
          </a:xfrm>
        </p:spPr>
      </p:pic>
      <p:sp>
        <p:nvSpPr>
          <p:cNvPr id="6" name="TextBox 5"/>
          <p:cNvSpPr txBox="1"/>
          <p:nvPr/>
        </p:nvSpPr>
        <p:spPr>
          <a:xfrm>
            <a:off x="2924664" y="3594688"/>
            <a:ext cx="3962271" cy="307777"/>
          </a:xfrm>
          <a:prstGeom prst="rect">
            <a:avLst/>
          </a:prstGeom>
          <a:noFill/>
        </p:spPr>
        <p:txBody>
          <a:bodyPr wrap="square" rtlCol="0">
            <a:spAutoFit/>
          </a:bodyPr>
          <a:lstStyle/>
          <a:p>
            <a:r>
              <a:rPr lang="en-AU" sz="1400" b="1" dirty="0">
                <a:solidFill>
                  <a:srgbClr val="0F1E50"/>
                </a:solidFill>
                <a:latin typeface="Arial" charset="0"/>
                <a:ea typeface="Arial" charset="0"/>
                <a:cs typeface="Arial" charset="0"/>
              </a:rPr>
              <a:t>A tessellation of squares and </a:t>
            </a:r>
            <a:r>
              <a:rPr lang="en-AU" sz="1400" b="1" dirty="0" smtClean="0">
                <a:solidFill>
                  <a:srgbClr val="0F1E50"/>
                </a:solidFill>
                <a:latin typeface="Arial" charset="0"/>
                <a:ea typeface="Arial" charset="0"/>
                <a:cs typeface="Arial" charset="0"/>
              </a:rPr>
              <a:t>octagons</a:t>
            </a:r>
            <a:endParaRPr lang="en-AU" sz="1400" b="1"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725320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776" y="632169"/>
            <a:ext cx="6615000" cy="3375000"/>
          </a:xfrm>
        </p:spPr>
        <p:txBody>
          <a:bodyPr/>
          <a:lstStyle/>
          <a:p>
            <a:pPr marL="0" indent="0">
              <a:buNone/>
            </a:pPr>
            <a:r>
              <a:rPr lang="en-AU" sz="2800" b="1" dirty="0">
                <a:solidFill>
                  <a:srgbClr val="0F1E50"/>
                </a:solidFill>
              </a:rPr>
              <a:t>Focus </a:t>
            </a:r>
            <a:r>
              <a:rPr lang="en-AU" sz="2800" b="1" dirty="0" smtClean="0">
                <a:solidFill>
                  <a:srgbClr val="0F1E50"/>
                </a:solidFill>
              </a:rPr>
              <a:t>question</a:t>
            </a:r>
            <a:r>
              <a:rPr lang="en-AU" sz="2600" b="1" dirty="0" smtClean="0">
                <a:solidFill>
                  <a:srgbClr val="406077"/>
                </a:solidFill>
              </a:rPr>
              <a:t/>
            </a:r>
            <a:br>
              <a:rPr lang="en-AU" sz="2600" b="1" dirty="0" smtClean="0">
                <a:solidFill>
                  <a:srgbClr val="406077"/>
                </a:solidFill>
              </a:rPr>
            </a:br>
            <a:r>
              <a:rPr lang="en-AU" sz="2600" b="1" dirty="0" smtClean="0">
                <a:solidFill>
                  <a:srgbClr val="406077"/>
                </a:solidFill>
              </a:rPr>
              <a:t> </a:t>
            </a:r>
            <a:endParaRPr lang="en-AU" dirty="0"/>
          </a:p>
          <a:p>
            <a:pPr marL="0" indent="0">
              <a:lnSpc>
                <a:spcPct val="100000"/>
              </a:lnSpc>
              <a:buNone/>
            </a:pPr>
            <a:r>
              <a:rPr lang="en-AU" sz="2200" dirty="0" smtClean="0">
                <a:solidFill>
                  <a:srgbClr val="406077"/>
                </a:solidFill>
              </a:rPr>
              <a:t>	</a:t>
            </a:r>
            <a:r>
              <a:rPr lang="en-AU" sz="2200" dirty="0" smtClean="0">
                <a:solidFill>
                  <a:srgbClr val="0F1E50"/>
                </a:solidFill>
              </a:rPr>
              <a:t>Repeating </a:t>
            </a:r>
            <a:r>
              <a:rPr lang="en-AU" sz="2200" dirty="0">
                <a:solidFill>
                  <a:srgbClr val="0F1E50"/>
                </a:solidFill>
              </a:rPr>
              <a:t>and growing patterns are different. </a:t>
            </a:r>
            <a:r>
              <a:rPr lang="en-AU" sz="2200" dirty="0" smtClean="0">
                <a:solidFill>
                  <a:srgbClr val="0F1E50"/>
                </a:solidFill>
              </a:rPr>
              <a:t/>
            </a:r>
            <a:br>
              <a:rPr lang="en-AU" sz="2200" dirty="0" smtClean="0">
                <a:solidFill>
                  <a:srgbClr val="0F1E50"/>
                </a:solidFill>
              </a:rPr>
            </a:br>
            <a:r>
              <a:rPr lang="en-AU" sz="2200" dirty="0" smtClean="0">
                <a:solidFill>
                  <a:srgbClr val="0F1E50"/>
                </a:solidFill>
              </a:rPr>
              <a:t>	How </a:t>
            </a:r>
            <a:r>
              <a:rPr lang="en-AU" sz="2200" dirty="0">
                <a:solidFill>
                  <a:srgbClr val="0F1E50"/>
                </a:solidFill>
              </a:rPr>
              <a:t>can we move learners from additive </a:t>
            </a:r>
            <a:r>
              <a:rPr lang="en-AU" sz="2200" dirty="0" smtClean="0">
                <a:solidFill>
                  <a:srgbClr val="0F1E50"/>
                </a:solidFill>
              </a:rPr>
              <a:t/>
            </a:r>
            <a:br>
              <a:rPr lang="en-AU" sz="2200" dirty="0" smtClean="0">
                <a:solidFill>
                  <a:srgbClr val="0F1E50"/>
                </a:solidFill>
              </a:rPr>
            </a:br>
            <a:r>
              <a:rPr lang="en-AU" sz="2200" dirty="0" smtClean="0">
                <a:solidFill>
                  <a:srgbClr val="0F1E50"/>
                </a:solidFill>
              </a:rPr>
              <a:t>	thinking to </a:t>
            </a:r>
            <a:r>
              <a:rPr lang="en-AU" sz="2200" dirty="0">
                <a:solidFill>
                  <a:srgbClr val="0F1E50"/>
                </a:solidFill>
              </a:rPr>
              <a:t>multiplicative thinking?</a:t>
            </a:r>
          </a:p>
          <a:p>
            <a:pPr marL="0" indent="0">
              <a:buNone/>
            </a:pPr>
            <a:endParaRPr lang="en-US" sz="2200" dirty="0">
              <a:solidFill>
                <a:srgbClr val="406077"/>
              </a:solidFill>
            </a:endParaRPr>
          </a:p>
        </p:txBody>
      </p:sp>
    </p:spTree>
    <p:extLst>
      <p:ext uri="{BB962C8B-B14F-4D97-AF65-F5344CB8AC3E}">
        <p14:creationId xmlns:p14="http://schemas.microsoft.com/office/powerpoint/2010/main" val="1810359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259" y="1218845"/>
            <a:ext cx="6123941" cy="3810356"/>
          </a:xfrm>
        </p:spPr>
        <p:txBody>
          <a:bodyPr>
            <a:normAutofit/>
          </a:bodyPr>
          <a:lstStyle/>
          <a:p>
            <a:pPr marL="0" indent="0">
              <a:lnSpc>
                <a:spcPct val="100000"/>
              </a:lnSpc>
              <a:buNone/>
            </a:pPr>
            <a:r>
              <a:rPr lang="en-US" sz="1600" dirty="0">
                <a:solidFill>
                  <a:srgbClr val="0F1E50"/>
                </a:solidFill>
              </a:rPr>
              <a:t>The Patterns drawer was written by a team from the Faculty of Human Sciences, Macquarie University led by A/Prof. Michael </a:t>
            </a:r>
            <a:r>
              <a:rPr lang="en-US" sz="1600" dirty="0" err="1">
                <a:solidFill>
                  <a:srgbClr val="0F1E50"/>
                </a:solidFill>
              </a:rPr>
              <a:t>Mitchelmore</a:t>
            </a:r>
            <a:r>
              <a:rPr lang="en-US" sz="1600" dirty="0">
                <a:solidFill>
                  <a:srgbClr val="0F1E50"/>
                </a:solidFill>
              </a:rPr>
              <a:t>, School of Education.</a:t>
            </a:r>
          </a:p>
          <a:p>
            <a:pPr marL="0" indent="0">
              <a:lnSpc>
                <a:spcPct val="100000"/>
              </a:lnSpc>
              <a:buNone/>
            </a:pPr>
            <a:r>
              <a:rPr lang="en-US" sz="1600" dirty="0">
                <a:solidFill>
                  <a:srgbClr val="0F1E50"/>
                </a:solidFill>
              </a:rPr>
              <a:t>The Patterns </a:t>
            </a:r>
            <a:r>
              <a:rPr lang="en-US" sz="1600" dirty="0" smtClean="0">
                <a:solidFill>
                  <a:srgbClr val="0F1E50"/>
                </a:solidFill>
              </a:rPr>
              <a:t>Drawer </a:t>
            </a:r>
            <a:r>
              <a:rPr lang="en-US" sz="1600" dirty="0">
                <a:solidFill>
                  <a:srgbClr val="0F1E50"/>
                </a:solidFill>
              </a:rPr>
              <a:t>is an outcome of the extensive research </a:t>
            </a:r>
            <a:r>
              <a:rPr lang="en-US" sz="1600" dirty="0" smtClean="0">
                <a:solidFill>
                  <a:srgbClr val="0F1E50"/>
                </a:solidFill>
              </a:rPr>
              <a:t/>
            </a:r>
            <a:br>
              <a:rPr lang="en-US" sz="1600" dirty="0" smtClean="0">
                <a:solidFill>
                  <a:srgbClr val="0F1E50"/>
                </a:solidFill>
              </a:rPr>
            </a:br>
            <a:r>
              <a:rPr lang="en-US" sz="1600" dirty="0" smtClean="0">
                <a:solidFill>
                  <a:srgbClr val="0F1E50"/>
                </a:solidFill>
              </a:rPr>
              <a:t>into </a:t>
            </a:r>
            <a:r>
              <a:rPr lang="en-US" sz="1600" dirty="0">
                <a:solidFill>
                  <a:srgbClr val="0F1E50"/>
                </a:solidFill>
              </a:rPr>
              <a:t>the role of pattern and structure in early mathematics learning carried out at Macquarie University over the past ten years by Mulligan, </a:t>
            </a:r>
            <a:r>
              <a:rPr lang="en-US" sz="1600" dirty="0" err="1">
                <a:solidFill>
                  <a:srgbClr val="0F1E50"/>
                </a:solidFill>
              </a:rPr>
              <a:t>Papic</a:t>
            </a:r>
            <a:r>
              <a:rPr lang="en-US" sz="1600" dirty="0">
                <a:solidFill>
                  <a:srgbClr val="0F1E50"/>
                </a:solidFill>
              </a:rPr>
              <a:t>, </a:t>
            </a:r>
            <a:r>
              <a:rPr lang="en-US" sz="1600" dirty="0" err="1">
                <a:solidFill>
                  <a:srgbClr val="0F1E50"/>
                </a:solidFill>
              </a:rPr>
              <a:t>Mitchelmore</a:t>
            </a:r>
            <a:r>
              <a:rPr lang="en-US" sz="1600" dirty="0">
                <a:solidFill>
                  <a:srgbClr val="0F1E50"/>
                </a:solidFill>
              </a:rPr>
              <a:t> and others.</a:t>
            </a:r>
          </a:p>
          <a:p>
            <a:pPr marL="0" indent="0">
              <a:lnSpc>
                <a:spcPct val="100000"/>
              </a:lnSpc>
              <a:buNone/>
            </a:pPr>
            <a:r>
              <a:rPr lang="en-US" sz="1600" dirty="0">
                <a:solidFill>
                  <a:srgbClr val="0F1E50"/>
                </a:solidFill>
              </a:rPr>
              <a:t>A/Prof. Michael </a:t>
            </a:r>
            <a:r>
              <a:rPr lang="en-US" sz="1600" dirty="0" err="1">
                <a:solidFill>
                  <a:srgbClr val="0F1E50"/>
                </a:solidFill>
              </a:rPr>
              <a:t>Mitchelmore</a:t>
            </a:r>
            <a:r>
              <a:rPr lang="en-US" sz="1600" dirty="0">
                <a:solidFill>
                  <a:srgbClr val="0F1E50"/>
                </a:solidFill>
              </a:rPr>
              <a:t> and A/Prof. Joanne Mulligan, School of Education, were responsible for the conceptual design of the drawer. Michael wrote most of the material, assisted by Joanne and colleagues </a:t>
            </a:r>
            <a:r>
              <a:rPr lang="en-US" sz="1600" dirty="0" err="1">
                <a:solidFill>
                  <a:srgbClr val="0F1E50"/>
                </a:solidFill>
              </a:rPr>
              <a:t>Dr</a:t>
            </a:r>
            <a:r>
              <a:rPr lang="en-US" sz="1600" dirty="0">
                <a:solidFill>
                  <a:srgbClr val="0F1E50"/>
                </a:solidFill>
              </a:rPr>
              <a:t> Kate </a:t>
            </a:r>
            <a:r>
              <a:rPr lang="en-US" sz="1600" dirty="0" err="1">
                <a:solidFill>
                  <a:srgbClr val="0F1E50"/>
                </a:solidFill>
              </a:rPr>
              <a:t>Highfield</a:t>
            </a:r>
            <a:r>
              <a:rPr lang="en-US" sz="1600" dirty="0">
                <a:solidFill>
                  <a:srgbClr val="0F1E50"/>
                </a:solidFill>
              </a:rPr>
              <a:t>, Institute of Early Childhood, </a:t>
            </a:r>
            <a:r>
              <a:rPr lang="en-US" sz="1600" dirty="0" smtClean="0">
                <a:solidFill>
                  <a:srgbClr val="0F1E50"/>
                </a:solidFill>
              </a:rPr>
              <a:t/>
            </a:r>
            <a:br>
              <a:rPr lang="en-US" sz="1600" dirty="0" smtClean="0">
                <a:solidFill>
                  <a:srgbClr val="0F1E50"/>
                </a:solidFill>
              </a:rPr>
            </a:br>
            <a:r>
              <a:rPr lang="en-US" sz="1600" dirty="0" err="1" smtClean="0">
                <a:solidFill>
                  <a:srgbClr val="0F1E50"/>
                </a:solidFill>
              </a:rPr>
              <a:t>Ms</a:t>
            </a:r>
            <a:r>
              <a:rPr lang="en-US" sz="1600" dirty="0" smtClean="0">
                <a:solidFill>
                  <a:srgbClr val="0F1E50"/>
                </a:solidFill>
              </a:rPr>
              <a:t> </a:t>
            </a:r>
            <a:r>
              <a:rPr lang="en-US" sz="1600" dirty="0">
                <a:solidFill>
                  <a:srgbClr val="0F1E50"/>
                </a:solidFill>
              </a:rPr>
              <a:t>Jennie Marston, School of Education and </a:t>
            </a:r>
            <a:r>
              <a:rPr lang="en-US" sz="1600" dirty="0" err="1">
                <a:solidFill>
                  <a:srgbClr val="0F1E50"/>
                </a:solidFill>
              </a:rPr>
              <a:t>Dr</a:t>
            </a:r>
            <a:r>
              <a:rPr lang="en-US" sz="1600" dirty="0">
                <a:solidFill>
                  <a:srgbClr val="0F1E50"/>
                </a:solidFill>
              </a:rPr>
              <a:t> Kristy Goodwin, Director, Every Chance to Learn, Sydney. </a:t>
            </a:r>
          </a:p>
          <a:p>
            <a:pPr marL="0" indent="0">
              <a:buNone/>
            </a:pPr>
            <a:endParaRPr lang="en-US" sz="1600" dirty="0"/>
          </a:p>
        </p:txBody>
      </p:sp>
      <p:sp>
        <p:nvSpPr>
          <p:cNvPr id="4" name="Title 1"/>
          <p:cNvSpPr txBox="1">
            <a:spLocks/>
          </p:cNvSpPr>
          <p:nvPr/>
        </p:nvSpPr>
        <p:spPr>
          <a:xfrm>
            <a:off x="1310350" y="379652"/>
            <a:ext cx="8150134" cy="945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2600" b="1" dirty="0" smtClean="0">
                <a:solidFill>
                  <a:srgbClr val="0F1E50"/>
                </a:solidFill>
              </a:rPr>
              <a:t>Acknowledgements for Top Drawer Patterns</a:t>
            </a:r>
            <a:endParaRPr lang="en-US" sz="2600" b="1" dirty="0">
              <a:solidFill>
                <a:srgbClr val="0F1E50"/>
              </a:solidFill>
            </a:endParaRPr>
          </a:p>
        </p:txBody>
      </p:sp>
    </p:spTree>
    <p:extLst>
      <p:ext uri="{BB962C8B-B14F-4D97-AF65-F5344CB8AC3E}">
        <p14:creationId xmlns:p14="http://schemas.microsoft.com/office/powerpoint/2010/main" val="558299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200" dirty="0"/>
              <a:t>© The Australian Association of Mathematics Teachers (AAMT) Inc. 2017</a:t>
            </a:r>
            <a:br>
              <a:rPr lang="en-US" sz="1200" dirty="0"/>
            </a:br>
            <a:r>
              <a:rPr lang="en-US" sz="1200" dirty="0"/>
              <a:t/>
            </a:r>
            <a:br>
              <a:rPr lang="en-US" sz="1200" dirty="0"/>
            </a:br>
            <a:r>
              <a:rPr lang="en-US" sz="1200" dirty="0"/>
              <a:t>This work is licensed under a Creative Commons Attribution-</a:t>
            </a:r>
            <a:r>
              <a:rPr lang="en-US" sz="1200" dirty="0" err="1"/>
              <a:t>NonCommercial</a:t>
            </a:r>
            <a:r>
              <a:rPr lang="en-US" sz="1200" dirty="0"/>
              <a:t>-</a:t>
            </a:r>
            <a:r>
              <a:rPr lang="en-US" sz="1200" dirty="0" err="1"/>
              <a:t>NoDerivatives</a:t>
            </a:r>
            <a:r>
              <a:rPr lang="en-US" sz="1200" dirty="0"/>
              <a:t> 4.0 International License (CC BY-NC-ND 4.0) except where otherwise indicated. See </a:t>
            </a:r>
            <a:r>
              <a:rPr lang="en-US" sz="1200" dirty="0">
                <a:hlinkClick r:id="rId2"/>
              </a:rPr>
              <a:t>https://creativecommons.org/licenses/by-nc-nd/4.0/</a:t>
            </a:r>
            <a:br>
              <a:rPr lang="en-US" sz="1200" dirty="0">
                <a:hlinkClick r:id="rId2"/>
              </a:rPr>
            </a:br>
            <a:endParaRPr lang="en-US" sz="1200" dirty="0" smtClean="0"/>
          </a:p>
          <a:p>
            <a:pPr marL="0" indent="0">
              <a:buNone/>
            </a:pPr>
            <a:r>
              <a:rPr lang="en-US" sz="1200" dirty="0" smtClean="0"/>
              <a:t>Top Drawer Teachers</a:t>
            </a:r>
            <a:br>
              <a:rPr lang="en-US" sz="1200" dirty="0" smtClean="0"/>
            </a:br>
            <a:r>
              <a:rPr lang="en-US" sz="1200" dirty="0" smtClean="0"/>
              <a:t>© Education </a:t>
            </a:r>
            <a:r>
              <a:rPr lang="en-US" sz="1200" dirty="0"/>
              <a:t>Services Australia </a:t>
            </a:r>
            <a:r>
              <a:rPr lang="en-US" sz="1200" dirty="0" smtClean="0"/>
              <a:t>Ltd &amp; </a:t>
            </a:r>
            <a:r>
              <a:rPr lang="en-US" sz="1200" dirty="0"/>
              <a:t>The Australian Association of Mathematics Teachers (AAMT) Inc</a:t>
            </a:r>
            <a:r>
              <a:rPr lang="en-US" sz="1200" dirty="0" smtClean="0"/>
              <a:t>. 2013</a:t>
            </a:r>
          </a:p>
          <a:p>
            <a:pPr marL="0" indent="0">
              <a:buNone/>
            </a:pPr>
            <a:r>
              <a:rPr lang="en-US" sz="1200" dirty="0"/>
              <a:t/>
            </a:r>
            <a:br>
              <a:rPr lang="en-US" sz="1200" dirty="0"/>
            </a:br>
            <a:r>
              <a:rPr lang="en-US" sz="1200" dirty="0"/>
              <a:t>Australian Professional Standards for Teachers </a:t>
            </a:r>
            <a:r>
              <a:rPr lang="en-US" sz="1200" dirty="0" smtClean="0"/>
              <a:t/>
            </a:r>
            <a:br>
              <a:rPr lang="en-US" sz="1200" dirty="0" smtClean="0"/>
            </a:br>
            <a:r>
              <a:rPr lang="en-US" sz="1200" dirty="0" smtClean="0"/>
              <a:t>© </a:t>
            </a:r>
            <a:r>
              <a:rPr lang="en-US" sz="1200" dirty="0"/>
              <a:t>Australian Institute for Teaching and School Leadership Limited (AITSL) </a:t>
            </a:r>
            <a:r>
              <a:rPr lang="en-US" sz="1200" dirty="0" smtClean="0"/>
              <a:t>2013</a:t>
            </a:r>
          </a:p>
          <a:p>
            <a:pPr marL="0" indent="0">
              <a:buNone/>
            </a:pPr>
            <a:r>
              <a:rPr lang="en-US" sz="1200" dirty="0"/>
              <a:t/>
            </a:r>
            <a:br>
              <a:rPr lang="en-US" sz="1200" dirty="0"/>
            </a:br>
            <a:r>
              <a:rPr lang="en-US" sz="1200" dirty="0"/>
              <a:t>Australian Curriculum </a:t>
            </a:r>
            <a:r>
              <a:rPr lang="en-US" sz="1200" dirty="0" smtClean="0"/>
              <a:t/>
            </a:r>
            <a:br>
              <a:rPr lang="en-US" sz="1200" dirty="0" smtClean="0"/>
            </a:br>
            <a:r>
              <a:rPr lang="en-US" sz="1200" dirty="0" smtClean="0"/>
              <a:t>© </a:t>
            </a:r>
            <a:r>
              <a:rPr lang="en-US" sz="1200" dirty="0"/>
              <a:t>Australian Curriculum, Assessment and Reporting Authority (ACARA) 2010 to present</a:t>
            </a:r>
          </a:p>
        </p:txBody>
      </p:sp>
    </p:spTree>
    <p:extLst>
      <p:ext uri="{BB962C8B-B14F-4D97-AF65-F5344CB8AC3E}">
        <p14:creationId xmlns:p14="http://schemas.microsoft.com/office/powerpoint/2010/main" val="40386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310350" y="532556"/>
            <a:ext cx="7679871" cy="36202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4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24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24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20000"/>
              </a:lnSpc>
              <a:buFont typeface="Arial"/>
              <a:buNone/>
            </a:pPr>
            <a:r>
              <a:rPr lang="en-US" sz="2800" b="1" dirty="0" smtClean="0">
                <a:solidFill>
                  <a:srgbClr val="0F1E50"/>
                </a:solidFill>
              </a:rPr>
              <a:t>AITSL standards</a:t>
            </a:r>
            <a:endParaRPr lang="en-US" sz="2800" dirty="0" smtClean="0">
              <a:solidFill>
                <a:srgbClr val="0F1E50"/>
              </a:solidFill>
            </a:endParaRPr>
          </a:p>
          <a:p>
            <a:pPr marL="0" indent="0">
              <a:buFont typeface="Arial"/>
              <a:buNone/>
            </a:pPr>
            <a:r>
              <a:rPr lang="en-US" sz="1900" b="1" dirty="0" smtClean="0">
                <a:solidFill>
                  <a:srgbClr val="0F1E50"/>
                </a:solidFill>
              </a:rPr>
              <a:t>Standard 1:</a:t>
            </a:r>
            <a:r>
              <a:rPr lang="en-US" sz="1900" dirty="0" smtClean="0">
                <a:solidFill>
                  <a:srgbClr val="0F1E50"/>
                </a:solidFill>
              </a:rPr>
              <a:t> </a:t>
            </a:r>
            <a:r>
              <a:rPr lang="en-US" sz="1900" b="1" dirty="0" smtClean="0">
                <a:solidFill>
                  <a:srgbClr val="0F1E50"/>
                </a:solidFill>
              </a:rPr>
              <a:t>Know students and how they learn</a:t>
            </a:r>
          </a:p>
          <a:p>
            <a:pPr marL="342900" lvl="1" indent="0">
              <a:buFont typeface="Arial"/>
              <a:buNone/>
            </a:pPr>
            <a:r>
              <a:rPr lang="en-US" sz="1900" dirty="0" smtClean="0">
                <a:solidFill>
                  <a:srgbClr val="0F1E50"/>
                </a:solidFill>
              </a:rPr>
              <a:t>		1.2 Understand how students learn</a:t>
            </a:r>
          </a:p>
          <a:p>
            <a:pPr marL="342900" lvl="1" indent="0">
              <a:buFont typeface="Arial"/>
              <a:buNone/>
            </a:pPr>
            <a:endParaRPr lang="en-US" sz="1900" dirty="0" smtClean="0">
              <a:solidFill>
                <a:srgbClr val="0F1E50"/>
              </a:solidFill>
            </a:endParaRPr>
          </a:p>
          <a:p>
            <a:pPr marL="0" indent="0">
              <a:buFont typeface="Arial"/>
              <a:buNone/>
            </a:pPr>
            <a:r>
              <a:rPr lang="en-US" sz="1900" b="1" dirty="0" smtClean="0">
                <a:solidFill>
                  <a:srgbClr val="0F1E50"/>
                </a:solidFill>
              </a:rPr>
              <a:t>Standard 2:</a:t>
            </a:r>
            <a:r>
              <a:rPr lang="en-US" sz="1900" dirty="0" smtClean="0">
                <a:solidFill>
                  <a:srgbClr val="0F1E50"/>
                </a:solidFill>
              </a:rPr>
              <a:t>	</a:t>
            </a:r>
            <a:r>
              <a:rPr lang="en-US" sz="1900" b="1" dirty="0" smtClean="0">
                <a:solidFill>
                  <a:srgbClr val="0F1E50"/>
                </a:solidFill>
              </a:rPr>
              <a:t>Know the content and how to teach it</a:t>
            </a:r>
          </a:p>
          <a:p>
            <a:pPr marL="342900" lvl="1" indent="0">
              <a:buFont typeface="Arial"/>
              <a:buNone/>
            </a:pPr>
            <a:r>
              <a:rPr lang="en-US" sz="1900" dirty="0" smtClean="0">
                <a:solidFill>
                  <a:srgbClr val="0F1E50"/>
                </a:solidFill>
              </a:rPr>
              <a:t>		2.1 Content and teaching strategies of the teaching area</a:t>
            </a:r>
          </a:p>
          <a:p>
            <a:pPr marL="342900" lvl="1" indent="0">
              <a:buFont typeface="Arial"/>
              <a:buNone/>
            </a:pPr>
            <a:r>
              <a:rPr lang="en-US" sz="1900" dirty="0" smtClean="0">
                <a:solidFill>
                  <a:srgbClr val="0F1E50"/>
                </a:solidFill>
              </a:rPr>
              <a:t>		2.5 Literacy and numeracy strategies</a:t>
            </a:r>
          </a:p>
          <a:p>
            <a:pPr marL="342900" lvl="1" indent="0">
              <a:buFont typeface="Arial"/>
              <a:buNone/>
            </a:pPr>
            <a:endParaRPr lang="en-US" sz="1900" dirty="0" smtClean="0">
              <a:solidFill>
                <a:srgbClr val="0F1E50"/>
              </a:solidFill>
            </a:endParaRPr>
          </a:p>
          <a:p>
            <a:pPr marL="0" indent="0">
              <a:buFont typeface="Arial"/>
              <a:buNone/>
            </a:pPr>
            <a:r>
              <a:rPr lang="en-US" sz="1900" b="1" dirty="0" smtClean="0">
                <a:solidFill>
                  <a:srgbClr val="0F1E50"/>
                </a:solidFill>
              </a:rPr>
              <a:t>Standard 6:</a:t>
            </a:r>
            <a:r>
              <a:rPr lang="en-US" sz="1900" dirty="0" smtClean="0">
                <a:solidFill>
                  <a:srgbClr val="0F1E50"/>
                </a:solidFill>
              </a:rPr>
              <a:t> </a:t>
            </a:r>
            <a:r>
              <a:rPr lang="en-US" sz="1900" b="1" dirty="0" smtClean="0">
                <a:solidFill>
                  <a:srgbClr val="0F1E50"/>
                </a:solidFill>
              </a:rPr>
              <a:t>Engage in professional learning</a:t>
            </a:r>
          </a:p>
          <a:p>
            <a:pPr marL="342900" lvl="1" indent="0">
              <a:buFont typeface="Arial"/>
              <a:buNone/>
            </a:pPr>
            <a:r>
              <a:rPr lang="en-US" sz="1900" dirty="0" smtClean="0">
                <a:solidFill>
                  <a:srgbClr val="0F1E50"/>
                </a:solidFill>
              </a:rPr>
              <a:t>		6.2 Engage in professional learning and improve practice</a:t>
            </a:r>
          </a:p>
          <a:p>
            <a:pPr marL="0" indent="0">
              <a:buFont typeface="Arial"/>
              <a:buNone/>
            </a:pPr>
            <a:endParaRPr lang="en-US" sz="2100" dirty="0">
              <a:solidFill>
                <a:srgbClr val="0F1E50"/>
              </a:solidFill>
            </a:endParaRPr>
          </a:p>
        </p:txBody>
      </p:sp>
    </p:spTree>
    <p:extLst>
      <p:ext uri="{BB962C8B-B14F-4D97-AF65-F5344CB8AC3E}">
        <p14:creationId xmlns:p14="http://schemas.microsoft.com/office/powerpoint/2010/main" val="418065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21925" y="359369"/>
            <a:ext cx="6615000" cy="945000"/>
          </a:xfrm>
        </p:spPr>
        <p:txBody>
          <a:bodyPr>
            <a:normAutofit/>
          </a:bodyPr>
          <a:lstStyle/>
          <a:p>
            <a:r>
              <a:rPr lang="en-US" sz="2800" b="1" dirty="0" smtClean="0">
                <a:solidFill>
                  <a:srgbClr val="0F1E50"/>
                </a:solidFill>
              </a:rPr>
              <a:t>Australian curriculum</a:t>
            </a:r>
            <a:endParaRPr lang="en-US" sz="2800" b="1" dirty="0">
              <a:solidFill>
                <a:srgbClr val="0F1E50"/>
              </a:solidFill>
            </a:endParaRPr>
          </a:p>
        </p:txBody>
      </p:sp>
      <p:sp>
        <p:nvSpPr>
          <p:cNvPr id="9" name="TextBox 8"/>
          <p:cNvSpPr txBox="1"/>
          <p:nvPr/>
        </p:nvSpPr>
        <p:spPr>
          <a:xfrm>
            <a:off x="1333500" y="1062166"/>
            <a:ext cx="6998205" cy="646331"/>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Patterns and their applications in the </a:t>
            </a:r>
            <a:br>
              <a:rPr lang="en-US" b="1" dirty="0" smtClean="0">
                <a:solidFill>
                  <a:srgbClr val="0F1E50"/>
                </a:solidFill>
                <a:latin typeface="Arial" charset="0"/>
                <a:ea typeface="Arial" charset="0"/>
                <a:cs typeface="Arial" charset="0"/>
              </a:rPr>
            </a:br>
            <a:r>
              <a:rPr lang="en-US" b="1" i="1" dirty="0" smtClean="0">
                <a:solidFill>
                  <a:srgbClr val="0F1E50"/>
                </a:solidFill>
                <a:latin typeface="Arial" charset="0"/>
                <a:ea typeface="Arial" charset="0"/>
                <a:cs typeface="Arial" charset="0"/>
              </a:rPr>
              <a:t>Australian Curriculum: Mathematics</a:t>
            </a:r>
            <a:endParaRPr lang="en-US" b="1" i="1" dirty="0">
              <a:solidFill>
                <a:srgbClr val="0F1E50"/>
              </a:solidFill>
              <a:latin typeface="Arial" charset="0"/>
              <a:ea typeface="Arial" charset="0"/>
              <a:cs typeface="Arial" charset="0"/>
            </a:endParaRPr>
          </a:p>
        </p:txBody>
      </p:sp>
      <p:sp>
        <p:nvSpPr>
          <p:cNvPr id="11" name="Rectangle 10"/>
          <p:cNvSpPr/>
          <p:nvPr/>
        </p:nvSpPr>
        <p:spPr>
          <a:xfrm>
            <a:off x="6468387" y="4861711"/>
            <a:ext cx="1944093" cy="200055"/>
          </a:xfrm>
          <a:prstGeom prst="rect">
            <a:avLst/>
          </a:prstGeom>
        </p:spPr>
        <p:txBody>
          <a:bodyPr wrap="square">
            <a:spAutoFit/>
          </a:bodyPr>
          <a:lstStyle/>
          <a:p>
            <a:r>
              <a:rPr lang="en-US" sz="700" b="1" dirty="0" smtClean="0">
                <a:solidFill>
                  <a:srgbClr val="406077"/>
                </a:solidFill>
                <a:latin typeface="Arial" charset="0"/>
                <a:ea typeface="Arial" charset="0"/>
                <a:cs typeface="Arial" charset="0"/>
              </a:rPr>
              <a:t>Source: </a:t>
            </a:r>
            <a:r>
              <a:rPr lang="en-US" sz="700" dirty="0" smtClean="0">
                <a:solidFill>
                  <a:srgbClr val="406077"/>
                </a:solidFill>
                <a:latin typeface="Arial" charset="0"/>
                <a:ea typeface="Arial" charset="0"/>
                <a:cs typeface="Arial" charset="0"/>
                <a:hlinkClick r:id="rId3"/>
              </a:rPr>
              <a:t>Australian Curriculum</a:t>
            </a:r>
            <a:r>
              <a:rPr lang="en-US" sz="700" smtClean="0">
                <a:solidFill>
                  <a:srgbClr val="406077"/>
                </a:solidFill>
                <a:latin typeface="Arial" charset="0"/>
                <a:ea typeface="Arial" charset="0"/>
                <a:cs typeface="Arial" charset="0"/>
                <a:hlinkClick r:id="rId3"/>
              </a:rPr>
              <a:t>: Mathematics</a:t>
            </a:r>
            <a:endParaRPr lang="en-US" sz="700" dirty="0">
              <a:solidFill>
                <a:srgbClr val="406077"/>
              </a:solidFill>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48153686"/>
              </p:ext>
            </p:extLst>
          </p:nvPr>
        </p:nvGraphicFramePr>
        <p:xfrm>
          <a:off x="1454914" y="1801744"/>
          <a:ext cx="6886445" cy="2966720"/>
        </p:xfrm>
        <a:graphic>
          <a:graphicData uri="http://schemas.openxmlformats.org/drawingml/2006/table">
            <a:tbl>
              <a:tblPr firstRow="1" bandRow="1">
                <a:tableStyleId>{5C22544A-7EE6-4342-B048-85BDC9FD1C3A}</a:tableStyleId>
              </a:tblPr>
              <a:tblGrid>
                <a:gridCol w="2123094"/>
                <a:gridCol w="2381012"/>
                <a:gridCol w="2382339"/>
              </a:tblGrid>
              <a:tr h="370840">
                <a:tc>
                  <a:txBody>
                    <a:bodyPr/>
                    <a:lstStyle/>
                    <a:p>
                      <a:r>
                        <a:rPr lang="en-US" sz="1400" b="0" i="0" dirty="0" smtClean="0">
                          <a:solidFill>
                            <a:srgbClr val="406077"/>
                          </a:solidFill>
                          <a:latin typeface="Arial" charset="0"/>
                          <a:ea typeface="Arial" charset="0"/>
                          <a:cs typeface="Arial" charset="0"/>
                        </a:rPr>
                        <a:t>Number and Algebra</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Measurement and Geometry</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Statistics and Probability</a:t>
                      </a:r>
                      <a:endParaRPr lang="en-US" sz="1400" b="0" i="0" dirty="0">
                        <a:solidFill>
                          <a:srgbClr val="406077"/>
                        </a:solidFill>
                        <a:latin typeface="Arial" charset="0"/>
                        <a:ea typeface="Arial" charset="0"/>
                        <a:cs typeface="Arial" charset="0"/>
                      </a:endParaRPr>
                    </a:p>
                  </a:txBody>
                  <a:tcPr>
                    <a:solidFill>
                      <a:srgbClr val="FFC000"/>
                    </a:solidFill>
                  </a:tcPr>
                </a:tc>
              </a:tr>
              <a:tr h="370840">
                <a:tc>
                  <a:txBody>
                    <a:bodyPr/>
                    <a:lstStyle/>
                    <a:p>
                      <a:r>
                        <a:rPr lang="en-US" sz="1100" b="0" dirty="0" smtClean="0">
                          <a:solidFill>
                            <a:srgbClr val="406077"/>
                          </a:solidFill>
                          <a:latin typeface="Arial" charset="0"/>
                          <a:ea typeface="Arial" charset="0"/>
                          <a:cs typeface="Arial" charset="0"/>
                        </a:rPr>
                        <a:t>Number and place value (F–8)</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Using units of measurement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Chance</a:t>
                      </a:r>
                      <a:r>
                        <a:rPr lang="en-US" sz="1100" b="0" baseline="0" dirty="0" smtClean="0">
                          <a:solidFill>
                            <a:srgbClr val="406077"/>
                          </a:solidFill>
                          <a:latin typeface="Arial" charset="0"/>
                          <a:ea typeface="Arial" charset="0"/>
                          <a:cs typeface="Arial" charset="0"/>
                        </a:rPr>
                        <a:t> (1–10)</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Fractions and decimals (1–6)</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Shape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Data representation and interpretation (F–10)</a:t>
                      </a:r>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Real numbers (7–10)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Geometric reasoning (3–10)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N/A</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Money and financial</a:t>
                      </a:r>
                      <a:r>
                        <a:rPr lang="en-US" sz="1100" b="0" baseline="0" dirty="0" smtClean="0">
                          <a:solidFill>
                            <a:srgbClr val="406077"/>
                          </a:solidFill>
                          <a:latin typeface="Arial" charset="0"/>
                          <a:ea typeface="Arial" charset="0"/>
                          <a:cs typeface="Arial" charset="0"/>
                        </a:rPr>
                        <a:t> mathematics (1–10)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Location and transformation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Patterns and algebra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Pythagoras and trigonometry (9–10)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Linear and non-linear relationships (7–10)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bl>
          </a:graphicData>
        </a:graphic>
      </p:graphicFrame>
    </p:spTree>
    <p:extLst>
      <p:ext uri="{BB962C8B-B14F-4D97-AF65-F5344CB8AC3E}">
        <p14:creationId xmlns:p14="http://schemas.microsoft.com/office/powerpoint/2010/main" val="414560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321925" y="616533"/>
            <a:ext cx="6615000" cy="3375000"/>
          </a:xfrm>
        </p:spPr>
        <p:txBody>
          <a:bodyPr/>
          <a:lstStyle/>
          <a:p>
            <a:pPr marL="0" indent="0">
              <a:buNone/>
            </a:pPr>
            <a:r>
              <a:rPr lang="en-AU" sz="2600" b="1" dirty="0">
                <a:solidFill>
                  <a:srgbClr val="0F1E50"/>
                </a:solidFill>
              </a:rPr>
              <a:t>5 </a:t>
            </a:r>
            <a:r>
              <a:rPr lang="en-AU" sz="2600" b="1" dirty="0" smtClean="0">
                <a:solidFill>
                  <a:srgbClr val="0F1E50"/>
                </a:solidFill>
              </a:rPr>
              <a:t>big ideas </a:t>
            </a:r>
            <a:r>
              <a:rPr lang="en-AU" sz="2600" b="1" dirty="0">
                <a:solidFill>
                  <a:srgbClr val="0F1E50"/>
                </a:solidFill>
              </a:rPr>
              <a:t>in the Patterns Top </a:t>
            </a:r>
            <a:r>
              <a:rPr lang="en-AU" sz="2600" b="1" dirty="0" smtClean="0">
                <a:solidFill>
                  <a:srgbClr val="0F1E50"/>
                </a:solidFill>
              </a:rPr>
              <a:t>Drawer</a:t>
            </a:r>
            <a:br>
              <a:rPr lang="en-AU" sz="2600" b="1" dirty="0" smtClean="0">
                <a:solidFill>
                  <a:srgbClr val="0F1E50"/>
                </a:solidFill>
              </a:rPr>
            </a:br>
            <a:endParaRPr lang="en-AU" b="1" dirty="0">
              <a:solidFill>
                <a:srgbClr val="0F1E50"/>
              </a:solidFill>
            </a:endParaRPr>
          </a:p>
          <a:p>
            <a:pPr lvl="2">
              <a:buFont typeface="Arial" panose="020B0604020202020204" pitchFamily="34" charset="0"/>
              <a:buChar char="•"/>
            </a:pPr>
            <a:r>
              <a:rPr lang="en-AU" sz="2200" dirty="0">
                <a:solidFill>
                  <a:srgbClr val="0F1E50"/>
                </a:solidFill>
              </a:rPr>
              <a:t>Patterns are everywhere</a:t>
            </a:r>
          </a:p>
          <a:p>
            <a:pPr lvl="2">
              <a:buFont typeface="Arial" panose="020B0604020202020204" pitchFamily="34" charset="0"/>
              <a:buChar char="•"/>
            </a:pPr>
            <a:r>
              <a:rPr lang="en-AU" sz="2200" dirty="0">
                <a:solidFill>
                  <a:srgbClr val="0F1E50"/>
                </a:solidFill>
              </a:rPr>
              <a:t>Mathematical patterns are regular</a:t>
            </a:r>
          </a:p>
          <a:p>
            <a:pPr lvl="2">
              <a:buFont typeface="Arial" panose="020B0604020202020204" pitchFamily="34" charset="0"/>
              <a:buChar char="•"/>
            </a:pPr>
            <a:r>
              <a:rPr lang="en-AU" sz="2200" b="1" dirty="0">
                <a:solidFill>
                  <a:srgbClr val="0F1E50"/>
                </a:solidFill>
              </a:rPr>
              <a:t>Repeating patterns</a:t>
            </a:r>
          </a:p>
          <a:p>
            <a:pPr lvl="2">
              <a:buFont typeface="Arial" panose="020B0604020202020204" pitchFamily="34" charset="0"/>
              <a:buChar char="•"/>
            </a:pPr>
            <a:r>
              <a:rPr lang="en-AU" sz="2200" dirty="0">
                <a:solidFill>
                  <a:srgbClr val="0F1E50"/>
                </a:solidFill>
              </a:rPr>
              <a:t>Growing patterns</a:t>
            </a:r>
          </a:p>
          <a:p>
            <a:pPr lvl="2">
              <a:buFont typeface="Arial" panose="020B0604020202020204" pitchFamily="34" charset="0"/>
              <a:buChar char="•"/>
            </a:pPr>
            <a:r>
              <a:rPr lang="en-AU" sz="2200" dirty="0">
                <a:solidFill>
                  <a:srgbClr val="0F1E50"/>
                </a:solidFill>
              </a:rPr>
              <a:t>Patterns in shapes</a:t>
            </a:r>
            <a:endParaRPr lang="en-US" sz="2200" dirty="0">
              <a:solidFill>
                <a:srgbClr val="0F1E50"/>
              </a:solidFill>
            </a:endParaRPr>
          </a:p>
        </p:txBody>
      </p:sp>
    </p:spTree>
    <p:extLst>
      <p:ext uri="{BB962C8B-B14F-4D97-AF65-F5344CB8AC3E}">
        <p14:creationId xmlns:p14="http://schemas.microsoft.com/office/powerpoint/2010/main" val="343483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776" y="621462"/>
            <a:ext cx="7007860" cy="3375000"/>
          </a:xfrm>
        </p:spPr>
        <p:txBody>
          <a:bodyPr/>
          <a:lstStyle/>
          <a:p>
            <a:pPr marL="0" indent="0">
              <a:buNone/>
            </a:pPr>
            <a:r>
              <a:rPr lang="en-AU" sz="2800" b="1" dirty="0">
                <a:solidFill>
                  <a:srgbClr val="0F1E50"/>
                </a:solidFill>
              </a:rPr>
              <a:t>Focus </a:t>
            </a:r>
            <a:r>
              <a:rPr lang="en-AU" sz="2800" b="1" dirty="0" smtClean="0">
                <a:solidFill>
                  <a:srgbClr val="0F1E50"/>
                </a:solidFill>
              </a:rPr>
              <a:t>question </a:t>
            </a:r>
            <a:endParaRPr lang="en-AU" sz="2800" b="1" dirty="0">
              <a:solidFill>
                <a:srgbClr val="0F1E50"/>
              </a:solidFill>
            </a:endParaRPr>
          </a:p>
          <a:p>
            <a:pPr marL="0" indent="0">
              <a:buNone/>
            </a:pPr>
            <a:r>
              <a:rPr lang="en-AU" dirty="0">
                <a:solidFill>
                  <a:srgbClr val="0F1E50"/>
                </a:solidFill>
              </a:rPr>
              <a:t>	</a:t>
            </a:r>
            <a:endParaRPr lang="en-AU" dirty="0" smtClean="0">
              <a:solidFill>
                <a:srgbClr val="0F1E50"/>
              </a:solidFill>
            </a:endParaRPr>
          </a:p>
          <a:p>
            <a:pPr marL="0" indent="0">
              <a:lnSpc>
                <a:spcPct val="100000"/>
              </a:lnSpc>
              <a:buNone/>
            </a:pPr>
            <a:r>
              <a:rPr lang="en-AU" sz="2200" dirty="0">
                <a:solidFill>
                  <a:srgbClr val="0F1E50"/>
                </a:solidFill>
              </a:rPr>
              <a:t>	</a:t>
            </a:r>
            <a:r>
              <a:rPr lang="en-AU" sz="2200" dirty="0" smtClean="0">
                <a:solidFill>
                  <a:srgbClr val="0F1E50"/>
                </a:solidFill>
              </a:rPr>
              <a:t>Repeating </a:t>
            </a:r>
            <a:r>
              <a:rPr lang="en-AU" sz="2200" dirty="0">
                <a:solidFill>
                  <a:srgbClr val="0F1E50"/>
                </a:solidFill>
              </a:rPr>
              <a:t>and growing patterns are </a:t>
            </a:r>
            <a:r>
              <a:rPr lang="en-AU" sz="2200" dirty="0" smtClean="0">
                <a:solidFill>
                  <a:srgbClr val="0F1E50"/>
                </a:solidFill>
              </a:rPr>
              <a:t>different</a:t>
            </a:r>
            <a:r>
              <a:rPr lang="en-AU" sz="2200" dirty="0">
                <a:solidFill>
                  <a:srgbClr val="0F1E50"/>
                </a:solidFill>
              </a:rPr>
              <a:t>. </a:t>
            </a:r>
            <a:r>
              <a:rPr lang="en-AU" sz="2200" dirty="0" smtClean="0">
                <a:solidFill>
                  <a:srgbClr val="0F1E50"/>
                </a:solidFill>
              </a:rPr>
              <a:t>	How </a:t>
            </a:r>
            <a:r>
              <a:rPr lang="en-AU" sz="2200" dirty="0">
                <a:solidFill>
                  <a:srgbClr val="0F1E50"/>
                </a:solidFill>
              </a:rPr>
              <a:t>can we move learners from </a:t>
            </a:r>
            <a:r>
              <a:rPr lang="en-AU" sz="2200" dirty="0" smtClean="0">
                <a:solidFill>
                  <a:srgbClr val="0F1E50"/>
                </a:solidFill>
              </a:rPr>
              <a:t>	additive </a:t>
            </a:r>
            <a:r>
              <a:rPr lang="en-AU" sz="2200" dirty="0">
                <a:solidFill>
                  <a:srgbClr val="0F1E50"/>
                </a:solidFill>
              </a:rPr>
              <a:t>thinking </a:t>
            </a:r>
            <a:r>
              <a:rPr lang="en-AU" sz="2200" dirty="0" smtClean="0">
                <a:solidFill>
                  <a:srgbClr val="0F1E50"/>
                </a:solidFill>
              </a:rPr>
              <a:t>	to </a:t>
            </a:r>
            <a:r>
              <a:rPr lang="en-AU" sz="2200" dirty="0">
                <a:solidFill>
                  <a:srgbClr val="0F1E50"/>
                </a:solidFill>
              </a:rPr>
              <a:t>multiplicative thinking?</a:t>
            </a:r>
          </a:p>
          <a:p>
            <a:pPr marL="0" indent="0">
              <a:buNone/>
            </a:pPr>
            <a:endParaRPr lang="en-US" sz="2200" dirty="0">
              <a:solidFill>
                <a:srgbClr val="4B697F"/>
              </a:solidFill>
            </a:endParaRPr>
          </a:p>
        </p:txBody>
      </p:sp>
    </p:spTree>
    <p:extLst>
      <p:ext uri="{BB962C8B-B14F-4D97-AF65-F5344CB8AC3E}">
        <p14:creationId xmlns:p14="http://schemas.microsoft.com/office/powerpoint/2010/main" val="107792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7428776" y="4420734"/>
            <a:ext cx="3258458" cy="646331"/>
          </a:xfrm>
          <a:prstGeom prst="rect">
            <a:avLst/>
          </a:prstGeom>
        </p:spPr>
        <p:txBody>
          <a:bodyPr wrap="square">
            <a:spAutoFit/>
          </a:bodyPr>
          <a:lstStyle/>
          <a:p>
            <a:r>
              <a:rPr lang="en-AU" sz="800" b="1" dirty="0">
                <a:solidFill>
                  <a:srgbClr val="4B697F"/>
                </a:solidFill>
                <a:latin typeface="Arial" charset="0"/>
                <a:ea typeface="Arial" charset="0"/>
                <a:cs typeface="Arial" charset="0"/>
              </a:rPr>
              <a:t>A wrought iron </a:t>
            </a:r>
            <a:r>
              <a:rPr lang="en-AU" sz="800" b="1" dirty="0" smtClean="0">
                <a:solidFill>
                  <a:srgbClr val="4B697F"/>
                </a:solidFill>
                <a:latin typeface="Arial" charset="0"/>
                <a:ea typeface="Arial" charset="0"/>
                <a:cs typeface="Arial" charset="0"/>
              </a:rPr>
              <a:t>fence</a:t>
            </a:r>
            <a:r>
              <a:rPr lang="en-AU" sz="700" dirty="0">
                <a:solidFill>
                  <a:srgbClr val="4B697F"/>
                </a:solidFill>
                <a:latin typeface="Arial" charset="0"/>
                <a:ea typeface="Arial" charset="0"/>
                <a:cs typeface="Arial" charset="0"/>
              </a:rPr>
              <a:t/>
            </a:r>
            <a:br>
              <a:rPr lang="en-AU" sz="700" dirty="0">
                <a:solidFill>
                  <a:srgbClr val="4B697F"/>
                </a:solidFill>
                <a:latin typeface="Arial" charset="0"/>
                <a:ea typeface="Arial" charset="0"/>
                <a:cs typeface="Arial" charset="0"/>
              </a:rPr>
            </a:br>
            <a:r>
              <a:rPr lang="en-AU" sz="700" dirty="0">
                <a:solidFill>
                  <a:srgbClr val="4B697F"/>
                </a:solidFill>
                <a:latin typeface="Arial" charset="0"/>
                <a:ea typeface="Arial" charset="0"/>
                <a:cs typeface="Arial" charset="0"/>
              </a:rPr>
              <a:t>Source: </a:t>
            </a:r>
            <a:r>
              <a:rPr lang="en-AU" sz="700" dirty="0">
                <a:solidFill>
                  <a:srgbClr val="4B697F"/>
                </a:solidFill>
                <a:latin typeface="Arial" charset="0"/>
                <a:ea typeface="Arial" charset="0"/>
                <a:cs typeface="Arial" charset="0"/>
                <a:hlinkClick r:id="rId3"/>
              </a:rPr>
              <a:t>NCPTT Media</a:t>
            </a:r>
            <a:r>
              <a:rPr lang="en-AU" sz="700" dirty="0">
                <a:solidFill>
                  <a:srgbClr val="4B697F"/>
                </a:solidFill>
                <a:latin typeface="Arial" charset="0"/>
                <a:ea typeface="Arial" charset="0"/>
                <a:cs typeface="Arial" charset="0"/>
              </a:rPr>
              <a:t>. </a:t>
            </a:r>
            <a:r>
              <a:rPr lang="en-AU" sz="700" dirty="0" smtClean="0">
                <a:solidFill>
                  <a:srgbClr val="4B697F"/>
                </a:solidFill>
                <a:latin typeface="Arial" charset="0"/>
                <a:ea typeface="Arial" charset="0"/>
                <a:cs typeface="Arial" charset="0"/>
              </a:rPr>
              <a:t/>
            </a:r>
            <a:br>
              <a:rPr lang="en-AU" sz="700" dirty="0" smtClean="0">
                <a:solidFill>
                  <a:srgbClr val="4B697F"/>
                </a:solidFill>
                <a:latin typeface="Arial" charset="0"/>
                <a:ea typeface="Arial" charset="0"/>
                <a:cs typeface="Arial" charset="0"/>
              </a:rPr>
            </a:br>
            <a:r>
              <a:rPr lang="en-AU" sz="700" dirty="0" smtClean="0">
                <a:solidFill>
                  <a:srgbClr val="4B697F"/>
                </a:solidFill>
                <a:latin typeface="Arial" charset="0"/>
                <a:ea typeface="Arial" charset="0"/>
                <a:cs typeface="Arial" charset="0"/>
              </a:rPr>
              <a:t>Licensed </a:t>
            </a:r>
            <a:r>
              <a:rPr lang="en-AU" sz="700" dirty="0">
                <a:solidFill>
                  <a:srgbClr val="4B697F"/>
                </a:solidFill>
                <a:latin typeface="Arial" charset="0"/>
                <a:ea typeface="Arial" charset="0"/>
                <a:cs typeface="Arial" charset="0"/>
              </a:rPr>
              <a:t>under an </a:t>
            </a:r>
            <a:r>
              <a:rPr lang="en-AU" sz="700" dirty="0" smtClean="0">
                <a:solidFill>
                  <a:srgbClr val="4B697F"/>
                </a:solidFill>
                <a:latin typeface="Arial" charset="0"/>
                <a:ea typeface="Arial" charset="0"/>
                <a:cs typeface="Arial" charset="0"/>
              </a:rPr>
              <a:t/>
            </a:r>
            <a:br>
              <a:rPr lang="en-AU" sz="700" dirty="0" smtClean="0">
                <a:solidFill>
                  <a:srgbClr val="4B697F"/>
                </a:solidFill>
                <a:latin typeface="Arial" charset="0"/>
                <a:ea typeface="Arial" charset="0"/>
                <a:cs typeface="Arial" charset="0"/>
              </a:rPr>
            </a:br>
            <a:r>
              <a:rPr lang="en-AU" sz="700" dirty="0" smtClean="0">
                <a:solidFill>
                  <a:srgbClr val="4B697F"/>
                </a:solidFill>
                <a:latin typeface="Arial" charset="0"/>
                <a:ea typeface="Arial" charset="0"/>
                <a:cs typeface="Arial" charset="0"/>
                <a:hlinkClick r:id="rId4"/>
              </a:rPr>
              <a:t>Attribution-NonCommercial </a:t>
            </a:r>
            <a:r>
              <a:rPr lang="en-AU" sz="700" dirty="0">
                <a:solidFill>
                  <a:srgbClr val="4B697F"/>
                </a:solidFill>
                <a:latin typeface="Arial" charset="0"/>
                <a:ea typeface="Arial" charset="0"/>
                <a:cs typeface="Arial" charset="0"/>
                <a:hlinkClick r:id="rId4"/>
              </a:rPr>
              <a:t>2.0 </a:t>
            </a:r>
            <a:r>
              <a:rPr lang="en-AU" sz="700" dirty="0" smtClean="0">
                <a:solidFill>
                  <a:srgbClr val="4B697F"/>
                </a:solidFill>
                <a:latin typeface="Arial" charset="0"/>
                <a:ea typeface="Arial" charset="0"/>
                <a:cs typeface="Arial" charset="0"/>
                <a:hlinkClick r:id="rId4"/>
              </a:rPr>
              <a:t>Generic</a:t>
            </a:r>
            <a:r>
              <a:rPr lang="en-AU" sz="700" dirty="0" smtClean="0">
                <a:solidFill>
                  <a:srgbClr val="4B697F"/>
                </a:solidFill>
                <a:latin typeface="Arial" charset="0"/>
                <a:ea typeface="Arial" charset="0"/>
                <a:cs typeface="Arial" charset="0"/>
              </a:rPr>
              <a:t/>
            </a:r>
            <a:br>
              <a:rPr lang="en-AU" sz="700" dirty="0" smtClean="0">
                <a:solidFill>
                  <a:srgbClr val="4B697F"/>
                </a:solidFill>
                <a:latin typeface="Arial" charset="0"/>
                <a:ea typeface="Arial" charset="0"/>
                <a:cs typeface="Arial" charset="0"/>
              </a:rPr>
            </a:br>
            <a:r>
              <a:rPr lang="en-AU" sz="700" dirty="0" smtClean="0">
                <a:solidFill>
                  <a:srgbClr val="4B697F"/>
                </a:solidFill>
                <a:latin typeface="Arial" charset="0"/>
                <a:ea typeface="Arial" charset="0"/>
                <a:cs typeface="Arial" charset="0"/>
              </a:rPr>
              <a:t>(</a:t>
            </a:r>
            <a:r>
              <a:rPr lang="en-AU" sz="700" dirty="0">
                <a:solidFill>
                  <a:srgbClr val="4B697F"/>
                </a:solidFill>
                <a:latin typeface="Arial" charset="0"/>
                <a:ea typeface="Arial" charset="0"/>
                <a:cs typeface="Arial" charset="0"/>
              </a:rPr>
              <a:t>CC BY-NC 2.0).</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7785" y="950913"/>
            <a:ext cx="4626429" cy="3469821"/>
          </a:xfrm>
          <a:prstGeom prst="rect">
            <a:avLst/>
          </a:prstGeom>
        </p:spPr>
      </p:pic>
    </p:spTree>
    <p:extLst>
      <p:ext uri="{BB962C8B-B14F-4D97-AF65-F5344CB8AC3E}">
        <p14:creationId xmlns:p14="http://schemas.microsoft.com/office/powerpoint/2010/main" val="1882806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03790" y="1585135"/>
            <a:ext cx="4418942" cy="2540891"/>
          </a:xfrm>
        </p:spPr>
      </p:pic>
    </p:spTree>
    <p:extLst>
      <p:ext uri="{BB962C8B-B14F-4D97-AF65-F5344CB8AC3E}">
        <p14:creationId xmlns:p14="http://schemas.microsoft.com/office/powerpoint/2010/main" val="1721720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614" y="950913"/>
            <a:ext cx="3740528" cy="3559047"/>
          </a:xfrm>
          <a:prstGeom prst="rect">
            <a:avLst/>
          </a:prstGeom>
        </p:spPr>
      </p:pic>
    </p:spTree>
    <p:extLst>
      <p:ext uri="{BB962C8B-B14F-4D97-AF65-F5344CB8AC3E}">
        <p14:creationId xmlns:p14="http://schemas.microsoft.com/office/powerpoint/2010/main" val="323742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2476</TotalTime>
  <Words>2344</Words>
  <Application>Microsoft Macintosh PowerPoint</Application>
  <PresentationFormat>On-screen Show (16:9)</PresentationFormat>
  <Paragraphs>239</Paragraphs>
  <Slides>26</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Calibri</vt:lpstr>
      <vt:lpstr>Arial</vt:lpstr>
      <vt:lpstr>dimensions</vt:lpstr>
      <vt:lpstr>1_Office Theme</vt:lpstr>
      <vt:lpstr>Working with Top Drawer Teachers: The big ideas of patterns</vt:lpstr>
      <vt:lpstr>Big idea: Repeating patterns</vt:lpstr>
      <vt:lpstr>PowerPoint Presentation</vt:lpstr>
      <vt:lpstr>Australian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 Samojlowicz</dc:creator>
  <cp:lastModifiedBy>Toby Spencer</cp:lastModifiedBy>
  <cp:revision>73</cp:revision>
  <cp:lastPrinted>2015-01-29T03:23:13Z</cp:lastPrinted>
  <dcterms:created xsi:type="dcterms:W3CDTF">2016-06-29T03:18:31Z</dcterms:created>
  <dcterms:modified xsi:type="dcterms:W3CDTF">2017-02-22T00:00:15Z</dcterms:modified>
</cp:coreProperties>
</file>