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7" r:id="rId1"/>
    <p:sldMasterId id="2147483816" r:id="rId2"/>
  </p:sldMasterIdLst>
  <p:notesMasterIdLst>
    <p:notesMasterId r:id="rId20"/>
  </p:notesMasterIdLst>
  <p:handoutMasterIdLst>
    <p:handoutMasterId r:id="rId21"/>
  </p:handoutMasterIdLst>
  <p:sldIdLst>
    <p:sldId id="286" r:id="rId3"/>
    <p:sldId id="284" r:id="rId4"/>
    <p:sldId id="283" r:id="rId5"/>
    <p:sldId id="285" r:id="rId6"/>
    <p:sldId id="277" r:id="rId7"/>
    <p:sldId id="264" r:id="rId8"/>
    <p:sldId id="260" r:id="rId9"/>
    <p:sldId id="272" r:id="rId10"/>
    <p:sldId id="271" r:id="rId11"/>
    <p:sldId id="279" r:id="rId12"/>
    <p:sldId id="280" r:id="rId13"/>
    <p:sldId id="287" r:id="rId14"/>
    <p:sldId id="288" r:id="rId15"/>
    <p:sldId id="289" r:id="rId16"/>
    <p:sldId id="282" r:id="rId17"/>
    <p:sldId id="281" r:id="rId18"/>
    <p:sldId id="290" r:id="rId1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99" userDrawn="1">
          <p15:clr>
            <a:srgbClr val="A4A3A4"/>
          </p15:clr>
        </p15:guide>
        <p15:guide id="2" pos="9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E50"/>
    <a:srgbClr val="4060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481" autoAdjust="0"/>
    <p:restoredTop sz="74176" autoAdjust="0"/>
  </p:normalViewPr>
  <p:slideViewPr>
    <p:cSldViewPr snapToGrid="0" snapToObjects="1">
      <p:cViewPr>
        <p:scale>
          <a:sx n="120" d="100"/>
          <a:sy n="120" d="100"/>
        </p:scale>
        <p:origin x="1016" y="144"/>
      </p:cViewPr>
      <p:guideLst>
        <p:guide orient="horz" pos="599"/>
        <p:guide pos="90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1" d="100"/>
          <a:sy n="71" d="100"/>
        </p:scale>
        <p:origin x="96" y="33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BAE22-BA42-E844-AF4D-3FC3DEF54B2D}" type="datetimeFigureOut">
              <a:rPr lang="en-US" smtClean="0"/>
              <a:pPr/>
              <a:t>2/22/17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1D9726-895E-5642-AF69-D29CC26818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6617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DB789-A0E4-FC41-A88F-E0D29EABCBC2}" type="datetimeFigureOut">
              <a:rPr lang="en-US" smtClean="0"/>
              <a:pPr/>
              <a:t>2/22/17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8FC2C-B79D-6546-A7CD-42435F8CEE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81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Relationship Id="rId3" Type="http://schemas.openxmlformats.org/officeDocument/2006/relationships/hyperlink" Target="http://topdrawer.aamt.edu.au/Patterns/Misunderstandings/Tessellations/Growing-patterns-can-tessellate" TargetMode="Externa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ustraliancurriculum.edu.au/Mathematics/Curriculum/F-10" TargetMode="External"/><Relationship Id="rId4" Type="http://schemas.openxmlformats.org/officeDocument/2006/relationships/hyperlink" Target="http://topdrawer.aamt.edu.au/Patterns/Downloads/Patterns-and-their-applications-in-the-Australian-Curriculum-Mathematics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topdrawer.aamt.edu.au/Patterns/Big-ideas/Mathematical-patterns-are-regular" TargetMode="External"/><Relationship Id="rId4" Type="http://schemas.openxmlformats.org/officeDocument/2006/relationships/hyperlink" Target="http://topdrawer.aamt.edu.au/Patterns/Big-ideas/Patterns-are-everywhere" TargetMode="External"/><Relationship Id="rId5" Type="http://schemas.openxmlformats.org/officeDocument/2006/relationships/hyperlink" Target="http://topdrawer.aamt.edu.au/Patterns/Big-ideas/Repeating-patterns" TargetMode="External"/><Relationship Id="rId6" Type="http://schemas.openxmlformats.org/officeDocument/2006/relationships/hyperlink" Target="http://topdrawer.aamt.edu.au/Patterns/Big-ideas/Growing-patterns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974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0557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Notice that the term 'regular polygon' has a special meaning in geometry; it is a polygon with all sides and angles equal. In that sense, only the triangle, square and hexagon are regular polygons. Nevertheless, the other figures do have some regularity.</a:t>
            </a:r>
          </a:p>
          <a:p>
            <a:endParaRPr lang="en-AU" dirty="0" smtClean="0"/>
          </a:p>
          <a:p>
            <a:r>
              <a:rPr lang="en-AU" dirty="0" smtClean="0"/>
              <a:t>Pattern blocks may also be used to </a:t>
            </a:r>
            <a:r>
              <a:rPr lang="en-AU" u="sng" dirty="0" smtClean="0">
                <a:hlinkClick r:id="rId3"/>
              </a:rPr>
              <a:t>make patterns</a:t>
            </a:r>
            <a:r>
              <a:rPr lang="en-AU" dirty="0" smtClean="0"/>
              <a:t> where the same basic geometrical ideas also occur.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089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Triangles tessellate.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Look at the separate triangles. Half of the triangles are 'point up' and half are 'point down'. But they are all exactly the same size and shape — that is, they are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congruent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are other geometrical concepts hidden in the tessellation. Can you find them?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43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50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Six triangles fit around each 'point' of the tessellation.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 each point, there are six corners, consisting of two copies of each corner of the triangle — three on one side of a line and three on the other side.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other words, the three corners of a triangle together make up a straight line.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7568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Now that you have nearly completed this module, consider this question that was posed to you at the beginning.</a:t>
            </a:r>
            <a:r>
              <a:rPr lang="en-AU" baseline="0" dirty="0"/>
              <a:t> Either in small groups or as a whole share your thoughts, ideas and wonderings with each other in beginning to answer this questions</a:t>
            </a:r>
            <a:r>
              <a:rPr lang="en-AU" baseline="0"/>
              <a:t>.</a:t>
            </a:r>
            <a:r>
              <a:rPr lang="en-AU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122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99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75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Big ideas</a:t>
            </a:r>
          </a:p>
          <a:p>
            <a:r>
              <a:rPr lang="en-AU" dirty="0"/>
              <a:t>Patterns and algebra is a </a:t>
            </a:r>
            <a:r>
              <a:rPr lang="en-AU" dirty="0" err="1"/>
              <a:t>substrand</a:t>
            </a:r>
            <a:r>
              <a:rPr lang="en-AU" dirty="0"/>
              <a:t> of the Number and Algebra strand of the </a:t>
            </a:r>
            <a:r>
              <a:rPr lang="en-AU" i="1" dirty="0">
                <a:hlinkClick r:id="rId3"/>
              </a:rPr>
              <a:t>Australian Curriculum: Mathematics</a:t>
            </a:r>
            <a:r>
              <a:rPr lang="en-AU" dirty="0"/>
              <a:t>. However, patterning ideas arise in other </a:t>
            </a:r>
            <a:r>
              <a:rPr lang="en-AU" dirty="0" err="1"/>
              <a:t>substrands</a:t>
            </a:r>
            <a:r>
              <a:rPr lang="en-AU" dirty="0"/>
              <a:t> of this strand, and also in the Measurement and Geometry and the Statistics and Probability strands. Many of the </a:t>
            </a:r>
            <a:r>
              <a:rPr lang="en-AU" dirty="0" err="1"/>
              <a:t>substrands</a:t>
            </a:r>
            <a:r>
              <a:rPr lang="en-AU" dirty="0"/>
              <a:t> can be approached from the ideas of patterns. You can look at a list of content descriptions from the Foundation year through to year 3 in </a:t>
            </a:r>
            <a:r>
              <a:rPr lang="en-AU" i="1" dirty="0">
                <a:hlinkClick r:id="rId4"/>
              </a:rPr>
              <a:t>Patterns and their Applications in the Australian Curriculum: Mathematics</a:t>
            </a:r>
            <a:r>
              <a:rPr lang="en-AU" dirty="0"/>
              <a:t>.</a:t>
            </a:r>
          </a:p>
          <a:p>
            <a:endParaRPr lang="en-AU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Review and/or distribute</a:t>
            </a:r>
            <a:r>
              <a:rPr lang="en-AU" baseline="0" dirty="0"/>
              <a:t> the Australian Curriculum: Mathematics document that contain reference to patterns or in which a pattern approach can be usefully applied.</a:t>
            </a:r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17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Big ideas</a:t>
            </a:r>
          </a:p>
          <a:p>
            <a:r>
              <a:rPr lang="en-AU" dirty="0"/>
              <a:t>We are going to look at the big ideas of patterns that thread through the various </a:t>
            </a:r>
            <a:r>
              <a:rPr lang="en-AU" dirty="0" err="1"/>
              <a:t>substrands</a:t>
            </a:r>
            <a:r>
              <a:rPr lang="en-AU" dirty="0"/>
              <a:t> of the curriculum. The big ideas included in the Patterns drawer embrace a large proportion of the separate content descriptions for each year level. So each big idea helps in thinking about many topics in the curriculum.</a:t>
            </a:r>
          </a:p>
          <a:p>
            <a:r>
              <a:rPr lang="en-AU" dirty="0"/>
              <a:t>Focussing on the big ideas can also help integrate the different strands. In particular, patterns can link many ideas in number and geometry.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1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Now that you have nearly completed this module, consider this question that was posed to you at the beginning.</a:t>
            </a:r>
            <a:r>
              <a:rPr lang="en-AU" baseline="0" dirty="0"/>
              <a:t> Either in small groups or as a whole share your thoughts, ideas and wonderings with each other in beginning to answer this questions</a:t>
            </a:r>
            <a:r>
              <a:rPr lang="en-AU" baseline="0"/>
              <a:t>.</a:t>
            </a:r>
            <a:r>
              <a:rPr lang="en-AU"/>
              <a:t>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91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Look at these</a:t>
            </a:r>
            <a:r>
              <a:rPr lang="en-AU" baseline="0" dirty="0"/>
              <a:t> two shapes.</a:t>
            </a:r>
          </a:p>
          <a:p>
            <a:endParaRPr lang="en-AU" baseline="0" dirty="0"/>
          </a:p>
          <a:p>
            <a:r>
              <a:rPr lang="en-AU" dirty="0"/>
              <a:t>The shape on the left is a scribble -- there is no </a:t>
            </a:r>
            <a:r>
              <a:rPr lang="en-AU" u="sng" dirty="0">
                <a:hlinkClick r:id="rId3"/>
              </a:rPr>
              <a:t>regularity</a:t>
            </a:r>
            <a:r>
              <a:rPr lang="en-AU" dirty="0"/>
              <a:t> to it.</a:t>
            </a:r>
          </a:p>
          <a:p>
            <a:endParaRPr lang="en-AU" dirty="0"/>
          </a:p>
          <a:p>
            <a:r>
              <a:rPr lang="en-AU" dirty="0"/>
              <a:t>But the shape on the right definitely has some structure. Here are some of its properties:</a:t>
            </a:r>
          </a:p>
          <a:p>
            <a:r>
              <a:rPr lang="en-AU" dirty="0"/>
              <a:t>	* the opposite sides are parallel and the same length</a:t>
            </a:r>
          </a:p>
          <a:p>
            <a:r>
              <a:rPr lang="en-AU" dirty="0"/>
              <a:t>	* all the angles are equal</a:t>
            </a:r>
          </a:p>
          <a:p>
            <a:r>
              <a:rPr lang="en-AU" dirty="0"/>
              <a:t>	* it is symmetrical about vertical and horizontal mirror lines.</a:t>
            </a:r>
          </a:p>
          <a:p>
            <a:endParaRPr lang="en-AU" dirty="0"/>
          </a:p>
          <a:p>
            <a:r>
              <a:rPr lang="en-AU" dirty="0"/>
              <a:t>These properties are like rules that tell you how the shape is made. So this shape has a definite pattern.</a:t>
            </a:r>
          </a:p>
          <a:p>
            <a:endParaRPr lang="en-AU" dirty="0"/>
          </a:p>
          <a:p>
            <a:r>
              <a:rPr lang="en-AU" dirty="0"/>
              <a:t>An exploration of shapes and their properties should therefore be included in patterning activities.</a:t>
            </a:r>
          </a:p>
          <a:p>
            <a:endParaRPr lang="en-AU" dirty="0"/>
          </a:p>
          <a:p>
            <a:r>
              <a:rPr lang="en-AU" dirty="0"/>
              <a:t>Many of these shapes (like the rectangle above) can be found </a:t>
            </a:r>
            <a:r>
              <a:rPr lang="en-AU" u="sng" dirty="0">
                <a:hlinkClick r:id="rId4"/>
              </a:rPr>
              <a:t>everywhere</a:t>
            </a:r>
            <a:r>
              <a:rPr lang="en-AU" dirty="0">
                <a:hlinkClick r:id="rId4"/>
              </a:rPr>
              <a:t> </a:t>
            </a:r>
            <a:r>
              <a:rPr lang="en-AU" u="sng" dirty="0">
                <a:hlinkClick r:id="rId4"/>
              </a:rPr>
              <a:t>around us</a:t>
            </a:r>
            <a:r>
              <a:rPr lang="en-AU" dirty="0"/>
              <a:t>; others may be constructed using the ideas that arise in exploring our environment.</a:t>
            </a:r>
          </a:p>
          <a:p>
            <a:endParaRPr lang="en-AU" dirty="0"/>
          </a:p>
          <a:p>
            <a:r>
              <a:rPr lang="en-AU" dirty="0"/>
              <a:t>Shapes can also be used as units in </a:t>
            </a:r>
            <a:r>
              <a:rPr lang="en-AU" u="sng" dirty="0">
                <a:hlinkClick r:id="rId5"/>
              </a:rPr>
              <a:t>repeating patterns</a:t>
            </a:r>
            <a:r>
              <a:rPr lang="en-AU" dirty="0"/>
              <a:t> and </a:t>
            </a:r>
            <a:r>
              <a:rPr lang="en-AU" u="sng" dirty="0">
                <a:hlinkClick r:id="rId6"/>
              </a:rPr>
              <a:t>growing patterns</a:t>
            </a:r>
            <a:r>
              <a:rPr lang="en-AU" dirty="0"/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5496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="1" dirty="0"/>
              <a:t>The language of shapes.</a:t>
            </a:r>
          </a:p>
          <a:p>
            <a:endParaRPr lang="en-AU" dirty="0"/>
          </a:p>
          <a:p>
            <a:r>
              <a:rPr lang="en-AU" dirty="0"/>
              <a:t>Pattern blocks provide an excellent introduction to some basic geometrical concepts.</a:t>
            </a:r>
          </a:p>
          <a:p>
            <a:endParaRPr lang="en-AU" dirty="0"/>
          </a:p>
          <a:p>
            <a:r>
              <a:rPr lang="en-AU" dirty="0"/>
              <a:t>Every early mathematics classroom should have a plentiful supply of pattern blocks.</a:t>
            </a:r>
          </a:p>
          <a:p>
            <a:endParaRPr lang="en-AU" dirty="0"/>
          </a:p>
          <a:p>
            <a:r>
              <a:rPr lang="en-AU" dirty="0"/>
              <a:t>Blocks made of thick felt are quieter than blocks made of wood or plastic.</a:t>
            </a:r>
          </a:p>
          <a:p>
            <a:endParaRPr lang="en-AU" dirty="0"/>
          </a:p>
          <a:p>
            <a:r>
              <a:rPr lang="en-AU" dirty="0"/>
              <a:t>Pattern blocks may be used to introduce students to some basic geometrical concepts that arise from the patterns within the shapes. For example, you could give each student a set of six different blocks and ask them to discuss the following questions.</a:t>
            </a:r>
          </a:p>
          <a:p>
            <a:endParaRPr lang="en-AU" dirty="0"/>
          </a:p>
          <a:p>
            <a:r>
              <a:rPr lang="en-AU" b="1" dirty="0"/>
              <a:t>* Look at each block in turn. What is regular about it?</a:t>
            </a:r>
            <a:endParaRPr lang="en-AU" dirty="0"/>
          </a:p>
          <a:p>
            <a:r>
              <a:rPr lang="en-AU" b="1" dirty="0"/>
              <a:t>* Choose any two blocks. What is the same about them? How are they different?</a:t>
            </a:r>
            <a:endParaRPr lang="en-AU" dirty="0"/>
          </a:p>
          <a:p>
            <a:r>
              <a:rPr lang="en-AU" b="1" dirty="0"/>
              <a:t>* Sort the pattern blocks into groups. What is the same about all the blocks in each group?</a:t>
            </a:r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77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8FC2C-B79D-6546-A7CD-42435F8CEEE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841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0" y="841772"/>
            <a:ext cx="6615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3500" y="2701529"/>
            <a:ext cx="6615000" cy="1755000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923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6925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273844"/>
            <a:ext cx="6615000" cy="9450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411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0" y="1282304"/>
            <a:ext cx="66150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500" y="3442098"/>
            <a:ext cx="66150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808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08500" y="1441429"/>
            <a:ext cx="32400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1333500" y="1441429"/>
            <a:ext cx="32400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846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5266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331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1" y="336946"/>
            <a:ext cx="3170039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3538" y="740569"/>
            <a:ext cx="4013003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3501" y="1537096"/>
            <a:ext cx="317003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2580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501" y="336946"/>
            <a:ext cx="3073823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02628" y="740569"/>
            <a:ext cx="4052455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3501" y="1537096"/>
            <a:ext cx="3073822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91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47875" y="841773"/>
            <a:ext cx="6705600" cy="1168003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47875" y="2085975"/>
            <a:ext cx="6705600" cy="342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612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3500" y="273844"/>
            <a:ext cx="6615000" cy="94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3500" y="1369219"/>
            <a:ext cx="6615000" cy="3375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0"/>
            <a:ext cx="1080000" cy="5143500"/>
          </a:xfrm>
          <a:prstGeom prst="rect">
            <a:avLst/>
          </a:prstGeom>
          <a:gradFill flip="none" rotWithShape="1">
            <a:gsLst>
              <a:gs pos="0">
                <a:srgbClr val="406077"/>
              </a:gs>
              <a:gs pos="79000">
                <a:srgbClr val="FFFFFF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8" name="Picture 8" descr="dimensions_logo_2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4" y="258367"/>
            <a:ext cx="945000" cy="75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194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rgbClr val="406077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38893" y="2421732"/>
            <a:ext cx="6305107" cy="2345531"/>
          </a:xfrm>
          <a:prstGeom prst="rect">
            <a:avLst/>
          </a:prstGeom>
          <a:gradFill flip="none" rotWithShape="1">
            <a:gsLst>
              <a:gs pos="91000">
                <a:srgbClr val="406077"/>
              </a:gs>
              <a:gs pos="9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1" name="Rectangle 10"/>
          <p:cNvSpPr/>
          <p:nvPr/>
        </p:nvSpPr>
        <p:spPr>
          <a:xfrm flipH="1">
            <a:off x="0" y="4767263"/>
            <a:ext cx="6858000" cy="384572"/>
          </a:xfrm>
          <a:prstGeom prst="rect">
            <a:avLst/>
          </a:prstGeom>
          <a:gradFill flip="none" rotWithShape="1">
            <a:gsLst>
              <a:gs pos="100000">
                <a:srgbClr val="406077"/>
              </a:gs>
              <a:gs pos="23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sp>
        <p:nvSpPr>
          <p:cNvPr id="12" name="Rectangle 11"/>
          <p:cNvSpPr/>
          <p:nvPr/>
        </p:nvSpPr>
        <p:spPr>
          <a:xfrm flipV="1">
            <a:off x="2998381" y="2350210"/>
            <a:ext cx="6145620" cy="113193"/>
          </a:xfrm>
          <a:prstGeom prst="rect">
            <a:avLst/>
          </a:prstGeom>
          <a:solidFill>
            <a:srgbClr val="CE1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13" name="Picture 9" descr="dimensions_logo copy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42875"/>
            <a:ext cx="18383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2998381" y="2008668"/>
            <a:ext cx="6145620" cy="402431"/>
          </a:xfrm>
          <a:prstGeom prst="rect">
            <a:avLst/>
          </a:prstGeom>
          <a:solidFill>
            <a:srgbClr val="406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905" y="3886201"/>
            <a:ext cx="715565" cy="715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0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sz="3300" b="0" i="0" kern="1200">
          <a:solidFill>
            <a:srgbClr val="406077"/>
          </a:solidFill>
          <a:latin typeface="Arial" charset="0"/>
          <a:ea typeface="Arial" charset="0"/>
          <a:cs typeface="Arial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b="0" i="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tif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8.tif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tif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reativecommons.org/licenses/by-nc-nd/4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australiancurriculum.edu.au/mathematics/curriculum/f-10?layout=1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2878467" y="1131208"/>
            <a:ext cx="7096126" cy="1070241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sz="2700" b="1" dirty="0" smtClean="0">
                <a:solidFill>
                  <a:srgbClr val="0F1E50"/>
                </a:solidFill>
              </a:rPr>
              <a:t>Working with </a:t>
            </a:r>
            <a:r>
              <a:rPr lang="en-US" sz="2700" b="1" i="1" dirty="0" smtClean="0">
                <a:solidFill>
                  <a:srgbClr val="0F1E50"/>
                </a:solidFill>
              </a:rPr>
              <a:t>Top </a:t>
            </a:r>
            <a:r>
              <a:rPr lang="en-US" sz="2700" b="1" i="1" dirty="0">
                <a:solidFill>
                  <a:srgbClr val="0F1E50"/>
                </a:solidFill>
              </a:rPr>
              <a:t>Drawer </a:t>
            </a:r>
            <a:r>
              <a:rPr lang="en-US" sz="2700" b="1" i="1" dirty="0" smtClean="0">
                <a:solidFill>
                  <a:srgbClr val="0F1E50"/>
                </a:solidFill>
              </a:rPr>
              <a:t>Teachers:</a:t>
            </a:r>
            <a:br>
              <a:rPr lang="en-US" sz="2700" b="1" i="1" dirty="0" smtClean="0">
                <a:solidFill>
                  <a:srgbClr val="0F1E50"/>
                </a:solidFill>
              </a:rPr>
            </a:br>
            <a:r>
              <a:rPr lang="en-US" sz="2700" b="1" dirty="0" smtClean="0">
                <a:solidFill>
                  <a:srgbClr val="0F1E50"/>
                </a:solidFill>
              </a:rPr>
              <a:t>The big ideas of patterns</a:t>
            </a:r>
            <a:endParaRPr lang="en-US" sz="2700" b="1" dirty="0">
              <a:solidFill>
                <a:srgbClr val="0F1E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031198" y="2029999"/>
            <a:ext cx="6705600" cy="342900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en-US" b="1" dirty="0" smtClean="0">
                <a:solidFill>
                  <a:schemeClr val="bg1"/>
                </a:solidFill>
              </a:rPr>
              <a:t>Module 5 of 5: Patterns </a:t>
            </a:r>
            <a:r>
              <a:rPr lang="en-US" b="1" smtClean="0">
                <a:solidFill>
                  <a:schemeClr val="bg1"/>
                </a:solidFill>
              </a:rPr>
              <a:t>in shapes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0565" y="2612294"/>
            <a:ext cx="3263320" cy="3915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20421" y="4805886"/>
            <a:ext cx="240766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Developed by D</a:t>
            </a:r>
            <a:r>
              <a:rPr lang="en-AU" sz="1200" dirty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AU" sz="1200" dirty="0" err="1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Samojlowicz</a:t>
            </a:r>
            <a:endParaRPr lang="en-AU" sz="8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6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9863" y="950913"/>
            <a:ext cx="3540300" cy="2330697"/>
          </a:xfrm>
        </p:spPr>
      </p:pic>
      <p:sp>
        <p:nvSpPr>
          <p:cNvPr id="6" name="TextBox 5"/>
          <p:cNvSpPr txBox="1"/>
          <p:nvPr/>
        </p:nvSpPr>
        <p:spPr>
          <a:xfrm>
            <a:off x="5209953" y="621304"/>
            <a:ext cx="407227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Initially it is best to use </a:t>
            </a:r>
            <a:r>
              <a:rPr lang="en-AU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AU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AU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everyday </a:t>
            </a:r>
            <a:r>
              <a:rPr lang="en-AU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language such as</a:t>
            </a:r>
            <a:r>
              <a:rPr lang="en-AU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br>
              <a:rPr lang="en-AU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</a:br>
            <a:endParaRPr lang="en-AU" sz="2200" dirty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length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edges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corners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triangle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square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straight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same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9013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9863" y="950913"/>
            <a:ext cx="3540300" cy="2330697"/>
          </a:xfrm>
        </p:spPr>
      </p:pic>
      <p:sp>
        <p:nvSpPr>
          <p:cNvPr id="6" name="TextBox 5"/>
          <p:cNvSpPr txBox="1"/>
          <p:nvPr/>
        </p:nvSpPr>
        <p:spPr>
          <a:xfrm>
            <a:off x="5135525" y="638763"/>
            <a:ext cx="316850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Geometric language can then be gradually introduced such as</a:t>
            </a:r>
            <a:r>
              <a:rPr lang="en-AU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:</a:t>
            </a:r>
            <a:br>
              <a:rPr lang="en-AU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</a:br>
            <a:endParaRPr lang="en-AU" sz="2200" dirty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vertex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congruent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perpendicular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Parallel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symmetrical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AU" dirty="0"/>
          </a:p>
        </p:txBody>
      </p:sp>
      <p:sp>
        <p:nvSpPr>
          <p:cNvPr id="2" name="TextBox 1"/>
          <p:cNvSpPr txBox="1"/>
          <p:nvPr/>
        </p:nvSpPr>
        <p:spPr>
          <a:xfrm>
            <a:off x="7257911" y="1978419"/>
            <a:ext cx="240295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acute</a:t>
            </a:r>
            <a:endParaRPr lang="en-AU" sz="2200" dirty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obtuse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regular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rhombus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trapezium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hexagon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799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3499" y="358904"/>
            <a:ext cx="6615000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Triangle tessellation</a:t>
            </a:r>
            <a:endParaRPr lang="en-US" sz="2800" b="1" dirty="0">
              <a:solidFill>
                <a:srgbClr val="0F1E5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08201" y="1405839"/>
            <a:ext cx="5448300" cy="320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8581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3500" y="1385225"/>
            <a:ext cx="6615113" cy="334301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33499" y="358904"/>
            <a:ext cx="6615000" cy="94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800" b="1" smtClean="0">
                <a:solidFill>
                  <a:srgbClr val="0F1E50"/>
                </a:solidFill>
              </a:rPr>
              <a:t>Triangle tessellation</a:t>
            </a:r>
            <a:endParaRPr lang="en-US" sz="2800" b="1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731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3500" y="1385225"/>
            <a:ext cx="6615113" cy="3343012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33499" y="358904"/>
            <a:ext cx="6615000" cy="94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800" b="1" smtClean="0">
                <a:solidFill>
                  <a:srgbClr val="0F1E50"/>
                </a:solidFill>
              </a:rPr>
              <a:t>Triangle tessellation</a:t>
            </a:r>
            <a:endParaRPr lang="en-US" sz="2800" b="1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842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900" y="582410"/>
            <a:ext cx="6619616" cy="3375000"/>
          </a:xfrm>
        </p:spPr>
        <p:txBody>
          <a:bodyPr/>
          <a:lstStyle/>
          <a:p>
            <a:pPr marL="0" indent="0">
              <a:buNone/>
            </a:pPr>
            <a:r>
              <a:rPr lang="en-AU" sz="2800" b="1" dirty="0">
                <a:solidFill>
                  <a:srgbClr val="0F1E50"/>
                </a:solidFill>
              </a:rPr>
              <a:t>Focus </a:t>
            </a:r>
            <a:r>
              <a:rPr lang="en-AU" sz="2800" b="1" dirty="0" smtClean="0">
                <a:solidFill>
                  <a:srgbClr val="0F1E50"/>
                </a:solidFill>
              </a:rPr>
              <a:t>question</a:t>
            </a:r>
            <a:endParaRPr lang="en-AU" sz="2800" b="1" dirty="0">
              <a:solidFill>
                <a:srgbClr val="0F1E50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rgbClr val="0F1E50"/>
                </a:solidFill>
              </a:rPr>
              <a:t>	</a:t>
            </a:r>
            <a:endParaRPr lang="en-AU" dirty="0" smtClean="0">
              <a:solidFill>
                <a:srgbClr val="0F1E50"/>
              </a:solidFill>
            </a:endParaRPr>
          </a:p>
          <a:p>
            <a:pPr marL="0" indent="0">
              <a:buNone/>
            </a:pPr>
            <a:r>
              <a:rPr lang="en-AU" sz="2200" dirty="0">
                <a:solidFill>
                  <a:srgbClr val="0F1E50"/>
                </a:solidFill>
              </a:rPr>
              <a:t>	How can we move learners from recognising 	shape with regular boundaries to classifying 	shapes according to geometric properties?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29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3259" y="1218845"/>
            <a:ext cx="6123941" cy="381035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F1E50"/>
                </a:solidFill>
              </a:rPr>
              <a:t>The Patterns </a:t>
            </a:r>
            <a:r>
              <a:rPr lang="en-US" sz="1600" dirty="0" smtClean="0">
                <a:solidFill>
                  <a:srgbClr val="0F1E50"/>
                </a:solidFill>
              </a:rPr>
              <a:t>Drawer </a:t>
            </a:r>
            <a:r>
              <a:rPr lang="en-US" sz="1600" dirty="0">
                <a:solidFill>
                  <a:srgbClr val="0F1E50"/>
                </a:solidFill>
              </a:rPr>
              <a:t>was written by a team from the Faculty of Human Sciences, Macquarie University led by A/Prof. Michael </a:t>
            </a:r>
            <a:r>
              <a:rPr lang="en-US" sz="1600" dirty="0" err="1">
                <a:solidFill>
                  <a:srgbClr val="0F1E50"/>
                </a:solidFill>
              </a:rPr>
              <a:t>Mitchelmore</a:t>
            </a:r>
            <a:r>
              <a:rPr lang="en-US" sz="1600" dirty="0">
                <a:solidFill>
                  <a:srgbClr val="0F1E50"/>
                </a:solidFill>
              </a:rPr>
              <a:t>, School of Education.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F1E50"/>
                </a:solidFill>
              </a:rPr>
              <a:t>The Patterns </a:t>
            </a:r>
            <a:r>
              <a:rPr lang="en-US" sz="1600" dirty="0" smtClean="0">
                <a:solidFill>
                  <a:srgbClr val="0F1E50"/>
                </a:solidFill>
              </a:rPr>
              <a:t>Drawer </a:t>
            </a:r>
            <a:r>
              <a:rPr lang="en-US" sz="1600" dirty="0">
                <a:solidFill>
                  <a:srgbClr val="0F1E50"/>
                </a:solidFill>
              </a:rPr>
              <a:t>is an outcome of the extensive research </a:t>
            </a:r>
            <a:r>
              <a:rPr lang="en-US" sz="1600" dirty="0" smtClean="0">
                <a:solidFill>
                  <a:srgbClr val="0F1E50"/>
                </a:solidFill>
              </a:rPr>
              <a:t/>
            </a:r>
            <a:br>
              <a:rPr lang="en-US" sz="1600" dirty="0" smtClean="0">
                <a:solidFill>
                  <a:srgbClr val="0F1E50"/>
                </a:solidFill>
              </a:rPr>
            </a:br>
            <a:r>
              <a:rPr lang="en-US" sz="1600" dirty="0" smtClean="0">
                <a:solidFill>
                  <a:srgbClr val="0F1E50"/>
                </a:solidFill>
              </a:rPr>
              <a:t>into </a:t>
            </a:r>
            <a:r>
              <a:rPr lang="en-US" sz="1600" dirty="0">
                <a:solidFill>
                  <a:srgbClr val="0F1E50"/>
                </a:solidFill>
              </a:rPr>
              <a:t>the role of pattern and structure in early mathematics learning carried out at Macquarie University over the past ten years by Mulligan, </a:t>
            </a:r>
            <a:r>
              <a:rPr lang="en-US" sz="1600" dirty="0" err="1">
                <a:solidFill>
                  <a:srgbClr val="0F1E50"/>
                </a:solidFill>
              </a:rPr>
              <a:t>Papic</a:t>
            </a:r>
            <a:r>
              <a:rPr lang="en-US" sz="1600" dirty="0">
                <a:solidFill>
                  <a:srgbClr val="0F1E50"/>
                </a:solidFill>
              </a:rPr>
              <a:t>, </a:t>
            </a:r>
            <a:r>
              <a:rPr lang="en-US" sz="1600" dirty="0" err="1">
                <a:solidFill>
                  <a:srgbClr val="0F1E50"/>
                </a:solidFill>
              </a:rPr>
              <a:t>Mitchelmore</a:t>
            </a:r>
            <a:r>
              <a:rPr lang="en-US" sz="1600" dirty="0">
                <a:solidFill>
                  <a:srgbClr val="0F1E50"/>
                </a:solidFill>
              </a:rPr>
              <a:t> and others.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F1E50"/>
                </a:solidFill>
              </a:rPr>
              <a:t>A/Prof. Michael </a:t>
            </a:r>
            <a:r>
              <a:rPr lang="en-US" sz="1600" dirty="0" err="1">
                <a:solidFill>
                  <a:srgbClr val="0F1E50"/>
                </a:solidFill>
              </a:rPr>
              <a:t>Mitchelmore</a:t>
            </a:r>
            <a:r>
              <a:rPr lang="en-US" sz="1600" dirty="0">
                <a:solidFill>
                  <a:srgbClr val="0F1E50"/>
                </a:solidFill>
              </a:rPr>
              <a:t> and A/Prof. Joanne Mulligan, School of Education, were responsible for the conceptual design of the drawer. Michael wrote most of the material, assisted by Joanne and colleagues </a:t>
            </a:r>
            <a:r>
              <a:rPr lang="en-US" sz="1600" dirty="0" err="1">
                <a:solidFill>
                  <a:srgbClr val="0F1E50"/>
                </a:solidFill>
              </a:rPr>
              <a:t>Dr</a:t>
            </a:r>
            <a:r>
              <a:rPr lang="en-US" sz="1600" dirty="0">
                <a:solidFill>
                  <a:srgbClr val="0F1E50"/>
                </a:solidFill>
              </a:rPr>
              <a:t> Kate </a:t>
            </a:r>
            <a:r>
              <a:rPr lang="en-US" sz="1600" dirty="0" err="1">
                <a:solidFill>
                  <a:srgbClr val="0F1E50"/>
                </a:solidFill>
              </a:rPr>
              <a:t>Highfield</a:t>
            </a:r>
            <a:r>
              <a:rPr lang="en-US" sz="1600" dirty="0">
                <a:solidFill>
                  <a:srgbClr val="0F1E50"/>
                </a:solidFill>
              </a:rPr>
              <a:t>, Institute of Early Childhood, </a:t>
            </a:r>
            <a:r>
              <a:rPr lang="en-US" sz="1600" dirty="0" smtClean="0">
                <a:solidFill>
                  <a:srgbClr val="0F1E50"/>
                </a:solidFill>
              </a:rPr>
              <a:t/>
            </a:r>
            <a:br>
              <a:rPr lang="en-US" sz="1600" dirty="0" smtClean="0">
                <a:solidFill>
                  <a:srgbClr val="0F1E50"/>
                </a:solidFill>
              </a:rPr>
            </a:br>
            <a:r>
              <a:rPr lang="en-US" sz="1600" dirty="0" err="1" smtClean="0">
                <a:solidFill>
                  <a:srgbClr val="0F1E50"/>
                </a:solidFill>
              </a:rPr>
              <a:t>Ms</a:t>
            </a:r>
            <a:r>
              <a:rPr lang="en-US" sz="1600" dirty="0" smtClean="0">
                <a:solidFill>
                  <a:srgbClr val="0F1E50"/>
                </a:solidFill>
              </a:rPr>
              <a:t> </a:t>
            </a:r>
            <a:r>
              <a:rPr lang="en-US" sz="1600" dirty="0">
                <a:solidFill>
                  <a:srgbClr val="0F1E50"/>
                </a:solidFill>
              </a:rPr>
              <a:t>Jennie Marston, School of Education and </a:t>
            </a:r>
            <a:r>
              <a:rPr lang="en-US" sz="1600" dirty="0" err="1">
                <a:solidFill>
                  <a:srgbClr val="0F1E50"/>
                </a:solidFill>
              </a:rPr>
              <a:t>Dr</a:t>
            </a:r>
            <a:r>
              <a:rPr lang="en-US" sz="1600" dirty="0">
                <a:solidFill>
                  <a:srgbClr val="0F1E50"/>
                </a:solidFill>
              </a:rPr>
              <a:t> Kristy Goodwin, Director, Every Chance to Learn, Sydney. 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44133" y="365252"/>
            <a:ext cx="8150134" cy="94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2600" b="1" dirty="0" smtClean="0">
                <a:solidFill>
                  <a:srgbClr val="0F1E50"/>
                </a:solidFill>
              </a:rPr>
              <a:t>Acknowledgements for Top Drawer Patterns</a:t>
            </a:r>
            <a:endParaRPr lang="en-US" sz="2600" b="1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813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© The Australian Association of Mathematics Teachers (AAMT) Inc. 2017</a:t>
            </a:r>
            <a:br>
              <a:rPr lang="en-US" sz="1200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This work is licensed under a Creative Commons Attribution-</a:t>
            </a:r>
            <a:r>
              <a:rPr lang="en-US" sz="1200" dirty="0" err="1"/>
              <a:t>NonCommercial</a:t>
            </a:r>
            <a:r>
              <a:rPr lang="en-US" sz="1200" dirty="0"/>
              <a:t>-</a:t>
            </a:r>
            <a:r>
              <a:rPr lang="en-US" sz="1200" dirty="0" err="1"/>
              <a:t>NoDerivatives</a:t>
            </a:r>
            <a:r>
              <a:rPr lang="en-US" sz="1200" dirty="0"/>
              <a:t> 4.0 International License (CC BY-NC-ND 4.0) except where otherwise indicated. See </a:t>
            </a:r>
            <a:r>
              <a:rPr lang="en-US" sz="1200" dirty="0">
                <a:hlinkClick r:id="rId2"/>
              </a:rPr>
              <a:t>https://creativecommons.org/licenses/by-nc-nd/4.0/</a:t>
            </a:r>
            <a:br>
              <a:rPr lang="en-US" sz="1200" dirty="0">
                <a:hlinkClick r:id="rId2"/>
              </a:rPr>
            </a:br>
            <a:endParaRPr lang="en-US" sz="1200" dirty="0" smtClean="0"/>
          </a:p>
          <a:p>
            <a:pPr marL="0" indent="0">
              <a:buNone/>
            </a:pPr>
            <a:r>
              <a:rPr lang="en-US" sz="1200" dirty="0" smtClean="0"/>
              <a:t>Top Drawer Teachers</a:t>
            </a:r>
            <a:br>
              <a:rPr lang="en-US" sz="1200" dirty="0" smtClean="0"/>
            </a:br>
            <a:r>
              <a:rPr lang="en-US" sz="1200" dirty="0" smtClean="0"/>
              <a:t>© Education </a:t>
            </a:r>
            <a:r>
              <a:rPr lang="en-US" sz="1200" dirty="0"/>
              <a:t>Services Australia </a:t>
            </a:r>
            <a:r>
              <a:rPr lang="en-US" sz="1200" dirty="0" smtClean="0"/>
              <a:t>Ltd &amp; </a:t>
            </a:r>
            <a:r>
              <a:rPr lang="en-US" sz="1200" dirty="0"/>
              <a:t>The Australian Association of Mathematics Teachers (AAMT) Inc</a:t>
            </a:r>
            <a:r>
              <a:rPr lang="en-US" sz="1200" dirty="0" smtClean="0"/>
              <a:t>. 2013</a:t>
            </a:r>
          </a:p>
          <a:p>
            <a:pPr marL="0" indent="0">
              <a:buNone/>
            </a:pP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Australian Professional Standards for Teachers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© </a:t>
            </a:r>
            <a:r>
              <a:rPr lang="en-US" sz="1200" dirty="0"/>
              <a:t>Australian Institute for Teaching and School Leadership Limited (AITSL) </a:t>
            </a:r>
            <a:r>
              <a:rPr lang="en-US" sz="1200" dirty="0" smtClean="0"/>
              <a:t>2013</a:t>
            </a:r>
          </a:p>
          <a:p>
            <a:pPr marL="0" indent="0">
              <a:buNone/>
            </a:pPr>
            <a:r>
              <a:rPr lang="en-US" sz="1200" dirty="0"/>
              <a:t/>
            </a:r>
            <a:br>
              <a:rPr lang="en-US" sz="1200" dirty="0"/>
            </a:br>
            <a:r>
              <a:rPr lang="en-US" sz="1200" dirty="0"/>
              <a:t>Australian Curriculum </a:t>
            </a:r>
            <a:r>
              <a:rPr lang="en-US" sz="1200" dirty="0" smtClean="0"/>
              <a:t/>
            </a:r>
            <a:br>
              <a:rPr lang="en-US" sz="1200" dirty="0" smtClean="0"/>
            </a:br>
            <a:r>
              <a:rPr lang="en-US" sz="1200" dirty="0" smtClean="0"/>
              <a:t>© </a:t>
            </a:r>
            <a:r>
              <a:rPr lang="en-US" sz="1200" dirty="0"/>
              <a:t>Australian Curriculum, Assessment and Reporting Authority (ACARA) 2010 to present</a:t>
            </a:r>
          </a:p>
        </p:txBody>
      </p:sp>
    </p:spTree>
    <p:extLst>
      <p:ext uri="{BB962C8B-B14F-4D97-AF65-F5344CB8AC3E}">
        <p14:creationId xmlns:p14="http://schemas.microsoft.com/office/powerpoint/2010/main" val="1646660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018" y="367238"/>
            <a:ext cx="7628151" cy="945000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rgbClr val="0F1E50"/>
                </a:solidFill>
              </a:rPr>
              <a:t>Big </a:t>
            </a:r>
            <a:r>
              <a:rPr lang="en-US" sz="2800" b="1" dirty="0" smtClean="0">
                <a:solidFill>
                  <a:srgbClr val="0F1E50"/>
                </a:solidFill>
              </a:rPr>
              <a:t>idea</a:t>
            </a:r>
            <a:r>
              <a:rPr lang="en-US" sz="2800" b="1" dirty="0">
                <a:solidFill>
                  <a:srgbClr val="0F1E50"/>
                </a:solidFill>
              </a:rPr>
              <a:t>: </a:t>
            </a:r>
            <a:r>
              <a:rPr lang="en-US" sz="2800" b="1" dirty="0" smtClean="0">
                <a:solidFill>
                  <a:srgbClr val="0F1E50"/>
                </a:solidFill>
              </a:rPr>
              <a:t>Patterns in shapes</a:t>
            </a:r>
            <a:endParaRPr lang="en-US" sz="2800" b="1" dirty="0">
              <a:solidFill>
                <a:srgbClr val="0F1E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31020" y="1233296"/>
            <a:ext cx="7628150" cy="3375000"/>
          </a:xfrm>
        </p:spPr>
        <p:txBody>
          <a:bodyPr/>
          <a:lstStyle/>
          <a:p>
            <a:pPr marL="0" indent="0">
              <a:buNone/>
            </a:pPr>
            <a:r>
              <a:rPr lang="en-US" sz="2600" b="1" dirty="0">
                <a:solidFill>
                  <a:srgbClr val="0F1E50"/>
                </a:solidFill>
              </a:rPr>
              <a:t>Module </a:t>
            </a:r>
            <a:r>
              <a:rPr lang="en-US" sz="2600" b="1" dirty="0" smtClean="0">
                <a:solidFill>
                  <a:srgbClr val="0F1E50"/>
                </a:solidFill>
              </a:rPr>
              <a:t>overview</a:t>
            </a:r>
            <a:endParaRPr lang="en-US" sz="2600" b="1" dirty="0">
              <a:solidFill>
                <a:srgbClr val="0F1E50"/>
              </a:solidFill>
            </a:endParaRPr>
          </a:p>
          <a:p>
            <a:pPr marL="0" indent="0">
              <a:buNone/>
            </a:pPr>
            <a:r>
              <a:rPr lang="en-US" sz="2200" dirty="0">
                <a:solidFill>
                  <a:srgbClr val="0F1E50"/>
                </a:solidFill>
              </a:rPr>
              <a:t>It should take </a:t>
            </a:r>
            <a:r>
              <a:rPr lang="en-US" sz="2200" dirty="0" smtClean="0">
                <a:solidFill>
                  <a:srgbClr val="0F1E50"/>
                </a:solidFill>
              </a:rPr>
              <a:t>25 – 45 </a:t>
            </a:r>
            <a:r>
              <a:rPr lang="en-US" sz="2200" dirty="0">
                <a:solidFill>
                  <a:srgbClr val="0F1E50"/>
                </a:solidFill>
              </a:rPr>
              <a:t>minutes </a:t>
            </a:r>
            <a:r>
              <a:rPr lang="en-US" sz="2200" dirty="0" smtClean="0">
                <a:solidFill>
                  <a:srgbClr val="0F1E50"/>
                </a:solidFill>
              </a:rPr>
              <a:t>to </a:t>
            </a:r>
            <a:r>
              <a:rPr lang="en-US" sz="2200" dirty="0">
                <a:solidFill>
                  <a:srgbClr val="0F1E50"/>
                </a:solidFill>
              </a:rPr>
              <a:t>complete this module.</a:t>
            </a:r>
            <a:r>
              <a:rPr lang="en-US" sz="1800" dirty="0">
                <a:solidFill>
                  <a:srgbClr val="0F1E50"/>
                </a:solidFill>
              </a:rPr>
              <a:t/>
            </a:r>
            <a:br>
              <a:rPr lang="en-US" sz="1800" dirty="0">
                <a:solidFill>
                  <a:srgbClr val="0F1E50"/>
                </a:solidFill>
              </a:rPr>
            </a:br>
            <a:endParaRPr lang="en-US" sz="1800" dirty="0">
              <a:solidFill>
                <a:srgbClr val="0F1E50"/>
              </a:solidFill>
            </a:endParaRPr>
          </a:p>
          <a:p>
            <a:pPr lvl="2">
              <a:buFont typeface="Arial" charset="0"/>
              <a:buChar char="•"/>
            </a:pPr>
            <a:r>
              <a:rPr lang="en-US" sz="2200" dirty="0">
                <a:solidFill>
                  <a:srgbClr val="0F1E50"/>
                </a:solidFill>
              </a:rPr>
              <a:t>AITSL Standards</a:t>
            </a:r>
          </a:p>
          <a:p>
            <a:pPr lvl="2">
              <a:buFont typeface="Arial" charset="0"/>
              <a:buChar char="•"/>
            </a:pPr>
            <a:r>
              <a:rPr lang="en-US" sz="2200" dirty="0">
                <a:solidFill>
                  <a:srgbClr val="0F1E50"/>
                </a:solidFill>
              </a:rPr>
              <a:t>Syllabus Reference</a:t>
            </a:r>
          </a:p>
          <a:p>
            <a:pPr lvl="2">
              <a:buFont typeface="Arial" charset="0"/>
              <a:buChar char="•"/>
            </a:pPr>
            <a:r>
              <a:rPr lang="en-US" sz="2200" dirty="0">
                <a:solidFill>
                  <a:srgbClr val="0F1E50"/>
                </a:solidFill>
              </a:rPr>
              <a:t>Good Teaching</a:t>
            </a:r>
          </a:p>
          <a:p>
            <a:pPr lvl="3">
              <a:buFont typeface="Arial" charset="0"/>
              <a:buChar char="•"/>
            </a:pPr>
            <a:r>
              <a:rPr lang="en-US" dirty="0">
                <a:solidFill>
                  <a:srgbClr val="0F1E50"/>
                </a:solidFill>
              </a:rPr>
              <a:t>Familiar situations</a:t>
            </a:r>
          </a:p>
          <a:p>
            <a:pPr lvl="2">
              <a:buFont typeface="Arial" charset="0"/>
              <a:buChar char="•"/>
            </a:pPr>
            <a:r>
              <a:rPr lang="en-US" sz="2200" dirty="0">
                <a:solidFill>
                  <a:srgbClr val="0F1E50"/>
                </a:solidFill>
              </a:rPr>
              <a:t>Activities and Resources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247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360" y="553179"/>
            <a:ext cx="7409667" cy="4212138"/>
          </a:xfrm>
        </p:spPr>
        <p:txBody>
          <a:bodyPr>
            <a:normAutofit fontScale="92500" lnSpcReduction="20000"/>
          </a:bodyPr>
          <a:lstStyle/>
          <a:p>
            <a:pPr marL="1655763" indent="-1644650">
              <a:lnSpc>
                <a:spcPct val="120000"/>
              </a:lnSpc>
              <a:buNone/>
            </a:pPr>
            <a:r>
              <a:rPr lang="en-US" sz="3000" b="1" dirty="0" smtClean="0">
                <a:solidFill>
                  <a:srgbClr val="0F1E50"/>
                </a:solidFill>
              </a:rPr>
              <a:t>AITSL standards </a:t>
            </a:r>
            <a:endParaRPr lang="en-US" sz="3400" b="1" dirty="0">
              <a:solidFill>
                <a:srgbClr val="0F1E50"/>
              </a:solidFill>
            </a:endParaRPr>
          </a:p>
          <a:p>
            <a:pPr marL="1655763" indent="-1644650">
              <a:lnSpc>
                <a:spcPct val="120000"/>
              </a:lnSpc>
              <a:buNone/>
            </a:pPr>
            <a:r>
              <a:rPr lang="en-US" sz="2300" b="1" dirty="0" smtClean="0">
                <a:solidFill>
                  <a:srgbClr val="0F1E50"/>
                </a:solidFill>
              </a:rPr>
              <a:t>Standard </a:t>
            </a:r>
            <a:r>
              <a:rPr lang="en-US" sz="2300" b="1" dirty="0">
                <a:solidFill>
                  <a:srgbClr val="0F1E50"/>
                </a:solidFill>
              </a:rPr>
              <a:t>1:</a:t>
            </a:r>
            <a:r>
              <a:rPr lang="en-US" sz="2300" dirty="0">
                <a:solidFill>
                  <a:srgbClr val="0F1E50"/>
                </a:solidFill>
              </a:rPr>
              <a:t> </a:t>
            </a:r>
            <a:r>
              <a:rPr lang="en-US" sz="2300" dirty="0" smtClean="0">
                <a:solidFill>
                  <a:srgbClr val="0F1E50"/>
                </a:solidFill>
              </a:rPr>
              <a:t> 	</a:t>
            </a:r>
            <a:r>
              <a:rPr lang="en-US" sz="2300" b="1" dirty="0" smtClean="0">
                <a:solidFill>
                  <a:srgbClr val="0F1E50"/>
                </a:solidFill>
              </a:rPr>
              <a:t>Know </a:t>
            </a:r>
            <a:r>
              <a:rPr lang="en-US" sz="2300" b="1" dirty="0">
                <a:solidFill>
                  <a:srgbClr val="0F1E50"/>
                </a:solidFill>
              </a:rPr>
              <a:t>students and how they </a:t>
            </a:r>
            <a:r>
              <a:rPr lang="en-US" sz="2300" b="1" dirty="0" smtClean="0">
                <a:solidFill>
                  <a:srgbClr val="0F1E50"/>
                </a:solidFill>
              </a:rPr>
              <a:t>learn</a:t>
            </a:r>
          </a:p>
          <a:p>
            <a:pPr marL="1655763" indent="-1644650">
              <a:lnSpc>
                <a:spcPct val="120000"/>
              </a:lnSpc>
              <a:buNone/>
            </a:pPr>
            <a:r>
              <a:rPr lang="en-US" sz="2300" b="1" dirty="0">
                <a:solidFill>
                  <a:srgbClr val="0F1E50"/>
                </a:solidFill>
              </a:rPr>
              <a:t>	</a:t>
            </a:r>
            <a:r>
              <a:rPr lang="en-US" sz="2300" dirty="0" smtClean="0">
                <a:solidFill>
                  <a:srgbClr val="0F1E50"/>
                </a:solidFill>
              </a:rPr>
              <a:t>1.2 </a:t>
            </a:r>
            <a:r>
              <a:rPr lang="en-US" sz="2300" dirty="0">
                <a:solidFill>
                  <a:srgbClr val="0F1E50"/>
                </a:solidFill>
              </a:rPr>
              <a:t>Understand how students </a:t>
            </a:r>
            <a:r>
              <a:rPr lang="en-US" sz="2300" dirty="0" smtClean="0">
                <a:solidFill>
                  <a:srgbClr val="0F1E50"/>
                </a:solidFill>
              </a:rPr>
              <a:t>learn</a:t>
            </a:r>
          </a:p>
          <a:p>
            <a:pPr marL="1655763" indent="-1644650">
              <a:lnSpc>
                <a:spcPct val="120000"/>
              </a:lnSpc>
              <a:buNone/>
            </a:pPr>
            <a:r>
              <a:rPr lang="en-US" sz="2300" b="1" dirty="0" smtClean="0">
                <a:solidFill>
                  <a:srgbClr val="0F1E50"/>
                </a:solidFill>
              </a:rPr>
              <a:t>Standard 2:  	Know </a:t>
            </a:r>
            <a:r>
              <a:rPr lang="en-US" sz="2300" b="1" dirty="0">
                <a:solidFill>
                  <a:srgbClr val="0F1E50"/>
                </a:solidFill>
              </a:rPr>
              <a:t>the content and how to teach </a:t>
            </a:r>
            <a:r>
              <a:rPr lang="en-US" sz="2300" b="1" dirty="0" smtClean="0">
                <a:solidFill>
                  <a:srgbClr val="0F1E50"/>
                </a:solidFill>
              </a:rPr>
              <a:t>it</a:t>
            </a:r>
          </a:p>
          <a:p>
            <a:pPr marL="1655763" indent="-1644650">
              <a:lnSpc>
                <a:spcPct val="120000"/>
              </a:lnSpc>
              <a:buNone/>
            </a:pPr>
            <a:r>
              <a:rPr lang="en-US" sz="2300" b="1" dirty="0">
                <a:solidFill>
                  <a:srgbClr val="0F1E50"/>
                </a:solidFill>
              </a:rPr>
              <a:t>	</a:t>
            </a:r>
            <a:r>
              <a:rPr lang="en-US" sz="2300" dirty="0" smtClean="0">
                <a:solidFill>
                  <a:srgbClr val="0F1E50"/>
                </a:solidFill>
              </a:rPr>
              <a:t>2.1 </a:t>
            </a:r>
            <a:r>
              <a:rPr lang="en-US" sz="2300" dirty="0">
                <a:solidFill>
                  <a:srgbClr val="0F1E50"/>
                </a:solidFill>
              </a:rPr>
              <a:t>Content and teaching strategies of the </a:t>
            </a:r>
            <a:r>
              <a:rPr lang="en-US" sz="2300" dirty="0" smtClean="0">
                <a:solidFill>
                  <a:srgbClr val="0F1E50"/>
                </a:solidFill>
              </a:rPr>
              <a:t>teaching area</a:t>
            </a:r>
          </a:p>
          <a:p>
            <a:pPr marL="1655763" indent="-1644650">
              <a:lnSpc>
                <a:spcPct val="120000"/>
              </a:lnSpc>
              <a:buNone/>
            </a:pPr>
            <a:r>
              <a:rPr lang="en-US" sz="2300" dirty="0">
                <a:solidFill>
                  <a:srgbClr val="0F1E50"/>
                </a:solidFill>
              </a:rPr>
              <a:t>	</a:t>
            </a:r>
            <a:r>
              <a:rPr lang="en-US" sz="2300" dirty="0" smtClean="0">
                <a:solidFill>
                  <a:srgbClr val="0F1E50"/>
                </a:solidFill>
              </a:rPr>
              <a:t>2.5  Literacy </a:t>
            </a:r>
            <a:r>
              <a:rPr lang="en-US" sz="2300" dirty="0">
                <a:solidFill>
                  <a:srgbClr val="0F1E50"/>
                </a:solidFill>
              </a:rPr>
              <a:t>and numeracy </a:t>
            </a:r>
            <a:r>
              <a:rPr lang="en-US" sz="2300" dirty="0" smtClean="0">
                <a:solidFill>
                  <a:srgbClr val="0F1E50"/>
                </a:solidFill>
              </a:rPr>
              <a:t>strategies</a:t>
            </a:r>
          </a:p>
          <a:p>
            <a:pPr marL="1655763" indent="-1644650">
              <a:lnSpc>
                <a:spcPct val="120000"/>
              </a:lnSpc>
              <a:buNone/>
            </a:pPr>
            <a:r>
              <a:rPr lang="en-US" sz="2300" b="1" dirty="0" smtClean="0">
                <a:solidFill>
                  <a:srgbClr val="0F1E50"/>
                </a:solidFill>
              </a:rPr>
              <a:t>Standard </a:t>
            </a:r>
            <a:r>
              <a:rPr lang="en-US" sz="2300" b="1" dirty="0">
                <a:solidFill>
                  <a:srgbClr val="0F1E50"/>
                </a:solidFill>
              </a:rPr>
              <a:t>6:</a:t>
            </a:r>
            <a:r>
              <a:rPr lang="en-US" sz="2300" dirty="0">
                <a:solidFill>
                  <a:srgbClr val="0F1E50"/>
                </a:solidFill>
              </a:rPr>
              <a:t> </a:t>
            </a:r>
            <a:r>
              <a:rPr lang="en-US" sz="2300" dirty="0" smtClean="0">
                <a:solidFill>
                  <a:srgbClr val="0F1E50"/>
                </a:solidFill>
              </a:rPr>
              <a:t> </a:t>
            </a:r>
            <a:r>
              <a:rPr lang="en-US" sz="2300" b="1" dirty="0" smtClean="0">
                <a:solidFill>
                  <a:srgbClr val="0F1E50"/>
                </a:solidFill>
              </a:rPr>
              <a:t>Engage </a:t>
            </a:r>
            <a:r>
              <a:rPr lang="en-US" sz="2300" b="1" dirty="0">
                <a:solidFill>
                  <a:srgbClr val="0F1E50"/>
                </a:solidFill>
              </a:rPr>
              <a:t>in professional </a:t>
            </a:r>
            <a:r>
              <a:rPr lang="en-US" sz="2300" b="1" dirty="0" smtClean="0">
                <a:solidFill>
                  <a:srgbClr val="0F1E50"/>
                </a:solidFill>
              </a:rPr>
              <a:t>learning</a:t>
            </a:r>
          </a:p>
          <a:p>
            <a:pPr marL="1655763" indent="-1644650">
              <a:lnSpc>
                <a:spcPct val="120000"/>
              </a:lnSpc>
              <a:buNone/>
            </a:pPr>
            <a:r>
              <a:rPr lang="en-US" sz="2300" b="1" dirty="0">
                <a:solidFill>
                  <a:srgbClr val="0F1E50"/>
                </a:solidFill>
              </a:rPr>
              <a:t>	</a:t>
            </a:r>
            <a:r>
              <a:rPr lang="en-US" sz="2300" dirty="0" smtClean="0">
                <a:solidFill>
                  <a:srgbClr val="0F1E50"/>
                </a:solidFill>
              </a:rPr>
              <a:t>6.2  Engage </a:t>
            </a:r>
            <a:r>
              <a:rPr lang="en-US" sz="2300" dirty="0">
                <a:solidFill>
                  <a:srgbClr val="0F1E50"/>
                </a:solidFill>
              </a:rPr>
              <a:t>in professional learning </a:t>
            </a:r>
            <a:r>
              <a:rPr lang="en-US" sz="2300" dirty="0" smtClean="0">
                <a:solidFill>
                  <a:srgbClr val="0F1E50"/>
                </a:solidFill>
              </a:rPr>
              <a:t>and improve </a:t>
            </a:r>
            <a:r>
              <a:rPr lang="en-US" sz="2300" dirty="0">
                <a:solidFill>
                  <a:srgbClr val="0F1E50"/>
                </a:solidFill>
              </a:rPr>
              <a:t>practice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51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344755" y="1017881"/>
            <a:ext cx="6998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Patterns and their applications in the </a:t>
            </a:r>
            <a:br>
              <a:rPr lang="en-US" b="1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b="1" i="1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Australian Curriculum: Mathematics</a:t>
            </a:r>
            <a:endParaRPr lang="en-US" b="1" i="1" dirty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468387" y="4861711"/>
            <a:ext cx="1944093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b="1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</a:rPr>
              <a:t>Source: </a:t>
            </a:r>
            <a:r>
              <a:rPr lang="en-US" sz="700" dirty="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Australian Curriculum</a:t>
            </a:r>
            <a:r>
              <a:rPr lang="en-US" sz="700" smtClean="0">
                <a:solidFill>
                  <a:srgbClr val="406077"/>
                </a:solidFill>
                <a:latin typeface="Arial" charset="0"/>
                <a:ea typeface="Arial" charset="0"/>
                <a:cs typeface="Arial" charset="0"/>
                <a:hlinkClick r:id="rId3"/>
              </a:rPr>
              <a:t>: Mathematics</a:t>
            </a:r>
            <a:endParaRPr lang="en-US" sz="700" dirty="0">
              <a:solidFill>
                <a:srgbClr val="406077"/>
              </a:solidFill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403350" y="1787322"/>
          <a:ext cx="688644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3094"/>
                <a:gridCol w="2381012"/>
                <a:gridCol w="238233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rgbClr val="406077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Number and Algebra</a:t>
                      </a:r>
                      <a:endParaRPr lang="en-US" sz="1400" b="0" i="0" dirty="0">
                        <a:solidFill>
                          <a:srgbClr val="406077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rgbClr val="406077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Measurement and Geometry</a:t>
                      </a:r>
                      <a:endParaRPr lang="en-US" sz="1400" b="0" i="0" dirty="0">
                        <a:solidFill>
                          <a:srgbClr val="406077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0" i="0" dirty="0" smtClean="0">
                          <a:solidFill>
                            <a:srgbClr val="406077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Statistics and Probability</a:t>
                      </a:r>
                      <a:endParaRPr lang="en-US" sz="1400" b="0" i="0" dirty="0">
                        <a:solidFill>
                          <a:srgbClr val="406077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rgbClr val="406077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Number and place value (F–8)</a:t>
                      </a:r>
                      <a:endParaRPr lang="en-US" sz="1100" b="0" dirty="0">
                        <a:solidFill>
                          <a:srgbClr val="406077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FFC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rgbClr val="406077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Using units of measurement (F–10)</a:t>
                      </a:r>
                      <a:endParaRPr lang="en-US" sz="1100" b="0" dirty="0">
                        <a:solidFill>
                          <a:srgbClr val="406077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FFC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rgbClr val="406077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Chance</a:t>
                      </a:r>
                      <a:r>
                        <a:rPr lang="en-US" sz="1100" b="0" baseline="0" dirty="0" smtClean="0">
                          <a:solidFill>
                            <a:srgbClr val="406077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(1–10)</a:t>
                      </a:r>
                      <a:endParaRPr lang="en-US" sz="1100" b="0" dirty="0">
                        <a:solidFill>
                          <a:srgbClr val="406077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FFC000">
                        <a:alpha val="3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rgbClr val="406077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Fractions and decimals (1–6)</a:t>
                      </a:r>
                      <a:endParaRPr lang="en-US" sz="1100" b="0" dirty="0">
                        <a:solidFill>
                          <a:srgbClr val="406077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FFC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rgbClr val="406077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Shape (F–7)</a:t>
                      </a:r>
                      <a:endParaRPr lang="en-US" sz="1100" b="0" dirty="0">
                        <a:solidFill>
                          <a:srgbClr val="406077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FFC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rgbClr val="406077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Data representation and interpretation (F–10)</a:t>
                      </a:r>
                      <a:endParaRPr lang="en-US" sz="1100" b="0" dirty="0">
                        <a:solidFill>
                          <a:srgbClr val="406077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FFC000">
                        <a:alpha val="1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rgbClr val="406077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Real numbers (7–10)</a:t>
                      </a:r>
                      <a:endParaRPr lang="en-US" sz="1100" b="0" dirty="0">
                        <a:solidFill>
                          <a:srgbClr val="406077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FFC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rgbClr val="406077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Geometric reasoning (3–10)</a:t>
                      </a:r>
                      <a:endParaRPr lang="en-US" sz="1100" b="0" dirty="0">
                        <a:solidFill>
                          <a:srgbClr val="406077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FFC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rgbClr val="406077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N/A</a:t>
                      </a:r>
                      <a:endParaRPr lang="en-US" sz="1100" b="0" dirty="0">
                        <a:solidFill>
                          <a:srgbClr val="406077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FFC000">
                        <a:alpha val="3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rgbClr val="406077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Money and financial</a:t>
                      </a:r>
                      <a:r>
                        <a:rPr lang="en-US" sz="1100" b="0" baseline="0" dirty="0" smtClean="0">
                          <a:solidFill>
                            <a:srgbClr val="406077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 mathematics (1–10)</a:t>
                      </a:r>
                      <a:endParaRPr lang="en-US" sz="1100" b="0" dirty="0">
                        <a:solidFill>
                          <a:srgbClr val="406077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FFC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rgbClr val="406077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Location and transformation (F–7)</a:t>
                      </a:r>
                      <a:endParaRPr lang="en-US" sz="1100" b="0" dirty="0">
                        <a:solidFill>
                          <a:srgbClr val="406077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FFC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rgbClr val="406077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N/A</a:t>
                      </a:r>
                    </a:p>
                    <a:p>
                      <a:endParaRPr lang="en-US" sz="1100" b="0" dirty="0">
                        <a:solidFill>
                          <a:srgbClr val="406077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FFC000">
                        <a:alpha val="1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rgbClr val="406077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Patterns and algebra (F–10)</a:t>
                      </a:r>
                      <a:endParaRPr lang="en-US" sz="1100" b="0" dirty="0">
                        <a:solidFill>
                          <a:srgbClr val="406077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FFC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rgbClr val="406077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Pythagoras and trigonometry (9–10)</a:t>
                      </a:r>
                      <a:endParaRPr lang="en-US" sz="1100" b="0" dirty="0">
                        <a:solidFill>
                          <a:srgbClr val="406077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FFC000">
                        <a:alpha val="3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rgbClr val="406077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N/A</a:t>
                      </a:r>
                    </a:p>
                    <a:p>
                      <a:endParaRPr lang="en-US" sz="1100" b="0" dirty="0">
                        <a:solidFill>
                          <a:srgbClr val="406077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FFC000">
                        <a:alpha val="30000"/>
                      </a:srgb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0" dirty="0" smtClean="0">
                          <a:solidFill>
                            <a:srgbClr val="406077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Linear and non-linear relationships (7–10)</a:t>
                      </a:r>
                      <a:endParaRPr lang="en-US" sz="1100" b="0" dirty="0">
                        <a:solidFill>
                          <a:srgbClr val="406077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FFC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rgbClr val="406077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N/A</a:t>
                      </a:r>
                    </a:p>
                    <a:p>
                      <a:endParaRPr lang="en-US" sz="1100" b="0" dirty="0">
                        <a:solidFill>
                          <a:srgbClr val="406077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FFC000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 smtClean="0">
                          <a:solidFill>
                            <a:srgbClr val="406077"/>
                          </a:solidFill>
                          <a:latin typeface="Arial" charset="0"/>
                          <a:ea typeface="Arial" charset="0"/>
                          <a:cs typeface="Arial" charset="0"/>
                        </a:rPr>
                        <a:t>N/A</a:t>
                      </a:r>
                    </a:p>
                    <a:p>
                      <a:endParaRPr lang="en-US" sz="1100" b="0" dirty="0">
                        <a:solidFill>
                          <a:srgbClr val="406077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>
                    <a:solidFill>
                      <a:srgbClr val="FFC000">
                        <a:alpha val="1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340720" y="366092"/>
            <a:ext cx="7628151" cy="9450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F1E50"/>
                </a:solidFill>
              </a:rPr>
              <a:t>Australian Curriculum</a:t>
            </a:r>
            <a:endParaRPr lang="en-US" sz="2800" b="1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373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867" y="593038"/>
            <a:ext cx="6615000" cy="3375000"/>
          </a:xfrm>
        </p:spPr>
        <p:txBody>
          <a:bodyPr/>
          <a:lstStyle/>
          <a:p>
            <a:pPr marL="0" indent="0">
              <a:buNone/>
            </a:pPr>
            <a:r>
              <a:rPr lang="en-AU" sz="2800" b="1" dirty="0">
                <a:solidFill>
                  <a:srgbClr val="0F1E50"/>
                </a:solidFill>
              </a:rPr>
              <a:t>5 </a:t>
            </a:r>
            <a:r>
              <a:rPr lang="en-AU" sz="2800" b="1" dirty="0" smtClean="0">
                <a:solidFill>
                  <a:srgbClr val="0F1E50"/>
                </a:solidFill>
              </a:rPr>
              <a:t>big ideas </a:t>
            </a:r>
            <a:r>
              <a:rPr lang="en-AU" sz="2800" b="1" dirty="0">
                <a:solidFill>
                  <a:srgbClr val="0F1E50"/>
                </a:solidFill>
              </a:rPr>
              <a:t>in the </a:t>
            </a:r>
            <a:r>
              <a:rPr lang="en-AU" sz="2800" b="1" dirty="0" smtClean="0">
                <a:solidFill>
                  <a:srgbClr val="0F1E50"/>
                </a:solidFill>
              </a:rPr>
              <a:t>Patterns </a:t>
            </a:r>
            <a:r>
              <a:rPr lang="en-AU" sz="2800" b="1" dirty="0">
                <a:solidFill>
                  <a:srgbClr val="0F1E50"/>
                </a:solidFill>
              </a:rPr>
              <a:t>drawer</a:t>
            </a:r>
          </a:p>
          <a:p>
            <a:pPr marL="0" indent="0">
              <a:buNone/>
            </a:pPr>
            <a:endParaRPr lang="en-AU" dirty="0">
              <a:solidFill>
                <a:srgbClr val="0F1E50"/>
              </a:solidFill>
            </a:endParaRP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F1E50"/>
                </a:solidFill>
              </a:rPr>
              <a:t>Patterns are everywhere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F1E50"/>
                </a:solidFill>
              </a:rPr>
              <a:t>Mathematical patterns are regular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F1E50"/>
                </a:solidFill>
              </a:rPr>
              <a:t>Repeating patterns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F1E50"/>
                </a:solidFill>
              </a:rPr>
              <a:t>Growing patterns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AU" sz="2200" b="1" dirty="0">
                <a:solidFill>
                  <a:srgbClr val="0F1E50"/>
                </a:solidFill>
              </a:rPr>
              <a:t>Patterns in shapes</a:t>
            </a:r>
            <a:endParaRPr lang="en-US" sz="2200" b="1" dirty="0">
              <a:solidFill>
                <a:srgbClr val="0F1E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1925" y="593043"/>
            <a:ext cx="6619616" cy="3375000"/>
          </a:xfrm>
        </p:spPr>
        <p:txBody>
          <a:bodyPr/>
          <a:lstStyle/>
          <a:p>
            <a:pPr marL="0" indent="0">
              <a:buNone/>
            </a:pPr>
            <a:r>
              <a:rPr lang="en-AU" sz="2800" b="1" dirty="0">
                <a:solidFill>
                  <a:srgbClr val="0F1E50"/>
                </a:solidFill>
              </a:rPr>
              <a:t>Focus </a:t>
            </a:r>
            <a:r>
              <a:rPr lang="en-AU" sz="2800" b="1" dirty="0" smtClean="0">
                <a:solidFill>
                  <a:srgbClr val="0F1E50"/>
                </a:solidFill>
              </a:rPr>
              <a:t>question</a:t>
            </a:r>
            <a:endParaRPr lang="en-AU" sz="2800" b="1" dirty="0">
              <a:solidFill>
                <a:srgbClr val="0F1E50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rgbClr val="0F1E50"/>
                </a:solidFill>
              </a:rPr>
              <a:t>	</a:t>
            </a:r>
            <a:endParaRPr lang="en-AU" dirty="0" smtClean="0">
              <a:solidFill>
                <a:srgbClr val="0F1E5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AU" sz="2200" dirty="0">
                <a:solidFill>
                  <a:srgbClr val="0F1E50"/>
                </a:solidFill>
              </a:rPr>
              <a:t>	</a:t>
            </a:r>
            <a:r>
              <a:rPr lang="en-AU" sz="2200" dirty="0" smtClean="0">
                <a:solidFill>
                  <a:srgbClr val="0F1E50"/>
                </a:solidFill>
              </a:rPr>
              <a:t>Patterns </a:t>
            </a:r>
            <a:r>
              <a:rPr lang="en-AU" sz="2200" dirty="0">
                <a:solidFill>
                  <a:srgbClr val="0F1E50"/>
                </a:solidFill>
              </a:rPr>
              <a:t>in shapes. How can we </a:t>
            </a:r>
            <a:r>
              <a:rPr lang="en-AU" sz="2200" dirty="0" smtClean="0">
                <a:solidFill>
                  <a:srgbClr val="0F1E50"/>
                </a:solidFill>
              </a:rPr>
              <a:t>move 	learners from </a:t>
            </a:r>
            <a:r>
              <a:rPr lang="en-AU" sz="2200" dirty="0">
                <a:solidFill>
                  <a:srgbClr val="0F1E50"/>
                </a:solidFill>
              </a:rPr>
              <a:t>recognising shape with </a:t>
            </a:r>
            <a:r>
              <a:rPr lang="en-AU" sz="2200" dirty="0" smtClean="0">
                <a:solidFill>
                  <a:srgbClr val="0F1E50"/>
                </a:solidFill>
              </a:rPr>
              <a:t/>
            </a:r>
            <a:br>
              <a:rPr lang="en-AU" sz="2200" dirty="0" smtClean="0">
                <a:solidFill>
                  <a:srgbClr val="0F1E50"/>
                </a:solidFill>
              </a:rPr>
            </a:br>
            <a:r>
              <a:rPr lang="en-AU" sz="2200" dirty="0" smtClean="0">
                <a:solidFill>
                  <a:srgbClr val="0F1E50"/>
                </a:solidFill>
              </a:rPr>
              <a:t>	regular boundaries to </a:t>
            </a:r>
            <a:r>
              <a:rPr lang="en-AU" sz="2200" dirty="0">
                <a:solidFill>
                  <a:srgbClr val="0F1E50"/>
                </a:solidFill>
              </a:rPr>
              <a:t>classifying shapes </a:t>
            </a:r>
            <a:br>
              <a:rPr lang="en-AU" sz="2200" dirty="0">
                <a:solidFill>
                  <a:srgbClr val="0F1E50"/>
                </a:solidFill>
              </a:rPr>
            </a:br>
            <a:r>
              <a:rPr lang="en-AU" sz="2200" dirty="0">
                <a:solidFill>
                  <a:srgbClr val="0F1E50"/>
                </a:solidFill>
              </a:rPr>
              <a:t> </a:t>
            </a:r>
            <a:r>
              <a:rPr lang="en-AU" sz="2200" dirty="0" smtClean="0">
                <a:solidFill>
                  <a:srgbClr val="0F1E50"/>
                </a:solidFill>
              </a:rPr>
              <a:t>	according </a:t>
            </a:r>
            <a:r>
              <a:rPr lang="en-AU" sz="2200" dirty="0">
                <a:solidFill>
                  <a:srgbClr val="0F1E50"/>
                </a:solidFill>
              </a:rPr>
              <a:t>to </a:t>
            </a:r>
            <a:r>
              <a:rPr lang="en-AU" sz="2200" dirty="0" smtClean="0">
                <a:solidFill>
                  <a:srgbClr val="0F1E50"/>
                </a:solidFill>
              </a:rPr>
              <a:t>geometric properties</a:t>
            </a:r>
            <a:r>
              <a:rPr lang="en-AU" sz="2200" dirty="0">
                <a:solidFill>
                  <a:srgbClr val="0F1E50"/>
                </a:solidFill>
              </a:rPr>
              <a:t>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3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34479" y="1550229"/>
            <a:ext cx="6554502" cy="2394449"/>
          </a:xfrm>
        </p:spPr>
      </p:pic>
    </p:spTree>
    <p:extLst>
      <p:ext uri="{BB962C8B-B14F-4D97-AF65-F5344CB8AC3E}">
        <p14:creationId xmlns:p14="http://schemas.microsoft.com/office/powerpoint/2010/main" val="314195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94900" y="950913"/>
            <a:ext cx="4896237" cy="3223356"/>
          </a:xfrm>
        </p:spPr>
      </p:pic>
    </p:spTree>
    <p:extLst>
      <p:ext uri="{BB962C8B-B14F-4D97-AF65-F5344CB8AC3E}">
        <p14:creationId xmlns:p14="http://schemas.microsoft.com/office/powerpoint/2010/main" val="281083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39863" y="950913"/>
            <a:ext cx="3540300" cy="2330697"/>
          </a:xfrm>
        </p:spPr>
      </p:pic>
      <p:sp>
        <p:nvSpPr>
          <p:cNvPr id="6" name="TextBox 5"/>
          <p:cNvSpPr txBox="1"/>
          <p:nvPr/>
        </p:nvSpPr>
        <p:spPr>
          <a:xfrm>
            <a:off x="5071730" y="628132"/>
            <a:ext cx="407227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Look at each block in turn. </a:t>
            </a:r>
            <a:r>
              <a:rPr lang="en-AU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AU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AU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What </a:t>
            </a:r>
            <a:r>
              <a:rPr lang="en-AU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is regular about it?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Choose any two blocks. </a:t>
            </a:r>
            <a:r>
              <a:rPr lang="en-AU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AU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AU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What </a:t>
            </a:r>
            <a:r>
              <a:rPr lang="en-AU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is the same about them? How are they different?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200" dirty="0">
              <a:solidFill>
                <a:srgbClr val="0F1E50"/>
              </a:solidFill>
              <a:latin typeface="Arial" charset="0"/>
              <a:ea typeface="Arial" charset="0"/>
              <a:cs typeface="Arial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Sort the pattern blocks </a:t>
            </a:r>
            <a:r>
              <a:rPr lang="en-AU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AU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AU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into </a:t>
            </a:r>
            <a:r>
              <a:rPr lang="en-AU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groups. </a:t>
            </a:r>
            <a:r>
              <a:rPr lang="en-AU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What </a:t>
            </a:r>
            <a:r>
              <a:rPr lang="en-AU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is the same about all the blocks </a:t>
            </a:r>
            <a:r>
              <a:rPr lang="en-AU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/>
            </a:r>
            <a:br>
              <a:rPr lang="en-AU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AU" sz="2200" dirty="0" smtClean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in </a:t>
            </a:r>
            <a:r>
              <a:rPr lang="en-AU" sz="2200" dirty="0">
                <a:solidFill>
                  <a:srgbClr val="0F1E50"/>
                </a:solidFill>
                <a:latin typeface="Arial" charset="0"/>
                <a:ea typeface="Arial" charset="0"/>
                <a:cs typeface="Arial" charset="0"/>
              </a:rPr>
              <a:t>each group?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6684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mensio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CAE7F7B-3CF3-7E40-848B-D62562E8E138}" vid="{0E66B630-02C8-6240-9E9C-3A1289DBE54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CAE7F7B-3CF3-7E40-848B-D62562E8E138}" vid="{B89A2B07-E34D-A94A-A128-B3F449E79BE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dimensions_blank</Template>
  <TotalTime>350</TotalTime>
  <Words>940</Words>
  <Application>Microsoft Macintosh PowerPoint</Application>
  <PresentationFormat>On-screen Show (16:9)</PresentationFormat>
  <Paragraphs>158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Calibri</vt:lpstr>
      <vt:lpstr>Arial</vt:lpstr>
      <vt:lpstr>dimensions</vt:lpstr>
      <vt:lpstr>1_Office Theme</vt:lpstr>
      <vt:lpstr>Working with Top Drawer Teachers: The big ideas of patterns</vt:lpstr>
      <vt:lpstr>Big idea: Patterns in shapes</vt:lpstr>
      <vt:lpstr>PowerPoint Presentation</vt:lpstr>
      <vt:lpstr>Australian Curriculum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Triangle tessellation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Darius Samojlowicz</dc:creator>
  <cp:lastModifiedBy>Toby Spencer</cp:lastModifiedBy>
  <cp:revision>53</cp:revision>
  <cp:lastPrinted>2015-01-29T03:23:13Z</cp:lastPrinted>
  <dcterms:created xsi:type="dcterms:W3CDTF">2016-06-29T03:18:31Z</dcterms:created>
  <dcterms:modified xsi:type="dcterms:W3CDTF">2017-02-22T00:00:53Z</dcterms:modified>
</cp:coreProperties>
</file>