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24"/>
  </p:notesMasterIdLst>
  <p:handoutMasterIdLst>
    <p:handoutMasterId r:id="rId25"/>
  </p:handoutMasterIdLst>
  <p:sldIdLst>
    <p:sldId id="257" r:id="rId3"/>
    <p:sldId id="258" r:id="rId4"/>
    <p:sldId id="287" r:id="rId5"/>
    <p:sldId id="259" r:id="rId6"/>
    <p:sldId id="264" r:id="rId7"/>
    <p:sldId id="291" r:id="rId8"/>
    <p:sldId id="288" r:id="rId9"/>
    <p:sldId id="270" r:id="rId10"/>
    <p:sldId id="269" r:id="rId11"/>
    <p:sldId id="289" r:id="rId12"/>
    <p:sldId id="277" r:id="rId13"/>
    <p:sldId id="276" r:id="rId14"/>
    <p:sldId id="279" r:id="rId15"/>
    <p:sldId id="280" r:id="rId16"/>
    <p:sldId id="281" r:id="rId17"/>
    <p:sldId id="290" r:id="rId18"/>
    <p:sldId id="293" r:id="rId19"/>
    <p:sldId id="282" r:id="rId20"/>
    <p:sldId id="292" r:id="rId21"/>
    <p:sldId id="284" r:id="rId22"/>
    <p:sldId id="26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406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5365" autoAdjust="0"/>
  </p:normalViewPr>
  <p:slideViewPr>
    <p:cSldViewPr snapToGrid="0" snapToObjects="1">
      <p:cViewPr varScale="1">
        <p:scale>
          <a:sx n="86" d="100"/>
          <a:sy n="86" d="100"/>
        </p:scale>
        <p:origin x="1672" y="184"/>
      </p:cViewPr>
      <p:guideLst>
        <p:guide orient="horz" pos="1620"/>
        <p:guide pos="2880"/>
      </p:guideLst>
    </p:cSldViewPr>
  </p:slideViewPr>
  <p:outlineViewPr>
    <p:cViewPr>
      <p:scale>
        <a:sx n="33" d="100"/>
        <a:sy n="33" d="100"/>
      </p:scale>
      <p:origin x="0" y="52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12/1/17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12/1/17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Younger students first encounter mathematical reasoning through observing similarities and differences between objects. As they develop and practise various types of inductive and deductive thinking, they move towards more formal reasoning and the writing of proofs.</a:t>
            </a:r>
          </a:p>
          <a:p>
            <a:pPr marL="171450" indent="-171450">
              <a:buFont typeface="Arial" panose="020B0604020202020204" pitchFamily="34" charset="0"/>
              <a:buChar char="•"/>
            </a:pPr>
            <a:endParaRPr lang="en-AU" dirty="0"/>
          </a:p>
          <a:p>
            <a:r>
              <a:rPr lang="en-AU" dirty="0"/>
              <a:t>It is vital that students learn to think about what makes things the same and what makes them different.</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239152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248456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15</a:t>
            </a:fld>
            <a:endParaRPr lang="en-US"/>
          </a:p>
        </p:txBody>
      </p:sp>
    </p:spTree>
    <p:extLst>
      <p:ext uri="{BB962C8B-B14F-4D97-AF65-F5344CB8AC3E}">
        <p14:creationId xmlns:p14="http://schemas.microsoft.com/office/powerpoint/2010/main" val="181336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16</a:t>
            </a:fld>
            <a:endParaRPr lang="en-US"/>
          </a:p>
        </p:txBody>
      </p:sp>
    </p:spTree>
    <p:extLst>
      <p:ext uri="{BB962C8B-B14F-4D97-AF65-F5344CB8AC3E}">
        <p14:creationId xmlns:p14="http://schemas.microsoft.com/office/powerpoint/2010/main" val="309493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18</a:t>
            </a:fld>
            <a:endParaRPr lang="en-US"/>
          </a:p>
        </p:txBody>
      </p:sp>
    </p:spTree>
    <p:extLst>
      <p:ext uri="{BB962C8B-B14F-4D97-AF65-F5344CB8AC3E}">
        <p14:creationId xmlns:p14="http://schemas.microsoft.com/office/powerpoint/2010/main" val="390041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20</a:t>
            </a:fld>
            <a:endParaRPr lang="en-US"/>
          </a:p>
        </p:txBody>
      </p:sp>
    </p:spTree>
    <p:extLst>
      <p:ext uri="{BB962C8B-B14F-4D97-AF65-F5344CB8AC3E}">
        <p14:creationId xmlns:p14="http://schemas.microsoft.com/office/powerpoint/2010/main" val="150747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038FC2C-B79D-6546-A7CD-42435F8CEEE0}" type="slidenum">
              <a:rPr lang="en-US" smtClean="0"/>
              <a:pPr/>
              <a:t>21</a:t>
            </a:fld>
            <a:endParaRPr lang="en-US"/>
          </a:p>
        </p:txBody>
      </p:sp>
    </p:spTree>
    <p:extLst>
      <p:ext uri="{BB962C8B-B14F-4D97-AF65-F5344CB8AC3E}">
        <p14:creationId xmlns:p14="http://schemas.microsoft.com/office/powerpoint/2010/main" val="83556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Big Ideas</a:t>
            </a:r>
          </a:p>
          <a:p>
            <a:r>
              <a:rPr lang="en-AU" dirty="0"/>
              <a:t>Reasoning</a:t>
            </a:r>
            <a:r>
              <a:rPr lang="en-AU" baseline="0" dirty="0"/>
              <a:t> descriptions are different in each Year level and </a:t>
            </a:r>
            <a:r>
              <a:rPr lang="en-AU" baseline="0" dirty="0" smtClean="0"/>
              <a:t>are </a:t>
            </a:r>
            <a:r>
              <a:rPr lang="en-AU" baseline="0" dirty="0"/>
              <a:t>covered across the strands and </a:t>
            </a:r>
            <a:r>
              <a:rPr lang="en-AU" baseline="0" dirty="0" err="1"/>
              <a:t>substrands</a:t>
            </a:r>
            <a:r>
              <a:rPr lang="en-AU" baseline="0" dirty="0"/>
              <a:t> of the AC.</a:t>
            </a:r>
          </a:p>
          <a:p>
            <a:r>
              <a:rPr lang="en-AU" baseline="0" dirty="0"/>
              <a:t>Here are the descriptions for Foundation to Year 2. </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213880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Big Ideas</a:t>
            </a:r>
          </a:p>
          <a:p>
            <a:r>
              <a:rPr lang="en-AU" dirty="0"/>
              <a:t>Reasoning</a:t>
            </a:r>
            <a:r>
              <a:rPr lang="en-AU" baseline="0" dirty="0"/>
              <a:t> descriptions are different in each Year level and </a:t>
            </a:r>
            <a:r>
              <a:rPr lang="en-AU" baseline="0" dirty="0" smtClean="0"/>
              <a:t>are </a:t>
            </a:r>
            <a:r>
              <a:rPr lang="en-AU" baseline="0" dirty="0"/>
              <a:t>covered across the strands and </a:t>
            </a:r>
            <a:r>
              <a:rPr lang="en-AU" baseline="0" dirty="0" err="1"/>
              <a:t>substrands</a:t>
            </a:r>
            <a:r>
              <a:rPr lang="en-AU" baseline="0" dirty="0"/>
              <a:t> of the AC.</a:t>
            </a:r>
          </a:p>
          <a:p>
            <a:r>
              <a:rPr lang="en-AU" baseline="0" dirty="0"/>
              <a:t>Here are the descriptions for Foundation to Year 2. </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300834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Here are some pictures for foundation</a:t>
            </a:r>
            <a:r>
              <a:rPr lang="en-AU" baseline="0" dirty="0"/>
              <a:t> students.</a:t>
            </a:r>
            <a:endParaRPr lang="en-AU" dirty="0"/>
          </a:p>
          <a:p>
            <a:pPr marL="0" indent="0">
              <a:buFont typeface="Arial" panose="020B0604020202020204" pitchFamily="34" charset="0"/>
              <a:buNone/>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335986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use of the questions "What is the same?" and "What is different?" encourages mathematical reasoning.</a:t>
            </a:r>
          </a:p>
          <a:p>
            <a:endParaRPr lang="en-AU" dirty="0"/>
          </a:p>
          <a:p>
            <a:endParaRPr lang="en-AU" dirty="0"/>
          </a:p>
          <a:p>
            <a:r>
              <a:rPr lang="en-AU" dirty="0"/>
              <a:t>It is vital that students learn to think about what makes things the same and what makes them different.</a:t>
            </a:r>
          </a:p>
          <a:p>
            <a:endParaRPr lang="en-AU" dirty="0"/>
          </a:p>
          <a:p>
            <a:endParaRPr lang="en-AU" dirty="0"/>
          </a:p>
          <a:p>
            <a:r>
              <a:rPr lang="en-AU" dirty="0"/>
              <a:t>When comparing and contrasting, students are likely to be:</a:t>
            </a:r>
          </a:p>
          <a:p>
            <a:pPr marL="171450" indent="-171450">
              <a:buFont typeface="Arial" panose="020B0604020202020204" pitchFamily="34" charset="0"/>
              <a:buChar char="•"/>
            </a:pPr>
            <a:r>
              <a:rPr lang="en-AU" dirty="0"/>
              <a:t>noticing and describing</a:t>
            </a:r>
          </a:p>
          <a:p>
            <a:pPr marL="171450" indent="-171450">
              <a:buFont typeface="Arial" panose="020B0604020202020204" pitchFamily="34" charset="0"/>
              <a:buChar char="•"/>
            </a:pPr>
            <a:r>
              <a:rPr lang="en-AU" dirty="0"/>
              <a:t>explaining and justifying</a:t>
            </a:r>
          </a:p>
          <a:p>
            <a:pPr marL="171450" indent="-171450">
              <a:buFont typeface="Arial" panose="020B0604020202020204" pitchFamily="34" charset="0"/>
              <a:buChar char="•"/>
            </a:pPr>
            <a:r>
              <a:rPr lang="en-AU" dirty="0"/>
              <a:t>thinking analytically</a:t>
            </a:r>
          </a:p>
          <a:p>
            <a:pPr marL="171450" indent="-171450">
              <a:buFont typeface="Arial" panose="020B0604020202020204" pitchFamily="34" charset="0"/>
              <a:buChar char="•"/>
            </a:pPr>
            <a:r>
              <a:rPr lang="en-AU" dirty="0"/>
              <a:t>finding relationships</a:t>
            </a:r>
          </a:p>
          <a:p>
            <a:pPr marL="171450" indent="-171450">
              <a:buFont typeface="Arial" panose="020B0604020202020204" pitchFamily="34" charset="0"/>
              <a:buChar char="•"/>
            </a:pPr>
            <a:r>
              <a:rPr lang="en-AU" dirty="0"/>
              <a:t>using logic</a:t>
            </a:r>
          </a:p>
          <a:p>
            <a:pPr marL="171450" indent="-171450">
              <a:buFont typeface="Arial" panose="020B0604020202020204" pitchFamily="34" charset="0"/>
              <a:buChar char="•"/>
            </a:pPr>
            <a:r>
              <a:rPr lang="en-AU" dirty="0"/>
              <a:t>focussing on important features.</a:t>
            </a:r>
          </a:p>
          <a:p>
            <a:endParaRPr lang="en-AU" dirty="0"/>
          </a:p>
          <a:p>
            <a:r>
              <a:rPr lang="en-AU" dirty="0"/>
              <a:t>The next slide gives some ideas of what students may say</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59609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Here are some pictures for foundation</a:t>
            </a:r>
            <a:r>
              <a:rPr lang="en-AU" baseline="0" dirty="0"/>
              <a:t> students.</a:t>
            </a:r>
            <a:endParaRPr lang="en-AU" dirty="0"/>
          </a:p>
          <a:p>
            <a:pPr marL="0" indent="0">
              <a:buFont typeface="Arial" panose="020B0604020202020204" pitchFamily="34" charset="0"/>
              <a:buNone/>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8699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289103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425687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299989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4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666875" y="2463404"/>
            <a:ext cx="7477125"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050257" y="2339579"/>
            <a:ext cx="7093744"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50257" y="2019301"/>
            <a:ext cx="7093744"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otle.edu.au/ec/viewing/S6188/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australiancurriculum.edu.au/Curriculum/ContentDescription/ACMNA005" TargetMode="External"/><Relationship Id="rId5" Type="http://schemas.openxmlformats.org/officeDocument/2006/relationships/hyperlink" Target="http://www.australiancurriculum.edu.au/Curriculum/ContentDescription/ACMMG009" TargetMode="External"/><Relationship Id="rId6" Type="http://schemas.openxmlformats.org/officeDocument/2006/relationships/hyperlink" Target="http://www.australiancurriculum.edu.au/Curriculum/ContentDescription/ACMNA001" TargetMode="External"/><Relationship Id="rId7" Type="http://schemas.openxmlformats.org/officeDocument/2006/relationships/hyperlink" Target="http://www.australiancurriculum.edu.au/Curriculum/ContentDescription/ACMMG022" TargetMode="External"/><Relationship Id="rId8" Type="http://schemas.openxmlformats.org/officeDocument/2006/relationships/hyperlink" Target="http://www.australiancurriculum.edu.au/Curriculum/ContentDescription/ACMNA018" TargetMode="External"/><Relationship Id="rId9" Type="http://schemas.openxmlformats.org/officeDocument/2006/relationships/hyperlink" Target="http://www.australiancurriculum.edu.au/Curriculum/ContentDescription/ACMNA012"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australiancurriculum.edu.au/Curriculum/ContentDescription/ACMMG042" TargetMode="External"/><Relationship Id="rId5" Type="http://schemas.openxmlformats.org/officeDocument/2006/relationships/hyperlink" Target="http://www.australiancurriculum.edu.au/Curriculum/ContentDescription/ACMNA035" TargetMode="External"/><Relationship Id="rId6" Type="http://schemas.openxmlformats.org/officeDocument/2006/relationships/hyperlink" Target="http://www.australiancurriculum.edu.au/Curriculum/ContentDescription/ACMMG089" TargetMode="External"/><Relationship Id="rId7" Type="http://schemas.openxmlformats.org/officeDocument/2006/relationships/hyperlink" Target="http://www.australiancurriculum.edu.au/Curriculum/ContentDescription/ACMNA074" TargetMode="External"/><Relationship Id="rId8" Type="http://schemas.openxmlformats.org/officeDocument/2006/relationships/hyperlink" Target="http://www.australiancurriculum.edu.au/Curriculum/ContentDescription/ACMMG114" TargetMode="External"/><Relationship Id="rId9" Type="http://schemas.openxmlformats.org/officeDocument/2006/relationships/hyperlink" Target="http://www.australiancurriculum.edu.au/Curriculum/ContentDescription/ACMNA107" TargetMode="External"/><Relationship Id="rId10" Type="http://schemas.openxmlformats.org/officeDocument/2006/relationships/hyperlink" Target="http://www.australiancurriculum.edu.au/Curriculum/ContentDescription/ACMNA133"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29971" y="273844"/>
            <a:ext cx="5470712" cy="657870"/>
          </a:xfrm>
          <a:prstGeom prst="rect">
            <a:avLst/>
          </a:prstGeom>
        </p:spPr>
      </p:pic>
      <p:sp>
        <p:nvSpPr>
          <p:cNvPr id="5" name="TextBox 4"/>
          <p:cNvSpPr txBox="1"/>
          <p:nvPr/>
        </p:nvSpPr>
        <p:spPr>
          <a:xfrm>
            <a:off x="1479176" y="1479177"/>
            <a:ext cx="6768353" cy="1077218"/>
          </a:xfrm>
          <a:prstGeom prst="rect">
            <a:avLst/>
          </a:prstGeom>
          <a:noFill/>
        </p:spPr>
        <p:txBody>
          <a:bodyPr wrap="square" rtlCol="0">
            <a:spAutoFit/>
          </a:bodyPr>
          <a:lstStyle/>
          <a:p>
            <a:pPr algn="ctr"/>
            <a:r>
              <a:rPr lang="en-AU" sz="3200" dirty="0">
                <a:solidFill>
                  <a:srgbClr val="406077"/>
                </a:solidFill>
                <a:latin typeface="Arial" charset="0"/>
                <a:ea typeface="Arial" charset="0"/>
                <a:cs typeface="Arial" charset="0"/>
              </a:rPr>
              <a:t>Opening the Top Drawer to </a:t>
            </a:r>
            <a:r>
              <a:rPr lang="en-AU" sz="3200" dirty="0" smtClean="0">
                <a:solidFill>
                  <a:srgbClr val="406077"/>
                </a:solidFill>
                <a:latin typeface="Arial" charset="0"/>
                <a:ea typeface="Arial" charset="0"/>
                <a:cs typeface="Arial" charset="0"/>
              </a:rPr>
              <a:t>Reasoning</a:t>
            </a:r>
            <a:endParaRPr lang="en-AU" sz="3200" dirty="0">
              <a:solidFill>
                <a:srgbClr val="406077"/>
              </a:solidFill>
              <a:latin typeface="Arial" charset="0"/>
              <a:ea typeface="Arial" charset="0"/>
              <a:cs typeface="Arial" charset="0"/>
            </a:endParaRPr>
          </a:p>
        </p:txBody>
      </p:sp>
      <p:sp>
        <p:nvSpPr>
          <p:cNvPr id="6" name="TextBox 5"/>
          <p:cNvSpPr txBox="1"/>
          <p:nvPr/>
        </p:nvSpPr>
        <p:spPr>
          <a:xfrm>
            <a:off x="1479176" y="2949388"/>
            <a:ext cx="7360024" cy="1200329"/>
          </a:xfrm>
          <a:prstGeom prst="rect">
            <a:avLst/>
          </a:prstGeom>
          <a:noFill/>
        </p:spPr>
        <p:txBody>
          <a:bodyPr wrap="square" rtlCol="0">
            <a:spAutoFit/>
          </a:bodyPr>
          <a:lstStyle/>
          <a:p>
            <a:pPr algn="ctr"/>
            <a:r>
              <a:rPr lang="en-AU" sz="2400" dirty="0" smtClean="0"/>
              <a:t>Big Ideas 1 &amp; 2 – Same &amp; Different and Visualisation</a:t>
            </a:r>
          </a:p>
          <a:p>
            <a:pPr algn="ctr"/>
            <a:endParaRPr lang="en-AU" sz="2400" dirty="0" smtClean="0"/>
          </a:p>
          <a:p>
            <a:pPr algn="ctr"/>
            <a:r>
              <a:rPr lang="en-AU" sz="2400" i="1" dirty="0" smtClean="0"/>
              <a:t>Foundation to Year 6 </a:t>
            </a:r>
            <a:endParaRPr lang="en-AU" sz="2400" i="1" dirty="0"/>
          </a:p>
        </p:txBody>
      </p:sp>
      <p:sp>
        <p:nvSpPr>
          <p:cNvPr id="8" name="TextBox 7"/>
          <p:cNvSpPr txBox="1"/>
          <p:nvPr/>
        </p:nvSpPr>
        <p:spPr>
          <a:xfrm>
            <a:off x="5620871" y="4697505"/>
            <a:ext cx="3666564" cy="276999"/>
          </a:xfrm>
          <a:prstGeom prst="rect">
            <a:avLst/>
          </a:prstGeom>
          <a:noFill/>
        </p:spPr>
        <p:txBody>
          <a:bodyPr wrap="square" rtlCol="0">
            <a:spAutoFit/>
          </a:bodyPr>
          <a:lstStyle/>
          <a:p>
            <a:r>
              <a:rPr lang="en-AU" sz="1200" dirty="0"/>
              <a:t>Designed and written by: </a:t>
            </a:r>
            <a:r>
              <a:rPr lang="en-AU" sz="1200" dirty="0" err="1"/>
              <a:t>L.Spohn</a:t>
            </a:r>
            <a:r>
              <a:rPr lang="en-AU" sz="1200" dirty="0"/>
              <a:t> </a:t>
            </a:r>
            <a:r>
              <a:rPr lang="en-AU" sz="1200" dirty="0" err="1"/>
              <a:t>BEd</a:t>
            </a:r>
            <a:r>
              <a:rPr lang="en-AU" sz="1200" dirty="0"/>
              <a:t> (Mathematics)</a:t>
            </a:r>
          </a:p>
        </p:txBody>
      </p:sp>
    </p:spTree>
    <p:extLst>
      <p:ext uri="{BB962C8B-B14F-4D97-AF65-F5344CB8AC3E}">
        <p14:creationId xmlns:p14="http://schemas.microsoft.com/office/powerpoint/2010/main" val="119318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sp>
        <p:nvSpPr>
          <p:cNvPr id="4" name="TextBox 3"/>
          <p:cNvSpPr txBox="1"/>
          <p:nvPr/>
        </p:nvSpPr>
        <p:spPr>
          <a:xfrm>
            <a:off x="1142050" y="1444988"/>
            <a:ext cx="7311667" cy="2308324"/>
          </a:xfrm>
          <a:prstGeom prst="rect">
            <a:avLst/>
          </a:prstGeom>
          <a:noFill/>
        </p:spPr>
        <p:txBody>
          <a:bodyPr wrap="square" rtlCol="0">
            <a:spAutoFit/>
          </a:bodyPr>
          <a:lstStyle/>
          <a:p>
            <a:r>
              <a:rPr lang="en-AU" sz="2400" dirty="0" smtClean="0"/>
              <a:t>Students can compare and contrast with the use of:</a:t>
            </a:r>
          </a:p>
          <a:p>
            <a:endParaRPr lang="en-AU" sz="2000" b="1" dirty="0" smtClean="0"/>
          </a:p>
          <a:p>
            <a:pPr marL="342900" indent="-342900">
              <a:buFont typeface="Arial" panose="020B0604020202020204" pitchFamily="34" charset="0"/>
              <a:buChar char="•"/>
            </a:pPr>
            <a:r>
              <a:rPr lang="en-AU" sz="2000" b="1" dirty="0" smtClean="0"/>
              <a:t>Classification</a:t>
            </a:r>
          </a:p>
          <a:p>
            <a:r>
              <a:rPr lang="en-AU" sz="2000" dirty="0" smtClean="0"/>
              <a:t>	</a:t>
            </a:r>
            <a:endParaRPr lang="en-AU" sz="2000" dirty="0"/>
          </a:p>
          <a:p>
            <a:pPr marL="342900" indent="-342900">
              <a:buFont typeface="Arial" panose="020B0604020202020204" pitchFamily="34" charset="0"/>
              <a:buChar char="•"/>
            </a:pPr>
            <a:r>
              <a:rPr lang="en-AU" sz="2000" b="1" dirty="0"/>
              <a:t>Noticing and comparing properties of </a:t>
            </a:r>
            <a:r>
              <a:rPr lang="en-AU" sz="2000" b="1" dirty="0" smtClean="0"/>
              <a:t>shapes</a:t>
            </a:r>
          </a:p>
          <a:p>
            <a:pPr marL="342900" indent="-342900">
              <a:buFont typeface="Arial" panose="020B0604020202020204" pitchFamily="34" charset="0"/>
              <a:buChar char="•"/>
            </a:pPr>
            <a:endParaRPr lang="en-AU" sz="2000" b="1" dirty="0"/>
          </a:p>
          <a:p>
            <a:pPr marL="342900" indent="-342900">
              <a:buFont typeface="Arial" panose="020B0604020202020204" pitchFamily="34" charset="0"/>
              <a:buChar char="•"/>
            </a:pPr>
            <a:r>
              <a:rPr lang="en-AU" sz="2000" b="1" dirty="0"/>
              <a:t>Imagining missing elements</a:t>
            </a:r>
          </a:p>
        </p:txBody>
      </p:sp>
    </p:spTree>
    <p:extLst>
      <p:ext uri="{BB962C8B-B14F-4D97-AF65-F5344CB8AC3E}">
        <p14:creationId xmlns:p14="http://schemas.microsoft.com/office/powerpoint/2010/main" val="218437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sp>
        <p:nvSpPr>
          <p:cNvPr id="5" name="TextBox 4"/>
          <p:cNvSpPr txBox="1"/>
          <p:nvPr/>
        </p:nvSpPr>
        <p:spPr>
          <a:xfrm>
            <a:off x="1200012" y="1235061"/>
            <a:ext cx="3720352" cy="584775"/>
          </a:xfrm>
          <a:prstGeom prst="rect">
            <a:avLst/>
          </a:prstGeom>
          <a:noFill/>
        </p:spPr>
        <p:txBody>
          <a:bodyPr wrap="square" rtlCol="0">
            <a:spAutoFit/>
          </a:bodyPr>
          <a:lstStyle/>
          <a:p>
            <a:pPr algn="ctr"/>
            <a:r>
              <a:rPr lang="en-AU" sz="3200" dirty="0"/>
              <a:t>Classification Activity</a:t>
            </a:r>
          </a:p>
        </p:txBody>
      </p:sp>
      <p:pic>
        <p:nvPicPr>
          <p:cNvPr id="4" name="Picture 3"/>
          <p:cNvPicPr>
            <a:picLocks noChangeAspect="1"/>
          </p:cNvPicPr>
          <p:nvPr/>
        </p:nvPicPr>
        <p:blipFill rotWithShape="1">
          <a:blip r:embed="rId3"/>
          <a:srcRect l="27926" t="29359" r="29533" b="14998"/>
          <a:stretch/>
        </p:blipFill>
        <p:spPr>
          <a:xfrm>
            <a:off x="4855638" y="1472984"/>
            <a:ext cx="3249443" cy="3273553"/>
          </a:xfrm>
          <a:prstGeom prst="rect">
            <a:avLst/>
          </a:prstGeom>
        </p:spPr>
      </p:pic>
      <p:pic>
        <p:nvPicPr>
          <p:cNvPr id="7" name="Picture 6"/>
          <p:cNvPicPr>
            <a:picLocks noChangeAspect="1"/>
          </p:cNvPicPr>
          <p:nvPr/>
        </p:nvPicPr>
        <p:blipFill rotWithShape="1">
          <a:blip r:embed="rId3"/>
          <a:srcRect b="14702"/>
          <a:stretch/>
        </p:blipFill>
        <p:spPr>
          <a:xfrm>
            <a:off x="-1635252" y="-8114538"/>
            <a:ext cx="12268200" cy="8059674"/>
          </a:xfrm>
          <a:prstGeom prst="rect">
            <a:avLst/>
          </a:prstGeom>
        </p:spPr>
      </p:pic>
    </p:spTree>
    <p:extLst>
      <p:ext uri="{BB962C8B-B14F-4D97-AF65-F5344CB8AC3E}">
        <p14:creationId xmlns:p14="http://schemas.microsoft.com/office/powerpoint/2010/main" val="4107210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pic>
        <p:nvPicPr>
          <p:cNvPr id="7" name="Picture 6"/>
          <p:cNvPicPr>
            <a:picLocks noChangeAspect="1"/>
          </p:cNvPicPr>
          <p:nvPr/>
        </p:nvPicPr>
        <p:blipFill>
          <a:blip r:embed="rId3"/>
          <a:stretch>
            <a:fillRect/>
          </a:stretch>
        </p:blipFill>
        <p:spPr>
          <a:xfrm>
            <a:off x="3339509" y="2480662"/>
            <a:ext cx="4688230" cy="585267"/>
          </a:xfrm>
          <a:prstGeom prst="rect">
            <a:avLst/>
          </a:prstGeom>
        </p:spPr>
      </p:pic>
      <p:sp>
        <p:nvSpPr>
          <p:cNvPr id="5" name="TextBox 4"/>
          <p:cNvSpPr txBox="1"/>
          <p:nvPr/>
        </p:nvSpPr>
        <p:spPr>
          <a:xfrm>
            <a:off x="1210235" y="1249452"/>
            <a:ext cx="7790330" cy="584775"/>
          </a:xfrm>
          <a:prstGeom prst="rect">
            <a:avLst/>
          </a:prstGeom>
          <a:noFill/>
        </p:spPr>
        <p:txBody>
          <a:bodyPr wrap="square" rtlCol="0">
            <a:spAutoFit/>
          </a:bodyPr>
          <a:lstStyle/>
          <a:p>
            <a:pPr algn="ctr"/>
            <a:r>
              <a:rPr lang="en-AU" sz="3200" dirty="0" smtClean="0"/>
              <a:t>Noticing and comparing properties of shapes</a:t>
            </a:r>
            <a:endParaRPr lang="en-AU" sz="3200" dirty="0"/>
          </a:p>
        </p:txBody>
      </p:sp>
      <p:sp>
        <p:nvSpPr>
          <p:cNvPr id="9" name="TextBox 8"/>
          <p:cNvSpPr txBox="1"/>
          <p:nvPr/>
        </p:nvSpPr>
        <p:spPr>
          <a:xfrm>
            <a:off x="1210234" y="3150945"/>
            <a:ext cx="3561508" cy="1200329"/>
          </a:xfrm>
          <a:prstGeom prst="rect">
            <a:avLst/>
          </a:prstGeom>
          <a:noFill/>
        </p:spPr>
        <p:txBody>
          <a:bodyPr wrap="square" rtlCol="0">
            <a:spAutoFit/>
          </a:bodyPr>
          <a:lstStyle/>
          <a:p>
            <a:r>
              <a:rPr lang="en-AU" dirty="0"/>
              <a:t>What do all these shapes have in common?</a:t>
            </a:r>
          </a:p>
          <a:p>
            <a:r>
              <a:rPr lang="en-AU" dirty="0"/>
              <a:t>Write down as many as you can find.</a:t>
            </a:r>
          </a:p>
        </p:txBody>
      </p:sp>
      <p:sp>
        <p:nvSpPr>
          <p:cNvPr id="10" name="TextBox 9"/>
          <p:cNvSpPr txBox="1"/>
          <p:nvPr/>
        </p:nvSpPr>
        <p:spPr>
          <a:xfrm rot="10800000" flipH="1" flipV="1">
            <a:off x="1210235" y="2054987"/>
            <a:ext cx="1467907" cy="923330"/>
          </a:xfrm>
          <a:prstGeom prst="rect">
            <a:avLst/>
          </a:prstGeom>
          <a:noFill/>
        </p:spPr>
        <p:txBody>
          <a:bodyPr wrap="square" rtlCol="0">
            <a:spAutoFit/>
          </a:bodyPr>
          <a:lstStyle/>
          <a:p>
            <a:r>
              <a:rPr lang="en-AU" dirty="0"/>
              <a:t>Consider the following shapes</a:t>
            </a:r>
          </a:p>
        </p:txBody>
      </p:sp>
      <p:sp>
        <p:nvSpPr>
          <p:cNvPr id="11" name="TextBox 10"/>
          <p:cNvSpPr txBox="1"/>
          <p:nvPr/>
        </p:nvSpPr>
        <p:spPr>
          <a:xfrm>
            <a:off x="5094472" y="3168438"/>
            <a:ext cx="3906093" cy="646331"/>
          </a:xfrm>
          <a:prstGeom prst="rect">
            <a:avLst/>
          </a:prstGeom>
          <a:noFill/>
        </p:spPr>
        <p:txBody>
          <a:bodyPr wrap="square" rtlCol="0">
            <a:spAutoFit/>
          </a:bodyPr>
          <a:lstStyle/>
          <a:p>
            <a:r>
              <a:rPr lang="en-AU" dirty="0"/>
              <a:t>What is different about each shape?</a:t>
            </a:r>
          </a:p>
          <a:p>
            <a:r>
              <a:rPr lang="en-AU" dirty="0"/>
              <a:t>Record more than property</a:t>
            </a:r>
          </a:p>
        </p:txBody>
      </p:sp>
      <p:pic>
        <p:nvPicPr>
          <p:cNvPr id="2" name="Picture 1"/>
          <p:cNvPicPr>
            <a:picLocks noChangeAspect="1"/>
          </p:cNvPicPr>
          <p:nvPr/>
        </p:nvPicPr>
        <p:blipFill>
          <a:blip r:embed="rId4"/>
          <a:stretch>
            <a:fillRect/>
          </a:stretch>
        </p:blipFill>
        <p:spPr>
          <a:xfrm>
            <a:off x="3215476" y="1961561"/>
            <a:ext cx="4936296" cy="1086742"/>
          </a:xfrm>
          <a:prstGeom prst="rect">
            <a:avLst/>
          </a:prstGeom>
        </p:spPr>
      </p:pic>
    </p:spTree>
    <p:extLst>
      <p:ext uri="{BB962C8B-B14F-4D97-AF65-F5344CB8AC3E}">
        <p14:creationId xmlns:p14="http://schemas.microsoft.com/office/powerpoint/2010/main" val="33551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pic>
        <p:nvPicPr>
          <p:cNvPr id="7" name="Picture 6"/>
          <p:cNvPicPr>
            <a:picLocks noChangeAspect="1"/>
          </p:cNvPicPr>
          <p:nvPr/>
        </p:nvPicPr>
        <p:blipFill>
          <a:blip r:embed="rId3"/>
          <a:stretch>
            <a:fillRect/>
          </a:stretch>
        </p:blipFill>
        <p:spPr>
          <a:xfrm>
            <a:off x="3339509" y="2480662"/>
            <a:ext cx="4688230" cy="585267"/>
          </a:xfrm>
          <a:prstGeom prst="rect">
            <a:avLst/>
          </a:prstGeom>
        </p:spPr>
      </p:pic>
      <p:sp>
        <p:nvSpPr>
          <p:cNvPr id="5" name="TextBox 4"/>
          <p:cNvSpPr txBox="1"/>
          <p:nvPr/>
        </p:nvSpPr>
        <p:spPr>
          <a:xfrm>
            <a:off x="844645" y="1188001"/>
            <a:ext cx="5546215" cy="584775"/>
          </a:xfrm>
          <a:prstGeom prst="rect">
            <a:avLst/>
          </a:prstGeom>
          <a:noFill/>
        </p:spPr>
        <p:txBody>
          <a:bodyPr wrap="square" rtlCol="0">
            <a:spAutoFit/>
          </a:bodyPr>
          <a:lstStyle/>
          <a:p>
            <a:pPr algn="ctr"/>
            <a:r>
              <a:rPr lang="en-AU" sz="3200" smtClean="0"/>
              <a:t>Imagining </a:t>
            </a:r>
            <a:r>
              <a:rPr lang="en-AU" sz="3200" dirty="0"/>
              <a:t>missing elements</a:t>
            </a:r>
          </a:p>
        </p:txBody>
      </p:sp>
      <p:sp>
        <p:nvSpPr>
          <p:cNvPr id="4" name="Rectangle 3"/>
          <p:cNvSpPr/>
          <p:nvPr/>
        </p:nvSpPr>
        <p:spPr>
          <a:xfrm>
            <a:off x="1261505" y="1772776"/>
            <a:ext cx="7642053" cy="707886"/>
          </a:xfrm>
          <a:prstGeom prst="rect">
            <a:avLst/>
          </a:prstGeom>
        </p:spPr>
        <p:txBody>
          <a:bodyPr wrap="square">
            <a:spAutoFit/>
          </a:bodyPr>
          <a:lstStyle/>
          <a:p>
            <a:r>
              <a:rPr lang="en-AU" sz="2000" dirty="0"/>
              <a:t>An important aspect of reasoning in mathematics is to find missing elements.</a:t>
            </a:r>
          </a:p>
        </p:txBody>
      </p:sp>
      <p:sp>
        <p:nvSpPr>
          <p:cNvPr id="6" name="Rectangle 5"/>
          <p:cNvSpPr/>
          <p:nvPr/>
        </p:nvSpPr>
        <p:spPr>
          <a:xfrm>
            <a:off x="1530446" y="2480662"/>
            <a:ext cx="6241954" cy="2308324"/>
          </a:xfrm>
          <a:prstGeom prst="rect">
            <a:avLst/>
          </a:prstGeom>
          <a:ln>
            <a:solidFill>
              <a:schemeClr val="tx1"/>
            </a:solidFill>
          </a:ln>
        </p:spPr>
        <p:txBody>
          <a:bodyPr wrap="square">
            <a:spAutoFit/>
          </a:bodyPr>
          <a:lstStyle/>
          <a:p>
            <a:r>
              <a:rPr lang="en-AU" sz="2400" dirty="0"/>
              <a:t>They are used to:</a:t>
            </a:r>
          </a:p>
          <a:p>
            <a:pPr marL="285750" indent="-285750">
              <a:buFont typeface="Arial" panose="020B0604020202020204" pitchFamily="34" charset="0"/>
              <a:buChar char="•"/>
            </a:pPr>
            <a:r>
              <a:rPr lang="en-AU" sz="2400" dirty="0"/>
              <a:t>balance or solve equations</a:t>
            </a:r>
          </a:p>
          <a:p>
            <a:pPr marL="285750" indent="-285750">
              <a:buFont typeface="Arial" panose="020B0604020202020204" pitchFamily="34" charset="0"/>
              <a:buChar char="•"/>
            </a:pPr>
            <a:r>
              <a:rPr lang="en-AU" sz="2400" dirty="0"/>
              <a:t>predict terms in number sequences or series and sequences</a:t>
            </a:r>
          </a:p>
          <a:p>
            <a:pPr marL="285750" indent="-285750">
              <a:buFont typeface="Arial" panose="020B0604020202020204" pitchFamily="34" charset="0"/>
              <a:buChar char="•"/>
            </a:pPr>
            <a:r>
              <a:rPr lang="en-AU" sz="2400" dirty="0"/>
              <a:t>complete patterns, tables and arrays</a:t>
            </a:r>
          </a:p>
          <a:p>
            <a:pPr marL="285750" indent="-285750">
              <a:buFont typeface="Arial" panose="020B0604020202020204" pitchFamily="34" charset="0"/>
              <a:buChar char="•"/>
            </a:pPr>
            <a:r>
              <a:rPr lang="en-AU" sz="2400" dirty="0"/>
              <a:t>solve problems.</a:t>
            </a:r>
          </a:p>
        </p:txBody>
      </p:sp>
    </p:spTree>
    <p:extLst>
      <p:ext uri="{BB962C8B-B14F-4D97-AF65-F5344CB8AC3E}">
        <p14:creationId xmlns:p14="http://schemas.microsoft.com/office/powerpoint/2010/main" val="98319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239002"/>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sp>
        <p:nvSpPr>
          <p:cNvPr id="5" name="TextBox 4"/>
          <p:cNvSpPr txBox="1"/>
          <p:nvPr/>
        </p:nvSpPr>
        <p:spPr>
          <a:xfrm>
            <a:off x="1146226" y="921250"/>
            <a:ext cx="6347877" cy="584775"/>
          </a:xfrm>
          <a:prstGeom prst="rect">
            <a:avLst/>
          </a:prstGeom>
          <a:noFill/>
        </p:spPr>
        <p:txBody>
          <a:bodyPr wrap="square" rtlCol="0">
            <a:spAutoFit/>
          </a:bodyPr>
          <a:lstStyle/>
          <a:p>
            <a:pPr algn="ctr"/>
            <a:r>
              <a:rPr lang="en-AU" sz="3200" smtClean="0"/>
              <a:t>Imagining </a:t>
            </a:r>
            <a:r>
              <a:rPr lang="en-AU" sz="3200" dirty="0"/>
              <a:t>missing elements activity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741" y="1603498"/>
            <a:ext cx="3511176" cy="2633382"/>
          </a:xfrm>
          <a:prstGeom prst="rect">
            <a:avLst/>
          </a:prstGeom>
        </p:spPr>
      </p:pic>
      <p:sp>
        <p:nvSpPr>
          <p:cNvPr id="8" name="TextBox 7"/>
          <p:cNvSpPr txBox="1"/>
          <p:nvPr/>
        </p:nvSpPr>
        <p:spPr>
          <a:xfrm>
            <a:off x="1344706" y="1685365"/>
            <a:ext cx="3460376" cy="646331"/>
          </a:xfrm>
          <a:prstGeom prst="rect">
            <a:avLst/>
          </a:prstGeom>
          <a:noFill/>
        </p:spPr>
        <p:txBody>
          <a:bodyPr wrap="square" rtlCol="0">
            <a:spAutoFit/>
          </a:bodyPr>
          <a:lstStyle/>
          <a:p>
            <a:r>
              <a:rPr lang="en-AU" dirty="0"/>
              <a:t>What might the numbers on the cut out, “L shaped” piece be?</a:t>
            </a:r>
          </a:p>
        </p:txBody>
      </p:sp>
      <p:sp>
        <p:nvSpPr>
          <p:cNvPr id="9" name="TextBox 8"/>
          <p:cNvSpPr txBox="1"/>
          <p:nvPr/>
        </p:nvSpPr>
        <p:spPr>
          <a:xfrm>
            <a:off x="1344706" y="2644588"/>
            <a:ext cx="3460376" cy="923330"/>
          </a:xfrm>
          <a:prstGeom prst="rect">
            <a:avLst/>
          </a:prstGeom>
          <a:noFill/>
        </p:spPr>
        <p:txBody>
          <a:bodyPr wrap="square" rtlCol="0">
            <a:spAutoFit/>
          </a:bodyPr>
          <a:lstStyle/>
          <a:p>
            <a:r>
              <a:rPr lang="en-AU" dirty="0"/>
              <a:t>I know that one of the numbers is 65, what could the other numbers be?</a:t>
            </a:r>
          </a:p>
        </p:txBody>
      </p:sp>
    </p:spTree>
    <p:extLst>
      <p:ext uri="{BB962C8B-B14F-4D97-AF65-F5344CB8AC3E}">
        <p14:creationId xmlns:p14="http://schemas.microsoft.com/office/powerpoint/2010/main" val="26067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239002"/>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sp>
        <p:nvSpPr>
          <p:cNvPr id="5" name="TextBox 4"/>
          <p:cNvSpPr txBox="1"/>
          <p:nvPr/>
        </p:nvSpPr>
        <p:spPr>
          <a:xfrm>
            <a:off x="1146227" y="921250"/>
            <a:ext cx="6387634" cy="584775"/>
          </a:xfrm>
          <a:prstGeom prst="rect">
            <a:avLst/>
          </a:prstGeom>
          <a:noFill/>
        </p:spPr>
        <p:txBody>
          <a:bodyPr wrap="square" rtlCol="0">
            <a:spAutoFit/>
          </a:bodyPr>
          <a:lstStyle/>
          <a:p>
            <a:pPr algn="ctr"/>
            <a:r>
              <a:rPr lang="en-AU" sz="3200" smtClean="0"/>
              <a:t>Imagining </a:t>
            </a:r>
            <a:r>
              <a:rPr lang="en-AU" sz="3200" dirty="0"/>
              <a:t>missing elements activity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741" y="1603498"/>
            <a:ext cx="3511176" cy="2633382"/>
          </a:xfrm>
          <a:prstGeom prst="rect">
            <a:avLst/>
          </a:prstGeom>
        </p:spPr>
      </p:pic>
      <p:sp>
        <p:nvSpPr>
          <p:cNvPr id="8" name="TextBox 7"/>
          <p:cNvSpPr txBox="1"/>
          <p:nvPr/>
        </p:nvSpPr>
        <p:spPr>
          <a:xfrm>
            <a:off x="1344706" y="1685365"/>
            <a:ext cx="3460376" cy="646331"/>
          </a:xfrm>
          <a:prstGeom prst="rect">
            <a:avLst/>
          </a:prstGeom>
          <a:noFill/>
        </p:spPr>
        <p:txBody>
          <a:bodyPr wrap="square" rtlCol="0">
            <a:spAutoFit/>
          </a:bodyPr>
          <a:lstStyle/>
          <a:p>
            <a:r>
              <a:rPr lang="en-AU" dirty="0"/>
              <a:t>How might we provide an enabling prompt?</a:t>
            </a:r>
          </a:p>
        </p:txBody>
      </p:sp>
      <p:sp>
        <p:nvSpPr>
          <p:cNvPr id="6" name="TextBox 5"/>
          <p:cNvSpPr txBox="1"/>
          <p:nvPr/>
        </p:nvSpPr>
        <p:spPr>
          <a:xfrm>
            <a:off x="1344706" y="2411057"/>
            <a:ext cx="3575658" cy="646331"/>
          </a:xfrm>
          <a:prstGeom prst="rect">
            <a:avLst/>
          </a:prstGeom>
          <a:noFill/>
        </p:spPr>
        <p:txBody>
          <a:bodyPr wrap="square" rtlCol="0">
            <a:spAutoFit/>
          </a:bodyPr>
          <a:lstStyle/>
          <a:p>
            <a:r>
              <a:rPr lang="en-AU" dirty="0"/>
              <a:t>How might we provide an extending prompt?</a:t>
            </a:r>
          </a:p>
        </p:txBody>
      </p:sp>
    </p:spTree>
    <p:extLst>
      <p:ext uri="{BB962C8B-B14F-4D97-AF65-F5344CB8AC3E}">
        <p14:creationId xmlns:p14="http://schemas.microsoft.com/office/powerpoint/2010/main" val="30043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518" y="1116165"/>
            <a:ext cx="7279341" cy="400110"/>
          </a:xfrm>
          <a:prstGeom prst="rect">
            <a:avLst/>
          </a:prstGeom>
          <a:noFill/>
        </p:spPr>
        <p:txBody>
          <a:bodyPr wrap="square" rtlCol="0">
            <a:spAutoFit/>
          </a:bodyPr>
          <a:lstStyle/>
          <a:p>
            <a:pPr algn="ctr"/>
            <a:r>
              <a:rPr lang="en-AU" sz="2000" dirty="0" smtClean="0">
                <a:solidFill>
                  <a:srgbClr val="406077"/>
                </a:solidFill>
                <a:latin typeface="Arial" charset="0"/>
                <a:ea typeface="Arial" charset="0"/>
                <a:cs typeface="Arial" charset="0"/>
              </a:rPr>
              <a:t>6 </a:t>
            </a:r>
            <a:r>
              <a:rPr lang="en-AU" sz="2000" dirty="0">
                <a:solidFill>
                  <a:srgbClr val="406077"/>
                </a:solidFill>
                <a:latin typeface="Arial" charset="0"/>
                <a:ea typeface="Arial" charset="0"/>
                <a:cs typeface="Arial" charset="0"/>
              </a:rPr>
              <a:t>Big Ideas in the Reasoning Top Drawer</a:t>
            </a:r>
          </a:p>
        </p:txBody>
      </p:sp>
      <p:sp>
        <p:nvSpPr>
          <p:cNvPr id="3" name="Rectangle 2"/>
          <p:cNvSpPr/>
          <p:nvPr/>
        </p:nvSpPr>
        <p:spPr>
          <a:xfrm>
            <a:off x="1530446" y="531390"/>
            <a:ext cx="6779836" cy="1077218"/>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Ideas of Reasoning</a:t>
            </a:r>
          </a:p>
          <a:p>
            <a:pPr algn="ctr"/>
            <a:endParaRPr lang="en-AU" sz="3200" dirty="0">
              <a:solidFill>
                <a:srgbClr val="406077"/>
              </a:solidFill>
              <a:latin typeface="Arial" charset="0"/>
              <a:ea typeface="Arial" charset="0"/>
              <a:cs typeface="Arial" charset="0"/>
            </a:endParaRPr>
          </a:p>
        </p:txBody>
      </p:sp>
      <p:pic>
        <p:nvPicPr>
          <p:cNvPr id="7" name="Picture 6"/>
          <p:cNvPicPr>
            <a:picLocks noChangeAspect="1"/>
          </p:cNvPicPr>
          <p:nvPr/>
        </p:nvPicPr>
        <p:blipFill>
          <a:blip r:embed="rId3"/>
          <a:stretch>
            <a:fillRect/>
          </a:stretch>
        </p:blipFill>
        <p:spPr>
          <a:xfrm>
            <a:off x="3339509" y="2480662"/>
            <a:ext cx="4688230" cy="585267"/>
          </a:xfrm>
          <a:prstGeom prst="rect">
            <a:avLst/>
          </a:prstGeom>
        </p:spPr>
      </p:pic>
      <p:sp>
        <p:nvSpPr>
          <p:cNvPr id="4" name="TextBox 3"/>
          <p:cNvSpPr txBox="1"/>
          <p:nvPr/>
        </p:nvSpPr>
        <p:spPr>
          <a:xfrm>
            <a:off x="1631576" y="1828800"/>
            <a:ext cx="6535271" cy="2585323"/>
          </a:xfrm>
          <a:prstGeom prst="rect">
            <a:avLst/>
          </a:prstGeom>
          <a:noFill/>
        </p:spPr>
        <p:txBody>
          <a:bodyPr wrap="square" rtlCol="0">
            <a:spAutoFit/>
          </a:bodyPr>
          <a:lstStyle/>
          <a:p>
            <a:pPr marL="285750" indent="-285750">
              <a:buFont typeface="Arial" panose="020B0604020202020204" pitchFamily="34" charset="0"/>
              <a:buChar char="•"/>
            </a:pPr>
            <a:r>
              <a:rPr lang="en-AU" sz="2400" b="1" dirty="0"/>
              <a:t>Same and </a:t>
            </a:r>
            <a:r>
              <a:rPr lang="en-AU" sz="2400" b="1" dirty="0" smtClean="0"/>
              <a:t>Different (Foundation to Year 6)</a:t>
            </a:r>
            <a:endParaRPr lang="en-AU" sz="2400" b="1" dirty="0"/>
          </a:p>
          <a:p>
            <a:pPr marL="285750" indent="-285750">
              <a:buFont typeface="Arial" panose="020B0604020202020204" pitchFamily="34" charset="0"/>
              <a:buChar char="•"/>
            </a:pPr>
            <a:r>
              <a:rPr lang="en-AU" sz="2400" b="1" dirty="0"/>
              <a:t>Visualisation(Foundation to Year </a:t>
            </a:r>
            <a:r>
              <a:rPr lang="en-AU" sz="2400" b="1" dirty="0" smtClean="0"/>
              <a:t>6)</a:t>
            </a:r>
          </a:p>
          <a:p>
            <a:pPr marL="285750" indent="-285750">
              <a:buFont typeface="Arial" panose="020B0604020202020204" pitchFamily="34" charset="0"/>
              <a:buChar char="•"/>
            </a:pPr>
            <a:r>
              <a:rPr lang="en-AU" sz="2400" dirty="0" smtClean="0">
                <a:solidFill>
                  <a:schemeClr val="bg1">
                    <a:lumMod val="50000"/>
                  </a:schemeClr>
                </a:solidFill>
              </a:rPr>
              <a:t>Mathematical </a:t>
            </a:r>
            <a:r>
              <a:rPr lang="en-AU" sz="2400" dirty="0">
                <a:solidFill>
                  <a:schemeClr val="bg1">
                    <a:lumMod val="50000"/>
                  </a:schemeClr>
                </a:solidFill>
              </a:rPr>
              <a:t>Truth</a:t>
            </a:r>
          </a:p>
          <a:p>
            <a:pPr marL="285750" indent="-285750">
              <a:buFont typeface="Arial" panose="020B0604020202020204" pitchFamily="34" charset="0"/>
              <a:buChar char="•"/>
            </a:pPr>
            <a:r>
              <a:rPr lang="en-AU" sz="2400" dirty="0">
                <a:solidFill>
                  <a:schemeClr val="bg1">
                    <a:lumMod val="50000"/>
                  </a:schemeClr>
                </a:solidFill>
              </a:rPr>
              <a:t>IF-Then</a:t>
            </a:r>
          </a:p>
          <a:p>
            <a:pPr marL="285750" indent="-285750">
              <a:buFont typeface="Arial" panose="020B0604020202020204" pitchFamily="34" charset="0"/>
              <a:buChar char="•"/>
            </a:pPr>
            <a:r>
              <a:rPr lang="en-AU" sz="2400" dirty="0">
                <a:solidFill>
                  <a:schemeClr val="bg1">
                    <a:lumMod val="50000"/>
                  </a:schemeClr>
                </a:solidFill>
              </a:rPr>
              <a:t>Deduction</a:t>
            </a:r>
          </a:p>
          <a:p>
            <a:pPr marL="285750" indent="-285750">
              <a:buFont typeface="Arial" panose="020B0604020202020204" pitchFamily="34" charset="0"/>
              <a:buChar char="•"/>
            </a:pPr>
            <a:r>
              <a:rPr lang="en-AU" sz="2400" dirty="0">
                <a:solidFill>
                  <a:schemeClr val="bg1">
                    <a:lumMod val="50000"/>
                  </a:schemeClr>
                </a:solidFill>
              </a:rPr>
              <a:t>Proof</a:t>
            </a:r>
          </a:p>
          <a:p>
            <a:endParaRPr lang="en-AU" dirty="0"/>
          </a:p>
        </p:txBody>
      </p:sp>
    </p:spTree>
    <p:extLst>
      <p:ext uri="{BB962C8B-B14F-4D97-AF65-F5344CB8AC3E}">
        <p14:creationId xmlns:p14="http://schemas.microsoft.com/office/powerpoint/2010/main" val="334327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Visualisation</a:t>
            </a:r>
            <a:endParaRPr lang="en-US" dirty="0"/>
          </a:p>
        </p:txBody>
      </p:sp>
      <p:sp>
        <p:nvSpPr>
          <p:cNvPr id="3" name="Content Placeholder 2"/>
          <p:cNvSpPr>
            <a:spLocks noGrp="1"/>
          </p:cNvSpPr>
          <p:nvPr>
            <p:ph idx="1"/>
          </p:nvPr>
        </p:nvSpPr>
        <p:spPr/>
        <p:txBody>
          <a:bodyPr/>
          <a:lstStyle/>
          <a:p>
            <a:r>
              <a:rPr lang="en-US" dirty="0" smtClean="0"/>
              <a:t>First encountered through observing similarities and differences between objects</a:t>
            </a:r>
          </a:p>
          <a:p>
            <a:r>
              <a:rPr lang="en-US" dirty="0" smtClean="0"/>
              <a:t>Practice of inductive and deductive reasoning leads to more formal reasoning and writing of proofs.</a:t>
            </a:r>
            <a:endParaRPr lang="en-US" dirty="0"/>
          </a:p>
        </p:txBody>
      </p:sp>
    </p:spTree>
    <p:extLst>
      <p:ext uri="{BB962C8B-B14F-4D97-AF65-F5344CB8AC3E}">
        <p14:creationId xmlns:p14="http://schemas.microsoft.com/office/powerpoint/2010/main" val="68510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239002"/>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Visualisation</a:t>
            </a:r>
          </a:p>
        </p:txBody>
      </p:sp>
      <p:sp>
        <p:nvSpPr>
          <p:cNvPr id="5" name="TextBox 4"/>
          <p:cNvSpPr txBox="1"/>
          <p:nvPr/>
        </p:nvSpPr>
        <p:spPr>
          <a:xfrm>
            <a:off x="513705" y="960962"/>
            <a:ext cx="6030530" cy="584775"/>
          </a:xfrm>
          <a:prstGeom prst="rect">
            <a:avLst/>
          </a:prstGeom>
          <a:noFill/>
        </p:spPr>
        <p:txBody>
          <a:bodyPr wrap="square" rtlCol="0">
            <a:spAutoFit/>
          </a:bodyPr>
          <a:lstStyle/>
          <a:p>
            <a:pPr algn="ctr"/>
            <a:r>
              <a:rPr lang="en-AU" sz="3200" dirty="0"/>
              <a:t>Visualisation of information</a:t>
            </a:r>
          </a:p>
        </p:txBody>
      </p:sp>
      <p:sp>
        <p:nvSpPr>
          <p:cNvPr id="4" name="Rectangle 3"/>
          <p:cNvSpPr/>
          <p:nvPr/>
        </p:nvSpPr>
        <p:spPr>
          <a:xfrm>
            <a:off x="1530446" y="1774363"/>
            <a:ext cx="7333129" cy="1938992"/>
          </a:xfrm>
          <a:prstGeom prst="rect">
            <a:avLst/>
          </a:prstGeom>
        </p:spPr>
        <p:txBody>
          <a:bodyPr wrap="square">
            <a:spAutoFit/>
          </a:bodyPr>
          <a:lstStyle/>
          <a:p>
            <a:r>
              <a:rPr lang="en-AU" sz="2400" dirty="0"/>
              <a:t>Visualisation is a powerful mechanism for learning </a:t>
            </a:r>
            <a:r>
              <a:rPr lang="en-AU" sz="2400" dirty="0" smtClean="0"/>
              <a:t>mathematics.</a:t>
            </a:r>
            <a:endParaRPr lang="en-AU" sz="2400" dirty="0"/>
          </a:p>
          <a:p>
            <a:endParaRPr lang="en-AU" sz="2400" dirty="0"/>
          </a:p>
          <a:p>
            <a:r>
              <a:rPr lang="en-AU" sz="2400" dirty="0"/>
              <a:t>Visual images are a powerful way of conveying mathematical thinking and information</a:t>
            </a:r>
            <a:r>
              <a:rPr lang="en-AU" sz="2400" dirty="0" smtClean="0"/>
              <a:t>.</a:t>
            </a:r>
          </a:p>
        </p:txBody>
      </p:sp>
    </p:spTree>
    <p:extLst>
      <p:ext uri="{BB962C8B-B14F-4D97-AF65-F5344CB8AC3E}">
        <p14:creationId xmlns:p14="http://schemas.microsoft.com/office/powerpoint/2010/main" val="17370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Visualisation</a:t>
            </a:r>
            <a:r>
              <a:rPr lang="en-US" dirty="0" smtClean="0"/>
              <a:t> Video</a:t>
            </a:r>
            <a:endParaRPr lang="en-US" dirty="0"/>
          </a:p>
        </p:txBody>
      </p:sp>
      <p:sp>
        <p:nvSpPr>
          <p:cNvPr id="3" name="Content Placeholder 2"/>
          <p:cNvSpPr>
            <a:spLocks noGrp="1"/>
          </p:cNvSpPr>
          <p:nvPr>
            <p:ph idx="1"/>
          </p:nvPr>
        </p:nvSpPr>
        <p:spPr/>
        <p:txBody>
          <a:bodyPr/>
          <a:lstStyle/>
          <a:p>
            <a:endParaRPr lang="en-US" dirty="0" smtClean="0">
              <a:hlinkClick r:id="rId2"/>
            </a:endParaRPr>
          </a:p>
          <a:p>
            <a:r>
              <a:rPr lang="en-US" dirty="0" smtClean="0">
                <a:hlinkClick r:id="rId2"/>
              </a:rPr>
              <a:t>Analysing patterns on a hundreds board</a:t>
            </a:r>
            <a:endParaRPr lang="en-US" dirty="0" smtClean="0"/>
          </a:p>
        </p:txBody>
      </p:sp>
    </p:spTree>
    <p:extLst>
      <p:ext uri="{BB962C8B-B14F-4D97-AF65-F5344CB8AC3E}">
        <p14:creationId xmlns:p14="http://schemas.microsoft.com/office/powerpoint/2010/main" val="106789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5613" y="1479177"/>
            <a:ext cx="4688540" cy="584775"/>
          </a:xfrm>
          <a:prstGeom prst="rect">
            <a:avLst/>
          </a:prstGeom>
          <a:noFill/>
        </p:spPr>
        <p:txBody>
          <a:bodyPr wrap="square" rtlCol="0">
            <a:spAutoFit/>
          </a:bodyPr>
          <a:lstStyle/>
          <a:p>
            <a:pPr algn="ctr"/>
            <a:endParaRPr lang="en-AU" sz="3200" dirty="0">
              <a:solidFill>
                <a:srgbClr val="406077"/>
              </a:solidFill>
              <a:latin typeface="Arial" charset="0"/>
              <a:ea typeface="Arial" charset="0"/>
              <a:cs typeface="Arial" charset="0"/>
            </a:endParaRPr>
          </a:p>
        </p:txBody>
      </p:sp>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Ideas of Reasoning</a:t>
            </a:r>
          </a:p>
        </p:txBody>
      </p:sp>
      <p:pic>
        <p:nvPicPr>
          <p:cNvPr id="7" name="Picture 6"/>
          <p:cNvPicPr>
            <a:picLocks noChangeAspect="1"/>
          </p:cNvPicPr>
          <p:nvPr/>
        </p:nvPicPr>
        <p:blipFill>
          <a:blip r:embed="rId2"/>
          <a:stretch>
            <a:fillRect/>
          </a:stretch>
        </p:blipFill>
        <p:spPr>
          <a:xfrm>
            <a:off x="2227885" y="2279116"/>
            <a:ext cx="4688230" cy="585267"/>
          </a:xfrm>
          <a:prstGeom prst="rect">
            <a:avLst/>
          </a:prstGeom>
        </p:spPr>
      </p:pic>
      <p:sp>
        <p:nvSpPr>
          <p:cNvPr id="2" name="TextBox 1"/>
          <p:cNvSpPr txBox="1"/>
          <p:nvPr/>
        </p:nvSpPr>
        <p:spPr>
          <a:xfrm>
            <a:off x="1530446" y="1604682"/>
            <a:ext cx="6959130" cy="2369880"/>
          </a:xfrm>
          <a:prstGeom prst="rect">
            <a:avLst/>
          </a:prstGeom>
          <a:noFill/>
        </p:spPr>
        <p:txBody>
          <a:bodyPr wrap="square" rtlCol="0">
            <a:spAutoFit/>
          </a:bodyPr>
          <a:lstStyle/>
          <a:p>
            <a:r>
              <a:rPr lang="en-AU" sz="2800" b="1" dirty="0"/>
              <a:t>Module Overview</a:t>
            </a:r>
          </a:p>
          <a:p>
            <a:r>
              <a:rPr lang="en-AU" sz="2000" dirty="0"/>
              <a:t>It should take approximately one hour to complete this module.</a:t>
            </a:r>
          </a:p>
          <a:p>
            <a:endParaRPr lang="en-AU" sz="2000" dirty="0"/>
          </a:p>
          <a:p>
            <a:pPr marL="342900" indent="-342900">
              <a:buFont typeface="Arial" panose="020B0604020202020204" pitchFamily="34" charset="0"/>
              <a:buChar char="•"/>
            </a:pPr>
            <a:r>
              <a:rPr lang="en-AU" sz="2000" dirty="0" smtClean="0"/>
              <a:t>Learning Outcomes</a:t>
            </a:r>
          </a:p>
          <a:p>
            <a:pPr marL="342900" indent="-342900">
              <a:buFont typeface="Arial" panose="020B0604020202020204" pitchFamily="34" charset="0"/>
              <a:buChar char="•"/>
            </a:pPr>
            <a:r>
              <a:rPr lang="en-AU" sz="2000" dirty="0" smtClean="0"/>
              <a:t>AITSL </a:t>
            </a:r>
            <a:r>
              <a:rPr lang="en-AU" sz="2000" dirty="0"/>
              <a:t>Standards</a:t>
            </a:r>
          </a:p>
          <a:p>
            <a:pPr marL="342900" indent="-342900">
              <a:buFont typeface="Arial" panose="020B0604020202020204" pitchFamily="34" charset="0"/>
              <a:buChar char="•"/>
            </a:pPr>
            <a:r>
              <a:rPr lang="en-AU" sz="2000" dirty="0"/>
              <a:t>Australian Curriculum links</a:t>
            </a:r>
          </a:p>
          <a:p>
            <a:pPr marL="342900" indent="-342900">
              <a:buFont typeface="Arial" panose="020B0604020202020204" pitchFamily="34" charset="0"/>
              <a:buChar char="•"/>
            </a:pPr>
            <a:r>
              <a:rPr lang="en-AU" sz="2000" dirty="0"/>
              <a:t>Activities and resources</a:t>
            </a:r>
          </a:p>
        </p:txBody>
      </p:sp>
    </p:spTree>
    <p:extLst>
      <p:ext uri="{BB962C8B-B14F-4D97-AF65-F5344CB8AC3E}">
        <p14:creationId xmlns:p14="http://schemas.microsoft.com/office/powerpoint/2010/main" val="386359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239002"/>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Visualisation</a:t>
            </a:r>
          </a:p>
        </p:txBody>
      </p:sp>
      <p:sp>
        <p:nvSpPr>
          <p:cNvPr id="5" name="TextBox 4"/>
          <p:cNvSpPr txBox="1"/>
          <p:nvPr/>
        </p:nvSpPr>
        <p:spPr>
          <a:xfrm>
            <a:off x="513705" y="960962"/>
            <a:ext cx="7581424" cy="584775"/>
          </a:xfrm>
          <a:prstGeom prst="rect">
            <a:avLst/>
          </a:prstGeom>
          <a:noFill/>
        </p:spPr>
        <p:txBody>
          <a:bodyPr wrap="square" rtlCol="0">
            <a:spAutoFit/>
          </a:bodyPr>
          <a:lstStyle/>
          <a:p>
            <a:pPr algn="ctr"/>
            <a:r>
              <a:rPr lang="en-AU" sz="3200" dirty="0"/>
              <a:t>Visualisation of Information Activity</a:t>
            </a:r>
          </a:p>
        </p:txBody>
      </p:sp>
      <p:sp>
        <p:nvSpPr>
          <p:cNvPr id="4" name="TextBox 3"/>
          <p:cNvSpPr txBox="1"/>
          <p:nvPr/>
        </p:nvSpPr>
        <p:spPr>
          <a:xfrm>
            <a:off x="1335741" y="1721224"/>
            <a:ext cx="6884894" cy="3970318"/>
          </a:xfrm>
          <a:prstGeom prst="rect">
            <a:avLst/>
          </a:prstGeom>
          <a:noFill/>
        </p:spPr>
        <p:txBody>
          <a:bodyPr wrap="square" rtlCol="0">
            <a:spAutoFit/>
          </a:bodyPr>
          <a:lstStyle/>
          <a:p>
            <a:r>
              <a:rPr lang="en-AU" dirty="0"/>
              <a:t>Choose </a:t>
            </a:r>
            <a:r>
              <a:rPr lang="en-AU" dirty="0" smtClean="0"/>
              <a:t>one of 3</a:t>
            </a:r>
            <a:r>
              <a:rPr lang="en-AU" dirty="0"/>
              <a:t>, 4, 6, 7, 8 or </a:t>
            </a:r>
            <a:r>
              <a:rPr lang="en-AU" dirty="0" smtClean="0"/>
              <a:t>9 and then consider its multiples placed on a hundreds chart.</a:t>
            </a:r>
          </a:p>
          <a:p>
            <a:r>
              <a:rPr lang="en-AU" dirty="0" smtClean="0"/>
              <a:t>Predict the patterns your multiples will make.</a:t>
            </a:r>
            <a:endParaRPr lang="en-AU" dirty="0"/>
          </a:p>
          <a:p>
            <a:endParaRPr lang="en-AU" dirty="0"/>
          </a:p>
          <a:p>
            <a:r>
              <a:rPr lang="en-AU" dirty="0" smtClean="0"/>
              <a:t>Then investigate </a:t>
            </a:r>
            <a:r>
              <a:rPr lang="en-AU" dirty="0"/>
              <a:t>in your small group </a:t>
            </a:r>
            <a:r>
              <a:rPr lang="en-AU" dirty="0" smtClean="0"/>
              <a:t>how quickly you can determine the pattern.  Check that your prediction is correct and discuss different ways to finalise the pattern.</a:t>
            </a:r>
          </a:p>
          <a:p>
            <a:r>
              <a:rPr lang="en-AU" dirty="0" smtClean="0"/>
              <a:t>Choose another number from the list and repeat the activity.</a:t>
            </a:r>
          </a:p>
          <a:p>
            <a:endParaRPr lang="en-AU" dirty="0"/>
          </a:p>
          <a:p>
            <a:r>
              <a:rPr lang="en-AU" b="1" dirty="0"/>
              <a:t>Focus question: </a:t>
            </a:r>
          </a:p>
          <a:p>
            <a:r>
              <a:rPr lang="en-AU" dirty="0"/>
              <a:t>What questions would you ask your students to promote their reasoning skills?</a:t>
            </a:r>
          </a:p>
          <a:p>
            <a:endParaRPr lang="en-AU" dirty="0"/>
          </a:p>
          <a:p>
            <a:endParaRPr lang="en-AU" dirty="0"/>
          </a:p>
        </p:txBody>
      </p:sp>
    </p:spTree>
    <p:extLst>
      <p:ext uri="{BB962C8B-B14F-4D97-AF65-F5344CB8AC3E}">
        <p14:creationId xmlns:p14="http://schemas.microsoft.com/office/powerpoint/2010/main" val="394937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273844"/>
            <a:ext cx="7514666" cy="945000"/>
          </a:xfrm>
          <a:ln>
            <a:solidFill>
              <a:schemeClr val="tx1"/>
            </a:solidFill>
          </a:ln>
        </p:spPr>
        <p:txBody>
          <a:bodyPr>
            <a:noAutofit/>
          </a:bodyPr>
          <a:lstStyle/>
          <a:p>
            <a:pPr algn="ctr"/>
            <a:r>
              <a:rPr lang="en-AU" sz="2800" dirty="0"/>
              <a:t>Acknowledgements for the Top Drawer Reasoning</a:t>
            </a:r>
          </a:p>
        </p:txBody>
      </p:sp>
      <p:sp>
        <p:nvSpPr>
          <p:cNvPr id="3" name="Content Placeholder 2"/>
          <p:cNvSpPr>
            <a:spLocks noGrp="1"/>
          </p:cNvSpPr>
          <p:nvPr>
            <p:ph idx="1"/>
          </p:nvPr>
        </p:nvSpPr>
        <p:spPr>
          <a:xfrm>
            <a:off x="1333499" y="1369219"/>
            <a:ext cx="7514665" cy="3375000"/>
          </a:xfrm>
          <a:ln>
            <a:solidFill>
              <a:schemeClr val="tx1"/>
            </a:solidFill>
          </a:ln>
        </p:spPr>
        <p:txBody>
          <a:bodyPr>
            <a:noAutofit/>
          </a:bodyPr>
          <a:lstStyle/>
          <a:p>
            <a:pPr marL="0" indent="0">
              <a:buNone/>
            </a:pPr>
            <a:r>
              <a:rPr lang="en-AU" sz="1400" dirty="0"/>
              <a:t>The reasoning drawer is based on In Teachers’ Hands – Reasoning, a project of the Mathematical Association of Victoria in 2011. Writers for this project were </a:t>
            </a:r>
            <a:r>
              <a:rPr lang="en-AU" sz="1400" dirty="0" err="1"/>
              <a:t>Prof.</a:t>
            </a:r>
            <a:r>
              <a:rPr lang="en-AU" sz="1400" dirty="0"/>
              <a:t> Peter Sullivan and </a:t>
            </a:r>
            <a:r>
              <a:rPr lang="en-AU" sz="1400" dirty="0" err="1"/>
              <a:t>Prof.</a:t>
            </a:r>
            <a:r>
              <a:rPr lang="en-AU" sz="1400" dirty="0"/>
              <a:t> Mike Askew, Faculty of Education, Monash University, Dr </a:t>
            </a:r>
            <a:r>
              <a:rPr lang="en-AU" sz="1400" dirty="0" err="1"/>
              <a:t>Leicha</a:t>
            </a:r>
            <a:r>
              <a:rPr lang="en-AU" sz="1400" dirty="0"/>
              <a:t> Bragg, School of Education, Deakin University, Ms Sue Fine, Mathematics Consultant, A/</a:t>
            </a:r>
            <a:r>
              <a:rPr lang="en-AU" sz="1400" dirty="0" err="1"/>
              <a:t>Prof.</a:t>
            </a:r>
            <a:r>
              <a:rPr lang="en-AU" sz="1400" dirty="0"/>
              <a:t> </a:t>
            </a:r>
            <a:r>
              <a:rPr lang="en-AU" sz="1400" dirty="0" err="1"/>
              <a:t>Marj</a:t>
            </a:r>
            <a:r>
              <a:rPr lang="en-AU" sz="1400" dirty="0"/>
              <a:t> Horne, School of Education, Australian Catholic University, and </a:t>
            </a:r>
            <a:r>
              <a:rPr lang="en-AU" sz="1400" dirty="0" err="1"/>
              <a:t>Prof.</a:t>
            </a:r>
            <a:r>
              <a:rPr lang="en-AU" sz="1400" dirty="0"/>
              <a:t> Dianne </a:t>
            </a:r>
            <a:r>
              <a:rPr lang="en-AU" sz="1400" dirty="0" err="1"/>
              <a:t>Siemon</a:t>
            </a:r>
            <a:r>
              <a:rPr lang="en-AU" sz="1400" dirty="0"/>
              <a:t>, School of Education, Royal Melbourne Institute of Technology. They were assisted by A/</a:t>
            </a:r>
            <a:r>
              <a:rPr lang="en-AU" sz="1400" dirty="0" err="1"/>
              <a:t>Prof.</a:t>
            </a:r>
            <a:r>
              <a:rPr lang="en-AU" sz="1400" dirty="0"/>
              <a:t> Judith </a:t>
            </a:r>
            <a:r>
              <a:rPr lang="en-AU" sz="1400" dirty="0" err="1"/>
              <a:t>Mousley</a:t>
            </a:r>
            <a:r>
              <a:rPr lang="en-AU" sz="1400" dirty="0"/>
              <a:t>, School of Education, Deakin University, Ms Sharyn Livy, Mathematical Association of Victoria, and many other mathematics educators who provided expert advice and feedback.</a:t>
            </a:r>
          </a:p>
          <a:p>
            <a:pPr marL="0" indent="0">
              <a:buNone/>
            </a:pPr>
            <a:r>
              <a:rPr lang="en-AU" sz="1400" dirty="0"/>
              <a:t> </a:t>
            </a:r>
          </a:p>
          <a:p>
            <a:pPr marL="0" indent="0">
              <a:buNone/>
            </a:pPr>
            <a:r>
              <a:rPr lang="en-AU" sz="1400" dirty="0"/>
              <a:t>This highly expert team brought together their extensive experience in the field to create the ideas incorporated in the Reasoning drawer.</a:t>
            </a:r>
          </a:p>
          <a:p>
            <a:pPr marL="0" indent="0">
              <a:buNone/>
            </a:pPr>
            <a:r>
              <a:rPr lang="en-AU" sz="1400" dirty="0"/>
              <a:t> </a:t>
            </a:r>
          </a:p>
          <a:p>
            <a:pPr marL="0" indent="0">
              <a:buNone/>
            </a:pPr>
            <a:r>
              <a:rPr lang="en-AU" sz="1400" dirty="0"/>
              <a:t>A/</a:t>
            </a:r>
            <a:r>
              <a:rPr lang="en-AU" sz="1400" dirty="0" err="1"/>
              <a:t>Prof.</a:t>
            </a:r>
            <a:r>
              <a:rPr lang="en-AU" sz="1400" dirty="0"/>
              <a:t> Judith </a:t>
            </a:r>
            <a:r>
              <a:rPr lang="en-AU" sz="1400" dirty="0" err="1"/>
              <a:t>Mousley</a:t>
            </a:r>
            <a:r>
              <a:rPr lang="en-AU" sz="1400" dirty="0"/>
              <a:t> was responsible for the conceptual design of the drawer and wrote most of the material.</a:t>
            </a:r>
          </a:p>
        </p:txBody>
      </p:sp>
    </p:spTree>
    <p:extLst>
      <p:ext uri="{BB962C8B-B14F-4D97-AF65-F5344CB8AC3E}">
        <p14:creationId xmlns:p14="http://schemas.microsoft.com/office/powerpoint/2010/main" val="3128514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5613" y="1479177"/>
            <a:ext cx="4688540" cy="584775"/>
          </a:xfrm>
          <a:prstGeom prst="rect">
            <a:avLst/>
          </a:prstGeom>
          <a:noFill/>
        </p:spPr>
        <p:txBody>
          <a:bodyPr wrap="square" rtlCol="0">
            <a:spAutoFit/>
          </a:bodyPr>
          <a:lstStyle/>
          <a:p>
            <a:pPr algn="ctr"/>
            <a:endParaRPr lang="en-AU" sz="3200" dirty="0">
              <a:solidFill>
                <a:srgbClr val="406077"/>
              </a:solidFill>
              <a:latin typeface="Arial" charset="0"/>
              <a:ea typeface="Arial" charset="0"/>
              <a:cs typeface="Arial" charset="0"/>
            </a:endParaRPr>
          </a:p>
        </p:txBody>
      </p:sp>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Ideas of Reasoning</a:t>
            </a:r>
          </a:p>
        </p:txBody>
      </p:sp>
      <p:pic>
        <p:nvPicPr>
          <p:cNvPr id="7" name="Picture 6"/>
          <p:cNvPicPr>
            <a:picLocks noChangeAspect="1"/>
          </p:cNvPicPr>
          <p:nvPr/>
        </p:nvPicPr>
        <p:blipFill>
          <a:blip r:embed="rId2"/>
          <a:stretch>
            <a:fillRect/>
          </a:stretch>
        </p:blipFill>
        <p:spPr>
          <a:xfrm>
            <a:off x="2227885" y="2279116"/>
            <a:ext cx="4688230" cy="585267"/>
          </a:xfrm>
          <a:prstGeom prst="rect">
            <a:avLst/>
          </a:prstGeom>
        </p:spPr>
      </p:pic>
      <p:sp>
        <p:nvSpPr>
          <p:cNvPr id="2" name="TextBox 1"/>
          <p:cNvSpPr txBox="1"/>
          <p:nvPr/>
        </p:nvSpPr>
        <p:spPr>
          <a:xfrm>
            <a:off x="1111624" y="1279333"/>
            <a:ext cx="7377952" cy="3170099"/>
          </a:xfrm>
          <a:prstGeom prst="rect">
            <a:avLst/>
          </a:prstGeom>
          <a:noFill/>
        </p:spPr>
        <p:txBody>
          <a:bodyPr wrap="square" rtlCol="0">
            <a:spAutoFit/>
          </a:bodyPr>
          <a:lstStyle/>
          <a:p>
            <a:endParaRPr lang="en-AU" sz="2000" dirty="0"/>
          </a:p>
          <a:p>
            <a:r>
              <a:rPr lang="en-AU" sz="2000" b="1" dirty="0" smtClean="0"/>
              <a:t>Learning Outcomes</a:t>
            </a:r>
          </a:p>
          <a:p>
            <a:endParaRPr lang="en-AU" sz="2000" b="1" dirty="0" smtClean="0"/>
          </a:p>
          <a:p>
            <a:r>
              <a:rPr lang="en-AU" sz="2000" dirty="0"/>
              <a:t>•	To explore the “Big Ideas of Reasoning” – Same and Different</a:t>
            </a:r>
            <a:r>
              <a:rPr lang="en-AU" sz="2000" dirty="0" smtClean="0"/>
              <a:t>.</a:t>
            </a:r>
          </a:p>
          <a:p>
            <a:endParaRPr lang="en-AU" sz="2000" dirty="0"/>
          </a:p>
          <a:p>
            <a:r>
              <a:rPr lang="en-AU" sz="2000" dirty="0"/>
              <a:t>•	Understand Same and Different in the context of reasoning and there connection to the Australian Curriculum</a:t>
            </a:r>
            <a:r>
              <a:rPr lang="en-AU" sz="2000" dirty="0" smtClean="0"/>
              <a:t>.</a:t>
            </a:r>
          </a:p>
          <a:p>
            <a:endParaRPr lang="en-AU" sz="2000" dirty="0"/>
          </a:p>
          <a:p>
            <a:r>
              <a:rPr lang="en-AU" sz="2000" dirty="0"/>
              <a:t>•	To explore activities to assist in the teaching of Same and Different.</a:t>
            </a:r>
          </a:p>
        </p:txBody>
      </p:sp>
    </p:spTree>
    <p:extLst>
      <p:ext uri="{BB962C8B-B14F-4D97-AF65-F5344CB8AC3E}">
        <p14:creationId xmlns:p14="http://schemas.microsoft.com/office/powerpoint/2010/main" val="333103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5613" y="1479177"/>
            <a:ext cx="4688540" cy="584775"/>
          </a:xfrm>
          <a:prstGeom prst="rect">
            <a:avLst/>
          </a:prstGeom>
          <a:noFill/>
        </p:spPr>
        <p:txBody>
          <a:bodyPr wrap="square" rtlCol="0">
            <a:spAutoFit/>
          </a:bodyPr>
          <a:lstStyle/>
          <a:p>
            <a:pPr algn="ctr"/>
            <a:endParaRPr lang="en-AU" sz="3200" dirty="0">
              <a:solidFill>
                <a:srgbClr val="406077"/>
              </a:solidFill>
              <a:latin typeface="Arial" charset="0"/>
              <a:ea typeface="Arial" charset="0"/>
              <a:cs typeface="Arial" charset="0"/>
            </a:endParaRPr>
          </a:p>
        </p:txBody>
      </p:sp>
      <p:pic>
        <p:nvPicPr>
          <p:cNvPr id="7" name="Picture 6"/>
          <p:cNvPicPr>
            <a:picLocks noChangeAspect="1"/>
          </p:cNvPicPr>
          <p:nvPr/>
        </p:nvPicPr>
        <p:blipFill>
          <a:blip r:embed="rId2"/>
          <a:stretch>
            <a:fillRect/>
          </a:stretch>
        </p:blipFill>
        <p:spPr>
          <a:xfrm>
            <a:off x="2227885" y="2279116"/>
            <a:ext cx="4688230" cy="585267"/>
          </a:xfrm>
          <a:prstGeom prst="rect">
            <a:avLst/>
          </a:prstGeom>
        </p:spPr>
      </p:pic>
      <p:sp>
        <p:nvSpPr>
          <p:cNvPr id="2" name="TextBox 1"/>
          <p:cNvSpPr txBox="1"/>
          <p:nvPr/>
        </p:nvSpPr>
        <p:spPr>
          <a:xfrm>
            <a:off x="1315033" y="926554"/>
            <a:ext cx="7174544" cy="4247317"/>
          </a:xfrm>
          <a:prstGeom prst="rect">
            <a:avLst/>
          </a:prstGeom>
          <a:noFill/>
        </p:spPr>
        <p:txBody>
          <a:bodyPr wrap="square" rtlCol="0">
            <a:spAutoFit/>
          </a:bodyPr>
          <a:lstStyle/>
          <a:p>
            <a:r>
              <a:rPr lang="en-AU" dirty="0"/>
              <a:t>The following AITSL Standards will be addressed:</a:t>
            </a:r>
          </a:p>
          <a:p>
            <a:endParaRPr lang="en-AU" dirty="0"/>
          </a:p>
          <a:p>
            <a:r>
              <a:rPr lang="en-AU" b="1" dirty="0"/>
              <a:t>Professional Knowledge</a:t>
            </a:r>
          </a:p>
          <a:p>
            <a:r>
              <a:rPr lang="en-AU" dirty="0"/>
              <a:t>Standard 1: Know students and how they learn</a:t>
            </a:r>
          </a:p>
          <a:p>
            <a:r>
              <a:rPr lang="en-AU" dirty="0"/>
              <a:t>			1.2 Understand how students learn</a:t>
            </a:r>
          </a:p>
          <a:p>
            <a:r>
              <a:rPr lang="en-AU" dirty="0"/>
              <a:t>Standard 2: Know the content and how to teach it</a:t>
            </a:r>
          </a:p>
          <a:p>
            <a:r>
              <a:rPr lang="en-AU" dirty="0"/>
              <a:t>			2.1 Content and teaching strategies of the teaching area</a:t>
            </a:r>
          </a:p>
          <a:p>
            <a:r>
              <a:rPr lang="en-AU" dirty="0"/>
              <a:t>			2.5 Literacy and numeracy strategies</a:t>
            </a:r>
          </a:p>
          <a:p>
            <a:r>
              <a:rPr lang="en-AU" dirty="0"/>
              <a:t>Professional Practice</a:t>
            </a:r>
          </a:p>
          <a:p>
            <a:r>
              <a:rPr lang="en-AU" dirty="0"/>
              <a:t>Standard 3: Plan for and implement effective teaching and learning</a:t>
            </a:r>
          </a:p>
          <a:p>
            <a:r>
              <a:rPr lang="en-AU" dirty="0"/>
              <a:t>			3.4 Select and use resources</a:t>
            </a:r>
          </a:p>
          <a:p>
            <a:r>
              <a:rPr lang="en-AU" dirty="0"/>
              <a:t>Professional Engagement</a:t>
            </a:r>
          </a:p>
          <a:p>
            <a:r>
              <a:rPr lang="en-AU" dirty="0"/>
              <a:t>Standard 6: Engage in professional learning</a:t>
            </a:r>
          </a:p>
          <a:p>
            <a:r>
              <a:rPr lang="en-AU" dirty="0"/>
              <a:t>			6.1	Identify and plan professional learning needs</a:t>
            </a:r>
          </a:p>
          <a:p>
            <a:r>
              <a:rPr lang="en-AU" dirty="0"/>
              <a:t>			6.2 Engage in professional learning and improve practice</a:t>
            </a:r>
          </a:p>
        </p:txBody>
      </p:sp>
      <p:pic>
        <p:nvPicPr>
          <p:cNvPr id="6" name="Picture 5"/>
          <p:cNvPicPr>
            <a:picLocks noChangeAspect="1"/>
          </p:cNvPicPr>
          <p:nvPr/>
        </p:nvPicPr>
        <p:blipFill>
          <a:blip r:embed="rId3"/>
          <a:stretch>
            <a:fillRect/>
          </a:stretch>
        </p:blipFill>
        <p:spPr>
          <a:xfrm>
            <a:off x="1315033" y="42779"/>
            <a:ext cx="4574686" cy="1125130"/>
          </a:xfrm>
          <a:prstGeom prst="rect">
            <a:avLst/>
          </a:prstGeom>
        </p:spPr>
      </p:pic>
    </p:spTree>
    <p:extLst>
      <p:ext uri="{BB962C8B-B14F-4D97-AF65-F5344CB8AC3E}">
        <p14:creationId xmlns:p14="http://schemas.microsoft.com/office/powerpoint/2010/main" val="127582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518" y="1116165"/>
            <a:ext cx="7279341" cy="400110"/>
          </a:xfrm>
          <a:prstGeom prst="rect">
            <a:avLst/>
          </a:prstGeom>
          <a:noFill/>
        </p:spPr>
        <p:txBody>
          <a:bodyPr wrap="square" rtlCol="0">
            <a:spAutoFit/>
          </a:bodyPr>
          <a:lstStyle/>
          <a:p>
            <a:pPr algn="ctr"/>
            <a:r>
              <a:rPr lang="en-AU" sz="2000" dirty="0" smtClean="0">
                <a:solidFill>
                  <a:srgbClr val="406077"/>
                </a:solidFill>
                <a:latin typeface="Arial" charset="0"/>
                <a:ea typeface="Arial" charset="0"/>
                <a:cs typeface="Arial" charset="0"/>
              </a:rPr>
              <a:t>6 </a:t>
            </a:r>
            <a:r>
              <a:rPr lang="en-AU" sz="2000" dirty="0">
                <a:solidFill>
                  <a:srgbClr val="406077"/>
                </a:solidFill>
                <a:latin typeface="Arial" charset="0"/>
                <a:ea typeface="Arial" charset="0"/>
                <a:cs typeface="Arial" charset="0"/>
              </a:rPr>
              <a:t>Big Ideas in the Reasoning Top Drawer</a:t>
            </a:r>
          </a:p>
        </p:txBody>
      </p:sp>
      <p:sp>
        <p:nvSpPr>
          <p:cNvPr id="3" name="Rectangle 2"/>
          <p:cNvSpPr/>
          <p:nvPr/>
        </p:nvSpPr>
        <p:spPr>
          <a:xfrm>
            <a:off x="1530446" y="531390"/>
            <a:ext cx="6779836" cy="1077218"/>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Ideas of Reasoning</a:t>
            </a:r>
          </a:p>
          <a:p>
            <a:pPr algn="ctr"/>
            <a:endParaRPr lang="en-AU" sz="3200" dirty="0">
              <a:solidFill>
                <a:srgbClr val="406077"/>
              </a:solidFill>
              <a:latin typeface="Arial" charset="0"/>
              <a:ea typeface="Arial" charset="0"/>
              <a:cs typeface="Arial" charset="0"/>
            </a:endParaRPr>
          </a:p>
        </p:txBody>
      </p:sp>
      <p:pic>
        <p:nvPicPr>
          <p:cNvPr id="7" name="Picture 6"/>
          <p:cNvPicPr>
            <a:picLocks noChangeAspect="1"/>
          </p:cNvPicPr>
          <p:nvPr/>
        </p:nvPicPr>
        <p:blipFill>
          <a:blip r:embed="rId3"/>
          <a:stretch>
            <a:fillRect/>
          </a:stretch>
        </p:blipFill>
        <p:spPr>
          <a:xfrm>
            <a:off x="3339509" y="2480662"/>
            <a:ext cx="4688230" cy="585267"/>
          </a:xfrm>
          <a:prstGeom prst="rect">
            <a:avLst/>
          </a:prstGeom>
        </p:spPr>
      </p:pic>
      <p:sp>
        <p:nvSpPr>
          <p:cNvPr id="4" name="TextBox 3"/>
          <p:cNvSpPr txBox="1"/>
          <p:nvPr/>
        </p:nvSpPr>
        <p:spPr>
          <a:xfrm>
            <a:off x="1631576" y="1828800"/>
            <a:ext cx="6535271" cy="2585323"/>
          </a:xfrm>
          <a:prstGeom prst="rect">
            <a:avLst/>
          </a:prstGeom>
          <a:noFill/>
        </p:spPr>
        <p:txBody>
          <a:bodyPr wrap="square" rtlCol="0">
            <a:spAutoFit/>
          </a:bodyPr>
          <a:lstStyle/>
          <a:p>
            <a:pPr marL="285750" indent="-285750">
              <a:buFont typeface="Arial" panose="020B0604020202020204" pitchFamily="34" charset="0"/>
              <a:buChar char="•"/>
            </a:pPr>
            <a:r>
              <a:rPr lang="en-AU" sz="2400" b="1" dirty="0"/>
              <a:t>Same and </a:t>
            </a:r>
            <a:r>
              <a:rPr lang="en-AU" sz="2400" b="1" dirty="0" smtClean="0"/>
              <a:t>Different (Foundation to Year 6)</a:t>
            </a:r>
            <a:endParaRPr lang="en-AU" sz="2400" b="1" dirty="0"/>
          </a:p>
          <a:p>
            <a:pPr marL="285750" indent="-285750">
              <a:buFont typeface="Arial" panose="020B0604020202020204" pitchFamily="34" charset="0"/>
              <a:buChar char="•"/>
            </a:pPr>
            <a:r>
              <a:rPr lang="en-AU" sz="2400" b="1" dirty="0"/>
              <a:t>Visualisation(Foundation to Year </a:t>
            </a:r>
            <a:r>
              <a:rPr lang="en-AU" sz="2400" b="1" dirty="0" smtClean="0"/>
              <a:t>6)</a:t>
            </a:r>
          </a:p>
          <a:p>
            <a:pPr marL="285750" indent="-285750">
              <a:buFont typeface="Arial" panose="020B0604020202020204" pitchFamily="34" charset="0"/>
              <a:buChar char="•"/>
            </a:pPr>
            <a:r>
              <a:rPr lang="en-AU" sz="2400" dirty="0" smtClean="0">
                <a:solidFill>
                  <a:schemeClr val="bg1">
                    <a:lumMod val="50000"/>
                  </a:schemeClr>
                </a:solidFill>
              </a:rPr>
              <a:t>Mathematical </a:t>
            </a:r>
            <a:r>
              <a:rPr lang="en-AU" sz="2400" dirty="0">
                <a:solidFill>
                  <a:schemeClr val="bg1">
                    <a:lumMod val="50000"/>
                  </a:schemeClr>
                </a:solidFill>
              </a:rPr>
              <a:t>Truth</a:t>
            </a:r>
          </a:p>
          <a:p>
            <a:pPr marL="285750" indent="-285750">
              <a:buFont typeface="Arial" panose="020B0604020202020204" pitchFamily="34" charset="0"/>
              <a:buChar char="•"/>
            </a:pPr>
            <a:r>
              <a:rPr lang="en-AU" sz="2400" dirty="0">
                <a:solidFill>
                  <a:schemeClr val="bg1">
                    <a:lumMod val="50000"/>
                  </a:schemeClr>
                </a:solidFill>
              </a:rPr>
              <a:t>IF-Then</a:t>
            </a:r>
          </a:p>
          <a:p>
            <a:pPr marL="285750" indent="-285750">
              <a:buFont typeface="Arial" panose="020B0604020202020204" pitchFamily="34" charset="0"/>
              <a:buChar char="•"/>
            </a:pPr>
            <a:r>
              <a:rPr lang="en-AU" sz="2400" dirty="0">
                <a:solidFill>
                  <a:schemeClr val="bg1">
                    <a:lumMod val="50000"/>
                  </a:schemeClr>
                </a:solidFill>
              </a:rPr>
              <a:t>Deduction</a:t>
            </a:r>
          </a:p>
          <a:p>
            <a:pPr marL="285750" indent="-285750">
              <a:buFont typeface="Arial" panose="020B0604020202020204" pitchFamily="34" charset="0"/>
              <a:buChar char="•"/>
            </a:pPr>
            <a:r>
              <a:rPr lang="en-AU" sz="2400" dirty="0">
                <a:solidFill>
                  <a:schemeClr val="bg1">
                    <a:lumMod val="50000"/>
                  </a:schemeClr>
                </a:solidFill>
              </a:rPr>
              <a:t>Proof</a:t>
            </a:r>
          </a:p>
          <a:p>
            <a:endParaRPr lang="en-AU" dirty="0"/>
          </a:p>
        </p:txBody>
      </p:sp>
    </p:spTree>
    <p:extLst>
      <p:ext uri="{BB962C8B-B14F-4D97-AF65-F5344CB8AC3E}">
        <p14:creationId xmlns:p14="http://schemas.microsoft.com/office/powerpoint/2010/main" val="4018424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0140" y="206479"/>
            <a:ext cx="7864566" cy="954107"/>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Australian Curriculum Links</a:t>
            </a:r>
          </a:p>
          <a:p>
            <a:pPr algn="ctr"/>
            <a:r>
              <a:rPr lang="en-AU" sz="2400" dirty="0" smtClean="0">
                <a:solidFill>
                  <a:srgbClr val="406077"/>
                </a:solidFill>
                <a:latin typeface="Arial" charset="0"/>
                <a:ea typeface="Arial" charset="0"/>
                <a:cs typeface="Arial" charset="0"/>
              </a:rPr>
              <a:t>for Same &amp; Different</a:t>
            </a:r>
            <a:endParaRPr lang="en-AU" sz="2400" dirty="0">
              <a:solidFill>
                <a:srgbClr val="406077"/>
              </a:solidFill>
              <a:latin typeface="Arial" charset="0"/>
              <a:ea typeface="Arial" charset="0"/>
              <a:cs typeface="Arial" charset="0"/>
            </a:endParaRPr>
          </a:p>
        </p:txBody>
      </p:sp>
      <p:pic>
        <p:nvPicPr>
          <p:cNvPr id="7" name="Picture 6"/>
          <p:cNvPicPr>
            <a:picLocks noChangeAspect="1"/>
          </p:cNvPicPr>
          <p:nvPr/>
        </p:nvPicPr>
        <p:blipFill>
          <a:blip r:embed="rId3"/>
          <a:stretch>
            <a:fillRect/>
          </a:stretch>
        </p:blipFill>
        <p:spPr>
          <a:xfrm>
            <a:off x="3339509" y="2480662"/>
            <a:ext cx="4688230" cy="585267"/>
          </a:xfrm>
          <a:prstGeom prst="rect">
            <a:avLst/>
          </a:prstGeom>
        </p:spPr>
      </p:pic>
      <p:sp>
        <p:nvSpPr>
          <p:cNvPr id="4" name="TextBox 3"/>
          <p:cNvSpPr txBox="1"/>
          <p:nvPr/>
        </p:nvSpPr>
        <p:spPr>
          <a:xfrm>
            <a:off x="1100140" y="1573292"/>
            <a:ext cx="7864566" cy="3570208"/>
          </a:xfrm>
          <a:prstGeom prst="rect">
            <a:avLst/>
          </a:prstGeom>
          <a:noFill/>
        </p:spPr>
        <p:txBody>
          <a:bodyPr wrap="square" rtlCol="0">
            <a:spAutoFit/>
          </a:bodyPr>
          <a:lstStyle/>
          <a:p>
            <a:r>
              <a:rPr lang="en-AU" sz="1600" b="1" dirty="0" smtClean="0"/>
              <a:t>Foundation </a:t>
            </a:r>
            <a:r>
              <a:rPr lang="en-AU" sz="1600" b="1" dirty="0"/>
              <a:t>Year: </a:t>
            </a:r>
            <a:endParaRPr lang="en-AU" sz="1600" b="1" dirty="0" smtClean="0"/>
          </a:p>
          <a:p>
            <a:r>
              <a:rPr lang="en-AU" sz="1400" dirty="0" smtClean="0"/>
              <a:t>Sort </a:t>
            </a:r>
            <a:r>
              <a:rPr lang="en-AU" sz="1400" dirty="0"/>
              <a:t>and classify familiar objects and explain the basis for these classifications. Copy, continue and create patterns with objects and </a:t>
            </a:r>
            <a:r>
              <a:rPr lang="en-AU" sz="1400" dirty="0" smtClean="0"/>
              <a:t>drawings   </a:t>
            </a:r>
            <a:r>
              <a:rPr lang="en-AU" sz="1400" dirty="0" smtClean="0">
                <a:hlinkClick r:id="rId4"/>
              </a:rPr>
              <a:t>ACMNA005</a:t>
            </a:r>
            <a:endParaRPr lang="en-AU" sz="1400" dirty="0" smtClean="0"/>
          </a:p>
          <a:p>
            <a:r>
              <a:rPr lang="en-AU" sz="1400" dirty="0"/>
              <a:t>Sort, describe and name familiar two-dimensional shapes and three-dimensional objects in the </a:t>
            </a:r>
            <a:r>
              <a:rPr lang="en-AU" sz="1400" dirty="0" smtClean="0"/>
              <a:t>environment  </a:t>
            </a:r>
            <a:r>
              <a:rPr lang="en-AU" sz="1400" u="sng" dirty="0" smtClean="0">
                <a:hlinkClick r:id="rId5"/>
              </a:rPr>
              <a:t>ACMMG009</a:t>
            </a:r>
            <a:endParaRPr lang="en-AU" sz="1400" u="sng" dirty="0" smtClean="0"/>
          </a:p>
          <a:p>
            <a:r>
              <a:rPr lang="en-AU" sz="1400" dirty="0" smtClean="0"/>
              <a:t>Establish </a:t>
            </a:r>
            <a:r>
              <a:rPr lang="en-AU" sz="1400" dirty="0"/>
              <a:t>understanding of the language and processes of counting by naming numbers in sequences, initially to and from 20, moving from any starting </a:t>
            </a:r>
            <a:r>
              <a:rPr lang="en-AU" sz="1400" dirty="0" smtClean="0"/>
              <a:t>point  </a:t>
            </a:r>
            <a:r>
              <a:rPr lang="en-AU" sz="1400" u="sng" dirty="0" smtClean="0">
                <a:hlinkClick r:id="rId6"/>
              </a:rPr>
              <a:t>ACMNA001</a:t>
            </a:r>
            <a:endParaRPr lang="en-AU" sz="1400" dirty="0"/>
          </a:p>
          <a:p>
            <a:endParaRPr lang="en-AU" sz="1400" dirty="0"/>
          </a:p>
          <a:p>
            <a:r>
              <a:rPr lang="en-AU" sz="1400" b="1" dirty="0" smtClean="0"/>
              <a:t>Year </a:t>
            </a:r>
            <a:r>
              <a:rPr lang="en-AU" sz="1400" b="1" dirty="0"/>
              <a:t>1</a:t>
            </a:r>
            <a:r>
              <a:rPr lang="en-AU" sz="1400" b="1" dirty="0" smtClean="0"/>
              <a:t>:</a:t>
            </a:r>
          </a:p>
          <a:p>
            <a:r>
              <a:rPr lang="en-AU" sz="1400" dirty="0" smtClean="0"/>
              <a:t>Recognise </a:t>
            </a:r>
            <a:r>
              <a:rPr lang="en-AU" sz="1400" dirty="0"/>
              <a:t>and classify familiar two-dimensional shapes and three-dimensional objects using obvious </a:t>
            </a:r>
            <a:r>
              <a:rPr lang="en-AU" sz="1400" dirty="0" smtClean="0"/>
              <a:t>features    </a:t>
            </a:r>
            <a:r>
              <a:rPr lang="en-AU" sz="1400" dirty="0" smtClean="0">
                <a:hlinkClick r:id="rId7"/>
              </a:rPr>
              <a:t>ACMMG022</a:t>
            </a:r>
            <a:endParaRPr lang="en-AU" sz="1400" dirty="0" smtClean="0"/>
          </a:p>
          <a:p>
            <a:r>
              <a:rPr lang="en-AU" sz="1400" dirty="0" smtClean="0"/>
              <a:t>Investigate </a:t>
            </a:r>
            <a:r>
              <a:rPr lang="en-AU" sz="1400" dirty="0"/>
              <a:t>and describe number patterns formed by skip counting and patterns with </a:t>
            </a:r>
            <a:r>
              <a:rPr lang="en-AU" sz="1400" dirty="0" smtClean="0"/>
              <a:t>objects  </a:t>
            </a:r>
            <a:r>
              <a:rPr lang="en-AU" sz="1400" u="sng" dirty="0" smtClean="0">
                <a:hlinkClick r:id="rId8"/>
              </a:rPr>
              <a:t>ACMNA018</a:t>
            </a:r>
            <a:endParaRPr lang="en-AU" sz="1400" u="sng" dirty="0" smtClean="0"/>
          </a:p>
          <a:p>
            <a:r>
              <a:rPr lang="en-AU" sz="1400" dirty="0"/>
              <a:t>Develop confidence with number sequences to and from 100 by ones from any starting point. Skip count by twos, fives and tens starting from </a:t>
            </a:r>
            <a:r>
              <a:rPr lang="en-AU" sz="1400" dirty="0" smtClean="0"/>
              <a:t>zero  </a:t>
            </a:r>
            <a:r>
              <a:rPr lang="en-AU" sz="1400" u="sng" dirty="0" smtClean="0">
                <a:hlinkClick r:id="rId9"/>
              </a:rPr>
              <a:t>ACMNA012</a:t>
            </a:r>
            <a:endParaRPr lang="en-AU" sz="1400" dirty="0"/>
          </a:p>
          <a:p>
            <a:endParaRPr lang="en-AU" sz="1400" u="sng" dirty="0"/>
          </a:p>
          <a:p>
            <a:endParaRPr lang="en-AU" sz="1400" dirty="0"/>
          </a:p>
        </p:txBody>
      </p:sp>
    </p:spTree>
    <p:extLst>
      <p:ext uri="{BB962C8B-B14F-4D97-AF65-F5344CB8AC3E}">
        <p14:creationId xmlns:p14="http://schemas.microsoft.com/office/powerpoint/2010/main" val="388841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0140" y="206479"/>
            <a:ext cx="7864566" cy="1077218"/>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Australian Curriculum Links</a:t>
            </a:r>
          </a:p>
          <a:p>
            <a:pPr algn="ctr"/>
            <a:r>
              <a:rPr lang="en-AU" sz="3200" dirty="0" smtClean="0">
                <a:solidFill>
                  <a:srgbClr val="406077"/>
                </a:solidFill>
                <a:latin typeface="Arial" charset="0"/>
                <a:ea typeface="Arial" charset="0"/>
                <a:cs typeface="Arial" charset="0"/>
              </a:rPr>
              <a:t>for Same &amp; Different</a:t>
            </a:r>
            <a:endParaRPr lang="en-AU" sz="3200" dirty="0">
              <a:solidFill>
                <a:srgbClr val="406077"/>
              </a:solidFill>
              <a:latin typeface="Arial" charset="0"/>
              <a:ea typeface="Arial" charset="0"/>
              <a:cs typeface="Arial" charset="0"/>
            </a:endParaRPr>
          </a:p>
        </p:txBody>
      </p:sp>
      <p:pic>
        <p:nvPicPr>
          <p:cNvPr id="7" name="Picture 6"/>
          <p:cNvPicPr>
            <a:picLocks noChangeAspect="1"/>
          </p:cNvPicPr>
          <p:nvPr/>
        </p:nvPicPr>
        <p:blipFill>
          <a:blip r:embed="rId3"/>
          <a:stretch>
            <a:fillRect/>
          </a:stretch>
        </p:blipFill>
        <p:spPr>
          <a:xfrm>
            <a:off x="3339509" y="2480662"/>
            <a:ext cx="4688230" cy="585267"/>
          </a:xfrm>
          <a:prstGeom prst="rect">
            <a:avLst/>
          </a:prstGeom>
        </p:spPr>
      </p:pic>
      <p:sp>
        <p:nvSpPr>
          <p:cNvPr id="4" name="TextBox 3"/>
          <p:cNvSpPr txBox="1"/>
          <p:nvPr/>
        </p:nvSpPr>
        <p:spPr>
          <a:xfrm>
            <a:off x="1100140" y="1380564"/>
            <a:ext cx="7864566" cy="3539430"/>
          </a:xfrm>
          <a:prstGeom prst="rect">
            <a:avLst/>
          </a:prstGeom>
          <a:noFill/>
        </p:spPr>
        <p:txBody>
          <a:bodyPr wrap="square" rtlCol="0">
            <a:spAutoFit/>
          </a:bodyPr>
          <a:lstStyle/>
          <a:p>
            <a:r>
              <a:rPr lang="en-AU" sz="1400" b="1" dirty="0" smtClean="0"/>
              <a:t>Year </a:t>
            </a:r>
            <a:r>
              <a:rPr lang="en-AU" sz="1400" b="1" dirty="0"/>
              <a:t>2: </a:t>
            </a:r>
            <a:endParaRPr lang="en-AU" sz="1400" b="1" dirty="0" smtClean="0"/>
          </a:p>
          <a:p>
            <a:r>
              <a:rPr lang="en-AU" sz="1400" dirty="0" smtClean="0"/>
              <a:t>Describe </a:t>
            </a:r>
            <a:r>
              <a:rPr lang="en-AU" sz="1400" dirty="0"/>
              <a:t>and draw two-dimensional shapes, with and without digital </a:t>
            </a:r>
            <a:r>
              <a:rPr lang="en-AU" sz="1400" dirty="0" smtClean="0"/>
              <a:t>technologies  </a:t>
            </a:r>
            <a:r>
              <a:rPr lang="en-AU" sz="1400" u="sng" dirty="0" smtClean="0">
                <a:hlinkClick r:id="rId4"/>
              </a:rPr>
              <a:t>ACMMG042</a:t>
            </a:r>
            <a:endParaRPr lang="en-AU" sz="1400" u="sng" dirty="0" smtClean="0"/>
          </a:p>
          <a:p>
            <a:r>
              <a:rPr lang="en-AU" sz="1400" dirty="0" smtClean="0"/>
              <a:t>Describe </a:t>
            </a:r>
            <a:r>
              <a:rPr lang="en-AU" sz="1400" dirty="0"/>
              <a:t>patterns with numbers and identify missing </a:t>
            </a:r>
            <a:r>
              <a:rPr lang="en-AU" sz="1400" dirty="0" smtClean="0"/>
              <a:t>elements   </a:t>
            </a:r>
            <a:r>
              <a:rPr lang="en-AU" sz="1400" u="sng" dirty="0" smtClean="0">
                <a:hlinkClick r:id="rId5"/>
              </a:rPr>
              <a:t>ACMNA035</a:t>
            </a:r>
            <a:endParaRPr lang="en-AU" sz="1400" dirty="0"/>
          </a:p>
          <a:p>
            <a:endParaRPr lang="en-AU" sz="1400" dirty="0"/>
          </a:p>
          <a:p>
            <a:r>
              <a:rPr lang="en-AU" sz="1400" b="1" dirty="0" smtClean="0"/>
              <a:t>Year </a:t>
            </a:r>
            <a:r>
              <a:rPr lang="en-AU" sz="1400" b="1" dirty="0"/>
              <a:t>4: </a:t>
            </a:r>
            <a:endParaRPr lang="en-AU" sz="1400" b="1" dirty="0" smtClean="0"/>
          </a:p>
          <a:p>
            <a:r>
              <a:rPr lang="en-AU" sz="1400" dirty="0" smtClean="0"/>
              <a:t>Compare </a:t>
            </a:r>
            <a:r>
              <a:rPr lang="en-AU" sz="1400" dirty="0"/>
              <a:t>angles and classify them as equal to, greater than or less than a right </a:t>
            </a:r>
            <a:r>
              <a:rPr lang="en-AU" sz="1400" dirty="0" smtClean="0"/>
              <a:t>angle   </a:t>
            </a:r>
            <a:r>
              <a:rPr lang="en-AU" sz="1400" dirty="0" smtClean="0">
                <a:hlinkClick r:id="rId6"/>
              </a:rPr>
              <a:t>ACMMG089</a:t>
            </a:r>
            <a:endParaRPr lang="en-AU" sz="1400" dirty="0">
              <a:hlinkClick r:id="rId6"/>
            </a:endParaRPr>
          </a:p>
          <a:p>
            <a:r>
              <a:rPr lang="en-AU" sz="1400" dirty="0" smtClean="0"/>
              <a:t>Investigate </a:t>
            </a:r>
            <a:r>
              <a:rPr lang="en-AU" sz="1400" dirty="0"/>
              <a:t>number sequences involving multiples of 3, 4, 6, 7, 8, and </a:t>
            </a:r>
            <a:r>
              <a:rPr lang="en-AU" sz="1400" dirty="0" smtClean="0"/>
              <a:t>9     </a:t>
            </a:r>
            <a:r>
              <a:rPr lang="en-AU" sz="1400" u="sng" dirty="0" smtClean="0">
                <a:hlinkClick r:id="rId7"/>
              </a:rPr>
              <a:t>ACMNA074</a:t>
            </a:r>
            <a:endParaRPr lang="en-AU" sz="1400" u="sng" dirty="0" smtClean="0"/>
          </a:p>
          <a:p>
            <a:endParaRPr lang="en-AU" sz="1400" b="1" dirty="0" smtClean="0"/>
          </a:p>
          <a:p>
            <a:r>
              <a:rPr lang="en-AU" sz="1400" b="1" dirty="0" smtClean="0"/>
              <a:t>Year </a:t>
            </a:r>
            <a:r>
              <a:rPr lang="en-AU" sz="1400" b="1" dirty="0"/>
              <a:t>5: </a:t>
            </a:r>
            <a:r>
              <a:rPr lang="en-AU" sz="1400" dirty="0"/>
              <a:t>Describe translations, reflections and rotations of two-dimensional shapes. Identify line and rotational </a:t>
            </a:r>
            <a:r>
              <a:rPr lang="en-AU" sz="1400" dirty="0" smtClean="0"/>
              <a:t>symmetries  </a:t>
            </a:r>
            <a:r>
              <a:rPr lang="en-AU" sz="1400" u="sng" dirty="0" smtClean="0">
                <a:hlinkClick r:id="rId8"/>
              </a:rPr>
              <a:t>ACMMG114</a:t>
            </a:r>
            <a:endParaRPr lang="en-AU" sz="1400" u="sng" dirty="0" smtClean="0"/>
          </a:p>
          <a:p>
            <a:r>
              <a:rPr lang="en-AU" sz="1400" dirty="0" smtClean="0"/>
              <a:t>Describe</a:t>
            </a:r>
            <a:r>
              <a:rPr lang="en-AU" sz="1400" dirty="0"/>
              <a:t>, continue and create patterns with fractions, decimals and whole numbers resulting from addition and </a:t>
            </a:r>
            <a:r>
              <a:rPr lang="en-AU" sz="1400" dirty="0" smtClean="0"/>
              <a:t>subtraction  </a:t>
            </a:r>
            <a:r>
              <a:rPr lang="en-AU" sz="1400" u="sng" dirty="0" smtClean="0">
                <a:hlinkClick r:id="rId9"/>
              </a:rPr>
              <a:t>ACMNA107</a:t>
            </a:r>
            <a:endParaRPr lang="en-AU" sz="1400" u="sng" dirty="0" smtClean="0"/>
          </a:p>
          <a:p>
            <a:endParaRPr lang="en-AU" sz="1400" b="1" dirty="0" smtClean="0"/>
          </a:p>
          <a:p>
            <a:r>
              <a:rPr lang="en-AU" sz="1400" b="1" dirty="0" smtClean="0"/>
              <a:t>Year </a:t>
            </a:r>
            <a:r>
              <a:rPr lang="en-AU" sz="1400" b="1" dirty="0"/>
              <a:t>6: </a:t>
            </a:r>
            <a:r>
              <a:rPr lang="en-AU" sz="1400" dirty="0"/>
              <a:t>Continue and create sequences involving whole numbers, fractions and decimals. Describe the rule used to create the </a:t>
            </a:r>
            <a:r>
              <a:rPr lang="en-AU" sz="1400" dirty="0" smtClean="0"/>
              <a:t>sequence  </a:t>
            </a:r>
            <a:r>
              <a:rPr lang="en-AU" sz="1400" u="sng" dirty="0" smtClean="0">
                <a:hlinkClick r:id="rId10"/>
              </a:rPr>
              <a:t>ACMNA133</a:t>
            </a:r>
            <a:endParaRPr lang="en-AU" sz="1400" dirty="0"/>
          </a:p>
          <a:p>
            <a:endParaRPr lang="en-AU" sz="1400" dirty="0"/>
          </a:p>
        </p:txBody>
      </p:sp>
    </p:spTree>
    <p:extLst>
      <p:ext uri="{BB962C8B-B14F-4D97-AF65-F5344CB8AC3E}">
        <p14:creationId xmlns:p14="http://schemas.microsoft.com/office/powerpoint/2010/main" val="1680266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sp>
        <p:nvSpPr>
          <p:cNvPr id="4" name="TextBox 3"/>
          <p:cNvSpPr txBox="1"/>
          <p:nvPr/>
        </p:nvSpPr>
        <p:spPr>
          <a:xfrm>
            <a:off x="1258591" y="1176047"/>
            <a:ext cx="7311667" cy="1938992"/>
          </a:xfrm>
          <a:prstGeom prst="rect">
            <a:avLst/>
          </a:prstGeom>
          <a:noFill/>
        </p:spPr>
        <p:txBody>
          <a:bodyPr wrap="square" rtlCol="0">
            <a:spAutoFit/>
          </a:bodyPr>
          <a:lstStyle/>
          <a:p>
            <a:endParaRPr lang="en-AU" sz="2000" dirty="0"/>
          </a:p>
          <a:p>
            <a:r>
              <a:rPr lang="en-AU" sz="3200" b="1" dirty="0" smtClean="0"/>
              <a:t>Focus Question: </a:t>
            </a:r>
          </a:p>
          <a:p>
            <a:r>
              <a:rPr lang="en-AU" sz="2400" dirty="0" smtClean="0"/>
              <a:t>When students are comparing and contrasting in mathematics, what are they likely to be doing?</a:t>
            </a:r>
          </a:p>
          <a:p>
            <a:endParaRPr lang="en-AU" sz="2000" dirty="0"/>
          </a:p>
        </p:txBody>
      </p:sp>
      <p:pic>
        <p:nvPicPr>
          <p:cNvPr id="12" name="Picture 11"/>
          <p:cNvPicPr>
            <a:picLocks noChangeAspect="1"/>
          </p:cNvPicPr>
          <p:nvPr/>
        </p:nvPicPr>
        <p:blipFill>
          <a:blip r:embed="rId3"/>
          <a:stretch>
            <a:fillRect/>
          </a:stretch>
        </p:blipFill>
        <p:spPr>
          <a:xfrm>
            <a:off x="1946462" y="2798483"/>
            <a:ext cx="2076449" cy="2076449"/>
          </a:xfrm>
          <a:prstGeom prst="rect">
            <a:avLst/>
          </a:prstGeom>
        </p:spPr>
      </p:pic>
      <p:pic>
        <p:nvPicPr>
          <p:cNvPr id="13" name="Picture 12"/>
          <p:cNvPicPr>
            <a:picLocks noChangeAspect="1"/>
          </p:cNvPicPr>
          <p:nvPr/>
        </p:nvPicPr>
        <p:blipFill>
          <a:blip r:embed="rId4"/>
          <a:stretch>
            <a:fillRect/>
          </a:stretch>
        </p:blipFill>
        <p:spPr>
          <a:xfrm>
            <a:off x="4643717" y="2881965"/>
            <a:ext cx="1909483" cy="1909483"/>
          </a:xfrm>
          <a:prstGeom prst="rect">
            <a:avLst/>
          </a:prstGeom>
        </p:spPr>
      </p:pic>
      <p:sp>
        <p:nvSpPr>
          <p:cNvPr id="14" name="TextBox 13"/>
          <p:cNvSpPr txBox="1"/>
          <p:nvPr/>
        </p:nvSpPr>
        <p:spPr>
          <a:xfrm>
            <a:off x="1081367" y="4874932"/>
            <a:ext cx="2340908" cy="253916"/>
          </a:xfrm>
          <a:prstGeom prst="rect">
            <a:avLst/>
          </a:prstGeom>
          <a:noFill/>
        </p:spPr>
        <p:txBody>
          <a:bodyPr wrap="square" rtlCol="0">
            <a:spAutoFit/>
          </a:bodyPr>
          <a:lstStyle/>
          <a:p>
            <a:r>
              <a:rPr lang="en-AU" sz="1050" dirty="0"/>
              <a:t>http://www.magnifyingaids.com/Clocks</a:t>
            </a:r>
          </a:p>
        </p:txBody>
      </p:sp>
      <p:sp>
        <p:nvSpPr>
          <p:cNvPr id="15" name="TextBox 14"/>
          <p:cNvSpPr txBox="1"/>
          <p:nvPr/>
        </p:nvSpPr>
        <p:spPr>
          <a:xfrm>
            <a:off x="4796118" y="4874932"/>
            <a:ext cx="4123763" cy="246221"/>
          </a:xfrm>
          <a:prstGeom prst="rect">
            <a:avLst/>
          </a:prstGeom>
          <a:noFill/>
        </p:spPr>
        <p:txBody>
          <a:bodyPr wrap="square" rtlCol="0">
            <a:spAutoFit/>
          </a:bodyPr>
          <a:lstStyle/>
          <a:p>
            <a:r>
              <a:rPr lang="en-AU" sz="1000" dirty="0"/>
              <a:t>http://www.american-time.com/products-by-family/wall-clocks</a:t>
            </a:r>
          </a:p>
        </p:txBody>
      </p:sp>
    </p:spTree>
    <p:extLst>
      <p:ext uri="{BB962C8B-B14F-4D97-AF65-F5344CB8AC3E}">
        <p14:creationId xmlns:p14="http://schemas.microsoft.com/office/powerpoint/2010/main" val="259495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446" y="531390"/>
            <a:ext cx="6779836" cy="584775"/>
          </a:xfrm>
          <a:prstGeom prst="rect">
            <a:avLst/>
          </a:prstGeom>
          <a:ln>
            <a:solidFill>
              <a:schemeClr val="tx1"/>
            </a:solidFill>
          </a:ln>
        </p:spPr>
        <p:txBody>
          <a:bodyPr wrap="square">
            <a:spAutoFit/>
          </a:bodyPr>
          <a:lstStyle/>
          <a:p>
            <a:pPr algn="ctr"/>
            <a:r>
              <a:rPr lang="en-AU" sz="3200" dirty="0">
                <a:solidFill>
                  <a:srgbClr val="406077"/>
                </a:solidFill>
                <a:latin typeface="Arial" charset="0"/>
                <a:ea typeface="Arial" charset="0"/>
                <a:cs typeface="Arial" charset="0"/>
              </a:rPr>
              <a:t>Big Idea: Same and Different</a:t>
            </a:r>
          </a:p>
        </p:txBody>
      </p:sp>
      <p:pic>
        <p:nvPicPr>
          <p:cNvPr id="7" name="Picture 6"/>
          <p:cNvPicPr>
            <a:picLocks noChangeAspect="1"/>
          </p:cNvPicPr>
          <p:nvPr/>
        </p:nvPicPr>
        <p:blipFill>
          <a:blip r:embed="rId3"/>
          <a:stretch>
            <a:fillRect/>
          </a:stretch>
        </p:blipFill>
        <p:spPr>
          <a:xfrm>
            <a:off x="3339509" y="2480662"/>
            <a:ext cx="4688230" cy="585267"/>
          </a:xfrm>
          <a:prstGeom prst="rect">
            <a:avLst/>
          </a:prstGeom>
        </p:spPr>
      </p:pic>
      <p:sp>
        <p:nvSpPr>
          <p:cNvPr id="9" name="TextBox 8"/>
          <p:cNvSpPr txBox="1"/>
          <p:nvPr/>
        </p:nvSpPr>
        <p:spPr>
          <a:xfrm>
            <a:off x="1344706" y="1228165"/>
            <a:ext cx="7073153"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"What is the same?"             			"What is different?"</a:t>
            </a:r>
          </a:p>
        </p:txBody>
      </p:sp>
      <p:sp>
        <p:nvSpPr>
          <p:cNvPr id="10" name="Rectangle 9"/>
          <p:cNvSpPr/>
          <p:nvPr/>
        </p:nvSpPr>
        <p:spPr>
          <a:xfrm>
            <a:off x="1383787" y="2851849"/>
            <a:ext cx="7073153" cy="707886"/>
          </a:xfrm>
          <a:prstGeom prst="rect">
            <a:avLst/>
          </a:prstGeom>
        </p:spPr>
        <p:txBody>
          <a:bodyPr wrap="square">
            <a:spAutoFit/>
          </a:bodyPr>
          <a:lstStyle/>
          <a:p>
            <a:r>
              <a:rPr lang="en-AU" sz="2000" dirty="0"/>
              <a:t>What do all these numbers have in common? </a:t>
            </a:r>
          </a:p>
          <a:p>
            <a:r>
              <a:rPr lang="en-AU" sz="2000" dirty="0"/>
              <a:t>Write down as many as you can find.</a:t>
            </a:r>
          </a:p>
        </p:txBody>
      </p:sp>
      <p:sp>
        <p:nvSpPr>
          <p:cNvPr id="11" name="Rectangle 10"/>
          <p:cNvSpPr/>
          <p:nvPr/>
        </p:nvSpPr>
        <p:spPr>
          <a:xfrm>
            <a:off x="1530446" y="1885267"/>
            <a:ext cx="6241954" cy="830997"/>
          </a:xfrm>
          <a:prstGeom prst="rect">
            <a:avLst/>
          </a:prstGeom>
        </p:spPr>
        <p:txBody>
          <a:bodyPr wrap="square">
            <a:spAutoFit/>
          </a:bodyPr>
          <a:lstStyle/>
          <a:p>
            <a:r>
              <a:rPr lang="en-AU" sz="4800" dirty="0"/>
              <a:t>1         2         3         4</a:t>
            </a:r>
          </a:p>
        </p:txBody>
      </p:sp>
      <p:sp>
        <p:nvSpPr>
          <p:cNvPr id="12" name="Rectangle 11"/>
          <p:cNvSpPr/>
          <p:nvPr/>
        </p:nvSpPr>
        <p:spPr>
          <a:xfrm>
            <a:off x="1344706" y="3661324"/>
            <a:ext cx="5414682" cy="707886"/>
          </a:xfrm>
          <a:prstGeom prst="rect">
            <a:avLst/>
          </a:prstGeom>
        </p:spPr>
        <p:txBody>
          <a:bodyPr wrap="square">
            <a:spAutoFit/>
          </a:bodyPr>
          <a:lstStyle/>
          <a:p>
            <a:r>
              <a:rPr lang="en-AU" sz="2000" dirty="0"/>
              <a:t>What is different about each number? </a:t>
            </a:r>
          </a:p>
          <a:p>
            <a:r>
              <a:rPr lang="en-AU" sz="2000" dirty="0"/>
              <a:t>You can put more than one property if you want.</a:t>
            </a:r>
          </a:p>
        </p:txBody>
      </p:sp>
    </p:spTree>
    <p:extLst>
      <p:ext uri="{BB962C8B-B14F-4D97-AF65-F5344CB8AC3E}">
        <p14:creationId xmlns:p14="http://schemas.microsoft.com/office/powerpoint/2010/main" val="6441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1762</TotalTime>
  <Words>1259</Words>
  <Application>Microsoft Macintosh PowerPoint</Application>
  <PresentationFormat>On-screen Show (16:9)</PresentationFormat>
  <Paragraphs>195</Paragraphs>
  <Slides>21</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dimensions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Visualisation</vt:lpstr>
      <vt:lpstr>PowerPoint Presentation</vt:lpstr>
      <vt:lpstr>Visualisation Video</vt:lpstr>
      <vt:lpstr>PowerPoint Presentation</vt:lpstr>
      <vt:lpstr>Acknowledgements for the Top Drawer Reasoning</vt:lpstr>
    </vt:vector>
  </TitlesOfParts>
  <Company>University of Tasmania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Spohn</dc:creator>
  <cp:lastModifiedBy>Toby Spencer</cp:lastModifiedBy>
  <cp:revision>92</cp:revision>
  <cp:lastPrinted>2017-09-05T00:39:02Z</cp:lastPrinted>
  <dcterms:created xsi:type="dcterms:W3CDTF">2016-09-07T00:21:33Z</dcterms:created>
  <dcterms:modified xsi:type="dcterms:W3CDTF">2017-12-01T00:35:00Z</dcterms:modified>
</cp:coreProperties>
</file>