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301" r:id="rId5"/>
    <p:sldId id="302" r:id="rId6"/>
    <p:sldId id="264" r:id="rId7"/>
    <p:sldId id="303" r:id="rId8"/>
    <p:sldId id="270" r:id="rId9"/>
    <p:sldId id="304" r:id="rId10"/>
    <p:sldId id="287" r:id="rId11"/>
    <p:sldId id="305" r:id="rId12"/>
    <p:sldId id="290" r:id="rId13"/>
    <p:sldId id="306" r:id="rId14"/>
    <p:sldId id="299" r:id="rId15"/>
    <p:sldId id="292" r:id="rId16"/>
    <p:sldId id="295" r:id="rId17"/>
    <p:sldId id="293" r:id="rId18"/>
    <p:sldId id="297" r:id="rId19"/>
    <p:sldId id="298" r:id="rId20"/>
    <p:sldId id="300" r:id="rId21"/>
    <p:sldId id="26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40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6642" autoAdjust="0"/>
  </p:normalViewPr>
  <p:slideViewPr>
    <p:cSldViewPr snapToGrid="0" snapToObjects="1">
      <p:cViewPr varScale="1">
        <p:scale>
          <a:sx n="87" d="100"/>
          <a:sy n="87" d="100"/>
        </p:scale>
        <p:origin x="16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Valid statements can be used to build logical arguments.</a:t>
            </a:r>
          </a:p>
          <a:p>
            <a:r>
              <a:rPr lang="en-AU" dirty="0" smtClean="0"/>
              <a:t>'If-then' is a common form of argument. In senior mathematics classes, the notation used for this argument is </a:t>
            </a:r>
            <a:r>
              <a:rPr lang="en-AU" dirty="0" err="1" smtClean="0"/>
              <a:t>p→q</a:t>
            </a:r>
            <a:r>
              <a:rPr lang="en-AU" dirty="0" smtClean="0"/>
              <a:t>. You can read more about this notation and watch a video from the Math Planet website at http://www.mathplanet.com/education/geometry/proof/if-then-statement.</a:t>
            </a:r>
          </a:p>
          <a:p>
            <a:r>
              <a:rPr lang="en-AU" dirty="0" smtClean="0"/>
              <a:t>However, much younger students should learn this form of argument.</a:t>
            </a:r>
          </a:p>
          <a:p>
            <a:r>
              <a:rPr lang="en-AU" dirty="0" smtClean="0"/>
              <a:t>A typical if-then problem and variations on it make a good starting point. You can download Insects and Spiders: An Avenue for If-then Thinking.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typical problem that stimulates ‘If-then’ reasoning is:</a:t>
            </a:r>
          </a:p>
          <a:p>
            <a:r>
              <a:rPr lang="en-AU" dirty="0" smtClean="0"/>
              <a:t>This problem sets up processes for if-then thinking. </a:t>
            </a:r>
          </a:p>
          <a:p>
            <a:r>
              <a:rPr lang="en-AU" b="1" i="1" dirty="0" smtClean="0"/>
              <a:t>Have your participants think of ways they could</a:t>
            </a:r>
            <a:r>
              <a:rPr lang="en-AU" b="1" i="1" baseline="0" dirty="0" smtClean="0"/>
              <a:t> enable their students to complete this task</a:t>
            </a:r>
            <a:endParaRPr lang="en-AU" b="1" i="1" dirty="0" smtClean="0"/>
          </a:p>
          <a:p>
            <a:r>
              <a:rPr lang="en-AU" dirty="0" smtClean="0"/>
              <a:t>Students need to think through the possibilities, given that a spider has 8 legs and 1</a:t>
            </a:r>
          </a:p>
          <a:p>
            <a:r>
              <a:rPr lang="en-AU" dirty="0" smtClean="0"/>
              <a:t>head and an insect has 6 legs and 1 head. This is ‘If-then’ thinking.</a:t>
            </a:r>
          </a:p>
          <a:p>
            <a:r>
              <a:rPr lang="en-AU" dirty="0" smtClean="0"/>
              <a:t>The above problem is probably suitable for years 4–10, depending on the approach</a:t>
            </a:r>
          </a:p>
          <a:p>
            <a:r>
              <a:rPr lang="en-AU" dirty="0" smtClean="0"/>
              <a:t>taken.</a:t>
            </a:r>
          </a:p>
          <a:p>
            <a:r>
              <a:rPr lang="en-AU" dirty="0" smtClean="0"/>
              <a:t>For example, primary students could draw or make the heads then use</a:t>
            </a:r>
          </a:p>
          <a:p>
            <a:r>
              <a:rPr lang="en-AU" dirty="0" smtClean="0"/>
              <a:t>matchsticks as ‘legs’ to experiment, while older students might design a table,</a:t>
            </a:r>
          </a:p>
          <a:p>
            <a:r>
              <a:rPr lang="en-AU" dirty="0" smtClean="0"/>
              <a:t>spreadsheet or graph. </a:t>
            </a:r>
          </a:p>
          <a:p>
            <a:endParaRPr lang="en-AU" dirty="0" smtClean="0"/>
          </a:p>
          <a:p>
            <a:r>
              <a:rPr lang="en-AU" dirty="0" smtClean="0"/>
              <a:t>There are suggestions for modifying the activity to suit various year levels.</a:t>
            </a:r>
          </a:p>
          <a:p>
            <a:endParaRPr lang="en-AU" dirty="0" smtClean="0"/>
          </a:p>
          <a:p>
            <a:r>
              <a:rPr lang="en-AU" dirty="0" smtClean="0"/>
              <a:t>http://topdrawer.aamt.edu.au/content/download/21089/281723/file/tdt_R_insectsandspiders.pdf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i="1" dirty="0" smtClean="0"/>
              <a:t>Multiplicative thinking is needed to understand ratio and proportion.</a:t>
            </a:r>
          </a:p>
          <a:p>
            <a:endParaRPr lang="en-AU" dirty="0" smtClean="0"/>
          </a:p>
          <a:p>
            <a:r>
              <a:rPr lang="en-AU" dirty="0" smtClean="0"/>
              <a:t>One of the big ideas of fractions is the concept of a fraction as a ratio. </a:t>
            </a:r>
          </a:p>
          <a:p>
            <a:endParaRPr lang="en-AU" dirty="0" smtClean="0"/>
          </a:p>
          <a:p>
            <a:r>
              <a:rPr lang="en-AU" dirty="0" smtClean="0"/>
              <a:t>That is, the size of a fraction can be thought of as the relationship between its numerator and denominator.</a:t>
            </a:r>
          </a:p>
          <a:p>
            <a:endParaRPr lang="en-AU" dirty="0" smtClean="0"/>
          </a:p>
          <a:p>
            <a:r>
              <a:rPr lang="en-AU" dirty="0" smtClean="0"/>
              <a:t>Ratios and proportions involve multiplicative comparisons.</a:t>
            </a:r>
          </a:p>
          <a:p>
            <a:endParaRPr lang="en-AU" dirty="0" smtClean="0"/>
          </a:p>
          <a:p>
            <a:r>
              <a:rPr lang="en-AU" b="1" i="1" dirty="0" smtClean="0"/>
              <a:t>Proportional reasoning involves the consideration of numbers in relative terms and the use of multiplicative relationships.</a:t>
            </a:r>
          </a:p>
          <a:p>
            <a:endParaRPr lang="en-AU" b="1" i="1" dirty="0" smtClean="0"/>
          </a:p>
          <a:p>
            <a:endParaRPr lang="en-AU" dirty="0" smtClean="0"/>
          </a:p>
          <a:p>
            <a:r>
              <a:rPr lang="en-AU" dirty="0" smtClean="0"/>
              <a:t>Quantities can be compared and the value of one quantity can be predicted based on the value of another. </a:t>
            </a:r>
          </a:p>
          <a:p>
            <a:r>
              <a:rPr lang="en-AU" dirty="0" smtClean="0"/>
              <a:t>In recipes for example, if one quantity is doubled then the other ingredients have to be doubled.</a:t>
            </a:r>
          </a:p>
          <a:p>
            <a:endParaRPr lang="en-AU" dirty="0" smtClean="0"/>
          </a:p>
          <a:p>
            <a:r>
              <a:rPr lang="en-AU" dirty="0" smtClean="0"/>
              <a:t>While proportional reasoning is commonly taught in secondary mathematics classrooms, research shows that primary students can understand the basic concepts well.</a:t>
            </a:r>
          </a:p>
          <a:p>
            <a:endParaRPr lang="en-AU" dirty="0" smtClean="0"/>
          </a:p>
          <a:p>
            <a:r>
              <a:rPr lang="en-AU" b="1" i="1" dirty="0" smtClean="0"/>
              <a:t>Proportional reasoning underpins the work done in other domains of mathematics.</a:t>
            </a:r>
          </a:p>
          <a:p>
            <a:endParaRPr lang="en-AU" dirty="0" smtClean="0"/>
          </a:p>
          <a:p>
            <a:r>
              <a:rPr lang="en-AU" dirty="0" smtClean="0"/>
              <a:t>Students continue to use proportional thinking when they work with scale diagrams, simultaneous equations, trigonometry and other topics, as well as in everyday problem solving.</a:t>
            </a:r>
          </a:p>
          <a:p>
            <a:endParaRPr lang="en-AU" dirty="0" smtClean="0"/>
          </a:p>
          <a:p>
            <a:r>
              <a:rPr lang="en-AU" dirty="0" smtClean="0"/>
              <a:t>The article on the AAMT website Facilitating the Development of Proportional Reasoning Through Teaching Ratio identifies 'points of growth' that give teachers a framework for understanding students' thinking in terms of proportional reasoning.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Participant</a:t>
            </a:r>
            <a:r>
              <a:rPr lang="en-AU" baseline="0" dirty="0" smtClean="0"/>
              <a:t>s should have read the article “Facilitating the Development of Proportional Reasoning Through Teaching Ratio” </a:t>
            </a:r>
          </a:p>
          <a:p>
            <a:endParaRPr lang="en-AU" baseline="0" dirty="0" smtClean="0"/>
          </a:p>
          <a:p>
            <a:r>
              <a:rPr lang="en-AU" baseline="0" dirty="0" smtClean="0"/>
              <a:t>Ask participants to work on this task individually</a:t>
            </a:r>
          </a:p>
          <a:p>
            <a:r>
              <a:rPr lang="en-AU" baseline="0" dirty="0" smtClean="0"/>
              <a:t>What would they expect their students to do?</a:t>
            </a:r>
          </a:p>
          <a:p>
            <a:endParaRPr lang="en-AU" baseline="0" dirty="0" smtClean="0"/>
          </a:p>
          <a:p>
            <a:r>
              <a:rPr lang="en-AU" baseline="0" dirty="0" smtClean="0"/>
              <a:t>Have participants share ideas with whole group.</a:t>
            </a:r>
          </a:p>
          <a:p>
            <a:endParaRPr lang="en-AU" baseline="0" dirty="0" smtClean="0"/>
          </a:p>
          <a:p>
            <a:r>
              <a:rPr lang="en-AU" baseline="0" dirty="0" smtClean="0"/>
              <a:t>Suggest some solutions: use a dual number line or a ratio table</a:t>
            </a:r>
          </a:p>
          <a:p>
            <a:endParaRPr lang="en-AU" baseline="0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5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Show participants two possible solutions</a:t>
            </a:r>
          </a:p>
          <a:p>
            <a:endParaRPr lang="en-AU" baseline="0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</a:t>
            </a:r>
            <a:r>
              <a:rPr lang="en-AU" baseline="0" dirty="0" smtClean="0"/>
              <a:t> we can see where the Big Idea : Proportional reasoning fits into the strands of the AC for Year 4 to Year 9.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Big Ideas</a:t>
            </a:r>
          </a:p>
          <a:p>
            <a:r>
              <a:rPr lang="en-AU" dirty="0"/>
              <a:t>Reasoning</a:t>
            </a:r>
            <a:r>
              <a:rPr lang="en-AU" baseline="0" dirty="0"/>
              <a:t> descriptions are different in each Year level and is covered across the strands and </a:t>
            </a:r>
            <a:r>
              <a:rPr lang="en-AU" baseline="0" dirty="0" err="1"/>
              <a:t>substrands</a:t>
            </a:r>
            <a:r>
              <a:rPr lang="en-AU" baseline="0" dirty="0"/>
              <a:t> of the AC.</a:t>
            </a:r>
          </a:p>
          <a:p>
            <a:r>
              <a:rPr lang="en-AU" baseline="0" dirty="0"/>
              <a:t>Here are the descriptions for Foundation to Year 2.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One approach to stimulating students' reasoning skills is to focus on the truth of propositions.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many opportunities for teachers of mathematics to ask questions: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many opportunities for teachers of mathematics to ask questions: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Reasoning statements to use with students</a:t>
            </a:r>
          </a:p>
          <a:p>
            <a:r>
              <a:rPr lang="en-AU" dirty="0" smtClean="0"/>
              <a:t>When proposing the statement above, ask questions such as the following.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</a:t>
            </a:r>
            <a:r>
              <a:rPr lang="en-AU" baseline="0" dirty="0" smtClean="0"/>
              <a:t> we can see where the Big Idea : If-Then Statements fits into the strands of the AC for Year 5 to Year 10.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7-5.australiancurriculum.edu.au/curriculum/contentdescription/ACMNA121" TargetMode="External"/><Relationship Id="rId4" Type="http://schemas.openxmlformats.org/officeDocument/2006/relationships/hyperlink" Target="http://v7-5.australiancurriculum.edu.au/curriculum/contentdescription/ACMNA175" TargetMode="External"/><Relationship Id="rId5" Type="http://schemas.openxmlformats.org/officeDocument/2006/relationships/hyperlink" Target="http://v7-5.australiancurriculum.edu.au/curriculum/contentdescription/ACMNA176" TargetMode="External"/><Relationship Id="rId6" Type="http://schemas.openxmlformats.org/officeDocument/2006/relationships/hyperlink" Target="http://v7-5.australiancurriculum.edu.au/curriculum/contentdescription/ACMNA180" TargetMode="External"/><Relationship Id="rId7" Type="http://schemas.openxmlformats.org/officeDocument/2006/relationships/hyperlink" Target="http://v7-5.australiancurriculum.edu.au/curriculum/contentdescription/ACMNA23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7-5.australiancurriculum.edu.au/curriculum/contentdescription/ACMNA077" TargetMode="External"/><Relationship Id="rId4" Type="http://schemas.openxmlformats.org/officeDocument/2006/relationships/hyperlink" Target="http://v7-5.australiancurriculum.edu.au/curriculum/contentdescription/ACMSP116" TargetMode="External"/><Relationship Id="rId5" Type="http://schemas.openxmlformats.org/officeDocument/2006/relationships/hyperlink" Target="http://v7-5.australiancurriculum.edu.au/curriculum/contentdescription/ACMSP144" TargetMode="External"/><Relationship Id="rId6" Type="http://schemas.openxmlformats.org/officeDocument/2006/relationships/hyperlink" Target="http://v7-5.australiancurriculum.edu.au/curriculum/contentdescription/ACMNA155" TargetMode="External"/><Relationship Id="rId7" Type="http://schemas.openxmlformats.org/officeDocument/2006/relationships/hyperlink" Target="http://v7-5.australiancurriculum.edu.au/curriculum/contentdescription/ACMMG22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australiancurriculum.edu.au/mathematics/curriculum/f-10?layout=1#cdcode=ACMMG089&amp;level=4" TargetMode="External"/><Relationship Id="rId5" Type="http://schemas.openxmlformats.org/officeDocument/2006/relationships/hyperlink" Target="http://www.australiancurriculum.edu.au/mathematics/curriculum/f-10?layout=1#cdcode=ACMSP097&amp;level=4" TargetMode="External"/><Relationship Id="rId6" Type="http://schemas.openxmlformats.org/officeDocument/2006/relationships/hyperlink" Target="http://www.australiancurriculum.edu.au/mathematics/curriculum/f-10?layout=1#cdcode=ACMSP120&amp;level=5" TargetMode="External"/><Relationship Id="rId7" Type="http://schemas.openxmlformats.org/officeDocument/2006/relationships/hyperlink" Target="http://www.australiancurriculum.edu.au/mathematics/curriculum/f-10?layout=1#cdcode=ACMMG141&amp;level=6" TargetMode="External"/><Relationship Id="rId8" Type="http://schemas.openxmlformats.org/officeDocument/2006/relationships/hyperlink" Target="http://www.australiancurriculum.edu.au/mathematics/curriculum/f-10?layout=1#cdcode=ACMSP146&amp;level=6" TargetMode="External"/><Relationship Id="rId9" Type="http://schemas.openxmlformats.org/officeDocument/2006/relationships/hyperlink" Target="http://www.australiancurriculum.edu.au/Curriculum/ContentDescription/ACMMG20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71" y="273844"/>
            <a:ext cx="5470712" cy="65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5776" y="1479177"/>
            <a:ext cx="5772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Opening the Top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Drawer to Reasoning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5776" y="2949388"/>
            <a:ext cx="680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Big Ideas </a:t>
            </a:r>
            <a:r>
              <a:rPr lang="en-AU" sz="2400" dirty="0" smtClean="0"/>
              <a:t>3 </a:t>
            </a:r>
            <a:r>
              <a:rPr lang="en-AU" sz="2400" dirty="0"/>
              <a:t>&amp; </a:t>
            </a:r>
            <a:r>
              <a:rPr lang="en-AU" sz="2400" dirty="0" smtClean="0"/>
              <a:t>4 </a:t>
            </a:r>
            <a:r>
              <a:rPr lang="en-AU" sz="2400" dirty="0"/>
              <a:t>– Mathematical </a:t>
            </a:r>
            <a:r>
              <a:rPr lang="en-AU" sz="2400" dirty="0" smtClean="0"/>
              <a:t>truth </a:t>
            </a:r>
            <a:r>
              <a:rPr lang="en-AU" sz="2400" dirty="0"/>
              <a:t>and </a:t>
            </a:r>
            <a:r>
              <a:rPr lang="en-AU" sz="2400" dirty="0" smtClean="0"/>
              <a:t>If-then</a:t>
            </a:r>
          </a:p>
          <a:p>
            <a:pPr algn="ctr"/>
            <a:endParaRPr lang="en-AU" sz="2400" dirty="0"/>
          </a:p>
          <a:p>
            <a:pPr algn="ctr"/>
            <a:r>
              <a:rPr lang="en-AU" sz="2400" i="1" dirty="0" smtClean="0"/>
              <a:t>Year 4 </a:t>
            </a:r>
            <a:r>
              <a:rPr lang="en-AU" sz="2400" i="1" dirty="0"/>
              <a:t>to Year </a:t>
            </a:r>
            <a:r>
              <a:rPr lang="en-AU" sz="2400" i="1" dirty="0" smtClean="0"/>
              <a:t>10 </a:t>
            </a:r>
            <a:endParaRPr lang="en-A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20871" y="4697505"/>
            <a:ext cx="3666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Designed and written by: </a:t>
            </a:r>
            <a:r>
              <a:rPr lang="en-AU" sz="1200" dirty="0" err="1" smtClean="0"/>
              <a:t>L.Spohn</a:t>
            </a:r>
            <a:r>
              <a:rPr lang="en-AU" sz="1200" dirty="0" smtClean="0"/>
              <a:t> </a:t>
            </a:r>
            <a:r>
              <a:rPr lang="en-AU" sz="1200" dirty="0" err="1" smtClean="0"/>
              <a:t>BEd</a:t>
            </a:r>
            <a:r>
              <a:rPr lang="en-AU" sz="1200" dirty="0" smtClean="0"/>
              <a:t> (Mathematics)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93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10462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Mathematical Truth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833" y="782019"/>
            <a:ext cx="550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Truth of P</a:t>
            </a:r>
            <a:r>
              <a:rPr lang="en-A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ropositions Activity</a:t>
            </a:r>
            <a:endParaRPr lang="en-A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3899" y="1277232"/>
            <a:ext cx="7192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Consider </a:t>
            </a:r>
            <a:r>
              <a:rPr lang="en-AU" sz="2400" dirty="0"/>
              <a:t>the </a:t>
            </a:r>
            <a:r>
              <a:rPr lang="en-AU" sz="2400" dirty="0" smtClean="0"/>
              <a:t>statement:</a:t>
            </a:r>
          </a:p>
          <a:p>
            <a:r>
              <a:rPr lang="en-AU" sz="2400" dirty="0" smtClean="0"/>
              <a:t> </a:t>
            </a:r>
            <a:r>
              <a:rPr lang="en-AU" sz="2400" dirty="0"/>
              <a:t>"Any quadrilateral will tessellate"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I</a:t>
            </a:r>
            <a:r>
              <a:rPr lang="en-AU" sz="2400" dirty="0" smtClean="0"/>
              <a:t>s this statement true </a:t>
            </a:r>
            <a:r>
              <a:rPr lang="en-AU" sz="2400" dirty="0"/>
              <a:t>some of the time, all of the time or never </a:t>
            </a:r>
            <a:r>
              <a:rPr lang="en-AU" sz="2400" dirty="0" smtClean="0"/>
              <a:t>true?</a:t>
            </a:r>
          </a:p>
          <a:p>
            <a:endParaRPr lang="en-A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 smtClean="0"/>
              <a:t>Always true: 		Explain </a:t>
            </a:r>
            <a:r>
              <a:rPr lang="en-AU" sz="2400" dirty="0"/>
              <a:t>how you know this</a:t>
            </a:r>
            <a:endParaRPr lang="en-A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 smtClean="0"/>
              <a:t>Never true:   		Explain </a:t>
            </a:r>
            <a:r>
              <a:rPr lang="en-AU" sz="2400" dirty="0"/>
              <a:t>how you know this.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 smtClean="0"/>
              <a:t>Sometimes true: 	Explain </a:t>
            </a:r>
            <a:r>
              <a:rPr lang="en-AU" sz="2400" dirty="0"/>
              <a:t>when and why it is </a:t>
            </a:r>
            <a:r>
              <a:rPr lang="en-AU" sz="2400" dirty="0" smtClean="0"/>
              <a:t>true.</a:t>
            </a:r>
          </a:p>
        </p:txBody>
      </p:sp>
    </p:spTree>
    <p:extLst>
      <p:ext uri="{BB962C8B-B14F-4D97-AF65-F5344CB8AC3E}">
        <p14:creationId xmlns:p14="http://schemas.microsoft.com/office/powerpoint/2010/main" val="38257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Mathematical Truth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1851" y="1227478"/>
            <a:ext cx="7677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i="1" dirty="0" smtClean="0"/>
              <a:t>Suggested questions to Year </a:t>
            </a:r>
            <a:r>
              <a:rPr lang="en-AU" sz="2800" b="1" i="1" dirty="0"/>
              <a:t>5–10 students</a:t>
            </a:r>
          </a:p>
          <a:p>
            <a:endParaRPr lang="en-AU" sz="2800" dirty="0" smtClean="0"/>
          </a:p>
          <a:p>
            <a:r>
              <a:rPr lang="en-AU" sz="2800" dirty="0" smtClean="0"/>
              <a:t>Is this (proposition</a:t>
            </a:r>
            <a:r>
              <a:rPr lang="en-AU" sz="2800" dirty="0"/>
              <a:t>) true?</a:t>
            </a:r>
          </a:p>
          <a:p>
            <a:r>
              <a:rPr lang="en-AU" sz="2800" dirty="0"/>
              <a:t>Is it just sometimes true, or is it or always true?</a:t>
            </a:r>
          </a:p>
          <a:p>
            <a:r>
              <a:rPr lang="en-AU" sz="2800" dirty="0"/>
              <a:t>When is it true?</a:t>
            </a:r>
          </a:p>
          <a:p>
            <a:r>
              <a:rPr lang="en-AU" sz="2800" dirty="0"/>
              <a:t>How do you know?</a:t>
            </a:r>
          </a:p>
          <a:p>
            <a:r>
              <a:rPr lang="en-AU" sz="2800" dirty="0"/>
              <a:t>How could we demonstrate/show/prove that it is true? </a:t>
            </a:r>
          </a:p>
        </p:txBody>
      </p:sp>
    </p:spTree>
    <p:extLst>
      <p:ext uri="{BB962C8B-B14F-4D97-AF65-F5344CB8AC3E}">
        <p14:creationId xmlns:p14="http://schemas.microsoft.com/office/powerpoint/2010/main" val="4488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518" y="111616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576" y="1895051"/>
            <a:ext cx="65352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Same and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/>
              <a:t>Mathematical Truth for Years 4 to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/>
              <a:t>IF-Then for Year 5 to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Deduction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Proof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5188" y="69943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 Statements in the </a:t>
            </a:r>
            <a:r>
              <a:rPr lang="en-AU" sz="2000" dirty="0" err="1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AC:Mathematics</a:t>
            </a:r>
            <a:endParaRPr lang="en-AU" sz="20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98041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5188" y="1567543"/>
            <a:ext cx="74662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Patterns and Algebra </a:t>
            </a:r>
          </a:p>
          <a:p>
            <a:r>
              <a:rPr lang="en-AU" b="1" dirty="0" smtClean="0"/>
              <a:t>Year </a:t>
            </a:r>
            <a:r>
              <a:rPr lang="en-AU" b="1" dirty="0"/>
              <a:t>5: </a:t>
            </a:r>
            <a:r>
              <a:rPr lang="en-AU" dirty="0" smtClean="0"/>
              <a:t>Use equivalent number sentences involving multiplication and division to find unknown quantities </a:t>
            </a:r>
            <a:r>
              <a:rPr lang="cs-CZ" dirty="0">
                <a:hlinkClick r:id="rId3" tooltip="View additional details of ACMNA121"/>
              </a:rPr>
              <a:t>(ACMNA121) </a:t>
            </a:r>
            <a:endParaRPr lang="cs-CZ" dirty="0" smtClean="0"/>
          </a:p>
          <a:p>
            <a:r>
              <a:rPr lang="en-AU" b="1" dirty="0" smtClean="0"/>
              <a:t>Year 7: </a:t>
            </a:r>
            <a:r>
              <a:rPr lang="en-AU" dirty="0" smtClean="0"/>
              <a:t>Introduce the concept of variables as a way of representing numbers using letters </a:t>
            </a:r>
            <a:r>
              <a:rPr lang="pt-BR" dirty="0">
                <a:hlinkClick r:id="rId4" tooltip="View additional details of ACMNA175"/>
              </a:rPr>
              <a:t>(ACMNA175) </a:t>
            </a:r>
            <a:endParaRPr lang="pt-BR" dirty="0" smtClean="0"/>
          </a:p>
          <a:p>
            <a:r>
              <a:rPr lang="en-AU" b="1" dirty="0" smtClean="0"/>
              <a:t>Year 7: </a:t>
            </a:r>
            <a:r>
              <a:rPr lang="en-AU" dirty="0"/>
              <a:t>Create algebraic expressions and evaluate them by substituting a given value for each variable </a:t>
            </a:r>
            <a:r>
              <a:rPr lang="nl-NL" dirty="0">
                <a:hlinkClick r:id="rId5" tooltip="View additional details of ACMNA176"/>
              </a:rPr>
              <a:t>(ACMNA176) </a:t>
            </a:r>
            <a:endParaRPr lang="nl-NL" dirty="0" smtClean="0"/>
          </a:p>
          <a:p>
            <a:r>
              <a:rPr lang="en-AU" b="1" dirty="0" smtClean="0"/>
              <a:t>Linear and non-linear relationships</a:t>
            </a:r>
          </a:p>
          <a:p>
            <a:r>
              <a:rPr lang="en-AU" b="1" dirty="0" smtClean="0"/>
              <a:t>Year </a:t>
            </a:r>
            <a:r>
              <a:rPr lang="en-AU" b="1" dirty="0"/>
              <a:t>7: </a:t>
            </a:r>
            <a:r>
              <a:rPr lang="en-AU" dirty="0"/>
              <a:t>Investigate, interpret and analyse graphs from authentic data </a:t>
            </a:r>
            <a:r>
              <a:rPr lang="pt-BR" dirty="0">
                <a:hlinkClick r:id="rId6" tooltip="View additional details of ACMNA180"/>
              </a:rPr>
              <a:t>(ACMNA180) </a:t>
            </a:r>
            <a:endParaRPr lang="pt-BR" dirty="0" smtClean="0"/>
          </a:p>
          <a:p>
            <a:r>
              <a:rPr lang="en-AU" b="1" dirty="0" smtClean="0"/>
              <a:t>Year </a:t>
            </a:r>
            <a:r>
              <a:rPr lang="en-AU" b="1" dirty="0"/>
              <a:t>10: </a:t>
            </a:r>
            <a:r>
              <a:rPr lang="en-AU" dirty="0"/>
              <a:t>Solve linear simultaneous equations, using algebraic and graphical techniques including using digital technology </a:t>
            </a:r>
            <a:r>
              <a:rPr lang="is-IS" dirty="0">
                <a:hlinkClick r:id="rId7" tooltip="View additional details of ACMNA237"/>
              </a:rPr>
              <a:t>(ACMNA237)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0377" y="1759134"/>
            <a:ext cx="6969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If-then statements are used in deductive reasoning</a:t>
            </a:r>
            <a:r>
              <a:rPr lang="en-AU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'If-then' is a key idea in mathematics and the sentence structure "If… then…" is very commonly used. It is at the core of most planning and of much deductive thinking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 is vital for students to get used to hearing, thinking about and using if-then statements.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35" y="4863060"/>
            <a:ext cx="4462659" cy="28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1384" y="1264420"/>
            <a:ext cx="273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If-then statements</a:t>
            </a:r>
          </a:p>
        </p:txBody>
      </p:sp>
    </p:spTree>
    <p:extLst>
      <p:ext uri="{BB962C8B-B14F-4D97-AF65-F5344CB8AC3E}">
        <p14:creationId xmlns:p14="http://schemas.microsoft.com/office/powerpoint/2010/main" val="1823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1383" y="2106433"/>
            <a:ext cx="75481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	</a:t>
            </a:r>
          </a:p>
          <a:p>
            <a:r>
              <a:rPr lang="en-AU" sz="2400" i="1" dirty="0" smtClean="0">
                <a:solidFill>
                  <a:srgbClr val="FF0000"/>
                </a:solidFill>
              </a:rPr>
              <a:t>There </a:t>
            </a:r>
            <a:r>
              <a:rPr lang="en-AU" sz="2400" i="1" dirty="0">
                <a:solidFill>
                  <a:srgbClr val="FF0000"/>
                </a:solidFill>
              </a:rPr>
              <a:t>are some insects and spiders. Altogether, they have 7 heads </a:t>
            </a:r>
            <a:r>
              <a:rPr lang="en-AU" sz="2400" i="1" dirty="0" smtClean="0">
                <a:solidFill>
                  <a:srgbClr val="FF0000"/>
                </a:solidFill>
              </a:rPr>
              <a:t>and </a:t>
            </a:r>
            <a:r>
              <a:rPr lang="en-AU" sz="2400" i="1" dirty="0">
                <a:solidFill>
                  <a:srgbClr val="FF0000"/>
                </a:solidFill>
              </a:rPr>
              <a:t>48 legs.</a:t>
            </a:r>
          </a:p>
          <a:p>
            <a:endParaRPr lang="en-AU" sz="2400" dirty="0" smtClean="0">
              <a:solidFill>
                <a:srgbClr val="FF0000"/>
              </a:solidFill>
            </a:endParaRPr>
          </a:p>
          <a:p>
            <a:r>
              <a:rPr lang="en-AU" sz="2400" dirty="0" smtClean="0">
                <a:solidFill>
                  <a:srgbClr val="FF0000"/>
                </a:solidFill>
              </a:rPr>
              <a:t>How </a:t>
            </a:r>
            <a:r>
              <a:rPr lang="en-AU" sz="2400" dirty="0">
                <a:solidFill>
                  <a:srgbClr val="FF0000"/>
                </a:solidFill>
              </a:rPr>
              <a:t>many insects and how many spiders are there? </a:t>
            </a:r>
            <a:endParaRPr lang="en-AU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383" y="1264420"/>
            <a:ext cx="7548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IF-THEN Activity</a:t>
            </a:r>
          </a:p>
          <a:p>
            <a:r>
              <a:rPr lang="en-AU" sz="2400" b="1" dirty="0" smtClean="0"/>
              <a:t>Insects </a:t>
            </a:r>
            <a:r>
              <a:rPr lang="en-AU" sz="2400" b="1" dirty="0"/>
              <a:t>and </a:t>
            </a:r>
            <a:r>
              <a:rPr lang="en-AU" sz="2400" b="1" dirty="0" smtClean="0"/>
              <a:t>spiders:    An </a:t>
            </a:r>
            <a:r>
              <a:rPr lang="en-AU" sz="2400" b="1" dirty="0"/>
              <a:t>avenue for ‘If-then’ thinking</a:t>
            </a:r>
          </a:p>
        </p:txBody>
      </p:sp>
    </p:spTree>
    <p:extLst>
      <p:ext uri="{BB962C8B-B14F-4D97-AF65-F5344CB8AC3E}">
        <p14:creationId xmlns:p14="http://schemas.microsoft.com/office/powerpoint/2010/main" val="21339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1383" y="2106433"/>
            <a:ext cx="75481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Multiplicative thinking is needed to understand ratio and </a:t>
            </a:r>
            <a:r>
              <a:rPr lang="en-AU" dirty="0" smtClean="0"/>
              <a:t>proportion.</a:t>
            </a:r>
          </a:p>
          <a:p>
            <a:endParaRPr lang="en-AU" sz="2400" i="1" dirty="0">
              <a:solidFill>
                <a:srgbClr val="FF0000"/>
              </a:solidFill>
            </a:endParaRPr>
          </a:p>
          <a:p>
            <a:r>
              <a:rPr lang="en-AU" dirty="0"/>
              <a:t>Proportional reasoning involves the consideration of numbers in relative terms and the use of multiplicative relationships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Proportional reasoning underpins the work done in other domains of mathematics.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1383" y="1264420"/>
            <a:ext cx="605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Proportional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24612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383" y="1264420"/>
            <a:ext cx="605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Proportional R</a:t>
            </a:r>
            <a:r>
              <a:rPr lang="en-AU" sz="2400" b="1" dirty="0" smtClean="0"/>
              <a:t>easoning Activity</a:t>
            </a:r>
            <a:endParaRPr lang="en-A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4663" y="1985554"/>
            <a:ext cx="666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If 10 balls of wool are needed to make 15 beanies, how many balls of wool are needed to make 9 beanies?</a:t>
            </a:r>
          </a:p>
          <a:p>
            <a:r>
              <a:rPr lang="en-AU" sz="2400" dirty="0" smtClean="0">
                <a:solidFill>
                  <a:srgbClr val="FF0000"/>
                </a:solidFill>
              </a:rPr>
              <a:t>Explain your answer.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IF-THEN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383" y="1264420"/>
            <a:ext cx="605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Proportional R</a:t>
            </a:r>
            <a:r>
              <a:rPr lang="en-AU" sz="2400" b="1" dirty="0" smtClean="0"/>
              <a:t>easoning Activity</a:t>
            </a:r>
            <a:endParaRPr lang="en-AU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8" b="33714"/>
          <a:stretch/>
        </p:blipFill>
        <p:spPr>
          <a:xfrm>
            <a:off x="1856005" y="2016840"/>
            <a:ext cx="4741817" cy="2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5188" y="69943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Proportional Reasoning in the </a:t>
            </a:r>
            <a:r>
              <a:rPr lang="en-AU" sz="2000" dirty="0" err="1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AC:Mathematics</a:t>
            </a:r>
            <a:endParaRPr lang="en-AU" sz="20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98041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2371" y="1289957"/>
            <a:ext cx="8131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Fractions and Decimals</a:t>
            </a:r>
          </a:p>
          <a:p>
            <a:r>
              <a:rPr lang="en-AU" b="1" dirty="0" smtClean="0"/>
              <a:t>Year </a:t>
            </a:r>
            <a:r>
              <a:rPr lang="en-AU" b="1" dirty="0"/>
              <a:t>4: </a:t>
            </a:r>
            <a:r>
              <a:rPr lang="en-AU" dirty="0"/>
              <a:t>Investigate equivalent fractions used in contexts </a:t>
            </a:r>
            <a:r>
              <a:rPr lang="pt-BR" dirty="0">
                <a:hlinkClick r:id="rId3" tooltip="View additional details of ACMNA077"/>
              </a:rPr>
              <a:t>(ACMNA077)</a:t>
            </a:r>
            <a:endParaRPr lang="en-AU" b="1" dirty="0" smtClean="0"/>
          </a:p>
          <a:p>
            <a:r>
              <a:rPr lang="en-AU" b="1" dirty="0" smtClean="0"/>
              <a:t>Chance</a:t>
            </a:r>
          </a:p>
          <a:p>
            <a:r>
              <a:rPr lang="en-AU" b="1" dirty="0" smtClean="0"/>
              <a:t>Year </a:t>
            </a:r>
            <a:r>
              <a:rPr lang="en-AU" b="1" dirty="0"/>
              <a:t>5</a:t>
            </a:r>
            <a:r>
              <a:rPr lang="en-AU" dirty="0"/>
              <a:t>: List outcomes of chance experiments involving equally likely outcomes and represent probabilities of those outcomes using fractions </a:t>
            </a:r>
            <a:r>
              <a:rPr lang="is-IS" dirty="0">
                <a:hlinkClick r:id="rId4" tooltip="View additional details of ACMSP116"/>
              </a:rPr>
              <a:t>(ACMSP116) </a:t>
            </a:r>
            <a:endParaRPr lang="is-IS" dirty="0" smtClean="0"/>
          </a:p>
          <a:p>
            <a:r>
              <a:rPr lang="en-AU" b="1" dirty="0" smtClean="0"/>
              <a:t>Year </a:t>
            </a:r>
            <a:r>
              <a:rPr lang="en-AU" b="1" dirty="0"/>
              <a:t>6: </a:t>
            </a:r>
            <a:r>
              <a:rPr lang="en-AU" dirty="0"/>
              <a:t>Describe probabilities using fractions, decimals and percentages </a:t>
            </a:r>
            <a:r>
              <a:rPr lang="pt-BR" dirty="0">
                <a:hlinkClick r:id="rId5" tooltip="View additional details of ACMSP144"/>
              </a:rPr>
              <a:t>(ACMSP144)</a:t>
            </a:r>
            <a:endParaRPr lang="en-AU" b="1" dirty="0" smtClean="0"/>
          </a:p>
          <a:p>
            <a:endParaRPr lang="en-AU" b="1" dirty="0" smtClean="0"/>
          </a:p>
          <a:p>
            <a:r>
              <a:rPr lang="en-AU" b="1" dirty="0" smtClean="0"/>
              <a:t>Real Numbers</a:t>
            </a:r>
            <a:endParaRPr lang="en-AU" b="1" dirty="0"/>
          </a:p>
          <a:p>
            <a:r>
              <a:rPr lang="en-AU" b="1" dirty="0"/>
              <a:t>Year 7: </a:t>
            </a:r>
            <a:r>
              <a:rPr lang="en-AU" dirty="0"/>
              <a:t>Express one quantity as a fraction of another, with and without the use of digital technologies </a:t>
            </a:r>
            <a:r>
              <a:rPr lang="pt-BR" dirty="0">
                <a:hlinkClick r:id="rId6" tooltip="View additional details of ACMNA155"/>
              </a:rPr>
              <a:t>(ACMNA155) </a:t>
            </a:r>
            <a:endParaRPr lang="pt-BR" dirty="0" smtClean="0"/>
          </a:p>
          <a:p>
            <a:r>
              <a:rPr lang="en-AU" b="1" dirty="0" smtClean="0"/>
              <a:t>Geometric Reasoning</a:t>
            </a:r>
            <a:endParaRPr lang="en-AU" b="1" dirty="0"/>
          </a:p>
          <a:p>
            <a:r>
              <a:rPr lang="en-AU" b="1" dirty="0"/>
              <a:t>Year 9: </a:t>
            </a:r>
            <a:r>
              <a:rPr lang="en-AU" dirty="0"/>
              <a:t>Solve problems using ratio and scale factors in similar figures </a:t>
            </a:r>
            <a:r>
              <a:rPr lang="pt-BR" dirty="0">
                <a:hlinkClick r:id="rId7" tooltip="View additional details of ACMMG221"/>
              </a:rPr>
              <a:t>(ACMMG221)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AU" sz="3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Ideas of Reasoning</a:t>
            </a:r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541" y="1594624"/>
            <a:ext cx="74044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Module Overview</a:t>
            </a:r>
          </a:p>
          <a:p>
            <a:r>
              <a:rPr lang="en-AU" sz="2000" dirty="0"/>
              <a:t>It should take approximately one hour to complete this module.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AITSL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Australian Curriculum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Activities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863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273844"/>
            <a:ext cx="7514666" cy="945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2800" dirty="0"/>
              <a:t>Acknowledgements for the Top Drawer </a:t>
            </a:r>
            <a:r>
              <a:rPr lang="en-AU" sz="2800" dirty="0" smtClean="0"/>
              <a:t>Reasoning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9" y="1369219"/>
            <a:ext cx="7514665" cy="3375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dirty="0" smtClean="0"/>
              <a:t>The </a:t>
            </a:r>
            <a:r>
              <a:rPr lang="en-AU" sz="1400" dirty="0"/>
              <a:t>reasoning drawer is based on In Teachers’ Hands – Reasoning, a project of the Mathematical Association of Victoria in 2011. Writers for this project were </a:t>
            </a:r>
            <a:r>
              <a:rPr lang="en-AU" sz="1400" dirty="0" err="1"/>
              <a:t>Prof.</a:t>
            </a:r>
            <a:r>
              <a:rPr lang="en-AU" sz="1400" dirty="0"/>
              <a:t> Peter Sullivan and </a:t>
            </a:r>
            <a:r>
              <a:rPr lang="en-AU" sz="1400" dirty="0" err="1"/>
              <a:t>Prof.</a:t>
            </a:r>
            <a:r>
              <a:rPr lang="en-AU" sz="1400" dirty="0"/>
              <a:t> Mike Askew, Faculty of Education, Monash University, Dr </a:t>
            </a:r>
            <a:r>
              <a:rPr lang="en-AU" sz="1400" dirty="0" err="1"/>
              <a:t>Leicha</a:t>
            </a:r>
            <a:r>
              <a:rPr lang="en-AU" sz="1400" dirty="0"/>
              <a:t> Bragg, School of Education, Deakin University, Ms Sue Fine, Mathematics Consultant, A/</a:t>
            </a:r>
            <a:r>
              <a:rPr lang="en-AU" sz="1400" dirty="0" err="1"/>
              <a:t>Prof.</a:t>
            </a:r>
            <a:r>
              <a:rPr lang="en-AU" sz="1400" dirty="0"/>
              <a:t> </a:t>
            </a:r>
            <a:r>
              <a:rPr lang="en-AU" sz="1400" dirty="0" err="1"/>
              <a:t>Marj</a:t>
            </a:r>
            <a:r>
              <a:rPr lang="en-AU" sz="1400" dirty="0"/>
              <a:t> Horne, School of Education, Australian Catholic University, and </a:t>
            </a:r>
            <a:r>
              <a:rPr lang="en-AU" sz="1400" dirty="0" err="1"/>
              <a:t>Prof.</a:t>
            </a:r>
            <a:r>
              <a:rPr lang="en-AU" sz="1400" dirty="0"/>
              <a:t> Dianne </a:t>
            </a:r>
            <a:r>
              <a:rPr lang="en-AU" sz="1400" dirty="0" err="1"/>
              <a:t>Siemon</a:t>
            </a:r>
            <a:r>
              <a:rPr lang="en-AU" sz="1400" dirty="0"/>
              <a:t>, School of Education, Royal Melbourne Institute of Technology. They were assisted by A/</a:t>
            </a:r>
            <a:r>
              <a:rPr lang="en-AU" sz="1400" dirty="0" err="1"/>
              <a:t>Prof.</a:t>
            </a:r>
            <a:r>
              <a:rPr lang="en-AU" sz="1400" dirty="0"/>
              <a:t> Judith </a:t>
            </a:r>
            <a:r>
              <a:rPr lang="en-AU" sz="1400" dirty="0" err="1"/>
              <a:t>Mousley</a:t>
            </a:r>
            <a:r>
              <a:rPr lang="en-AU" sz="1400" dirty="0"/>
              <a:t>, School of Education, Deakin University, Ms Sharyn Livy, Mathematical Association of Victoria, and many other mathematics educators who provided expert advice and feedback.</a:t>
            </a:r>
          </a:p>
          <a:p>
            <a:pPr marL="0" indent="0">
              <a:buNone/>
            </a:pPr>
            <a:r>
              <a:rPr lang="en-AU" sz="1400" dirty="0"/>
              <a:t> </a:t>
            </a:r>
          </a:p>
          <a:p>
            <a:pPr marL="0" indent="0">
              <a:buNone/>
            </a:pPr>
            <a:r>
              <a:rPr lang="en-AU" sz="1400" dirty="0"/>
              <a:t>This highly expert team brought together their extensive experience in the field to create the ideas incorporated in the Reasoning drawer.</a:t>
            </a:r>
          </a:p>
          <a:p>
            <a:pPr marL="0" indent="0">
              <a:buNone/>
            </a:pPr>
            <a:r>
              <a:rPr lang="en-AU" sz="1400" dirty="0"/>
              <a:t> </a:t>
            </a:r>
          </a:p>
          <a:p>
            <a:pPr marL="0" indent="0">
              <a:buNone/>
            </a:pPr>
            <a:r>
              <a:rPr lang="en-AU" sz="1400" dirty="0"/>
              <a:t>A/</a:t>
            </a:r>
            <a:r>
              <a:rPr lang="en-AU" sz="1400" dirty="0" err="1"/>
              <a:t>Prof.</a:t>
            </a:r>
            <a:r>
              <a:rPr lang="en-AU" sz="1400" dirty="0"/>
              <a:t> Judith </a:t>
            </a:r>
            <a:r>
              <a:rPr lang="en-AU" sz="1400" dirty="0" err="1"/>
              <a:t>Mousley</a:t>
            </a:r>
            <a:r>
              <a:rPr lang="en-AU" sz="1400" dirty="0"/>
              <a:t> was responsible for the conceptual design of the drawer and wrote most of the material.</a:t>
            </a:r>
          </a:p>
        </p:txBody>
      </p:sp>
    </p:spTree>
    <p:extLst>
      <p:ext uri="{BB962C8B-B14F-4D97-AF65-F5344CB8AC3E}">
        <p14:creationId xmlns:p14="http://schemas.microsoft.com/office/powerpoint/2010/main" val="3128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1624" y="1279333"/>
            <a:ext cx="7377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Learning Outcomes</a:t>
            </a:r>
          </a:p>
          <a:p>
            <a:endParaRPr lang="en-AU" sz="2000" b="1" dirty="0" smtClean="0"/>
          </a:p>
          <a:p>
            <a:r>
              <a:rPr lang="en-AU" sz="2000" dirty="0"/>
              <a:t>•	To explore the “Big Ideas of Reasoning” – Mathematical truth and </a:t>
            </a:r>
            <a:r>
              <a:rPr lang="en-AU" sz="2000" dirty="0" smtClean="0"/>
              <a:t>If-then.</a:t>
            </a:r>
          </a:p>
          <a:p>
            <a:endParaRPr lang="en-AU" sz="2000" dirty="0"/>
          </a:p>
          <a:p>
            <a:r>
              <a:rPr lang="en-AU" sz="2000" dirty="0"/>
              <a:t>•	Understand Mathematical truth and If-then</a:t>
            </a:r>
          </a:p>
          <a:p>
            <a:r>
              <a:rPr lang="en-AU" sz="2000" dirty="0" smtClean="0"/>
              <a:t>in </a:t>
            </a:r>
            <a:r>
              <a:rPr lang="en-AU" sz="2000" dirty="0"/>
              <a:t>the context of reasoning and there connection to the Australian Curriculum</a:t>
            </a:r>
            <a:r>
              <a:rPr lang="en-AU" sz="2000" dirty="0" smtClean="0"/>
              <a:t>.</a:t>
            </a:r>
          </a:p>
          <a:p>
            <a:endParaRPr lang="en-AU" sz="2000" dirty="0"/>
          </a:p>
          <a:p>
            <a:r>
              <a:rPr lang="en-AU" sz="2000" dirty="0"/>
              <a:t>•	To explore activities to assist in the teaching of Mathematical truth and </a:t>
            </a:r>
            <a:r>
              <a:rPr lang="en-AU" sz="2000" dirty="0" smtClean="0"/>
              <a:t>If-then.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9759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613" y="1479177"/>
            <a:ext cx="46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2279116"/>
            <a:ext cx="4688230" cy="585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5033" y="926554"/>
            <a:ext cx="7174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following AITSL Standards will be addressed:</a:t>
            </a:r>
          </a:p>
          <a:p>
            <a:endParaRPr lang="en-AU" dirty="0"/>
          </a:p>
          <a:p>
            <a:r>
              <a:rPr lang="en-AU" b="1" dirty="0"/>
              <a:t>Professional Knowledge</a:t>
            </a:r>
          </a:p>
          <a:p>
            <a:r>
              <a:rPr lang="en-AU" dirty="0"/>
              <a:t>Standard 1: Know students and how they learn</a:t>
            </a:r>
          </a:p>
          <a:p>
            <a:r>
              <a:rPr lang="en-AU" dirty="0"/>
              <a:t>			1.2 Understand how students learn</a:t>
            </a:r>
          </a:p>
          <a:p>
            <a:r>
              <a:rPr lang="en-AU" dirty="0"/>
              <a:t>Standard 2: Know the content and how to teach it</a:t>
            </a:r>
          </a:p>
          <a:p>
            <a:r>
              <a:rPr lang="en-AU" dirty="0"/>
              <a:t>			2.1 Content and teaching strategies of the teaching area</a:t>
            </a:r>
          </a:p>
          <a:p>
            <a:r>
              <a:rPr lang="en-AU" dirty="0"/>
              <a:t>			2.5 Literacy and numeracy strategies</a:t>
            </a:r>
          </a:p>
          <a:p>
            <a:r>
              <a:rPr lang="en-AU" dirty="0"/>
              <a:t>Professional Practice</a:t>
            </a:r>
          </a:p>
          <a:p>
            <a:r>
              <a:rPr lang="en-AU" dirty="0"/>
              <a:t>Standard 3: Plan for and implement effective teaching and learning</a:t>
            </a:r>
          </a:p>
          <a:p>
            <a:r>
              <a:rPr lang="en-AU" dirty="0"/>
              <a:t>			3.4 Select and use resources</a:t>
            </a:r>
          </a:p>
          <a:p>
            <a:r>
              <a:rPr lang="en-AU" dirty="0"/>
              <a:t>Professional Engagement</a:t>
            </a:r>
          </a:p>
          <a:p>
            <a:r>
              <a:rPr lang="en-AU" dirty="0"/>
              <a:t>Standard 6: Engage in professional learning</a:t>
            </a:r>
          </a:p>
          <a:p>
            <a:r>
              <a:rPr lang="en-AU" dirty="0"/>
              <a:t>			6.1	Identify and plan professional learning needs</a:t>
            </a:r>
          </a:p>
          <a:p>
            <a:r>
              <a:rPr lang="en-AU" dirty="0"/>
              <a:t>			6.2 Engage in professional learning and improve practice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33" y="42779"/>
            <a:ext cx="4574686" cy="11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5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518" y="111616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of Reasoning</a:t>
            </a:r>
          </a:p>
          <a:p>
            <a:pPr algn="ctr"/>
            <a:endParaRPr lang="en-AU" sz="32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576" y="1895051"/>
            <a:ext cx="65352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Same and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/>
              <a:t>Mathematical Truth for Years 4 to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IF-Then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Deduction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Proof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84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0140" y="206479"/>
            <a:ext cx="786456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Australian Curriculum Links</a:t>
            </a:r>
          </a:p>
          <a:p>
            <a:pPr algn="ctr"/>
            <a:r>
              <a:rPr lang="en-AU" sz="24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AU" sz="24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Mathematical T</a:t>
            </a:r>
            <a:r>
              <a:rPr lang="en-AU" sz="24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ruth</a:t>
            </a:r>
            <a:endParaRPr lang="en-AU" sz="24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140" y="1207606"/>
            <a:ext cx="78645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Year 4:</a:t>
            </a:r>
          </a:p>
          <a:p>
            <a:r>
              <a:rPr lang="en-AU" sz="1600" dirty="0" smtClean="0"/>
              <a:t>Compare </a:t>
            </a:r>
            <a:r>
              <a:rPr lang="en-AU" sz="1600" dirty="0"/>
              <a:t>angles and classify them as equal to, greater than, or less than, a right </a:t>
            </a:r>
            <a:r>
              <a:rPr lang="en-AU" sz="1600" dirty="0" smtClean="0"/>
              <a:t>angle. </a:t>
            </a:r>
            <a:r>
              <a:rPr lang="en-AU" sz="1600" dirty="0" smtClean="0">
                <a:hlinkClick r:id="rId4"/>
              </a:rPr>
              <a:t>ACMMG089</a:t>
            </a:r>
            <a:endParaRPr lang="en-AU" sz="1600" dirty="0"/>
          </a:p>
          <a:p>
            <a:r>
              <a:rPr lang="en-AU" sz="1600" dirty="0" smtClean="0"/>
              <a:t>Evaluate </a:t>
            </a:r>
            <a:r>
              <a:rPr lang="en-AU" sz="1600" dirty="0"/>
              <a:t>the effectiveness of different displays in illustrating data features including </a:t>
            </a:r>
            <a:r>
              <a:rPr lang="en-AU" sz="1600" dirty="0" smtClean="0"/>
              <a:t>variability. </a:t>
            </a:r>
            <a:r>
              <a:rPr lang="en-AU" sz="1600" dirty="0" smtClean="0">
                <a:hlinkClick r:id="rId5"/>
              </a:rPr>
              <a:t>ACMSP097</a:t>
            </a:r>
            <a:endParaRPr lang="en-AU" sz="1600" dirty="0"/>
          </a:p>
          <a:p>
            <a:r>
              <a:rPr lang="en-AU" sz="1600" b="1" dirty="0" smtClean="0"/>
              <a:t>Year 5:</a:t>
            </a:r>
          </a:p>
          <a:p>
            <a:r>
              <a:rPr lang="en-AU" sz="1600" dirty="0" smtClean="0"/>
              <a:t>Describe </a:t>
            </a:r>
            <a:r>
              <a:rPr lang="en-AU" sz="1600" dirty="0"/>
              <a:t>and interpret different data sets in </a:t>
            </a:r>
            <a:r>
              <a:rPr lang="en-AU" sz="1600" dirty="0" smtClean="0"/>
              <a:t>context. </a:t>
            </a:r>
            <a:r>
              <a:rPr lang="en-AU" sz="1600" dirty="0" smtClean="0">
                <a:hlinkClick r:id="rId6"/>
              </a:rPr>
              <a:t>ACMSP120</a:t>
            </a:r>
            <a:r>
              <a:rPr lang="en-AU" sz="1600" dirty="0" smtClean="0"/>
              <a:t> </a:t>
            </a:r>
          </a:p>
          <a:p>
            <a:r>
              <a:rPr lang="en-AU" sz="1600" b="1" dirty="0" smtClean="0"/>
              <a:t>Year 6:</a:t>
            </a:r>
          </a:p>
          <a:p>
            <a:r>
              <a:rPr lang="en-AU" sz="1600" dirty="0" smtClean="0"/>
              <a:t>Investigate</a:t>
            </a:r>
            <a:r>
              <a:rPr lang="en-AU" sz="1600" dirty="0"/>
              <a:t>, with and without digital technologies, angles on a straight line, angles at a point and vertically opposite angles. Use results to find unknown </a:t>
            </a:r>
            <a:r>
              <a:rPr lang="en-AU" sz="1600" dirty="0" smtClean="0"/>
              <a:t>angles. </a:t>
            </a:r>
            <a:r>
              <a:rPr lang="en-AU" sz="1600" dirty="0" smtClean="0">
                <a:hlinkClick r:id="rId7"/>
              </a:rPr>
              <a:t>ACMMG141</a:t>
            </a:r>
            <a:endParaRPr lang="en-AU" sz="1600" dirty="0"/>
          </a:p>
          <a:p>
            <a:r>
              <a:rPr lang="en-AU" sz="1600" dirty="0"/>
              <a:t>Compare observed frequencies across experiments with expected </a:t>
            </a:r>
            <a:r>
              <a:rPr lang="en-AU" sz="1600" dirty="0" smtClean="0"/>
              <a:t>frequencies. </a:t>
            </a:r>
            <a:r>
              <a:rPr lang="en-AU" sz="1600" dirty="0" smtClean="0">
                <a:hlinkClick r:id="rId8"/>
              </a:rPr>
              <a:t>ACMSP146</a:t>
            </a:r>
            <a:endParaRPr lang="en-AU" sz="1600" dirty="0"/>
          </a:p>
          <a:p>
            <a:r>
              <a:rPr lang="en-AU" sz="1600" b="1" dirty="0" smtClean="0"/>
              <a:t>Year </a:t>
            </a:r>
            <a:r>
              <a:rPr lang="en-AU" sz="1600" b="1" dirty="0"/>
              <a:t>8</a:t>
            </a:r>
            <a:r>
              <a:rPr lang="en-AU" sz="1600" b="1" dirty="0" smtClean="0"/>
              <a:t>:</a:t>
            </a:r>
          </a:p>
          <a:p>
            <a:r>
              <a:rPr lang="en-AU" sz="1600" dirty="0" smtClean="0"/>
              <a:t>Establish </a:t>
            </a:r>
            <a:r>
              <a:rPr lang="en-AU" sz="1600" dirty="0"/>
              <a:t>properties of quadrilaterals using congruent triangles and angle properties, and solve related numerical problems using reasoning</a:t>
            </a:r>
          </a:p>
          <a:p>
            <a:r>
              <a:rPr lang="en-AU" sz="1600" u="sng" dirty="0">
                <a:hlinkClick r:id="rId9"/>
              </a:rPr>
              <a:t>ACMMG202</a:t>
            </a:r>
            <a:endParaRPr lang="en-AU" sz="1600" dirty="0"/>
          </a:p>
          <a:p>
            <a:endParaRPr lang="en-AU" sz="1400" u="sng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91528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518" y="1116165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Ideas in the </a:t>
            </a:r>
            <a:r>
              <a:rPr lang="en-AU" sz="20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Reasoning </a:t>
            </a:r>
            <a:r>
              <a:rPr lang="en-AU" sz="20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Top Drawer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Mathematical Truth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1953" y="1633009"/>
            <a:ext cx="65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Mathematical Truth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8518" y="2434741"/>
            <a:ext cx="7703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dirty="0"/>
              <a:t>notion of truth underpins many key ideas in mathematics. </a:t>
            </a: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One </a:t>
            </a:r>
            <a:r>
              <a:rPr lang="en-AU" sz="2400" dirty="0"/>
              <a:t>approach to stimulating students' reasoning skills is to focus on the truth of propositions.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949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25388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Mathematical Truth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7424" y="1621782"/>
            <a:ext cx="7265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Question: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mean by the Truth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propositions?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0446" y="531390"/>
            <a:ext cx="67798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Big Idea: Mathematical Truth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09" y="2480662"/>
            <a:ext cx="4688230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4706" y="1342228"/>
            <a:ext cx="550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Truth of P</a:t>
            </a:r>
            <a:r>
              <a:rPr lang="en-A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ropositions Activity</a:t>
            </a:r>
            <a:endParaRPr lang="en-A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0446" y="1885267"/>
            <a:ext cx="7192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Consider </a:t>
            </a:r>
            <a:r>
              <a:rPr lang="en-AU" sz="2400" dirty="0"/>
              <a:t>the </a:t>
            </a:r>
            <a:r>
              <a:rPr lang="en-AU" sz="2400" dirty="0" smtClean="0"/>
              <a:t>statement:</a:t>
            </a:r>
          </a:p>
          <a:p>
            <a:r>
              <a:rPr lang="en-AU" sz="2400" dirty="0" smtClean="0"/>
              <a:t> </a:t>
            </a:r>
            <a:r>
              <a:rPr lang="en-AU" sz="2400" b="1" dirty="0"/>
              <a:t>"Any quadrilateral will tessellate" </a:t>
            </a:r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/>
              <a:t>I</a:t>
            </a:r>
            <a:r>
              <a:rPr lang="en-AU" sz="2400" b="1" dirty="0" smtClean="0"/>
              <a:t>s this statement true </a:t>
            </a:r>
            <a:r>
              <a:rPr lang="en-AU" sz="2400" b="1" dirty="0"/>
              <a:t>some of the time, all of the time or never </a:t>
            </a:r>
            <a:r>
              <a:rPr lang="en-AU" sz="2400" b="1" dirty="0" smtClean="0"/>
              <a:t>true?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42030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1347</TotalTime>
  <Words>1676</Words>
  <Application>Microsoft Macintosh PowerPoint</Application>
  <PresentationFormat>On-screen Show (16:9)</PresentationFormat>
  <Paragraphs>231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dimensions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for the Top Drawer Reasoning</vt:lpstr>
    </vt:vector>
  </TitlesOfParts>
  <Company>University of Tasmania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83</cp:revision>
  <cp:lastPrinted>2015-01-29T03:23:13Z</cp:lastPrinted>
  <dcterms:created xsi:type="dcterms:W3CDTF">2016-09-07T00:21:33Z</dcterms:created>
  <dcterms:modified xsi:type="dcterms:W3CDTF">2017-12-01T00:34:29Z</dcterms:modified>
</cp:coreProperties>
</file>