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313" r:id="rId5"/>
    <p:sldId id="259" r:id="rId6"/>
    <p:sldId id="264" r:id="rId7"/>
    <p:sldId id="315" r:id="rId8"/>
    <p:sldId id="314" r:id="rId9"/>
    <p:sldId id="270" r:id="rId10"/>
    <p:sldId id="269" r:id="rId11"/>
    <p:sldId id="316" r:id="rId12"/>
    <p:sldId id="318" r:id="rId13"/>
    <p:sldId id="317" r:id="rId14"/>
    <p:sldId id="307" r:id="rId15"/>
    <p:sldId id="308" r:id="rId16"/>
    <p:sldId id="309" r:id="rId17"/>
    <p:sldId id="310" r:id="rId18"/>
    <p:sldId id="311" r:id="rId19"/>
    <p:sldId id="319" r:id="rId20"/>
    <p:sldId id="26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406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73358" autoAdjust="0"/>
  </p:normalViewPr>
  <p:slideViewPr>
    <p:cSldViewPr snapToGrid="0" snapToObjects="1">
      <p:cViewPr varScale="1">
        <p:scale>
          <a:sx n="83" d="100"/>
          <a:sy n="83" d="100"/>
        </p:scale>
        <p:origin x="175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7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Mathematics depends on proof for its development, usefulness and veracity.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 participants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Distribute</a:t>
            </a:r>
            <a:r>
              <a:rPr lang="en-AU" baseline="0" dirty="0" smtClean="0"/>
              <a:t> the Magic V handout</a:t>
            </a:r>
          </a:p>
          <a:p>
            <a:r>
              <a:rPr lang="en-AU" baseline="0" dirty="0" smtClean="0"/>
              <a:t>Have participants work independently of others</a:t>
            </a:r>
          </a:p>
          <a:p>
            <a:r>
              <a:rPr lang="en-AU" baseline="0" dirty="0" smtClean="0"/>
              <a:t>Then share ideas with group members</a:t>
            </a:r>
          </a:p>
          <a:p>
            <a:r>
              <a:rPr lang="en-AU" dirty="0" smtClean="0"/>
              <a:t>Magic V sheet can be found</a:t>
            </a:r>
            <a:r>
              <a:rPr lang="en-AU" baseline="0" dirty="0" smtClean="0"/>
              <a:t> following the link below:</a:t>
            </a:r>
            <a:br>
              <a:rPr lang="en-AU" baseline="0" dirty="0" smtClean="0"/>
            </a:br>
            <a:endParaRPr lang="en-AU" dirty="0" smtClean="0"/>
          </a:p>
          <a:p>
            <a:r>
              <a:rPr lang="en-AU" dirty="0" smtClean="0"/>
              <a:t>http://topdrawer.aamt.edu.au/Reasoning/Big-ideas/Proof/Proof-The-foundation-of-mathematics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6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Click on the image to view Part 1 of the video</a:t>
            </a:r>
          </a:p>
          <a:p>
            <a:r>
              <a:rPr lang="en-AU" dirty="0" smtClean="0"/>
              <a:t>Click on the image to view Part 2 of the video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41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2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4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5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875" y="2463404"/>
            <a:ext cx="7477125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050257" y="2339579"/>
            <a:ext cx="7093744" cy="123825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0257" y="2019301"/>
            <a:ext cx="7093744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australiancurriculum.edu.au/Curriculum/ContentDescription/ACMMG243" TargetMode="External"/><Relationship Id="rId5" Type="http://schemas.openxmlformats.org/officeDocument/2006/relationships/hyperlink" Target="http://www.australiancurriculum.edu.au/Curriculum/ContentDescription/ACMMG24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-JrZcMbsNdA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youtu.be/3fx7A8WRfk8" TargetMode="Externa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australiancurriculum.edu.au/Curriculum/ContentDescription/ACMNA016" TargetMode="External"/><Relationship Id="rId5" Type="http://schemas.openxmlformats.org/officeDocument/2006/relationships/hyperlink" Target="http://www.australiancurriculum.edu.au/Curriculum/ContentDescription/ACMNA033" TargetMode="External"/><Relationship Id="rId6" Type="http://schemas.openxmlformats.org/officeDocument/2006/relationships/hyperlink" Target="http://www.australiancurriculum.edu.au/mathematics/curriculum/f-10?layout=1#cdcode=ACMMG089&amp;level=4" TargetMode="External"/><Relationship Id="rId7" Type="http://schemas.openxmlformats.org/officeDocument/2006/relationships/hyperlink" Target="http://www.australiancurriculum.edu.au/mathematics/curriculum/f-10?layout=1#cdcode=ACMSP097&amp;level=4" TargetMode="External"/><Relationship Id="rId8" Type="http://schemas.openxmlformats.org/officeDocument/2006/relationships/hyperlink" Target="http://www.australiancurriculum.edu.au/Curriculum/ContentDescription/ACMMG114" TargetMode="External"/><Relationship Id="rId9" Type="http://schemas.openxmlformats.org/officeDocument/2006/relationships/hyperlink" Target="http://www.australiancurriculum.edu.au/mathematics/curriculum/f-10?layout=1#cdcode=ACMSP120&amp;level=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australiancurriculum.edu.au/Curriculum/ContentDescription/ACMMG142" TargetMode="External"/><Relationship Id="rId5" Type="http://schemas.openxmlformats.org/officeDocument/2006/relationships/hyperlink" Target="http://www.australiancurriculum.edu.au/mathematics/curriculum/f-10?layout=1#cdcode=ACMMG141&amp;level=6" TargetMode="External"/><Relationship Id="rId6" Type="http://schemas.openxmlformats.org/officeDocument/2006/relationships/hyperlink" Target="http://www.australiancurriculum.edu.au/curriculum/dummycontentdescription/acmsp146" TargetMode="External"/><Relationship Id="rId7" Type="http://schemas.openxmlformats.org/officeDocument/2006/relationships/hyperlink" Target="http://www.australiancurriculum.edu.au/mathematics/curriculum/f-10?layout=1#cdcode=ACMMG202&amp;level=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4" y="175986"/>
            <a:ext cx="7569019" cy="91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2546" y="1479177"/>
            <a:ext cx="512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rial" charset="0"/>
                <a:ea typeface="Arial" charset="0"/>
                <a:cs typeface="Arial" charset="0"/>
              </a:rPr>
              <a:t>Opening the Top </a:t>
            </a:r>
            <a:r>
              <a:rPr lang="en-AU" sz="3200" dirty="0" smtClean="0">
                <a:latin typeface="Arial" charset="0"/>
                <a:ea typeface="Arial" charset="0"/>
                <a:cs typeface="Arial" charset="0"/>
              </a:rPr>
              <a:t>Drawer to Reasoning</a:t>
            </a:r>
            <a:endParaRPr lang="en-AU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2536" y="2949388"/>
            <a:ext cx="5715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Big Ideas 5 &amp; 6</a:t>
            </a:r>
          </a:p>
          <a:p>
            <a:pPr algn="ctr"/>
            <a:r>
              <a:rPr lang="en-AU" sz="2800" dirty="0" smtClean="0"/>
              <a:t>Deduction </a:t>
            </a:r>
            <a:r>
              <a:rPr lang="en-AU" sz="2800" dirty="0"/>
              <a:t>and </a:t>
            </a:r>
            <a:r>
              <a:rPr lang="en-AU" sz="2800" dirty="0" smtClean="0"/>
              <a:t>Proof</a:t>
            </a:r>
          </a:p>
          <a:p>
            <a:pPr algn="ctr"/>
            <a:r>
              <a:rPr lang="en-AU" sz="2000" dirty="0" smtClean="0"/>
              <a:t>Years 1 to 10</a:t>
            </a:r>
            <a:endParaRPr lang="en-AU" sz="2000" dirty="0"/>
          </a:p>
          <a:p>
            <a:pPr algn="ctr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20871" y="4697505"/>
            <a:ext cx="3666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Designed and written by: </a:t>
            </a:r>
            <a:r>
              <a:rPr lang="en-AU" sz="1200" dirty="0" err="1" smtClean="0"/>
              <a:t>L.Spohn</a:t>
            </a:r>
            <a:r>
              <a:rPr lang="en-AU" sz="1200" dirty="0" smtClean="0"/>
              <a:t> </a:t>
            </a:r>
            <a:r>
              <a:rPr lang="en-AU" sz="1200" dirty="0" err="1" smtClean="0"/>
              <a:t>BEd</a:t>
            </a:r>
            <a:r>
              <a:rPr lang="en-AU" sz="1200" dirty="0" smtClean="0"/>
              <a:t> (Mathematics)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93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25388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Deduction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02161" y="859260"/>
            <a:ext cx="74364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A year 7 teacher described the following scenario to her mathematics class.</a:t>
            </a:r>
          </a:p>
          <a:p>
            <a:r>
              <a:rPr lang="en-AU" sz="2400" dirty="0" smtClean="0"/>
              <a:t>“Playing </a:t>
            </a:r>
            <a:r>
              <a:rPr lang="en-AU" sz="2400" dirty="0"/>
              <a:t>around with adding integers (whole numbers), Max came to two conclusions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The sum of any four even numbers is a multiple of 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The </a:t>
            </a:r>
            <a:r>
              <a:rPr lang="en-AU" sz="2400" dirty="0"/>
              <a:t>sum of any three consecutive numbers must be a multiple of 3. </a:t>
            </a:r>
            <a:r>
              <a:rPr lang="en-AU" sz="2400" dirty="0" smtClean="0"/>
              <a:t>“</a:t>
            </a:r>
            <a:endParaRPr lang="en-AU" sz="2400" dirty="0"/>
          </a:p>
          <a:p>
            <a:endParaRPr lang="en-AU" sz="2400" dirty="0" smtClean="0"/>
          </a:p>
          <a:p>
            <a:r>
              <a:rPr lang="en-AU" sz="2400" b="1" dirty="0" smtClean="0"/>
              <a:t>Work in small groups to work out if both of Max’s statements were true all the of the time.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286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8518" y="1116165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in the </a:t>
            </a:r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Reasoning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Top Drawer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of Reasoning</a:t>
            </a:r>
          </a:p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2468" y="1869625"/>
            <a:ext cx="65352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>
                    <a:lumMod val="50000"/>
                  </a:schemeClr>
                </a:solidFill>
              </a:rPr>
              <a:t>Same and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>
                    <a:lumMod val="50000"/>
                  </a:schemeClr>
                </a:solidFill>
              </a:rPr>
              <a:t>Mathematical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IF-Then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>
                    <a:lumMod val="50000"/>
                  </a:schemeClr>
                </a:solidFill>
              </a:rPr>
              <a:t>Deduction (Year 1 to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b="1" dirty="0"/>
              <a:t>Proof </a:t>
            </a:r>
            <a:r>
              <a:rPr lang="en-AU" sz="2400" b="1" dirty="0"/>
              <a:t>(in Year 10)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6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238049"/>
            <a:ext cx="704662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Australian Curriculum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Links</a:t>
            </a:r>
          </a:p>
          <a:p>
            <a:pPr algn="ctr"/>
            <a:r>
              <a:rPr lang="en-AU" sz="24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For Proof</a:t>
            </a:r>
            <a:endParaRPr lang="en-AU" sz="24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7559" y="1464999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r>
              <a:rPr lang="en-AU" b="1" dirty="0" smtClean="0"/>
              <a:t>Year </a:t>
            </a:r>
            <a:r>
              <a:rPr lang="en-AU" b="1" dirty="0"/>
              <a:t>10</a:t>
            </a:r>
            <a:r>
              <a:rPr lang="en-AU" dirty="0"/>
              <a:t>: Formulate proofs involving congruent triangles and angle properties</a:t>
            </a:r>
          </a:p>
          <a:p>
            <a:r>
              <a:rPr lang="en-AU" u="sng" dirty="0" smtClean="0">
                <a:hlinkClick r:id="rId4"/>
              </a:rPr>
              <a:t>ACMMG243</a:t>
            </a:r>
            <a:endParaRPr lang="en-AU" u="sng" dirty="0" smtClean="0"/>
          </a:p>
          <a:p>
            <a:endParaRPr lang="en-AU" u="sng" dirty="0"/>
          </a:p>
          <a:p>
            <a:endParaRPr lang="en-AU" dirty="0"/>
          </a:p>
          <a:p>
            <a:r>
              <a:rPr lang="en-AU" b="1" dirty="0"/>
              <a:t>Year 10</a:t>
            </a:r>
            <a:r>
              <a:rPr lang="en-AU" dirty="0"/>
              <a:t>: Apply logical reasoning, including the use of congruence and similarity, to proofs and numerical exercises involving plane shapes</a:t>
            </a:r>
          </a:p>
          <a:p>
            <a:r>
              <a:rPr lang="en-AU" u="sng" dirty="0" smtClean="0">
                <a:hlinkClick r:id="rId5"/>
              </a:rPr>
              <a:t>ACMMG244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07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10773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Proof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4706" y="895069"/>
            <a:ext cx="383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860" y="1559298"/>
            <a:ext cx="78731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Students need to learn that conjecture is not the same as proof.</a:t>
            </a:r>
          </a:p>
          <a:p>
            <a:endParaRPr lang="en-AU" sz="2000" dirty="0"/>
          </a:p>
          <a:p>
            <a:r>
              <a:rPr lang="en-AU" sz="2000" dirty="0"/>
              <a:t>Mathematics depends on proof for its development, usefulness and veracity.</a:t>
            </a:r>
          </a:p>
          <a:p>
            <a:endParaRPr lang="en-AU" sz="2000" dirty="0"/>
          </a:p>
          <a:p>
            <a:r>
              <a:rPr lang="en-AU" sz="2000" dirty="0"/>
              <a:t>Proof is the foundation of mathematics, so proving is a foundation skill in school mathematics.</a:t>
            </a:r>
          </a:p>
        </p:txBody>
      </p:sp>
    </p:spTree>
    <p:extLst>
      <p:ext uri="{BB962C8B-B14F-4D97-AF65-F5344CB8AC3E}">
        <p14:creationId xmlns:p14="http://schemas.microsoft.com/office/powerpoint/2010/main" val="38105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10773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Proof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860" y="900211"/>
            <a:ext cx="653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Proof: The Foundation of mathematics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861" y="1559298"/>
            <a:ext cx="368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Deductive reasoning applies general principles to specific instances.</a:t>
            </a:r>
          </a:p>
          <a:p>
            <a:endParaRPr lang="en-AU" sz="2000" dirty="0"/>
          </a:p>
          <a:p>
            <a:r>
              <a:rPr lang="en-AU" sz="2000" dirty="0"/>
              <a:t>Primary students are capable of arguing deductively.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42" y="1729460"/>
            <a:ext cx="2904097" cy="20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10773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Proof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860" y="900211"/>
            <a:ext cx="653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Proof: The Foundation of mathematics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860" y="1559298"/>
            <a:ext cx="7683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For secondary students, geometry is a common area for proof exercises. However, many Number and Algebra activities also lend themselves to formal proof.</a:t>
            </a:r>
          </a:p>
          <a:p>
            <a:endParaRPr lang="en-AU" sz="2000" dirty="0"/>
          </a:p>
          <a:p>
            <a:r>
              <a:rPr lang="en-AU" sz="2000" dirty="0"/>
              <a:t>For example, the activity Magic Vs is a proof activity that is suitable for years 4–10.</a:t>
            </a:r>
          </a:p>
        </p:txBody>
      </p:sp>
    </p:spTree>
    <p:extLst>
      <p:ext uri="{BB962C8B-B14F-4D97-AF65-F5344CB8AC3E}">
        <p14:creationId xmlns:p14="http://schemas.microsoft.com/office/powerpoint/2010/main" val="34851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10773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Proof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860" y="900211"/>
            <a:ext cx="653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Proof: The Foundation of mathematics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861" y="1559298"/>
            <a:ext cx="39567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Work on this activity independently of others in the group.</a:t>
            </a:r>
          </a:p>
          <a:p>
            <a:endParaRPr lang="en-AU" sz="2000" dirty="0"/>
          </a:p>
          <a:p>
            <a:r>
              <a:rPr lang="en-AU" sz="2000" dirty="0"/>
              <a:t>After you have answered the questions on the right, share your findings with others in the group.</a:t>
            </a:r>
          </a:p>
          <a:p>
            <a:endParaRPr lang="en-AU" sz="2000" dirty="0"/>
          </a:p>
          <a:p>
            <a:r>
              <a:rPr lang="en-AU" sz="2000" dirty="0"/>
              <a:t>Discuss how this activity could be used with your students to encourage the big ideas of Reasoning.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619" y="1941816"/>
            <a:ext cx="3187244" cy="22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10773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Proof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860" y="900211"/>
            <a:ext cx="653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Proof: The Foundation of mathematics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30" y="1828166"/>
            <a:ext cx="3880925" cy="2184662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24" y="1828166"/>
            <a:ext cx="3837431" cy="21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Pythagoras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right angled triangle the square on the hypotenuse is equal to the sum of the squares on the other two sides.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Right Triangle 3"/>
          <p:cNvSpPr/>
          <p:nvPr/>
        </p:nvSpPr>
        <p:spPr>
          <a:xfrm>
            <a:off x="2875280" y="2641600"/>
            <a:ext cx="3007360" cy="1280160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5760" y="2844800"/>
            <a:ext cx="29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28440" y="3871324"/>
            <a:ext cx="29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8880" y="3075632"/>
            <a:ext cx="29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75280" y="3677920"/>
            <a:ext cx="25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9280" y="3677920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5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273844"/>
            <a:ext cx="7514666" cy="945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AU" sz="2800" dirty="0"/>
              <a:t>Acknowledgements for the Top Drawer </a:t>
            </a:r>
            <a:r>
              <a:rPr lang="en-AU" sz="2800" dirty="0" smtClean="0"/>
              <a:t>Reasoning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9" y="1369219"/>
            <a:ext cx="7514665" cy="3375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The </a:t>
            </a:r>
            <a:r>
              <a:rPr lang="en-AU" sz="1400" dirty="0"/>
              <a:t>reasoning drawer is based on In Teachers’ Hands – Reasoning, a project of the Mathematical Association of Victoria in 2011. Writers for this project were </a:t>
            </a:r>
            <a:r>
              <a:rPr lang="en-AU" sz="1400" dirty="0" err="1"/>
              <a:t>Prof.</a:t>
            </a:r>
            <a:r>
              <a:rPr lang="en-AU" sz="1400" dirty="0"/>
              <a:t> Peter Sullivan and </a:t>
            </a:r>
            <a:r>
              <a:rPr lang="en-AU" sz="1400" dirty="0" err="1"/>
              <a:t>Prof.</a:t>
            </a:r>
            <a:r>
              <a:rPr lang="en-AU" sz="1400" dirty="0"/>
              <a:t> Mike Askew, Faculty of Education, Monash University, Dr </a:t>
            </a:r>
            <a:r>
              <a:rPr lang="en-AU" sz="1400" dirty="0" err="1"/>
              <a:t>Leicha</a:t>
            </a:r>
            <a:r>
              <a:rPr lang="en-AU" sz="1400" dirty="0"/>
              <a:t> Bragg, School of Education, Deakin University, Ms Sue Fine, Mathematics Consultant, A/</a:t>
            </a:r>
            <a:r>
              <a:rPr lang="en-AU" sz="1400" dirty="0" err="1"/>
              <a:t>Prof.</a:t>
            </a:r>
            <a:r>
              <a:rPr lang="en-AU" sz="1400" dirty="0"/>
              <a:t> </a:t>
            </a:r>
            <a:r>
              <a:rPr lang="en-AU" sz="1400" dirty="0" err="1"/>
              <a:t>Marj</a:t>
            </a:r>
            <a:r>
              <a:rPr lang="en-AU" sz="1400" dirty="0"/>
              <a:t> Horne, School of Education, Australian Catholic University, and </a:t>
            </a:r>
            <a:r>
              <a:rPr lang="en-AU" sz="1400" dirty="0" err="1"/>
              <a:t>Prof.</a:t>
            </a:r>
            <a:r>
              <a:rPr lang="en-AU" sz="1400" dirty="0"/>
              <a:t> Dianne </a:t>
            </a:r>
            <a:r>
              <a:rPr lang="en-AU" sz="1400" dirty="0" err="1"/>
              <a:t>Siemon</a:t>
            </a:r>
            <a:r>
              <a:rPr lang="en-AU" sz="1400" dirty="0"/>
              <a:t>, School of Education, Royal Melbourne Institute of Technology. They were assisted by A/</a:t>
            </a:r>
            <a:r>
              <a:rPr lang="en-AU" sz="1400" dirty="0" err="1"/>
              <a:t>Prof.</a:t>
            </a:r>
            <a:r>
              <a:rPr lang="en-AU" sz="1400" dirty="0"/>
              <a:t> Judith </a:t>
            </a:r>
            <a:r>
              <a:rPr lang="en-AU" sz="1400" dirty="0" err="1"/>
              <a:t>Mousley</a:t>
            </a:r>
            <a:r>
              <a:rPr lang="en-AU" sz="1400" dirty="0"/>
              <a:t>, School of Education, Deakin University, Ms Sharyn Livy, Mathematical Association of Victoria, and many other mathematics educators who provided expert advice and feedback.</a:t>
            </a:r>
          </a:p>
          <a:p>
            <a:pPr marL="0" indent="0">
              <a:buNone/>
            </a:pPr>
            <a:r>
              <a:rPr lang="en-AU" sz="1400" dirty="0"/>
              <a:t> </a:t>
            </a:r>
          </a:p>
          <a:p>
            <a:pPr marL="0" indent="0">
              <a:buNone/>
            </a:pPr>
            <a:r>
              <a:rPr lang="en-AU" sz="1400" dirty="0"/>
              <a:t>This highly expert team brought together their extensive experience in the field to create the ideas incorporated in the Reasoning drawer.</a:t>
            </a:r>
          </a:p>
          <a:p>
            <a:pPr marL="0" indent="0">
              <a:buNone/>
            </a:pPr>
            <a:r>
              <a:rPr lang="en-AU" sz="1400" dirty="0"/>
              <a:t> </a:t>
            </a:r>
          </a:p>
          <a:p>
            <a:pPr marL="0" indent="0">
              <a:buNone/>
            </a:pPr>
            <a:r>
              <a:rPr lang="en-AU" sz="1400" dirty="0"/>
              <a:t>A/</a:t>
            </a:r>
            <a:r>
              <a:rPr lang="en-AU" sz="1400" dirty="0" err="1"/>
              <a:t>Prof.</a:t>
            </a:r>
            <a:r>
              <a:rPr lang="en-AU" sz="1400" dirty="0"/>
              <a:t> Judith </a:t>
            </a:r>
            <a:r>
              <a:rPr lang="en-AU" sz="1400" dirty="0" err="1"/>
              <a:t>Mousley</a:t>
            </a:r>
            <a:r>
              <a:rPr lang="en-AU" sz="1400" dirty="0"/>
              <a:t> was responsible for the conceptual design of the drawer and wrote most of the material.</a:t>
            </a:r>
          </a:p>
        </p:txBody>
      </p:sp>
    </p:spTree>
    <p:extLst>
      <p:ext uri="{BB962C8B-B14F-4D97-AF65-F5344CB8AC3E}">
        <p14:creationId xmlns:p14="http://schemas.microsoft.com/office/powerpoint/2010/main" val="31285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613" y="1479177"/>
            <a:ext cx="46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Ideas of Reasoning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85" y="2279116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448" y="1771564"/>
            <a:ext cx="7764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Module Overview</a:t>
            </a:r>
          </a:p>
          <a:p>
            <a:r>
              <a:rPr lang="en-AU" sz="2200" dirty="0"/>
              <a:t>It should take approximately one hour to complete this module.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AITSL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Australian 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Activities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8635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613" y="1479177"/>
            <a:ext cx="46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Ideas of Reasoning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85" y="2279116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448" y="1771564"/>
            <a:ext cx="77648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Learning outcomes</a:t>
            </a:r>
          </a:p>
          <a:p>
            <a:endParaRPr lang="en-AU" sz="2800" b="1" dirty="0"/>
          </a:p>
          <a:p>
            <a:r>
              <a:rPr lang="en-AU" sz="2200" dirty="0"/>
              <a:t>•	To explore the “Big Ideas of Reasoning” – Deduction and Proof</a:t>
            </a:r>
          </a:p>
          <a:p>
            <a:r>
              <a:rPr lang="en-AU" sz="2200" dirty="0"/>
              <a:t>•	Understand deduction and proof in the context of reasoning and there connection to the Australian Curriculum.</a:t>
            </a:r>
          </a:p>
          <a:p>
            <a:r>
              <a:rPr lang="en-AU" sz="2200" dirty="0"/>
              <a:t>•	To explore activities to assist in the teaching of deduction and proof</a:t>
            </a:r>
          </a:p>
        </p:txBody>
      </p:sp>
    </p:spTree>
    <p:extLst>
      <p:ext uri="{BB962C8B-B14F-4D97-AF65-F5344CB8AC3E}">
        <p14:creationId xmlns:p14="http://schemas.microsoft.com/office/powerpoint/2010/main" val="32213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613" y="1479177"/>
            <a:ext cx="46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85" y="2279116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8477" y="1177083"/>
            <a:ext cx="73205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following AITSL Standards will be addressed:</a:t>
            </a:r>
          </a:p>
          <a:p>
            <a:r>
              <a:rPr lang="en-AU" sz="2000" b="1" dirty="0" smtClean="0"/>
              <a:t>Professional Knowledge</a:t>
            </a:r>
            <a:endParaRPr lang="en-AU" sz="2000" b="1" dirty="0"/>
          </a:p>
          <a:p>
            <a:r>
              <a:rPr lang="en-AU" sz="1600" b="1" dirty="0"/>
              <a:t>Standard 1</a:t>
            </a:r>
            <a:r>
              <a:rPr lang="en-AU" sz="1600" dirty="0"/>
              <a:t>: Know students and how they learn</a:t>
            </a:r>
          </a:p>
          <a:p>
            <a:r>
              <a:rPr lang="en-AU" sz="1600" dirty="0" smtClean="0"/>
              <a:t>			1.2 </a:t>
            </a:r>
            <a:r>
              <a:rPr lang="en-AU" sz="1600" dirty="0"/>
              <a:t>Understand how students </a:t>
            </a:r>
            <a:r>
              <a:rPr lang="en-AU" sz="1600" dirty="0" smtClean="0"/>
              <a:t>learn</a:t>
            </a:r>
            <a:endParaRPr lang="en-AU" sz="1600" b="1" dirty="0" smtClean="0"/>
          </a:p>
          <a:p>
            <a:r>
              <a:rPr lang="en-AU" sz="1600" b="1" dirty="0" smtClean="0"/>
              <a:t>Standard </a:t>
            </a:r>
            <a:r>
              <a:rPr lang="en-AU" sz="1600" b="1" dirty="0"/>
              <a:t>2</a:t>
            </a:r>
            <a:r>
              <a:rPr lang="en-AU" sz="1600" dirty="0"/>
              <a:t>: Know the content and how to teach it</a:t>
            </a:r>
          </a:p>
          <a:p>
            <a:r>
              <a:rPr lang="en-AU" sz="1600" dirty="0" smtClean="0"/>
              <a:t>			2.1 </a:t>
            </a:r>
            <a:r>
              <a:rPr lang="en-AU" sz="1600" dirty="0"/>
              <a:t>Content and teaching strategies of the teaching area</a:t>
            </a:r>
          </a:p>
          <a:p>
            <a:r>
              <a:rPr lang="en-AU" sz="1600" dirty="0" smtClean="0"/>
              <a:t>			2.5 </a:t>
            </a:r>
            <a:r>
              <a:rPr lang="en-AU" sz="1600" dirty="0"/>
              <a:t>Literacy and numeracy </a:t>
            </a:r>
            <a:r>
              <a:rPr lang="en-AU" sz="1600" dirty="0" smtClean="0"/>
              <a:t>strategies</a:t>
            </a:r>
          </a:p>
          <a:p>
            <a:r>
              <a:rPr lang="en-AU" sz="2000" b="1" dirty="0" smtClean="0"/>
              <a:t>Professional Practice</a:t>
            </a:r>
            <a:endParaRPr lang="en-AU" sz="2000" b="1" dirty="0"/>
          </a:p>
          <a:p>
            <a:r>
              <a:rPr lang="en-AU" sz="1600" b="1" dirty="0"/>
              <a:t>Standard </a:t>
            </a:r>
            <a:r>
              <a:rPr lang="en-AU" sz="1600" b="1" dirty="0" smtClean="0"/>
              <a:t>3</a:t>
            </a:r>
            <a:r>
              <a:rPr lang="en-AU" sz="1600" dirty="0" smtClean="0"/>
              <a:t>: Plan </a:t>
            </a:r>
            <a:r>
              <a:rPr lang="en-AU" sz="1600" dirty="0"/>
              <a:t>for and implement effective teaching and learning</a:t>
            </a:r>
          </a:p>
          <a:p>
            <a:r>
              <a:rPr lang="en-AU" sz="1600" dirty="0" smtClean="0"/>
              <a:t>			3.4 </a:t>
            </a:r>
            <a:r>
              <a:rPr lang="en-AU" sz="1600" dirty="0"/>
              <a:t>Select and use resources</a:t>
            </a:r>
          </a:p>
          <a:p>
            <a:r>
              <a:rPr lang="en-AU" sz="2000" b="1" dirty="0" smtClean="0"/>
              <a:t>Professional Engagement</a:t>
            </a:r>
            <a:endParaRPr lang="en-AU" sz="2000" b="1" dirty="0"/>
          </a:p>
          <a:p>
            <a:r>
              <a:rPr lang="en-AU" sz="1600" b="1" dirty="0"/>
              <a:t>Standard 6</a:t>
            </a:r>
            <a:r>
              <a:rPr lang="en-AU" sz="1600" dirty="0"/>
              <a:t>: Engage in professional </a:t>
            </a:r>
            <a:r>
              <a:rPr lang="en-AU" sz="1600" dirty="0" smtClean="0"/>
              <a:t>learning</a:t>
            </a:r>
          </a:p>
          <a:p>
            <a:r>
              <a:rPr lang="en-AU" sz="1600" dirty="0"/>
              <a:t>	</a:t>
            </a:r>
            <a:r>
              <a:rPr lang="en-AU" sz="1600" dirty="0" smtClean="0"/>
              <a:t>		6.1</a:t>
            </a:r>
            <a:r>
              <a:rPr lang="en-AU" sz="1600" dirty="0"/>
              <a:t>	Identify and plan professional learning needs</a:t>
            </a:r>
          </a:p>
          <a:p>
            <a:r>
              <a:rPr lang="en-AU" sz="1600" dirty="0" smtClean="0"/>
              <a:t>			6.2 </a:t>
            </a:r>
            <a:r>
              <a:rPr lang="en-AU" sz="1600" dirty="0"/>
              <a:t>Engage in professional learning and improve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37" y="-34548"/>
            <a:ext cx="5139373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119177"/>
            <a:ext cx="704662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Australian Curriculum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Links</a:t>
            </a:r>
          </a:p>
          <a:p>
            <a:pPr algn="ctr"/>
            <a:r>
              <a:rPr lang="en-AU" sz="24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For Deduction</a:t>
            </a:r>
            <a:endParaRPr lang="en-AU" sz="24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542" y="1253765"/>
            <a:ext cx="78000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Year 1</a:t>
            </a:r>
            <a:r>
              <a:rPr lang="en-AU" dirty="0"/>
              <a:t>: Recognise and describe one-half as one of two equal parts of a whole</a:t>
            </a:r>
          </a:p>
          <a:p>
            <a:r>
              <a:rPr lang="en-AU" u="sng" dirty="0">
                <a:hlinkClick r:id="rId4"/>
              </a:rPr>
              <a:t>ACMNA016</a:t>
            </a:r>
            <a:endParaRPr lang="en-AU" dirty="0"/>
          </a:p>
          <a:p>
            <a:r>
              <a:rPr lang="en-AU" b="1" dirty="0"/>
              <a:t>Year 2</a:t>
            </a:r>
            <a:r>
              <a:rPr lang="en-AU" dirty="0"/>
              <a:t>: Recognise and interpret common uses of halves, quarters and eighths of shapes and collections</a:t>
            </a:r>
          </a:p>
          <a:p>
            <a:r>
              <a:rPr lang="en-AU" u="sng" dirty="0">
                <a:hlinkClick r:id="rId5"/>
              </a:rPr>
              <a:t>ACMNA033</a:t>
            </a:r>
            <a:endParaRPr lang="en-AU" dirty="0"/>
          </a:p>
          <a:p>
            <a:r>
              <a:rPr lang="en-AU" b="1" dirty="0" smtClean="0"/>
              <a:t>Year 4</a:t>
            </a:r>
            <a:r>
              <a:rPr lang="en-AU" dirty="0" smtClean="0"/>
              <a:t>: Compare </a:t>
            </a:r>
            <a:r>
              <a:rPr lang="en-AU" dirty="0"/>
              <a:t>angles and classify them as equal to, greater than, or less than, a right angle </a:t>
            </a:r>
            <a:r>
              <a:rPr lang="en-AU" dirty="0" smtClean="0">
                <a:hlinkClick r:id="rId6"/>
              </a:rPr>
              <a:t>ACMMG089</a:t>
            </a:r>
            <a:endParaRPr lang="en-AU" dirty="0" smtClean="0"/>
          </a:p>
          <a:p>
            <a:r>
              <a:rPr lang="en-AU" dirty="0"/>
              <a:t>Evaluate the effectiveness of different displays in illustrating data features including variability </a:t>
            </a:r>
            <a:r>
              <a:rPr lang="en-AU" dirty="0" smtClean="0">
                <a:hlinkClick r:id="rId7"/>
              </a:rPr>
              <a:t>ACMSP097</a:t>
            </a:r>
            <a:endParaRPr lang="en-AU" dirty="0"/>
          </a:p>
          <a:p>
            <a:r>
              <a:rPr lang="en-AU" b="1" dirty="0" smtClean="0"/>
              <a:t>Year </a:t>
            </a:r>
            <a:r>
              <a:rPr lang="en-AU" b="1" dirty="0"/>
              <a:t>5</a:t>
            </a:r>
            <a:r>
              <a:rPr lang="en-AU" dirty="0"/>
              <a:t>: Describe translations, reflections and rotations of two-dimensional shapes. Identify line and rotational </a:t>
            </a:r>
            <a:r>
              <a:rPr lang="en-AU" dirty="0" smtClean="0"/>
              <a:t>symmetries </a:t>
            </a:r>
            <a:r>
              <a:rPr lang="en-AU" u="sng" dirty="0" smtClean="0">
                <a:hlinkClick r:id="rId8"/>
              </a:rPr>
              <a:t>ACMMG114</a:t>
            </a:r>
            <a:endParaRPr lang="en-AU" u="sng" dirty="0" smtClean="0"/>
          </a:p>
          <a:p>
            <a:r>
              <a:rPr lang="en-AU" dirty="0" smtClean="0"/>
              <a:t>Describe </a:t>
            </a:r>
            <a:r>
              <a:rPr lang="en-AU" dirty="0"/>
              <a:t>and interpret different data sets in context </a:t>
            </a:r>
            <a:r>
              <a:rPr lang="en-AU" dirty="0">
                <a:hlinkClick r:id="rId9"/>
              </a:rPr>
              <a:t>ACMSP120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84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238049"/>
            <a:ext cx="704662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Australian Curriculum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Links</a:t>
            </a:r>
          </a:p>
          <a:p>
            <a:pPr algn="ctr"/>
            <a:r>
              <a:rPr lang="en-AU" sz="24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For Deduction</a:t>
            </a:r>
            <a:endParaRPr lang="en-AU" sz="24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7559" y="1464999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Year 6</a:t>
            </a:r>
            <a:r>
              <a:rPr lang="en-AU" dirty="0"/>
              <a:t>: Investigate combinations of translations, reflections and rotations, with and without the use of digital technologies</a:t>
            </a:r>
          </a:p>
          <a:p>
            <a:r>
              <a:rPr lang="en-AU" u="sng" dirty="0">
                <a:hlinkClick r:id="rId4"/>
              </a:rPr>
              <a:t>ACMMG142</a:t>
            </a:r>
            <a:endParaRPr lang="en-AU" dirty="0"/>
          </a:p>
          <a:p>
            <a:r>
              <a:rPr lang="en-AU" dirty="0"/>
              <a:t>Investigate, with and without digital technologies, angles on a straight line, angles at a point and vertically opposite angles. Use results to find unknown angles </a:t>
            </a:r>
            <a:r>
              <a:rPr lang="en-AU" dirty="0" smtClean="0">
                <a:hlinkClick r:id="rId5"/>
              </a:rPr>
              <a:t>ACMMG141</a:t>
            </a:r>
            <a:endParaRPr lang="en-AU" dirty="0"/>
          </a:p>
          <a:p>
            <a:r>
              <a:rPr lang="en-AU" dirty="0"/>
              <a:t>Compare observed frequencies across experiments with expected frequencies </a:t>
            </a:r>
            <a:r>
              <a:rPr lang="en-AU" dirty="0" smtClean="0">
                <a:hlinkClick r:id="rId6"/>
              </a:rPr>
              <a:t>ACMSP146</a:t>
            </a:r>
            <a:endParaRPr lang="en-AU" dirty="0" smtClean="0"/>
          </a:p>
          <a:p>
            <a:endParaRPr lang="en-AU" dirty="0" smtClean="0"/>
          </a:p>
          <a:p>
            <a:r>
              <a:rPr lang="en-AU" b="1" dirty="0" smtClean="0"/>
              <a:t>Year 8</a:t>
            </a:r>
            <a:r>
              <a:rPr lang="en-AU" dirty="0" smtClean="0"/>
              <a:t>: Establish </a:t>
            </a:r>
            <a:r>
              <a:rPr lang="en-AU" dirty="0"/>
              <a:t>properties of quadrilaterals using congruent triangles and angle properties, and solve related numerical problems using reasoning</a:t>
            </a:r>
          </a:p>
          <a:p>
            <a:r>
              <a:rPr lang="en-AU" dirty="0" smtClean="0">
                <a:hlinkClick r:id="rId7"/>
              </a:rPr>
              <a:t>ACMMG202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1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8518" y="1116165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in the </a:t>
            </a:r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Reasoning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Top Drawer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of Reasoning</a:t>
            </a:r>
          </a:p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2468" y="1869625"/>
            <a:ext cx="65352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>
                    <a:lumMod val="65000"/>
                  </a:schemeClr>
                </a:solidFill>
              </a:rPr>
              <a:t>Same and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65000"/>
                  </a:schemeClr>
                </a:solidFill>
              </a:rPr>
              <a:t>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>
                    <a:lumMod val="65000"/>
                  </a:schemeClr>
                </a:solidFill>
              </a:rPr>
              <a:t>Mathematical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65000"/>
                  </a:schemeClr>
                </a:solidFill>
              </a:rPr>
              <a:t>IF-Then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b="1" dirty="0" smtClean="0"/>
              <a:t>Deduction </a:t>
            </a:r>
            <a:r>
              <a:rPr lang="en-AU" sz="2400" b="1" dirty="0" smtClean="0"/>
              <a:t>(Year 1 to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b="1" dirty="0"/>
              <a:t>Proof </a:t>
            </a:r>
            <a:r>
              <a:rPr lang="en-AU" sz="2400" b="1" dirty="0"/>
              <a:t>(in Year 10)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01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1953" y="1095993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in the </a:t>
            </a:r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Reasoning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Top Drawer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1953" y="473023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Deduction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1953" y="1633009"/>
            <a:ext cx="653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Deduction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1953" y="2354690"/>
            <a:ext cx="77037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/>
              <a:t>What is deduction?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Deduction involves drawing a conclusion.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Deductive reasoning is an important skill.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949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25388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Deduction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02161" y="1141834"/>
            <a:ext cx="7436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 smtClean="0"/>
              <a:t>Examples </a:t>
            </a:r>
            <a:r>
              <a:rPr lang="en-AU" sz="2400" b="1" i="1" dirty="0"/>
              <a:t>of deductive reasoning:</a:t>
            </a:r>
          </a:p>
          <a:p>
            <a:endParaRPr lang="en-AU" sz="2400" dirty="0"/>
          </a:p>
          <a:p>
            <a:r>
              <a:rPr lang="en-AU" sz="2400" dirty="0">
                <a:solidFill>
                  <a:srgbClr val="FF0000"/>
                </a:solidFill>
              </a:rPr>
              <a:t>Even numbers are integers that can be arranged as pairs.</a:t>
            </a:r>
          </a:p>
          <a:p>
            <a:r>
              <a:rPr lang="en-AU" sz="2400" dirty="0">
                <a:solidFill>
                  <a:srgbClr val="FF0000"/>
                </a:solidFill>
              </a:rPr>
              <a:t>I can arrange six blocks as three pairs.</a:t>
            </a:r>
          </a:p>
          <a:p>
            <a:r>
              <a:rPr lang="en-AU" sz="2400" dirty="0">
                <a:solidFill>
                  <a:srgbClr val="FF0000"/>
                </a:solidFill>
              </a:rPr>
              <a:t>So six is an even number.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441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1616</TotalTime>
  <Words>1016</Words>
  <Application>Microsoft Macintosh PowerPoint</Application>
  <PresentationFormat>On-screen Show (16:9)</PresentationFormat>
  <Paragraphs>166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dimensions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Pythagoras Theorem</vt:lpstr>
      <vt:lpstr>Acknowledgements for the Top Drawer Reasoning</vt:lpstr>
    </vt:vector>
  </TitlesOfParts>
  <Company>University of Tasmania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Spohn</dc:creator>
  <cp:lastModifiedBy>Toby Spencer</cp:lastModifiedBy>
  <cp:revision>95</cp:revision>
  <cp:lastPrinted>2015-01-29T03:23:13Z</cp:lastPrinted>
  <dcterms:created xsi:type="dcterms:W3CDTF">2016-09-07T00:21:33Z</dcterms:created>
  <dcterms:modified xsi:type="dcterms:W3CDTF">2017-12-01T00:33:05Z</dcterms:modified>
</cp:coreProperties>
</file>