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7" r:id="rId1"/>
    <p:sldMasterId id="2147483816" r:id="rId2"/>
  </p:sldMasterIdLst>
  <p:notesMasterIdLst>
    <p:notesMasterId r:id="rId22"/>
  </p:notesMasterIdLst>
  <p:handoutMasterIdLst>
    <p:handoutMasterId r:id="rId23"/>
  </p:handoutMasterIdLst>
  <p:sldIdLst>
    <p:sldId id="256" r:id="rId3"/>
    <p:sldId id="259" r:id="rId4"/>
    <p:sldId id="261" r:id="rId5"/>
    <p:sldId id="257" r:id="rId6"/>
    <p:sldId id="292" r:id="rId7"/>
    <p:sldId id="260" r:id="rId8"/>
    <p:sldId id="275" r:id="rId9"/>
    <p:sldId id="264" r:id="rId10"/>
    <p:sldId id="277" r:id="rId11"/>
    <p:sldId id="268" r:id="rId12"/>
    <p:sldId id="291" r:id="rId13"/>
    <p:sldId id="279" r:id="rId14"/>
    <p:sldId id="281" r:id="rId15"/>
    <p:sldId id="282" r:id="rId16"/>
    <p:sldId id="287" r:id="rId17"/>
    <p:sldId id="288" r:id="rId18"/>
    <p:sldId id="290" r:id="rId19"/>
    <p:sldId id="284" r:id="rId20"/>
    <p:sldId id="289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4060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635" autoAdjust="0"/>
  </p:normalViewPr>
  <p:slideViewPr>
    <p:cSldViewPr snapToGrid="0" snapToObjects="1">
      <p:cViewPr varScale="1">
        <p:scale>
          <a:sx n="158" d="100"/>
          <a:sy n="158" d="100"/>
        </p:scale>
        <p:origin x="216" y="6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5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BAE22-BA42-E844-AF4D-3FC3DEF54B2D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D9726-895E-5642-AF69-D29CC26818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61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DB789-A0E4-FC41-A88F-E0D29EABCBC2}" type="datetimeFigureOut">
              <a:rPr lang="en-US" smtClean="0"/>
              <a:pPr/>
              <a:t>8/16/18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8FC2C-B79D-6546-A7CD-42435F8CEE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81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500" y="841772"/>
            <a:ext cx="6615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3500" y="2701529"/>
            <a:ext cx="6615000" cy="1755000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0992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273844"/>
            <a:ext cx="6615000" cy="945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4411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1282304"/>
            <a:ext cx="66150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3500" y="3442098"/>
            <a:ext cx="66150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808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8500" y="1441429"/>
            <a:ext cx="32400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1333500" y="1441429"/>
            <a:ext cx="32400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84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526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315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1" y="336946"/>
            <a:ext cx="317003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3538" y="740569"/>
            <a:ext cx="4013003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3501" y="1537096"/>
            <a:ext cx="317003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580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1" y="336946"/>
            <a:ext cx="3073823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02628" y="740569"/>
            <a:ext cx="4052455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33501" y="1537096"/>
            <a:ext cx="3073822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891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7875" y="841773"/>
            <a:ext cx="6705600" cy="116800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7875" y="2085975"/>
            <a:ext cx="6705600" cy="3429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61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3500" y="273844"/>
            <a:ext cx="6615000" cy="94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3500" y="1369219"/>
            <a:ext cx="6615000" cy="337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080000" cy="5143500"/>
          </a:xfrm>
          <a:prstGeom prst="rect">
            <a:avLst/>
          </a:prstGeom>
          <a:gradFill flip="none" rotWithShape="1">
            <a:gsLst>
              <a:gs pos="0">
                <a:srgbClr val="406077"/>
              </a:gs>
              <a:gs pos="79000">
                <a:srgbClr val="FFFFFF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8" name="Picture 8" descr="dimensions_logo_2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" y="258367"/>
            <a:ext cx="945000" cy="75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1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rgbClr val="406077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66875" y="2463404"/>
            <a:ext cx="7477125" cy="2303859"/>
          </a:xfrm>
          <a:prstGeom prst="rect">
            <a:avLst/>
          </a:prstGeom>
          <a:gradFill flip="none" rotWithShape="1">
            <a:gsLst>
              <a:gs pos="91000">
                <a:srgbClr val="406077"/>
              </a:gs>
              <a:gs pos="9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1" name="Rectangle 10"/>
          <p:cNvSpPr/>
          <p:nvPr/>
        </p:nvSpPr>
        <p:spPr>
          <a:xfrm flipH="1">
            <a:off x="0" y="4767263"/>
            <a:ext cx="6858000" cy="384572"/>
          </a:xfrm>
          <a:prstGeom prst="rect">
            <a:avLst/>
          </a:prstGeom>
          <a:gradFill flip="none" rotWithShape="1">
            <a:gsLst>
              <a:gs pos="100000">
                <a:srgbClr val="406077"/>
              </a:gs>
              <a:gs pos="23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 flipV="1">
            <a:off x="2050257" y="2339579"/>
            <a:ext cx="7093744" cy="123825"/>
          </a:xfrm>
          <a:prstGeom prst="rect">
            <a:avLst/>
          </a:prstGeom>
          <a:solidFill>
            <a:srgbClr val="CE112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13" name="Picture 9" descr="dimensions_logo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42875"/>
            <a:ext cx="1838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050257" y="2019301"/>
            <a:ext cx="7093744" cy="402431"/>
          </a:xfrm>
          <a:prstGeom prst="rect">
            <a:avLst/>
          </a:prstGeom>
          <a:solidFill>
            <a:srgbClr val="4060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905" y="3886201"/>
            <a:ext cx="715565" cy="7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rgbClr val="406077"/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1.m4a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5" Type="http://schemas.microsoft.com/office/2007/relationships/media" Target="../media/media12.m4a"/><Relationship Id="rId4" Type="http://schemas.openxmlformats.org/officeDocument/2006/relationships/audio" Target="../media/media11.m4a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ov"/><Relationship Id="rId1" Type="http://schemas.microsoft.com/office/2007/relationships/media" Target="../media/media14.mov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4" Type="http://schemas.openxmlformats.org/officeDocument/2006/relationships/audio" Target="../media/media4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/>
              <a:t>Beginning algebraic reasoning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Module 1: Number sentences as mathematical expressions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63589"/>
            <a:ext cx="2341072" cy="251324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74902" y="-103437"/>
            <a:ext cx="7669098" cy="2139553"/>
          </a:xfrm>
        </p:spPr>
        <p:txBody>
          <a:bodyPr>
            <a:normAutofit/>
          </a:bodyPr>
          <a:lstStyle/>
          <a:p>
            <a:r>
              <a:rPr lang="en-US" sz="3000" dirty="0"/>
              <a:t>Earlier in the primary years</a:t>
            </a:r>
            <a:r>
              <a:rPr lang="en-US" sz="3000"/>
              <a:t>, students meet </a:t>
            </a:r>
            <a:r>
              <a:rPr lang="en-US" sz="3000" dirty="0"/>
              <a:t>missing number sentences such as:</a:t>
            </a:r>
            <a:br>
              <a:rPr lang="en-US" sz="3000" dirty="0"/>
            </a:br>
            <a:r>
              <a:rPr lang="en-US" sz="3000" dirty="0"/>
              <a:t>7 + 6 = </a:t>
            </a:r>
            <a:r>
              <a:rPr lang="en-US" sz="3000" dirty="0">
                <a:latin typeface="Wingdings"/>
                <a:ea typeface="Wingdings"/>
                <a:cs typeface="Wingdings"/>
              </a:rPr>
              <a:t></a:t>
            </a:r>
            <a:r>
              <a:rPr lang="en-US" sz="3000" dirty="0"/>
              <a:t> + 5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2529000" y="2489990"/>
            <a:ext cx="6615000" cy="112514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406077"/>
                </a:solidFill>
              </a:rPr>
              <a:t>What might young students answer?</a:t>
            </a:r>
            <a:r>
              <a:rPr lang="en-AU" sz="2400" dirty="0">
                <a:solidFill>
                  <a:srgbClr val="406077"/>
                </a:solidFill>
              </a:rPr>
              <a:t> </a:t>
            </a:r>
          </a:p>
          <a:p>
            <a:r>
              <a:rPr lang="en-AU" sz="2400" dirty="0">
                <a:solidFill>
                  <a:srgbClr val="406077"/>
                </a:solidFill>
              </a:rPr>
              <a:t>Discuss</a:t>
            </a:r>
            <a:endParaRPr lang="en-US" sz="2400" dirty="0">
              <a:solidFill>
                <a:srgbClr val="406077"/>
              </a:solidFill>
            </a:endParaRPr>
          </a:p>
        </p:txBody>
      </p:sp>
      <p:sp>
        <p:nvSpPr>
          <p:cNvPr id="7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7 + 6 = </a:t>
            </a:r>
            <a:r>
              <a:rPr lang="en-US" sz="3600" dirty="0" err="1">
                <a:latin typeface="Wingdings"/>
                <a:ea typeface="Wingdings"/>
                <a:cs typeface="Wingdings"/>
              </a:rPr>
              <a:t></a:t>
            </a:r>
            <a:r>
              <a:rPr lang="en-US" sz="3600" dirty="0"/>
              <a:t> + 5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5351" y="1139916"/>
            <a:ext cx="5623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0400" indent="-342900">
              <a:buClr>
                <a:srgbClr val="406077"/>
              </a:buClr>
              <a:buFont typeface="Arial" charset="0"/>
              <a:buChar char="•"/>
            </a:pPr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the missing number is 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25343" y="1698340"/>
            <a:ext cx="5623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0400" indent="-342900">
              <a:buClr>
                <a:srgbClr val="406077"/>
              </a:buClr>
              <a:buFont typeface="Arial" charset="0"/>
              <a:buChar char="•"/>
            </a:pPr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the missing number is 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25343" y="2251851"/>
            <a:ext cx="5623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0400" indent="-342900">
              <a:buClr>
                <a:srgbClr val="406077"/>
              </a:buClr>
              <a:buFont typeface="Arial" charset="0"/>
              <a:buChar char="•"/>
            </a:pPr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calculate 13 and then give 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25343" y="2805362"/>
            <a:ext cx="5623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0400" indent="-342900">
              <a:buClr>
                <a:srgbClr val="406077"/>
              </a:buClr>
              <a:buFont typeface="Arial" charset="0"/>
              <a:buChar char="•"/>
            </a:pPr>
            <a:r>
              <a:rPr lang="en-AU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5 is 1 less than 6, so the missing number must be 1 more than 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5343" y="3728205"/>
            <a:ext cx="5623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0400" indent="-342900">
              <a:buClr>
                <a:srgbClr val="406077"/>
              </a:buClr>
              <a:buFont typeface="Arial" charset="0"/>
              <a:buChar char="•"/>
            </a:pPr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5 is 2 less than 7, so the missing number must be 2 more than 6</a:t>
            </a:r>
          </a:p>
        </p:txBody>
      </p:sp>
      <p:pic>
        <p:nvPicPr>
          <p:cNvPr id="3" name="mod1_s11_1_corrected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585" y="4640580"/>
            <a:ext cx="360000" cy="360000"/>
          </a:xfrm>
          <a:prstGeom prst="rect">
            <a:avLst/>
          </a:prstGeom>
        </p:spPr>
      </p:pic>
      <p:sp>
        <p:nvSpPr>
          <p:cNvPr id="10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9446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  <p:bldP spid="4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 anchorCtr="0">
            <a:normAutofit/>
          </a:bodyPr>
          <a:lstStyle/>
          <a:p>
            <a:r>
              <a:rPr lang="en-US" sz="3600" dirty="0">
                <a:latin typeface="Wingdings"/>
                <a:ea typeface="Wingdings"/>
                <a:cs typeface="Wingdings"/>
              </a:rPr>
              <a:t></a:t>
            </a:r>
            <a:r>
              <a:rPr lang="en-US" sz="3600" dirty="0"/>
              <a:t> + 17 = 15 + 24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813509" y="2571750"/>
            <a:ext cx="4200033" cy="175500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/>
              <a:t> </a:t>
            </a:r>
            <a:endParaRPr lang="en-AU" dirty="0"/>
          </a:p>
          <a:p>
            <a:pPr marL="0" indent="0" algn="l">
              <a:buNone/>
            </a:pPr>
            <a:r>
              <a:rPr lang="en-US" dirty="0">
                <a:solidFill>
                  <a:srgbClr val="406077"/>
                </a:solidFill>
              </a:rPr>
              <a:t>How might middle years students solve this?</a:t>
            </a:r>
            <a:r>
              <a:rPr lang="en-AU" dirty="0">
                <a:solidFill>
                  <a:srgbClr val="406077"/>
                </a:solidFill>
              </a:rPr>
              <a:t> </a:t>
            </a:r>
            <a:endParaRPr lang="en-US" dirty="0">
              <a:solidFill>
                <a:srgbClr val="406077"/>
              </a:solidFill>
            </a:endParaRPr>
          </a:p>
          <a:p>
            <a:pPr marL="0" indent="0" algn="l">
              <a:buNone/>
            </a:pPr>
            <a:r>
              <a:rPr lang="en-US" dirty="0">
                <a:solidFill>
                  <a:srgbClr val="406077"/>
                </a:solidFill>
              </a:rPr>
              <a:t>Discuss</a:t>
            </a:r>
          </a:p>
        </p:txBody>
      </p:sp>
      <p:pic>
        <p:nvPicPr>
          <p:cNvPr id="5" name="mod1_s12_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366" y="4640580"/>
            <a:ext cx="360000" cy="360000"/>
          </a:xfrm>
          <a:prstGeom prst="rect">
            <a:avLst/>
          </a:prstGeom>
        </p:spPr>
      </p:pic>
      <p:sp>
        <p:nvSpPr>
          <p:cNvPr id="6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76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761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761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76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599268" y="2344536"/>
            <a:ext cx="3968116" cy="1243968"/>
            <a:chOff x="2193790" y="3437667"/>
            <a:chExt cx="4580019" cy="1658624"/>
          </a:xfrm>
        </p:grpSpPr>
        <p:sp>
          <p:nvSpPr>
            <p:cNvPr id="19" name="Curved Down Arrow 18"/>
            <p:cNvSpPr/>
            <p:nvPr/>
          </p:nvSpPr>
          <p:spPr>
            <a:xfrm flipH="1" flipV="1">
              <a:off x="2193790" y="3437667"/>
              <a:ext cx="4580019" cy="796849"/>
            </a:xfrm>
            <a:prstGeom prst="curved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37411" y="4234516"/>
              <a:ext cx="96218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–2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26933" y="226455"/>
            <a:ext cx="2802467" cy="1354426"/>
            <a:chOff x="3656317" y="657014"/>
            <a:chExt cx="3297100" cy="1805901"/>
          </a:xfrm>
        </p:grpSpPr>
        <p:sp>
          <p:nvSpPr>
            <p:cNvPr id="10" name="Curved Down Arrow 9"/>
            <p:cNvSpPr/>
            <p:nvPr/>
          </p:nvSpPr>
          <p:spPr>
            <a:xfrm>
              <a:off x="3656317" y="1488011"/>
              <a:ext cx="3297100" cy="974904"/>
            </a:xfrm>
            <a:prstGeom prst="curved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58478" y="657014"/>
              <a:ext cx="96218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+7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99268" y="2291616"/>
            <a:ext cx="2648130" cy="1256774"/>
            <a:chOff x="2193790" y="3579425"/>
            <a:chExt cx="3117492" cy="1675699"/>
          </a:xfrm>
        </p:grpSpPr>
        <p:sp>
          <p:nvSpPr>
            <p:cNvPr id="15" name="Curved Down Arrow 14"/>
            <p:cNvSpPr/>
            <p:nvPr/>
          </p:nvSpPr>
          <p:spPr>
            <a:xfrm flipH="1" flipV="1">
              <a:off x="2193790" y="3579425"/>
              <a:ext cx="3117492" cy="796849"/>
            </a:xfrm>
            <a:prstGeom prst="curved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75222" y="4393349"/>
              <a:ext cx="962189" cy="861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+7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45136" y="446209"/>
            <a:ext cx="1521427" cy="1179595"/>
            <a:chOff x="3413288" y="890122"/>
            <a:chExt cx="2028569" cy="1572793"/>
          </a:xfrm>
        </p:grpSpPr>
        <p:sp>
          <p:nvSpPr>
            <p:cNvPr id="13" name="Curved Down Arrow 12"/>
            <p:cNvSpPr/>
            <p:nvPr/>
          </p:nvSpPr>
          <p:spPr>
            <a:xfrm flipH="1">
              <a:off x="3413288" y="1670401"/>
              <a:ext cx="2028569" cy="792514"/>
            </a:xfrm>
            <a:prstGeom prst="curvedDown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24087" y="890122"/>
              <a:ext cx="96218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  <a:latin typeface="Arial" charset="0"/>
                  <a:ea typeface="Arial" charset="0"/>
                  <a:cs typeface="Arial" charset="0"/>
                </a:rPr>
                <a:t>+2</a:t>
              </a:r>
            </a:p>
          </p:txBody>
        </p:sp>
      </p:grpSp>
      <p:pic>
        <p:nvPicPr>
          <p:cNvPr id="5" name="mod1_s13_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0402" y="4583015"/>
            <a:ext cx="360000" cy="360000"/>
          </a:xfrm>
          <a:prstGeom prst="rect">
            <a:avLst/>
          </a:prstGeom>
        </p:spPr>
      </p:pic>
      <p:pic>
        <p:nvPicPr>
          <p:cNvPr id="4" name="mod1_s13_2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0402" y="4583015"/>
            <a:ext cx="360000" cy="360000"/>
          </a:xfrm>
          <a:prstGeom prst="rect">
            <a:avLst/>
          </a:prstGeom>
        </p:spPr>
      </p:pic>
      <p:pic>
        <p:nvPicPr>
          <p:cNvPr id="2" name="mod1_s13_1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0402" y="4583015"/>
            <a:ext cx="360000" cy="36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1282304"/>
            <a:ext cx="6615000" cy="1386813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4800" dirty="0"/>
              <a:t>◼ + 17 = 15 + 24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48040" y="3817875"/>
            <a:ext cx="4595960" cy="1125140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406077"/>
                </a:solidFill>
              </a:rPr>
              <a:t>What key mathematical words should students be using?</a:t>
            </a:r>
          </a:p>
          <a:p>
            <a:r>
              <a:rPr lang="en-US" sz="2400" dirty="0">
                <a:solidFill>
                  <a:srgbClr val="406077"/>
                </a:solidFill>
              </a:rPr>
              <a:t>Discuss</a:t>
            </a:r>
          </a:p>
        </p:txBody>
      </p:sp>
      <p:sp>
        <p:nvSpPr>
          <p:cNvPr id="27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28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29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30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772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726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0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38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build="p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 anchorCtr="0">
            <a:norm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Wingdings"/>
                <a:ea typeface="Wingdings"/>
                <a:cs typeface="Wingdings"/>
              </a:rPr>
              <a:t></a:t>
            </a:r>
            <a:r>
              <a:rPr lang="en-US" sz="4800" dirty="0">
                <a:solidFill>
                  <a:schemeClr val="tx2"/>
                </a:solidFill>
              </a:rPr>
              <a:t> + 17 = 15 + ▲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342168" y="2934186"/>
            <a:ext cx="6615000" cy="1755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406077"/>
                </a:solidFill>
              </a:rPr>
              <a:t>What might students say about the numbers that can be used in place of </a:t>
            </a:r>
            <a:r>
              <a:rPr lang="en-US" dirty="0">
                <a:solidFill>
                  <a:srgbClr val="406077"/>
                </a:solidFill>
                <a:latin typeface="Wingdings"/>
                <a:ea typeface="Wingdings"/>
                <a:cs typeface="Wingdings"/>
              </a:rPr>
              <a:t></a:t>
            </a:r>
            <a:r>
              <a:rPr lang="en-US" dirty="0">
                <a:solidFill>
                  <a:srgbClr val="406077"/>
                </a:solidFill>
              </a:rPr>
              <a:t> and </a:t>
            </a:r>
            <a:r>
              <a:rPr lang="en-US" dirty="0">
                <a:solidFill>
                  <a:srgbClr val="406077"/>
                </a:solidFill>
                <a:latin typeface="Lucida Grande"/>
                <a:ea typeface="Lucida Grande"/>
                <a:cs typeface="Lucida Grande"/>
              </a:rPr>
              <a:t>▲</a:t>
            </a:r>
            <a:r>
              <a:rPr lang="en-AU" dirty="0">
                <a:solidFill>
                  <a:srgbClr val="406077"/>
                </a:solidFill>
              </a:rPr>
              <a:t>?</a:t>
            </a:r>
          </a:p>
          <a:p>
            <a:pPr algn="l"/>
            <a:r>
              <a:rPr lang="en-AU" dirty="0">
                <a:solidFill>
                  <a:srgbClr val="406077"/>
                </a:solidFill>
              </a:rPr>
              <a:t>Discuss</a:t>
            </a:r>
            <a:endParaRPr lang="en-US" dirty="0">
              <a:solidFill>
                <a:srgbClr val="406077"/>
              </a:solidFill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6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Wingdings"/>
                <a:ea typeface="Wingdings"/>
                <a:cs typeface="Wingdings"/>
              </a:rPr>
              <a:t></a:t>
            </a:r>
            <a:r>
              <a:rPr lang="en-US" sz="3600" dirty="0"/>
              <a:t> + 17 = 15 + </a:t>
            </a:r>
            <a:r>
              <a:rPr lang="en-US" sz="3600" dirty="0">
                <a:latin typeface="Lucida Grande"/>
                <a:ea typeface="Lucida Grande"/>
                <a:cs typeface="Lucida Grande"/>
              </a:rPr>
              <a:t>▲</a:t>
            </a:r>
            <a:endParaRPr lang="en-AU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097071" y="1218844"/>
            <a:ext cx="66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What might students say about the numbers that can be used in place of </a:t>
            </a:r>
            <a:r>
              <a:rPr lang="en-US" sz="2400" dirty="0">
                <a:solidFill>
                  <a:srgbClr val="406077"/>
                </a:solidFill>
                <a:latin typeface="Wingdings"/>
                <a:ea typeface="Wingdings"/>
                <a:cs typeface="Wingdings"/>
              </a:rPr>
              <a:t></a:t>
            </a:r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400" dirty="0">
                <a:solidFill>
                  <a:srgbClr val="406077"/>
                </a:solidFill>
                <a:latin typeface="Lucida Grande"/>
                <a:ea typeface="Lucida Grande"/>
                <a:cs typeface="Lucida Grande"/>
              </a:rPr>
              <a:t>▲</a:t>
            </a:r>
            <a:r>
              <a:rPr lang="en-AU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lang="en-US" sz="2400" dirty="0">
              <a:solidFill>
                <a:srgbClr val="4060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64669" y="2046654"/>
            <a:ext cx="6615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00" indent="-207900">
              <a:buClr>
                <a:srgbClr val="406077"/>
              </a:buClr>
              <a:buFont typeface="Arial"/>
              <a:buChar char="•"/>
            </a:pPr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Some will give example numbers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9099" y="2505132"/>
            <a:ext cx="6614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900" indent="-207900">
              <a:buClr>
                <a:srgbClr val="406077"/>
              </a:buClr>
              <a:buFont typeface="Arial"/>
              <a:buChar char="•"/>
            </a:pPr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Some will describe the relationship incompletely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97071" y="3533597"/>
            <a:ext cx="661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Students may need help to give a more complete explanation:</a:t>
            </a:r>
          </a:p>
          <a:p>
            <a:r>
              <a:rPr lang="en-US" sz="2400" dirty="0">
                <a:solidFill>
                  <a:srgbClr val="406077"/>
                </a:solidFill>
                <a:latin typeface="Wingdings"/>
                <a:ea typeface="Wingdings"/>
                <a:cs typeface="Wingdings"/>
              </a:rPr>
              <a:t></a:t>
            </a:r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 is 2 less than </a:t>
            </a:r>
            <a:r>
              <a:rPr lang="en-US" sz="2400" dirty="0">
                <a:solidFill>
                  <a:srgbClr val="406077"/>
                </a:solidFill>
                <a:latin typeface="Lucida Grande"/>
                <a:ea typeface="Lucida Grande"/>
                <a:cs typeface="Lucida Grande"/>
              </a:rPr>
              <a:t>▲</a:t>
            </a:r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 or </a:t>
            </a:r>
            <a:r>
              <a:rPr lang="en-US" sz="2400" dirty="0">
                <a:solidFill>
                  <a:srgbClr val="406077"/>
                </a:solidFill>
                <a:latin typeface="Lucida Grande"/>
                <a:ea typeface="Lucida Grande"/>
                <a:cs typeface="Lucida Grande"/>
              </a:rPr>
              <a:t>▲</a:t>
            </a:r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 is 2 more than </a:t>
            </a:r>
            <a:r>
              <a:rPr lang="en-US" sz="2400" dirty="0">
                <a:solidFill>
                  <a:srgbClr val="406077"/>
                </a:solidFill>
                <a:latin typeface="Wingdings"/>
                <a:ea typeface="Wingdings"/>
                <a:cs typeface="Wingdings"/>
              </a:rPr>
              <a:t></a:t>
            </a:r>
            <a:endParaRPr lang="en-US" sz="2400" dirty="0">
              <a:solidFill>
                <a:srgbClr val="406077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mod1_s15_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789" y="4640580"/>
            <a:ext cx="360000" cy="360000"/>
          </a:xfrm>
          <a:prstGeom prst="rect">
            <a:avLst/>
          </a:prstGeom>
        </p:spPr>
      </p:pic>
      <p:sp>
        <p:nvSpPr>
          <p:cNvPr id="11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9518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Wingdings"/>
                <a:ea typeface="Wingdings"/>
                <a:cs typeface="Wingdings"/>
              </a:rPr>
              <a:t></a:t>
            </a:r>
            <a:r>
              <a:rPr lang="en-US" sz="3600" dirty="0">
                <a:solidFill>
                  <a:schemeClr val="tx2"/>
                </a:solidFill>
              </a:rPr>
              <a:t> + 17 = 15 + </a:t>
            </a:r>
            <a:r>
              <a:rPr lang="en-US" sz="3600" dirty="0">
                <a:solidFill>
                  <a:schemeClr val="tx2"/>
                </a:solidFill>
                <a:latin typeface="Lucida Grande"/>
                <a:ea typeface="Lucida Grande"/>
                <a:cs typeface="Lucida Grande"/>
              </a:rPr>
              <a:t>▲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313888" y="1113369"/>
            <a:ext cx="6614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Students may need help to think about the range and type of numbers that can be used in place of </a:t>
            </a:r>
            <a:r>
              <a:rPr lang="en-US" sz="2400" dirty="0">
                <a:solidFill>
                  <a:srgbClr val="406077"/>
                </a:solidFill>
                <a:latin typeface="Wingdings"/>
                <a:ea typeface="Wingdings"/>
                <a:cs typeface="Wingdings"/>
              </a:rPr>
              <a:t></a:t>
            </a:r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400" dirty="0">
                <a:solidFill>
                  <a:srgbClr val="406077"/>
                </a:solidFill>
                <a:latin typeface="Lucida Grande"/>
                <a:ea typeface="Lucida Grande"/>
                <a:cs typeface="Lucida Grande"/>
              </a:rPr>
              <a:t>▲</a:t>
            </a:r>
            <a:endParaRPr lang="en-US" sz="2400" dirty="0">
              <a:solidFill>
                <a:srgbClr val="406077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3887" y="2383552"/>
            <a:ext cx="6614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Could 0 be used in place of </a:t>
            </a:r>
            <a:r>
              <a:rPr lang="en-US" sz="2400" dirty="0">
                <a:solidFill>
                  <a:srgbClr val="406077"/>
                </a:solidFill>
                <a:latin typeface="Lucida Grande"/>
                <a:ea typeface="Lucida Grande"/>
                <a:cs typeface="Lucida Grande"/>
              </a:rPr>
              <a:t>▲</a:t>
            </a:r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3886" y="2922140"/>
            <a:ext cx="661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Could 1 be used in place of </a:t>
            </a:r>
            <a:r>
              <a:rPr lang="en-US" sz="2400" dirty="0">
                <a:solidFill>
                  <a:srgbClr val="406077"/>
                </a:solidFill>
                <a:latin typeface="Wingdings"/>
                <a:ea typeface="Wingdings"/>
                <a:cs typeface="Wingdings"/>
              </a:rPr>
              <a:t></a:t>
            </a:r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3886" y="3442400"/>
            <a:ext cx="661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Could one be a fraction?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3886" y="3972050"/>
            <a:ext cx="661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Could one be a negative number?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13886" y="4501700"/>
            <a:ext cx="6614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Discuss</a:t>
            </a:r>
          </a:p>
        </p:txBody>
      </p:sp>
      <p:sp>
        <p:nvSpPr>
          <p:cNvPr id="13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500" y="339831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With your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1657" y="1499420"/>
            <a:ext cx="6615000" cy="3375000"/>
          </a:xfrm>
        </p:spPr>
        <p:txBody>
          <a:bodyPr>
            <a:normAutofit/>
          </a:bodyPr>
          <a:lstStyle/>
          <a:p>
            <a:pPr>
              <a:spcBef>
                <a:spcPts val="1926"/>
              </a:spcBef>
            </a:pPr>
            <a:r>
              <a:rPr lang="en-US" sz="2400" dirty="0">
                <a:solidFill>
                  <a:srgbClr val="406077"/>
                </a:solidFill>
              </a:rPr>
              <a:t>Try some examples with your class. </a:t>
            </a:r>
            <a:br>
              <a:rPr lang="en-US" sz="2400" dirty="0">
                <a:solidFill>
                  <a:srgbClr val="406077"/>
                </a:solidFill>
              </a:rPr>
            </a:br>
            <a:r>
              <a:rPr lang="en-US" sz="2400" dirty="0">
                <a:solidFill>
                  <a:srgbClr val="406077"/>
                </a:solidFill>
              </a:rPr>
              <a:t>You can download a short worksheet.</a:t>
            </a:r>
            <a:endParaRPr lang="en-AU" sz="2400" dirty="0">
              <a:solidFill>
                <a:srgbClr val="406077"/>
              </a:solidFill>
            </a:endParaRPr>
          </a:p>
          <a:p>
            <a:pPr>
              <a:spcBef>
                <a:spcPts val="1926"/>
              </a:spcBef>
            </a:pPr>
            <a:r>
              <a:rPr lang="en-US" sz="2400" dirty="0">
                <a:solidFill>
                  <a:srgbClr val="406077"/>
                </a:solidFill>
              </a:rPr>
              <a:t>Notice students’ different ways of explaining their thinking.</a:t>
            </a:r>
            <a:endParaRPr lang="en-AU" sz="2400" dirty="0">
              <a:solidFill>
                <a:srgbClr val="406077"/>
              </a:solidFill>
            </a:endParaRPr>
          </a:p>
          <a:p>
            <a:pPr>
              <a:spcBef>
                <a:spcPts val="1926"/>
              </a:spcBef>
            </a:pPr>
            <a:r>
              <a:rPr lang="en-AU" sz="2400" dirty="0">
                <a:solidFill>
                  <a:srgbClr val="406077"/>
                </a:solidFill>
              </a:rPr>
              <a:t>The worksheet also asks students to think about which calculations are easier.</a:t>
            </a:r>
            <a:endParaRPr lang="en-US" sz="2400" dirty="0">
              <a:solidFill>
                <a:srgbClr val="406077"/>
              </a:solidFill>
            </a:endParaRPr>
          </a:p>
          <a:p>
            <a:endParaRPr lang="en-US" sz="2400" dirty="0"/>
          </a:p>
        </p:txBody>
      </p:sp>
      <p:sp>
        <p:nvSpPr>
          <p:cNvPr id="6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763" y="330404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Summary</a:t>
            </a:r>
          </a:p>
        </p:txBody>
      </p:sp>
      <p:pic>
        <p:nvPicPr>
          <p:cNvPr id="4" name="Movie on 23-01-2015 at 11.34 am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6613" y="1370013"/>
            <a:ext cx="5067300" cy="3373437"/>
          </a:xfrm>
        </p:spPr>
      </p:pic>
      <p:sp>
        <p:nvSpPr>
          <p:cNvPr id="6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826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339831"/>
            <a:ext cx="6615000" cy="945000"/>
          </a:xfrm>
        </p:spPr>
        <p:txBody>
          <a:bodyPr>
            <a:normAutofit/>
          </a:bodyPr>
          <a:lstStyle/>
          <a:p>
            <a:r>
              <a:rPr lang="en-US" sz="3200" b="1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413" y="1378646"/>
            <a:ext cx="6660430" cy="3375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406077"/>
                </a:solidFill>
              </a:rPr>
              <a:t>Seeing each number sentence as a whole rather than as a step-by-step calculation</a:t>
            </a:r>
          </a:p>
          <a:p>
            <a:r>
              <a:rPr lang="en-US" dirty="0">
                <a:solidFill>
                  <a:srgbClr val="406077"/>
                </a:solidFill>
              </a:rPr>
              <a:t>The importance of  =  as expressing equivalence as opposed to doing a calculation</a:t>
            </a:r>
          </a:p>
          <a:p>
            <a:r>
              <a:rPr lang="en-US" dirty="0">
                <a:solidFill>
                  <a:srgbClr val="406077"/>
                </a:solidFill>
              </a:rPr>
              <a:t>Attending to the operations in the number sentence</a:t>
            </a:r>
          </a:p>
          <a:p>
            <a:r>
              <a:rPr lang="en-US" dirty="0">
                <a:solidFill>
                  <a:srgbClr val="406077"/>
                </a:solidFill>
              </a:rPr>
              <a:t>Beginning to express </a:t>
            </a:r>
            <a:r>
              <a:rPr lang="en-US" dirty="0" err="1">
                <a:solidFill>
                  <a:srgbClr val="406077"/>
                </a:solidFill>
              </a:rPr>
              <a:t>generalisations</a:t>
            </a:r>
            <a:endParaRPr lang="en-US" dirty="0">
              <a:solidFill>
                <a:srgbClr val="406077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Developed by</a:t>
            </a:r>
            <a:br>
              <a:rPr lang="en-US" dirty="0"/>
            </a:br>
            <a:r>
              <a:rPr lang="en-US" dirty="0"/>
              <a:t>Max Stephens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406077"/>
                </a:solidFill>
              </a:rPr>
              <a:t>University of Melbourne</a:t>
            </a:r>
          </a:p>
        </p:txBody>
      </p:sp>
      <p:pic>
        <p:nvPicPr>
          <p:cNvPr id="11" name="Picture 10" descr="max_stephen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10221" b="9330"/>
          <a:stretch/>
        </p:blipFill>
        <p:spPr>
          <a:xfrm rot="5400000">
            <a:off x="4698721" y="1274464"/>
            <a:ext cx="3655218" cy="2587428"/>
          </a:xfrm>
          <a:prstGeom prst="rect">
            <a:avLst/>
          </a:prstGeom>
        </p:spPr>
      </p:pic>
      <p:sp>
        <p:nvSpPr>
          <p:cNvPr id="12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use this module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6743" y="1358926"/>
            <a:ext cx="6615000" cy="33750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406077"/>
                </a:solidFill>
              </a:rPr>
              <a:t>Turn up the sound on your computer. </a:t>
            </a:r>
            <a:br>
              <a:rPr lang="en-US" dirty="0">
                <a:solidFill>
                  <a:srgbClr val="406077"/>
                </a:solidFill>
              </a:rPr>
            </a:br>
            <a:r>
              <a:rPr lang="en-US" dirty="0">
                <a:solidFill>
                  <a:srgbClr val="406077"/>
                </a:solidFill>
              </a:rPr>
              <a:t>Movies and sound will play automatically.</a:t>
            </a:r>
          </a:p>
          <a:p>
            <a:r>
              <a:rPr lang="en-US" dirty="0">
                <a:solidFill>
                  <a:srgbClr val="406077"/>
                </a:solidFill>
              </a:rPr>
              <a:t>There will be pauses for discussion </a:t>
            </a:r>
            <a:br>
              <a:rPr lang="en-US" dirty="0">
                <a:solidFill>
                  <a:srgbClr val="406077"/>
                </a:solidFill>
              </a:rPr>
            </a:br>
            <a:r>
              <a:rPr lang="en-US" dirty="0">
                <a:solidFill>
                  <a:srgbClr val="406077"/>
                </a:solidFill>
              </a:rPr>
              <a:t>— take as long as you need.</a:t>
            </a:r>
          </a:p>
          <a:p>
            <a:r>
              <a:rPr lang="en-US" dirty="0">
                <a:solidFill>
                  <a:srgbClr val="406077"/>
                </a:solidFill>
              </a:rPr>
              <a:t>Slides will indicate when you should click to continue.</a:t>
            </a:r>
          </a:p>
          <a:p>
            <a:r>
              <a:rPr lang="en-US" dirty="0">
                <a:solidFill>
                  <a:srgbClr val="406077"/>
                </a:solidFill>
              </a:rPr>
              <a:t>You can go back any time.</a:t>
            </a:r>
          </a:p>
          <a:p>
            <a:r>
              <a:rPr lang="en-US" dirty="0">
                <a:solidFill>
                  <a:srgbClr val="406077"/>
                </a:solidFill>
              </a:rPr>
              <a:t>This module will likely take 45 minutes to work through.</a:t>
            </a:r>
          </a:p>
          <a:p>
            <a:r>
              <a:rPr lang="en-US" dirty="0">
                <a:solidFill>
                  <a:srgbClr val="406077"/>
                </a:solidFill>
              </a:rPr>
              <a:t>Refer to the Facilitator’s Pack for more information.</a:t>
            </a:r>
          </a:p>
          <a:p>
            <a:endParaRPr lang="en-US" dirty="0">
              <a:solidFill>
                <a:srgbClr val="406077"/>
              </a:solidFill>
            </a:endParaRPr>
          </a:p>
          <a:p>
            <a:endParaRPr lang="en-US" dirty="0">
              <a:solidFill>
                <a:srgbClr val="406077"/>
              </a:solidFill>
            </a:endParaRPr>
          </a:p>
          <a:p>
            <a:r>
              <a:rPr lang="en-US" dirty="0">
                <a:solidFill>
                  <a:srgbClr val="406077"/>
                </a:solidFill>
              </a:rPr>
              <a:t>All ready? Then let’s start…</a:t>
            </a: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8" name="mod1_s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6613" y="1370013"/>
            <a:ext cx="5067300" cy="3373437"/>
          </a:xfrm>
        </p:spPr>
      </p:pic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666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418974" y="910829"/>
            <a:ext cx="3783932" cy="1790700"/>
          </a:xfrm>
        </p:spPr>
        <p:txBody>
          <a:bodyPr>
            <a:normAutofit/>
          </a:bodyPr>
          <a:lstStyle/>
          <a:p>
            <a:pPr algn="l"/>
            <a:r>
              <a:rPr lang="en-US" sz="3000" dirty="0"/>
              <a:t>73 – 39 + 39 = 73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True or false?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680909" y="1791579"/>
            <a:ext cx="1778668" cy="1060345"/>
          </a:xfrm>
        </p:spPr>
        <p:txBody>
          <a:bodyPr/>
          <a:lstStyle/>
          <a:p>
            <a:endParaRPr lang="en-US" sz="2400" dirty="0"/>
          </a:p>
          <a:p>
            <a:pPr algn="r"/>
            <a:r>
              <a:rPr lang="en-US" sz="3000" dirty="0">
                <a:solidFill>
                  <a:srgbClr val="FF0000"/>
                </a:solidFill>
              </a:rPr>
              <a:t>Discuss</a:t>
            </a:r>
          </a:p>
        </p:txBody>
      </p:sp>
      <p:pic>
        <p:nvPicPr>
          <p:cNvPr id="6" name="mod1_s5_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807" y="4567238"/>
            <a:ext cx="360000" cy="360000"/>
          </a:xfrm>
          <a:prstGeom prst="rect">
            <a:avLst/>
          </a:prstGeom>
        </p:spPr>
      </p:pic>
      <p:sp>
        <p:nvSpPr>
          <p:cNvPr id="7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  <p:extLst>
      <p:ext uri="{BB962C8B-B14F-4D97-AF65-F5344CB8AC3E}">
        <p14:creationId xmlns:p14="http://schemas.microsoft.com/office/powerpoint/2010/main" val="10722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444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444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333500" y="530517"/>
            <a:ext cx="6615000" cy="945000"/>
          </a:xfrm>
        </p:spPr>
        <p:txBody>
          <a:bodyPr>
            <a:normAutofit fontScale="90000"/>
          </a:bodyPr>
          <a:lstStyle/>
          <a:p>
            <a:pPr lvl="2"/>
            <a:r>
              <a:rPr lang="en-US" sz="3000" dirty="0">
                <a:solidFill>
                  <a:schemeClr val="tx2"/>
                </a:solidFill>
              </a:rPr>
              <a:t>73 – 39 + 39 = 73</a:t>
            </a:r>
            <a:br>
              <a:rPr lang="en-AU" sz="3000" dirty="0">
                <a:solidFill>
                  <a:schemeClr val="tx2"/>
                </a:solidFill>
              </a:rPr>
            </a:br>
            <a:r>
              <a:rPr lang="en-US" sz="3000" dirty="0">
                <a:solidFill>
                  <a:schemeClr val="tx2"/>
                </a:solidFill>
              </a:rPr>
              <a:t>True or false?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9682" y="1639914"/>
            <a:ext cx="6058818" cy="3375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406077"/>
                </a:solidFill>
              </a:rPr>
              <a:t>What might be some expected responses from middle primary students?</a:t>
            </a:r>
            <a:endParaRPr lang="en-AU" sz="2400" dirty="0">
              <a:solidFill>
                <a:srgbClr val="406077"/>
              </a:solidFill>
            </a:endParaRPr>
          </a:p>
          <a:p>
            <a:r>
              <a:rPr lang="en-AU" sz="2400" dirty="0">
                <a:solidFill>
                  <a:srgbClr val="406077"/>
                </a:solidFill>
              </a:rPr>
              <a:t>What mathematical ideas would you hope to hear expressed?</a:t>
            </a:r>
          </a:p>
          <a:p>
            <a:r>
              <a:rPr lang="en-US" sz="2400" dirty="0">
                <a:solidFill>
                  <a:srgbClr val="406077"/>
                </a:solidFill>
              </a:rPr>
              <a:t>What can limit their thinking?</a:t>
            </a:r>
          </a:p>
          <a:p>
            <a:r>
              <a:rPr lang="en-US" sz="2400" dirty="0">
                <a:solidFill>
                  <a:srgbClr val="406077"/>
                </a:solidFill>
              </a:rPr>
              <a:t>Discuss</a:t>
            </a:r>
            <a:endParaRPr lang="en-AU" sz="2400" dirty="0">
              <a:solidFill>
                <a:srgbClr val="406077"/>
              </a:solidFill>
            </a:endParaRPr>
          </a:p>
        </p:txBody>
      </p:sp>
      <p:sp>
        <p:nvSpPr>
          <p:cNvPr id="5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d1_s7_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156" y="4666820"/>
            <a:ext cx="360000" cy="360000"/>
          </a:xfrm>
          <a:prstGeom prst="rect">
            <a:avLst/>
          </a:prstGeom>
        </p:spPr>
      </p:pic>
      <p:pic>
        <p:nvPicPr>
          <p:cNvPr id="3" name="mod1_s7_2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156" y="4654914"/>
            <a:ext cx="360000" cy="360000"/>
          </a:xfrm>
          <a:prstGeom prst="rect">
            <a:avLst/>
          </a:prstGeom>
        </p:spPr>
      </p:pic>
      <p:pic>
        <p:nvPicPr>
          <p:cNvPr id="2" name="mod1_s7_1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156" y="4654914"/>
            <a:ext cx="360000" cy="36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4940" y="1424877"/>
            <a:ext cx="5623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Is it necessary to calculate?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4940" y="2242529"/>
            <a:ext cx="5623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Is there anything special about the numbers 73 and 39?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24941" y="3429514"/>
            <a:ext cx="5623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06077"/>
                </a:solidFill>
                <a:latin typeface="Arial" charset="0"/>
                <a:ea typeface="Arial" charset="0"/>
                <a:cs typeface="Arial" charset="0"/>
              </a:rPr>
              <a:t>Could it be written 73 + 39 – 39 = 73?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1333500" y="347974"/>
            <a:ext cx="6615000" cy="945000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chemeClr val="tx2"/>
                </a:solidFill>
              </a:rPr>
              <a:t>73 – 39 + 39 = 73</a:t>
            </a:r>
            <a:endParaRPr lang="en-US" dirty="0"/>
          </a:p>
        </p:txBody>
      </p:sp>
      <p:sp>
        <p:nvSpPr>
          <p:cNvPr id="13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14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  <p:sp>
        <p:nvSpPr>
          <p:cNvPr id="15" name="Footer Placeholder 12"/>
          <p:cNvSpPr txBox="1">
            <a:spLocks/>
          </p:cNvSpPr>
          <p:nvPr/>
        </p:nvSpPr>
        <p:spPr>
          <a:xfrm>
            <a:off x="6637465" y="4730652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289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3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326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9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17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8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493755" y="-280017"/>
            <a:ext cx="6615000" cy="1790700"/>
          </a:xfrm>
        </p:spPr>
        <p:txBody>
          <a:bodyPr>
            <a:normAutofit/>
          </a:bodyPr>
          <a:lstStyle/>
          <a:p>
            <a:pPr algn="l"/>
            <a:r>
              <a:rPr lang="en-US" sz="3000" dirty="0"/>
              <a:t>How can you help students explain why 73 – 39 + 39 = 73 </a:t>
            </a:r>
            <a:r>
              <a:rPr lang="en-US" sz="3000" b="1" dirty="0"/>
              <a:t>must</a:t>
            </a:r>
            <a:r>
              <a:rPr lang="en-US" sz="3000" dirty="0"/>
              <a:t> be true?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323314" y="2329645"/>
            <a:ext cx="4314151" cy="1755000"/>
          </a:xfrm>
        </p:spPr>
        <p:txBody>
          <a:bodyPr>
            <a:normAutofit/>
          </a:bodyPr>
          <a:lstStyle/>
          <a:p>
            <a:pPr algn="l"/>
            <a:r>
              <a:rPr lang="en-US" sz="2000" dirty="0">
                <a:solidFill>
                  <a:srgbClr val="406077"/>
                </a:solidFill>
              </a:rPr>
              <a:t>What will students at this early stage be likely to say? </a:t>
            </a:r>
          </a:p>
          <a:p>
            <a:pPr algn="l"/>
            <a:r>
              <a:rPr lang="en-US" sz="2000" dirty="0">
                <a:solidFill>
                  <a:srgbClr val="406077"/>
                </a:solidFill>
              </a:rPr>
              <a:t>How would you help students to </a:t>
            </a:r>
            <a:r>
              <a:rPr lang="en-US" sz="2000" dirty="0" err="1">
                <a:solidFill>
                  <a:srgbClr val="406077"/>
                </a:solidFill>
              </a:rPr>
              <a:t>generalise</a:t>
            </a:r>
            <a:r>
              <a:rPr lang="en-US" sz="2000" dirty="0">
                <a:solidFill>
                  <a:srgbClr val="406077"/>
                </a:solidFill>
              </a:rPr>
              <a:t> the relationship?</a:t>
            </a:r>
          </a:p>
          <a:p>
            <a:pPr algn="l"/>
            <a:r>
              <a:rPr lang="en-US" sz="2000" dirty="0">
                <a:solidFill>
                  <a:srgbClr val="406077"/>
                </a:solidFill>
              </a:rPr>
              <a:t>Discuss</a:t>
            </a:r>
          </a:p>
        </p:txBody>
      </p:sp>
      <p:pic>
        <p:nvPicPr>
          <p:cNvPr id="2" name="mod1_s8_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5727" y="4640580"/>
            <a:ext cx="360000" cy="360000"/>
          </a:xfrm>
          <a:prstGeom prst="rect">
            <a:avLst/>
          </a:prstGeom>
        </p:spPr>
      </p:pic>
      <p:sp>
        <p:nvSpPr>
          <p:cNvPr id="7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148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14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148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148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33500" y="330405"/>
            <a:ext cx="6615000" cy="945000"/>
          </a:xfrm>
        </p:spPr>
        <p:txBody>
          <a:bodyPr>
            <a:normAutofit/>
          </a:bodyPr>
          <a:lstStyle/>
          <a:p>
            <a:r>
              <a:rPr lang="en-US" sz="3300" dirty="0"/>
              <a:t>73 – 39 + 39 = 73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3694" y="1358926"/>
            <a:ext cx="6615000" cy="3375000"/>
          </a:xfrm>
        </p:spPr>
        <p:txBody>
          <a:bodyPr/>
          <a:lstStyle/>
          <a:p>
            <a:pPr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406077"/>
                </a:solidFill>
              </a:rPr>
              <a:t>Teachers may </a:t>
            </a:r>
            <a:r>
              <a:rPr lang="en-US" dirty="0" err="1">
                <a:solidFill>
                  <a:srgbClr val="406077"/>
                </a:solidFill>
              </a:rPr>
              <a:t>generalise</a:t>
            </a:r>
            <a:r>
              <a:rPr lang="en-US" dirty="0">
                <a:solidFill>
                  <a:srgbClr val="406077"/>
                </a:solidFill>
              </a:rPr>
              <a:t> the relationship </a:t>
            </a:r>
            <a:br>
              <a:rPr lang="en-US" dirty="0">
                <a:solidFill>
                  <a:srgbClr val="406077"/>
                </a:solidFill>
              </a:rPr>
            </a:br>
            <a:r>
              <a:rPr lang="en-US" dirty="0">
                <a:solidFill>
                  <a:srgbClr val="406077"/>
                </a:solidFill>
              </a:rPr>
              <a:t>as something like:</a:t>
            </a:r>
            <a:endParaRPr lang="en-AU" dirty="0">
              <a:solidFill>
                <a:srgbClr val="406077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406077"/>
                </a:solidFill>
              </a:rPr>
              <a:t>		</a:t>
            </a:r>
            <a:r>
              <a:rPr lang="en-US" sz="3000" dirty="0" err="1">
                <a:solidFill>
                  <a:srgbClr val="406077"/>
                </a:solidFill>
              </a:rPr>
              <a:t>x</a:t>
            </a:r>
            <a:r>
              <a:rPr lang="en-US" sz="3000" dirty="0">
                <a:solidFill>
                  <a:srgbClr val="406077"/>
                </a:solidFill>
              </a:rPr>
              <a:t> – </a:t>
            </a:r>
            <a:r>
              <a:rPr lang="en-US" sz="3000" dirty="0" err="1">
                <a:solidFill>
                  <a:srgbClr val="406077"/>
                </a:solidFill>
              </a:rPr>
              <a:t>y</a:t>
            </a:r>
            <a:r>
              <a:rPr lang="en-US" sz="3000" dirty="0">
                <a:solidFill>
                  <a:srgbClr val="406077"/>
                </a:solidFill>
              </a:rPr>
              <a:t> + </a:t>
            </a:r>
            <a:r>
              <a:rPr lang="en-US" sz="3000" dirty="0" err="1">
                <a:solidFill>
                  <a:srgbClr val="406077"/>
                </a:solidFill>
              </a:rPr>
              <a:t>y</a:t>
            </a:r>
            <a:r>
              <a:rPr lang="en-US" sz="3000" dirty="0">
                <a:solidFill>
                  <a:srgbClr val="406077"/>
                </a:solidFill>
              </a:rPr>
              <a:t> = </a:t>
            </a:r>
            <a:r>
              <a:rPr lang="en-US" sz="3000" dirty="0" err="1">
                <a:solidFill>
                  <a:srgbClr val="406077"/>
                </a:solidFill>
              </a:rPr>
              <a:t>x</a:t>
            </a:r>
            <a:endParaRPr lang="en-AU" sz="3000" dirty="0">
              <a:solidFill>
                <a:srgbClr val="406077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406077"/>
                </a:solidFill>
              </a:rPr>
              <a:t>or	</a:t>
            </a:r>
            <a:r>
              <a:rPr lang="en-US" sz="3000" dirty="0" err="1">
                <a:solidFill>
                  <a:srgbClr val="406077"/>
                </a:solidFill>
              </a:rPr>
              <a:t>x</a:t>
            </a:r>
            <a:r>
              <a:rPr lang="en-US" sz="3000" dirty="0">
                <a:solidFill>
                  <a:srgbClr val="406077"/>
                </a:solidFill>
              </a:rPr>
              <a:t> + </a:t>
            </a:r>
            <a:r>
              <a:rPr lang="en-US" sz="3000" dirty="0" err="1">
                <a:solidFill>
                  <a:srgbClr val="406077"/>
                </a:solidFill>
              </a:rPr>
              <a:t>y</a:t>
            </a:r>
            <a:r>
              <a:rPr lang="en-US" sz="3000" dirty="0">
                <a:solidFill>
                  <a:srgbClr val="406077"/>
                </a:solidFill>
              </a:rPr>
              <a:t> – </a:t>
            </a:r>
            <a:r>
              <a:rPr lang="en-US" sz="3000" dirty="0" err="1">
                <a:solidFill>
                  <a:srgbClr val="406077"/>
                </a:solidFill>
              </a:rPr>
              <a:t>y</a:t>
            </a:r>
            <a:r>
              <a:rPr lang="en-US" sz="3000" dirty="0">
                <a:solidFill>
                  <a:srgbClr val="406077"/>
                </a:solidFill>
              </a:rPr>
              <a:t> = </a:t>
            </a:r>
            <a:r>
              <a:rPr lang="en-US" sz="3000" dirty="0" err="1">
                <a:solidFill>
                  <a:srgbClr val="406077"/>
                </a:solidFill>
              </a:rPr>
              <a:t>x</a:t>
            </a:r>
            <a:r>
              <a:rPr lang="en-US" sz="3000" dirty="0">
                <a:solidFill>
                  <a:srgbClr val="406077"/>
                </a:solidFill>
              </a:rPr>
              <a:t> </a:t>
            </a:r>
          </a:p>
        </p:txBody>
      </p:sp>
      <p:pic>
        <p:nvPicPr>
          <p:cNvPr id="2" name="mod1_s9_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330" y="4694420"/>
            <a:ext cx="360000" cy="360000"/>
          </a:xfrm>
          <a:prstGeom prst="rect">
            <a:avLst/>
          </a:prstGeom>
        </p:spPr>
      </p:pic>
      <p:sp>
        <p:nvSpPr>
          <p:cNvPr id="6" name="Footer Placeholder 12"/>
          <p:cNvSpPr txBox="1">
            <a:spLocks/>
          </p:cNvSpPr>
          <p:nvPr/>
        </p:nvSpPr>
        <p:spPr>
          <a:xfrm>
            <a:off x="6637465" y="4733926"/>
            <a:ext cx="2142205" cy="280988"/>
          </a:xfrm>
          <a:prstGeom prst="rect">
            <a:avLst/>
          </a:prstGeom>
        </p:spPr>
        <p:txBody>
          <a:bodyPr vert="horz" wrap="square" lIns="51435" tIns="25718" rIns="51435" bIns="2571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400" b="0" i="0" kern="1200">
                <a:solidFill>
                  <a:srgbClr val="406077"/>
                </a:solidFill>
                <a:latin typeface="Tahoma" charset="0"/>
                <a:ea typeface="Tahoma" charset="0"/>
                <a:cs typeface="Tahoma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788" dirty="0">
                <a:latin typeface="Arial" charset="0"/>
                <a:ea typeface="Arial" charset="0"/>
                <a:cs typeface="Arial" charset="0"/>
              </a:rPr>
              <a:t>Click to continue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981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dimens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mensions.potx" id="{1DCD11BF-79FB-8644-8FD0-F3F24A0DFC4A}" vid="{062C5C34-0FAB-154B-9005-45661C6D138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mensions.potx" id="{1DCD11BF-79FB-8644-8FD0-F3F24A0DFC4A}" vid="{4CFDDF6E-5742-B042-A600-9A5D2F1551A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dimensions</Template>
  <TotalTime>1788</TotalTime>
  <Words>534</Words>
  <Application>Microsoft Macintosh PowerPoint</Application>
  <PresentationFormat>On-screen Show (16:9)</PresentationFormat>
  <Paragraphs>104</Paragraphs>
  <Slides>19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Lucida Grande</vt:lpstr>
      <vt:lpstr>Wingdings</vt:lpstr>
      <vt:lpstr>dimensions</vt:lpstr>
      <vt:lpstr>1_Office Theme</vt:lpstr>
      <vt:lpstr>Beginning algebraic reasoning</vt:lpstr>
      <vt:lpstr>Developed by Max Stephens</vt:lpstr>
      <vt:lpstr>How to use this module</vt:lpstr>
      <vt:lpstr>Introduction</vt:lpstr>
      <vt:lpstr>73 – 39 + 39 = 73  True or false?</vt:lpstr>
      <vt:lpstr>73 – 39 + 39 = 73 True or false?</vt:lpstr>
      <vt:lpstr>73 – 39 + 39 = 73</vt:lpstr>
      <vt:lpstr>How can you help students explain why 73 – 39 + 39 = 73 must be true?</vt:lpstr>
      <vt:lpstr>73 – 39 + 39 = 73</vt:lpstr>
      <vt:lpstr>Earlier in the primary years, students meet missing number sentences such as: 7 + 6 =  + 5</vt:lpstr>
      <vt:lpstr>7 + 6 =  + 5</vt:lpstr>
      <vt:lpstr> + 17 = 15 + 24</vt:lpstr>
      <vt:lpstr>◼ + 17 = 15 + 24</vt:lpstr>
      <vt:lpstr> + 17 = 15 + ▲</vt:lpstr>
      <vt:lpstr> + 17 = 15 + ▲</vt:lpstr>
      <vt:lpstr> + 17 = 15 + ▲</vt:lpstr>
      <vt:lpstr>With your class</vt:lpstr>
      <vt:lpstr>Summary</vt:lpstr>
      <vt:lpstr>Summary</vt:lpstr>
    </vt:vector>
  </TitlesOfParts>
  <Company>AAMT Inc.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Algebraic reasoning: Module 1</dc:title>
  <dc:creator>Toby Spencer</dc:creator>
  <cp:lastModifiedBy>Toby Spencer</cp:lastModifiedBy>
  <cp:revision>114</cp:revision>
  <cp:lastPrinted>2015-01-29T03:23:13Z</cp:lastPrinted>
  <dcterms:created xsi:type="dcterms:W3CDTF">2015-01-27T23:40:15Z</dcterms:created>
  <dcterms:modified xsi:type="dcterms:W3CDTF">2018-08-16T01:17:07Z</dcterms:modified>
</cp:coreProperties>
</file>