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7" r:id="rId1"/>
    <p:sldMasterId id="2147483816" r:id="rId2"/>
  </p:sldMasterIdLst>
  <p:notesMasterIdLst>
    <p:notesMasterId r:id="rId32"/>
  </p:notesMasterIdLst>
  <p:handoutMasterIdLst>
    <p:handoutMasterId r:id="rId33"/>
  </p:handoutMasterIdLst>
  <p:sldIdLst>
    <p:sldId id="326" r:id="rId3"/>
    <p:sldId id="327" r:id="rId4"/>
    <p:sldId id="328" r:id="rId5"/>
    <p:sldId id="257" r:id="rId6"/>
    <p:sldId id="300" r:id="rId7"/>
    <p:sldId id="301" r:id="rId8"/>
    <p:sldId id="292" r:id="rId9"/>
    <p:sldId id="311" r:id="rId10"/>
    <p:sldId id="313" r:id="rId11"/>
    <p:sldId id="312" r:id="rId12"/>
    <p:sldId id="294" r:id="rId13"/>
    <p:sldId id="299" r:id="rId14"/>
    <p:sldId id="321" r:id="rId15"/>
    <p:sldId id="322" r:id="rId16"/>
    <p:sldId id="295" r:id="rId17"/>
    <p:sldId id="304" r:id="rId18"/>
    <p:sldId id="296" r:id="rId19"/>
    <p:sldId id="305" r:id="rId20"/>
    <p:sldId id="306" r:id="rId21"/>
    <p:sldId id="307" r:id="rId22"/>
    <p:sldId id="308" r:id="rId23"/>
    <p:sldId id="309" r:id="rId24"/>
    <p:sldId id="310" r:id="rId25"/>
    <p:sldId id="297" r:id="rId26"/>
    <p:sldId id="323" r:id="rId27"/>
    <p:sldId id="324" r:id="rId28"/>
    <p:sldId id="325" r:id="rId29"/>
    <p:sldId id="314" r:id="rId30"/>
    <p:sldId id="28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6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4" autoAdjust="0"/>
    <p:restoredTop sz="94635" autoAdjust="0"/>
  </p:normalViewPr>
  <p:slideViewPr>
    <p:cSldViewPr snapToGrid="0" snapToObjects="1">
      <p:cViewPr varScale="1">
        <p:scale>
          <a:sx n="119" d="100"/>
          <a:sy n="119" d="100"/>
        </p:scale>
        <p:origin x="232" y="6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AE22-BA42-E844-AF4D-3FC3DEF54B2D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D9726-895E-5642-AF69-D29CC26818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61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DB789-A0E4-FC41-A88F-E0D29EABCBC2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8FC2C-B79D-6546-A7CD-42435F8CEE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81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8000" y="1122363"/>
            <a:ext cx="8820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8000" y="3602039"/>
            <a:ext cx="8820000" cy="23400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9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365125"/>
            <a:ext cx="8820000" cy="1260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43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1709741"/>
            <a:ext cx="88200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8000" y="4589465"/>
            <a:ext cx="88200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33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78000" y="1921906"/>
            <a:ext cx="4320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1778000" y="1921906"/>
            <a:ext cx="4320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93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544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3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3" y="449261"/>
            <a:ext cx="422671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4719" y="987427"/>
            <a:ext cx="535067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8001" y="2049462"/>
            <a:ext cx="422671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43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3" y="449261"/>
            <a:ext cx="4098431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70173" y="987427"/>
            <a:ext cx="5403273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8001" y="2049462"/>
            <a:ext cx="409842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842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0500" y="1122366"/>
            <a:ext cx="8940800" cy="1557337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0500" y="2781300"/>
            <a:ext cx="894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7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8000" y="365125"/>
            <a:ext cx="8820000" cy="12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8000" y="1825625"/>
            <a:ext cx="8820000" cy="45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440000" cy="6858000"/>
          </a:xfrm>
          <a:prstGeom prst="rect">
            <a:avLst/>
          </a:prstGeom>
          <a:gradFill flip="none" rotWithShape="1">
            <a:gsLst>
              <a:gs pos="0">
                <a:srgbClr val="406077"/>
              </a:gs>
              <a:gs pos="7900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8" name="Picture 8" descr="dimensions_logo_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44491"/>
            <a:ext cx="1260000" cy="10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09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rgbClr val="406077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22502" y="3284539"/>
            <a:ext cx="9969500" cy="3071812"/>
          </a:xfrm>
          <a:prstGeom prst="rect">
            <a:avLst/>
          </a:prstGeom>
          <a:gradFill flip="none" rotWithShape="1">
            <a:gsLst>
              <a:gs pos="91000">
                <a:srgbClr val="406077"/>
              </a:gs>
              <a:gs pos="9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 flipH="1">
            <a:off x="0" y="6356352"/>
            <a:ext cx="9144000" cy="512763"/>
          </a:xfrm>
          <a:prstGeom prst="rect">
            <a:avLst/>
          </a:prstGeom>
          <a:gradFill flip="none" rotWithShape="1">
            <a:gsLst>
              <a:gs pos="100000">
                <a:srgbClr val="406077"/>
              </a:gs>
              <a:gs pos="2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 flipV="1">
            <a:off x="2733676" y="3119439"/>
            <a:ext cx="9458325" cy="165100"/>
          </a:xfrm>
          <a:prstGeom prst="rect">
            <a:avLst/>
          </a:prstGeom>
          <a:solidFill>
            <a:srgbClr val="CE11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13" name="Picture 9" descr="dimensions_logo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2" y="190501"/>
            <a:ext cx="2451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33676" y="2692403"/>
            <a:ext cx="9458325" cy="536575"/>
          </a:xfrm>
          <a:prstGeom prst="rect">
            <a:avLst/>
          </a:prstGeom>
          <a:solidFill>
            <a:srgbClr val="4060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209" y="5181603"/>
            <a:ext cx="954087" cy="95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5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rgbClr val="406077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em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emf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emf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4.em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5.emf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8.emf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9.emf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Beginning algebraic reasoning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sz="2000" dirty="0"/>
              <a:t>Module 2: Relational thinking and subtraction</a:t>
            </a:r>
          </a:p>
          <a:p>
            <a:endParaRPr lang="en-US" dirty="0"/>
          </a:p>
        </p:txBody>
      </p:sp>
      <p:sp>
        <p:nvSpPr>
          <p:cNvPr id="4" name="Footer Placeholder 12"/>
          <p:cNvSpPr txBox="1">
            <a:spLocks/>
          </p:cNvSpPr>
          <p:nvPr/>
        </p:nvSpPr>
        <p:spPr>
          <a:xfrm>
            <a:off x="9547933" y="6458574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115131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3701256"/>
            <a:ext cx="5041900" cy="7493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9" y="473130"/>
            <a:ext cx="8820000" cy="1260000"/>
          </a:xfrm>
        </p:spPr>
        <p:txBody>
          <a:bodyPr>
            <a:normAutofit/>
          </a:bodyPr>
          <a:lstStyle/>
          <a:p>
            <a:r>
              <a:rPr lang="en-US" sz="3200" b="1" dirty="0"/>
              <a:t>Find the missing number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47394" y="3670202"/>
            <a:ext cx="1067509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50</a:t>
            </a:r>
          </a:p>
        </p:txBody>
      </p:sp>
      <p:sp>
        <p:nvSpPr>
          <p:cNvPr id="7" name="Curved Down Arrow 6"/>
          <p:cNvSpPr/>
          <p:nvPr/>
        </p:nvSpPr>
        <p:spPr>
          <a:xfrm flipH="1">
            <a:off x="3318520" y="2631852"/>
            <a:ext cx="4518509" cy="83740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rot="10800000">
            <a:off x="5623788" y="4238701"/>
            <a:ext cx="4311449" cy="74817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7394" y="1985522"/>
            <a:ext cx="1067509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1496" y="5125672"/>
            <a:ext cx="911064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–9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59608" y="1429883"/>
            <a:ext cx="5414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Incorrect relational thinking</a:t>
            </a:r>
          </a:p>
        </p:txBody>
      </p:sp>
      <p:pic>
        <p:nvPicPr>
          <p:cNvPr id="5" name="10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254" y="6094688"/>
            <a:ext cx="432000" cy="432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6691297" y="3880624"/>
            <a:ext cx="480087" cy="35807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211283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86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1" animBg="1"/>
      <p:bldP spid="8" grpId="0" animBg="1"/>
      <p:bldP spid="9" grpId="0"/>
      <p:bldP spid="10" grpId="0"/>
      <p:bldP spid="3" grpId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9" y="498940"/>
            <a:ext cx="8820000" cy="1260000"/>
          </a:xfrm>
        </p:spPr>
        <p:txBody>
          <a:bodyPr>
            <a:normAutofit/>
          </a:bodyPr>
          <a:lstStyle/>
          <a:p>
            <a:r>
              <a:rPr lang="en-US" sz="3200" b="1" dirty="0"/>
              <a:t>What is ‘difference’?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5922" y="1625125"/>
            <a:ext cx="8820000" cy="4500000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406077"/>
                </a:solidFill>
              </a:rPr>
              <a:t>‘Taking away’ is an </a:t>
            </a:r>
            <a:r>
              <a:rPr lang="en-AU" b="1" dirty="0">
                <a:solidFill>
                  <a:srgbClr val="406077"/>
                </a:solidFill>
              </a:rPr>
              <a:t>action </a:t>
            </a:r>
            <a:r>
              <a:rPr lang="en-AU" dirty="0">
                <a:solidFill>
                  <a:srgbClr val="406077"/>
                </a:solidFill>
              </a:rPr>
              <a:t>just as ‘adding to’ </a:t>
            </a:r>
            <a:br>
              <a:rPr lang="en-AU" dirty="0">
                <a:solidFill>
                  <a:srgbClr val="406077"/>
                </a:solidFill>
              </a:rPr>
            </a:br>
            <a:r>
              <a:rPr lang="en-AU" dirty="0">
                <a:solidFill>
                  <a:srgbClr val="406077"/>
                </a:solidFill>
              </a:rPr>
              <a:t>or ‘multiply by’ are actions. </a:t>
            </a:r>
            <a:endParaRPr lang="en-US" dirty="0">
              <a:solidFill>
                <a:srgbClr val="406077"/>
              </a:solidFill>
            </a:endParaRPr>
          </a:p>
          <a:p>
            <a:endParaRPr lang="en-AU" dirty="0">
              <a:solidFill>
                <a:srgbClr val="406077"/>
              </a:solidFill>
            </a:endParaRPr>
          </a:p>
          <a:p>
            <a:r>
              <a:rPr lang="en-AU" dirty="0">
                <a:solidFill>
                  <a:srgbClr val="406077"/>
                </a:solidFill>
              </a:rPr>
              <a:t>‘Difference’ is a </a:t>
            </a:r>
            <a:r>
              <a:rPr lang="en-AU" b="1" dirty="0">
                <a:solidFill>
                  <a:srgbClr val="406077"/>
                </a:solidFill>
              </a:rPr>
              <a:t>relation</a:t>
            </a:r>
            <a:r>
              <a:rPr lang="en-AU" dirty="0">
                <a:solidFill>
                  <a:srgbClr val="406077"/>
                </a:solidFill>
              </a:rPr>
              <a:t> between two known </a:t>
            </a:r>
            <a:br>
              <a:rPr lang="en-AU" dirty="0">
                <a:solidFill>
                  <a:srgbClr val="406077"/>
                </a:solidFill>
              </a:rPr>
            </a:br>
            <a:r>
              <a:rPr lang="en-AU" dirty="0">
                <a:solidFill>
                  <a:srgbClr val="406077"/>
                </a:solidFill>
              </a:rPr>
              <a:t>quantities; ‘more than’ or ‘less than’ are relations too.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89098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487787"/>
            <a:ext cx="8820000" cy="1260000"/>
          </a:xfrm>
        </p:spPr>
        <p:txBody>
          <a:bodyPr>
            <a:normAutofit/>
          </a:bodyPr>
          <a:lstStyle/>
          <a:p>
            <a:r>
              <a:rPr lang="en-US" sz="3200" b="1" dirty="0"/>
              <a:t>What is ‘difference’?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en-AU" dirty="0">
                <a:solidFill>
                  <a:srgbClr val="406077"/>
                </a:solidFill>
              </a:rPr>
              <a:t>Angie is 11 years old and her brother is 14. </a:t>
            </a:r>
          </a:p>
          <a:p>
            <a:pPr marL="82296" indent="0">
              <a:buNone/>
            </a:pPr>
            <a:r>
              <a:rPr lang="en-AU" dirty="0">
                <a:solidFill>
                  <a:srgbClr val="406077"/>
                </a:solidFill>
              </a:rPr>
              <a:t>What is the difference in their ages? </a:t>
            </a:r>
          </a:p>
          <a:p>
            <a:pPr marL="82296" indent="0">
              <a:buNone/>
            </a:pPr>
            <a:r>
              <a:rPr lang="en-AU" dirty="0">
                <a:solidFill>
                  <a:srgbClr val="406077"/>
                </a:solidFill>
              </a:rPr>
              <a:t>Will this ever change?</a:t>
            </a:r>
          </a:p>
          <a:p>
            <a:pPr marL="82296" indent="0">
              <a:buNone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12-1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375" y="5954194"/>
            <a:ext cx="432000" cy="43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9513" y="3321043"/>
            <a:ext cx="2829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Discuss</a:t>
            </a:r>
            <a:endParaRPr lang="en-US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345622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223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223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487786"/>
            <a:ext cx="8820000" cy="1260000"/>
          </a:xfrm>
        </p:spPr>
        <p:txBody>
          <a:bodyPr>
            <a:normAutofit/>
          </a:bodyPr>
          <a:lstStyle/>
          <a:p>
            <a:r>
              <a:rPr lang="en-US" sz="3200" b="1" dirty="0"/>
              <a:t>What is ‘difference’?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608" y="1587025"/>
            <a:ext cx="7498080" cy="2317486"/>
          </a:xfrm>
        </p:spPr>
        <p:txBody>
          <a:bodyPr/>
          <a:lstStyle/>
          <a:p>
            <a:pPr marL="82296" indent="0">
              <a:buNone/>
            </a:pPr>
            <a:r>
              <a:rPr lang="en-AU" dirty="0">
                <a:solidFill>
                  <a:srgbClr val="406077"/>
                </a:solidFill>
              </a:rPr>
              <a:t>Angie is 11 years old and her brother is 14. </a:t>
            </a:r>
          </a:p>
          <a:p>
            <a:pPr marL="82296" indent="0">
              <a:buNone/>
            </a:pPr>
            <a:endParaRPr lang="en-AU" dirty="0">
              <a:solidFill>
                <a:srgbClr val="406077"/>
              </a:solidFill>
            </a:endParaRPr>
          </a:p>
          <a:p>
            <a:pPr marL="82296" indent="0">
              <a:buNone/>
            </a:pPr>
            <a:r>
              <a:rPr lang="en-AU" dirty="0">
                <a:solidFill>
                  <a:srgbClr val="406077"/>
                </a:solidFill>
              </a:rPr>
              <a:t>We can represent this difference in their ages </a:t>
            </a:r>
            <a:br>
              <a:rPr lang="en-AU" dirty="0">
                <a:solidFill>
                  <a:srgbClr val="406077"/>
                </a:solidFill>
              </a:rPr>
            </a:br>
            <a:r>
              <a:rPr lang="en-AU" dirty="0">
                <a:solidFill>
                  <a:srgbClr val="406077"/>
                </a:solidFill>
              </a:rPr>
              <a:t>by writing: 14 – 11 = 3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9608" y="4222023"/>
            <a:ext cx="61397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"/>
            <a:r>
              <a:rPr lang="en-AU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How will this expression change in 5 years, 8 years, and 10 years?  </a:t>
            </a:r>
          </a:p>
          <a:p>
            <a:pPr marL="82296"/>
            <a:r>
              <a:rPr lang="en-AU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Discuss </a:t>
            </a:r>
            <a:endParaRPr lang="en-US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14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144" y="6068682"/>
            <a:ext cx="432000" cy="432000"/>
          </a:xfrm>
          <a:prstGeom prst="rect">
            <a:avLst/>
          </a:prstGeom>
        </p:spPr>
      </p:pic>
      <p:sp>
        <p:nvSpPr>
          <p:cNvPr id="8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223315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86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9" y="572320"/>
            <a:ext cx="8820000" cy="1260000"/>
          </a:xfrm>
        </p:spPr>
        <p:txBody>
          <a:bodyPr>
            <a:normAutofit/>
          </a:bodyPr>
          <a:lstStyle/>
          <a:p>
            <a:r>
              <a:rPr lang="en-US" sz="3200" b="1" dirty="0"/>
              <a:t>What is ‘difference’?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608" y="1740049"/>
            <a:ext cx="7498080" cy="769040"/>
          </a:xfrm>
        </p:spPr>
        <p:txBody>
          <a:bodyPr/>
          <a:lstStyle/>
          <a:p>
            <a:pPr marL="82296" indent="0">
              <a:buNone/>
            </a:pPr>
            <a:r>
              <a:rPr lang="en-AU" dirty="0">
                <a:solidFill>
                  <a:srgbClr val="406077"/>
                </a:solidFill>
              </a:rPr>
              <a:t>Angie is 11 years old and her brother is 14.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9608" y="2350519"/>
            <a:ext cx="74980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"/>
            <a:r>
              <a:rPr lang="en-AU" sz="32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Now: 				14 – 11 = 3</a:t>
            </a:r>
          </a:p>
          <a:p>
            <a:pPr marL="82296"/>
            <a:r>
              <a:rPr lang="en-AU" sz="32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5 years:			19 – 16 = 3 </a:t>
            </a:r>
          </a:p>
          <a:p>
            <a:pPr marL="82296"/>
            <a:r>
              <a:rPr lang="en-AU" sz="32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8 years:			22 – 19 = 3</a:t>
            </a:r>
          </a:p>
          <a:p>
            <a:pPr marL="82296"/>
            <a:r>
              <a:rPr lang="en-AU" sz="32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10 years: 		24 – 21 = 3</a:t>
            </a:r>
          </a:p>
          <a:p>
            <a:pPr marL="82296"/>
            <a:endParaRPr lang="en-AU" sz="2400" b="1" dirty="0">
              <a:latin typeface="Arial" charset="0"/>
              <a:ea typeface="Arial" charset="0"/>
              <a:cs typeface="Arial" charset="0"/>
            </a:endParaRPr>
          </a:p>
          <a:p>
            <a:pPr marL="82296"/>
            <a:r>
              <a:rPr lang="en-AU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Difference is a relation.</a:t>
            </a:r>
            <a:endParaRPr lang="en-US" sz="2400" dirty="0">
              <a:solidFill>
                <a:srgbClr val="40607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15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214" y="6094688"/>
            <a:ext cx="432000" cy="432000"/>
          </a:xfrm>
          <a:prstGeom prst="rect">
            <a:avLst/>
          </a:prstGeom>
        </p:spPr>
      </p:pic>
      <p:sp>
        <p:nvSpPr>
          <p:cNvPr id="7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149136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398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398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487786"/>
            <a:ext cx="9373220" cy="1260000"/>
          </a:xfrm>
        </p:spPr>
        <p:txBody>
          <a:bodyPr>
            <a:normAutofit/>
          </a:bodyPr>
          <a:lstStyle/>
          <a:p>
            <a:r>
              <a:rPr lang="en-AU" sz="3200" b="1" dirty="0">
                <a:effectLst/>
              </a:rPr>
              <a:t>Representing difference with a number line </a:t>
            </a:r>
            <a:endParaRPr lang="en-US" sz="3200" b="1" dirty="0"/>
          </a:p>
        </p:txBody>
      </p:sp>
      <p:pic>
        <p:nvPicPr>
          <p:cNvPr id="3" name="16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254" y="6094688"/>
            <a:ext cx="432000" cy="432000"/>
          </a:xfrm>
          <a:prstGeom prst="rect">
            <a:avLst/>
          </a:prstGeom>
        </p:spPr>
      </p:pic>
      <p:sp>
        <p:nvSpPr>
          <p:cNvPr id="7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949575" y="2780506"/>
            <a:ext cx="6477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7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9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9" y="253613"/>
            <a:ext cx="10120351" cy="1764758"/>
          </a:xfrm>
        </p:spPr>
        <p:txBody>
          <a:bodyPr>
            <a:normAutofit/>
          </a:bodyPr>
          <a:lstStyle/>
          <a:p>
            <a:r>
              <a:rPr lang="en-AU" sz="3200" b="1" dirty="0">
                <a:effectLst/>
              </a:rPr>
              <a:t>Representing difference with a number line </a:t>
            </a:r>
            <a:endParaRPr lang="en-US" sz="3200" b="1" dirty="0"/>
          </a:p>
        </p:txBody>
      </p:sp>
      <p:pic>
        <p:nvPicPr>
          <p:cNvPr id="3" name="17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890" y="5954194"/>
            <a:ext cx="432000" cy="432000"/>
          </a:xfrm>
          <a:prstGeom prst="rect">
            <a:avLst/>
          </a:prstGeom>
        </p:spPr>
      </p:pic>
      <p:sp>
        <p:nvSpPr>
          <p:cNvPr id="6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949575" y="2774156"/>
            <a:ext cx="64770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3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7958" y="631477"/>
            <a:ext cx="6240148" cy="1805078"/>
          </a:xfrm>
        </p:spPr>
        <p:txBody>
          <a:bodyPr>
            <a:normAutofit/>
          </a:bodyPr>
          <a:lstStyle/>
          <a:p>
            <a:r>
              <a:rPr lang="en-US" sz="3200" dirty="0"/>
              <a:t>The difference between 27 and 19 is the same as the difference between 26 and what number?</a:t>
            </a:r>
          </a:p>
        </p:txBody>
      </p:sp>
      <p:pic>
        <p:nvPicPr>
          <p:cNvPr id="3" name="18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506" y="5954194"/>
            <a:ext cx="432000" cy="432000"/>
          </a:xfrm>
          <a:prstGeom prst="rect">
            <a:avLst/>
          </a:prstGeom>
        </p:spPr>
      </p:pic>
      <p:sp>
        <p:nvSpPr>
          <p:cNvPr id="7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949575" y="2774156"/>
            <a:ext cx="64770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545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0262" y="631477"/>
            <a:ext cx="6076635" cy="1805078"/>
          </a:xfrm>
        </p:spPr>
        <p:txBody>
          <a:bodyPr>
            <a:normAutofit/>
          </a:bodyPr>
          <a:lstStyle/>
          <a:p>
            <a:r>
              <a:rPr lang="en-US" sz="3200" dirty="0"/>
              <a:t>The difference between 27 and 19 is the same as the difference between 26 and what number?</a:t>
            </a:r>
          </a:p>
        </p:txBody>
      </p:sp>
      <p:pic>
        <p:nvPicPr>
          <p:cNvPr id="3" name="19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729" y="5954194"/>
            <a:ext cx="432000" cy="432000"/>
          </a:xfrm>
          <a:prstGeom prst="rect">
            <a:avLst/>
          </a:prstGeom>
        </p:spPr>
      </p:pic>
      <p:sp>
        <p:nvSpPr>
          <p:cNvPr id="6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949575" y="2780660"/>
            <a:ext cx="64770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4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89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575" y="653780"/>
            <a:ext cx="7020733" cy="1805078"/>
          </a:xfrm>
        </p:spPr>
        <p:txBody>
          <a:bodyPr>
            <a:normAutofit/>
          </a:bodyPr>
          <a:lstStyle/>
          <a:p>
            <a:r>
              <a:rPr lang="en-US" sz="3200" dirty="0"/>
              <a:t>The difference between 27 and 19 is the same as the difference between 26 and what number?</a:t>
            </a:r>
          </a:p>
        </p:txBody>
      </p:sp>
      <p:pic>
        <p:nvPicPr>
          <p:cNvPr id="3" name="20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193" y="6094688"/>
            <a:ext cx="432000" cy="432000"/>
          </a:xfrm>
          <a:prstGeom prst="rect">
            <a:avLst/>
          </a:prstGeom>
        </p:spPr>
      </p:pic>
      <p:sp>
        <p:nvSpPr>
          <p:cNvPr id="6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949575" y="2774156"/>
            <a:ext cx="64770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13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9" y="92422"/>
            <a:ext cx="4226719" cy="1600200"/>
          </a:xfrm>
        </p:spPr>
        <p:txBody>
          <a:bodyPr/>
          <a:lstStyle/>
          <a:p>
            <a:r>
              <a:rPr lang="en-US" dirty="0"/>
              <a:t>Developed by</a:t>
            </a:r>
            <a:br>
              <a:rPr lang="en-US" dirty="0"/>
            </a:br>
            <a:r>
              <a:rPr lang="en-US" dirty="0"/>
              <a:t>Max Stephens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8001" y="1692622"/>
            <a:ext cx="4226717" cy="3811588"/>
          </a:xfrm>
        </p:spPr>
        <p:txBody>
          <a:bodyPr/>
          <a:lstStyle/>
          <a:p>
            <a:r>
              <a:rPr lang="en-US" dirty="0">
                <a:solidFill>
                  <a:srgbClr val="406077"/>
                </a:solidFill>
              </a:rPr>
              <a:t>University of Melbourne</a:t>
            </a:r>
          </a:p>
        </p:txBody>
      </p:sp>
      <p:pic>
        <p:nvPicPr>
          <p:cNvPr id="11" name="Picture 10" descr="max_stephe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10221" b="9330"/>
          <a:stretch/>
        </p:blipFill>
        <p:spPr>
          <a:xfrm rot="5400000">
            <a:off x="6264961" y="1699285"/>
            <a:ext cx="4873624" cy="3449904"/>
          </a:xfrm>
          <a:prstGeom prst="rect">
            <a:avLst/>
          </a:prstGeom>
        </p:spPr>
      </p:pic>
      <p:sp>
        <p:nvSpPr>
          <p:cNvPr id="12" name="Footer Placeholder 12"/>
          <p:cNvSpPr txBox="1">
            <a:spLocks/>
          </p:cNvSpPr>
          <p:nvPr/>
        </p:nvSpPr>
        <p:spPr>
          <a:xfrm>
            <a:off x="8849954" y="6311901"/>
            <a:ext cx="2856273" cy="374651"/>
          </a:xfrm>
          <a:prstGeom prst="rect">
            <a:avLst/>
          </a:prstGeom>
        </p:spPr>
        <p:txBody>
          <a:bodyPr vert="horz" wrap="square" lIns="68580" tIns="34291" rIns="68580" bIns="3429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51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68539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575" y="620326"/>
            <a:ext cx="6831163" cy="1805078"/>
          </a:xfrm>
        </p:spPr>
        <p:txBody>
          <a:bodyPr>
            <a:normAutofit/>
          </a:bodyPr>
          <a:lstStyle/>
          <a:p>
            <a:r>
              <a:rPr lang="en-US" sz="3200" dirty="0"/>
              <a:t>The difference between 27 and 19 is the same as the difference between what number and 9?</a:t>
            </a:r>
          </a:p>
        </p:txBody>
      </p:sp>
      <p:pic>
        <p:nvPicPr>
          <p:cNvPr id="3" name="21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910" y="5954194"/>
            <a:ext cx="432000" cy="432000"/>
          </a:xfrm>
          <a:prstGeom prst="rect">
            <a:avLst/>
          </a:prstGeom>
        </p:spPr>
      </p:pic>
      <p:sp>
        <p:nvSpPr>
          <p:cNvPr id="7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949575" y="2774156"/>
            <a:ext cx="64770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6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76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49575" y="2774156"/>
            <a:ext cx="6477000" cy="2603500"/>
          </a:xfrm>
          <a:prstGeom prst="rect">
            <a:avLst/>
          </a:prstGeom>
        </p:spPr>
      </p:pic>
      <p:pic>
        <p:nvPicPr>
          <p:cNvPr id="3" name="22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406" y="6094688"/>
            <a:ext cx="432000" cy="43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1178" y="2857773"/>
            <a:ext cx="83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17</a:t>
            </a:r>
          </a:p>
        </p:txBody>
      </p:sp>
      <p:sp>
        <p:nvSpPr>
          <p:cNvPr id="7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16086" y="698384"/>
            <a:ext cx="6931524" cy="1805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The difference between 27 and 19 is the same as the difference shown below.  What are the numbers?</a:t>
            </a:r>
          </a:p>
        </p:txBody>
      </p:sp>
    </p:spTree>
    <p:extLst>
      <p:ext uri="{BB962C8B-B14F-4D97-AF65-F5344CB8AC3E}">
        <p14:creationId xmlns:p14="http://schemas.microsoft.com/office/powerpoint/2010/main" val="24337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27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9575" y="2780506"/>
            <a:ext cx="6477000" cy="2590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216086" y="698384"/>
            <a:ext cx="6931524" cy="1805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/>
              <a:t>The difference between 27 and 19 is the same as the difference shown below.  What are the numbers?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72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086" y="698384"/>
            <a:ext cx="6931524" cy="1805078"/>
          </a:xfrm>
        </p:spPr>
        <p:txBody>
          <a:bodyPr>
            <a:normAutofit/>
          </a:bodyPr>
          <a:lstStyle/>
          <a:p>
            <a:r>
              <a:rPr lang="en-US" sz="3200" dirty="0"/>
              <a:t>The difference between 27 and 19 is the same as the difference shown below.  What are the numbers?</a:t>
            </a:r>
          </a:p>
        </p:txBody>
      </p:sp>
      <p:pic>
        <p:nvPicPr>
          <p:cNvPr id="5" name="24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155" y="6094688"/>
            <a:ext cx="432000" cy="432000"/>
          </a:xfrm>
          <a:prstGeom prst="rect">
            <a:avLst/>
          </a:prstGeom>
        </p:spPr>
      </p:pic>
      <p:sp>
        <p:nvSpPr>
          <p:cNvPr id="6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949575" y="2774156"/>
            <a:ext cx="64770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403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546" y="454335"/>
            <a:ext cx="9562790" cy="1260000"/>
          </a:xfrm>
        </p:spPr>
        <p:txBody>
          <a:bodyPr>
            <a:normAutofit/>
          </a:bodyPr>
          <a:lstStyle/>
          <a:p>
            <a:r>
              <a:rPr lang="en-US" sz="3200" b="1" dirty="0"/>
              <a:t>How might students find the missing number?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2297" y="4654790"/>
            <a:ext cx="248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=   14</a:t>
            </a:r>
          </a:p>
        </p:txBody>
      </p:sp>
      <p:pic>
        <p:nvPicPr>
          <p:cNvPr id="10" name="25-3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426" y="6094688"/>
            <a:ext cx="432000" cy="432000"/>
          </a:xfrm>
          <a:prstGeom prst="rect">
            <a:avLst/>
          </a:prstGeom>
        </p:spPr>
      </p:pic>
      <p:sp>
        <p:nvSpPr>
          <p:cNvPr id="8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67125" y="3701256"/>
            <a:ext cx="50419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68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Are there other ways that students might explain that this statement is true?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9655" y="2513472"/>
            <a:ext cx="1074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91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83533" y="4389389"/>
            <a:ext cx="68705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Discuss</a:t>
            </a:r>
          </a:p>
        </p:txBody>
      </p:sp>
      <p:sp>
        <p:nvSpPr>
          <p:cNvPr id="9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3242" y="2632607"/>
            <a:ext cx="5097734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194" y="775724"/>
            <a:ext cx="7498080" cy="1240388"/>
          </a:xfrm>
        </p:spPr>
        <p:txBody>
          <a:bodyPr>
            <a:normAutofit/>
          </a:bodyPr>
          <a:lstStyle/>
          <a:p>
            <a:r>
              <a:rPr lang="en-US" sz="3200" b="1" dirty="0"/>
              <a:t>Students’ thinking</a:t>
            </a:r>
            <a:br>
              <a:rPr lang="en-US" dirty="0"/>
            </a:br>
            <a:r>
              <a:rPr lang="en-AU" sz="3200" dirty="0"/>
              <a:t>105 – 91 = 118 – 104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9919" y="2165498"/>
            <a:ext cx="7498080" cy="4510576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406077"/>
                </a:solidFill>
              </a:rPr>
              <a:t>118 – 104 is 14 so the missing number is 14 less than 105.</a:t>
            </a:r>
          </a:p>
          <a:p>
            <a:r>
              <a:rPr lang="en-AU" dirty="0">
                <a:solidFill>
                  <a:srgbClr val="406077"/>
                </a:solidFill>
              </a:rPr>
              <a:t>If 13 is taken away from 118 and from 104, the difference won’t change.</a:t>
            </a:r>
          </a:p>
          <a:p>
            <a:r>
              <a:rPr lang="en-AU" dirty="0">
                <a:solidFill>
                  <a:srgbClr val="406077"/>
                </a:solidFill>
              </a:rPr>
              <a:t>Add 13 to 105 to get 118, then add 13 to 91 to keep the difference the same.</a:t>
            </a:r>
          </a:p>
          <a:p>
            <a:r>
              <a:rPr lang="en-AU" dirty="0">
                <a:solidFill>
                  <a:srgbClr val="406077"/>
                </a:solidFill>
              </a:rPr>
              <a:t>If you add (or subtract) the same number to 105 and 91, the difference between the numbers on the right side will stay the same.   </a:t>
            </a:r>
          </a:p>
          <a:p>
            <a:pPr marL="82296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27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608" y="6094688"/>
            <a:ext cx="432000" cy="432000"/>
          </a:xfrm>
          <a:prstGeom prst="rect">
            <a:avLst/>
          </a:prstGeom>
        </p:spPr>
      </p:pic>
      <p:sp>
        <p:nvSpPr>
          <p:cNvPr id="6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339018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788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9" y="487788"/>
            <a:ext cx="8820000" cy="1260000"/>
          </a:xfrm>
        </p:spPr>
        <p:txBody>
          <a:bodyPr/>
          <a:lstStyle/>
          <a:p>
            <a:r>
              <a:rPr lang="en-US" b="1" dirty="0"/>
              <a:t>Simplify calculations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9608" y="2829534"/>
            <a:ext cx="3657600" cy="335790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3600" dirty="0">
                <a:solidFill>
                  <a:srgbClr val="406077"/>
                </a:solidFill>
              </a:rPr>
              <a:t>53 – 29 		</a:t>
            </a:r>
          </a:p>
          <a:p>
            <a:pPr marL="82296" indent="0">
              <a:buNone/>
            </a:pPr>
            <a:endParaRPr lang="en-US" sz="3600" dirty="0">
              <a:solidFill>
                <a:srgbClr val="406077"/>
              </a:solidFill>
            </a:endParaRPr>
          </a:p>
          <a:p>
            <a:pPr marL="82296" indent="0">
              <a:buNone/>
            </a:pPr>
            <a:r>
              <a:rPr lang="en-US" sz="3600" dirty="0">
                <a:solidFill>
                  <a:srgbClr val="406077"/>
                </a:solidFill>
              </a:rPr>
              <a:t>537 – 298 	</a:t>
            </a:r>
          </a:p>
          <a:p>
            <a:pPr marL="82296" indent="0">
              <a:buNone/>
            </a:pPr>
            <a:r>
              <a:rPr lang="en-US" sz="3600" dirty="0"/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>
          <a:xfrm>
            <a:off x="6800088" y="2829534"/>
            <a:ext cx="3657600" cy="335790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3600" dirty="0">
                <a:solidFill>
                  <a:srgbClr val="406077"/>
                </a:solidFill>
              </a:rPr>
              <a:t>54 – 30</a:t>
            </a:r>
          </a:p>
          <a:p>
            <a:pPr marL="82296" indent="0">
              <a:buNone/>
            </a:pPr>
            <a:endParaRPr lang="en-US" sz="3600" dirty="0">
              <a:solidFill>
                <a:srgbClr val="406077"/>
              </a:solidFill>
            </a:endParaRPr>
          </a:p>
          <a:p>
            <a:pPr marL="82296" indent="0">
              <a:buNone/>
            </a:pPr>
            <a:r>
              <a:rPr lang="en-US" sz="3600" dirty="0">
                <a:solidFill>
                  <a:srgbClr val="406077"/>
                </a:solidFill>
              </a:rPr>
              <a:t>539 – 300</a:t>
            </a:r>
          </a:p>
          <a:p>
            <a:pPr marL="82296" indent="0">
              <a:buNone/>
            </a:pPr>
            <a:r>
              <a:rPr lang="en-US" sz="3600" dirty="0">
                <a:solidFill>
                  <a:srgbClr val="406077"/>
                </a:solidFill>
              </a:rPr>
              <a:t>537 – 300 + 2</a:t>
            </a:r>
          </a:p>
          <a:p>
            <a:pPr marL="82296" indent="0">
              <a:buNone/>
            </a:pPr>
            <a:endParaRPr lang="en-US" sz="3600" dirty="0">
              <a:solidFill>
                <a:srgbClr val="40607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9608" y="1524000"/>
            <a:ext cx="7498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406077"/>
                </a:solidFill>
              </a:rPr>
              <a:t>Calculations can be simplified without changing the result:</a:t>
            </a:r>
          </a:p>
        </p:txBody>
      </p:sp>
      <p:pic>
        <p:nvPicPr>
          <p:cNvPr id="7" name="29-1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2" y="6094688"/>
            <a:ext cx="432000" cy="432000"/>
          </a:xfrm>
          <a:prstGeom prst="rect">
            <a:avLst/>
          </a:prstGeom>
        </p:spPr>
      </p:pic>
      <p:sp>
        <p:nvSpPr>
          <p:cNvPr id="9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148637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902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476638"/>
            <a:ext cx="8820000" cy="1260000"/>
          </a:xfrm>
        </p:spPr>
        <p:txBody>
          <a:bodyPr/>
          <a:lstStyle/>
          <a:p>
            <a:r>
              <a:rPr lang="en-US" b="1" dirty="0"/>
              <a:t>With your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5854" y="1886194"/>
            <a:ext cx="8820000" cy="4500000"/>
          </a:xfrm>
        </p:spPr>
        <p:txBody>
          <a:bodyPr/>
          <a:lstStyle/>
          <a:p>
            <a:r>
              <a:rPr lang="en-AU" dirty="0">
                <a:solidFill>
                  <a:srgbClr val="406077"/>
                </a:solidFill>
              </a:rPr>
              <a:t>Try some examples with your class. </a:t>
            </a:r>
          </a:p>
          <a:p>
            <a:r>
              <a:rPr lang="en-AU" dirty="0">
                <a:solidFill>
                  <a:srgbClr val="406077"/>
                </a:solidFill>
              </a:rPr>
              <a:t>You can download a short worksheet.</a:t>
            </a:r>
          </a:p>
          <a:p>
            <a:r>
              <a:rPr lang="en-AU" dirty="0">
                <a:solidFill>
                  <a:srgbClr val="406077"/>
                </a:solidFill>
              </a:rPr>
              <a:t>Be observant about the errors made that show incorrect relational thinking. </a:t>
            </a:r>
            <a:endParaRPr lang="en-US" dirty="0">
              <a:solidFill>
                <a:srgbClr val="406077"/>
              </a:solidFill>
            </a:endParaRP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229294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465486"/>
            <a:ext cx="8820000" cy="1260000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7796" y="1725486"/>
            <a:ext cx="7533268" cy="4500000"/>
          </a:xfrm>
        </p:spPr>
        <p:txBody>
          <a:bodyPr/>
          <a:lstStyle/>
          <a:p>
            <a:r>
              <a:rPr lang="en-US" dirty="0">
                <a:solidFill>
                  <a:srgbClr val="406077"/>
                </a:solidFill>
              </a:rPr>
              <a:t>Difference helps students to see relationships between the numbers</a:t>
            </a:r>
          </a:p>
          <a:p>
            <a:r>
              <a:rPr lang="en-US" dirty="0">
                <a:solidFill>
                  <a:srgbClr val="406077"/>
                </a:solidFill>
              </a:rPr>
              <a:t>Equivalent differences can be made</a:t>
            </a:r>
          </a:p>
          <a:p>
            <a:r>
              <a:rPr lang="en-US" dirty="0">
                <a:solidFill>
                  <a:srgbClr val="406077"/>
                </a:solidFill>
              </a:rPr>
              <a:t>Understanding difference enables simplifying calculations </a:t>
            </a:r>
          </a:p>
        </p:txBody>
      </p:sp>
      <p:pic>
        <p:nvPicPr>
          <p:cNvPr id="4" name="30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992" y="6109625"/>
            <a:ext cx="432000" cy="4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476637"/>
            <a:ext cx="8820000" cy="1260000"/>
          </a:xfrm>
        </p:spPr>
        <p:txBody>
          <a:bodyPr>
            <a:normAutofit/>
          </a:bodyPr>
          <a:lstStyle/>
          <a:p>
            <a:r>
              <a:rPr lang="en-US" sz="3200" b="1" dirty="0"/>
              <a:t>How to use this module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400" y="1811901"/>
            <a:ext cx="8820000" cy="4500000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rgbClr val="406077"/>
                </a:solidFill>
              </a:rPr>
              <a:t>Turn up the sound on your computer. </a:t>
            </a:r>
            <a:br>
              <a:rPr lang="en-US" dirty="0">
                <a:solidFill>
                  <a:srgbClr val="406077"/>
                </a:solidFill>
              </a:rPr>
            </a:br>
            <a:r>
              <a:rPr lang="en-US" dirty="0">
                <a:solidFill>
                  <a:srgbClr val="406077"/>
                </a:solidFill>
              </a:rPr>
              <a:t>Movies and sound will play automatically.</a:t>
            </a:r>
          </a:p>
          <a:p>
            <a:pPr lvl="1"/>
            <a:r>
              <a:rPr lang="en-US" dirty="0">
                <a:solidFill>
                  <a:srgbClr val="406077"/>
                </a:solidFill>
              </a:rPr>
              <a:t>There will be pauses for discussion </a:t>
            </a:r>
            <a:br>
              <a:rPr lang="en-US" dirty="0">
                <a:solidFill>
                  <a:srgbClr val="406077"/>
                </a:solidFill>
              </a:rPr>
            </a:br>
            <a:r>
              <a:rPr lang="en-US" dirty="0">
                <a:solidFill>
                  <a:srgbClr val="406077"/>
                </a:solidFill>
              </a:rPr>
              <a:t>— take as long as you need.</a:t>
            </a:r>
          </a:p>
          <a:p>
            <a:pPr lvl="1"/>
            <a:r>
              <a:rPr lang="en-US" dirty="0">
                <a:solidFill>
                  <a:srgbClr val="406077"/>
                </a:solidFill>
              </a:rPr>
              <a:t>Slides will indicate when you should click to continue.</a:t>
            </a:r>
          </a:p>
          <a:p>
            <a:pPr lvl="1"/>
            <a:r>
              <a:rPr lang="en-US" dirty="0">
                <a:solidFill>
                  <a:srgbClr val="406077"/>
                </a:solidFill>
              </a:rPr>
              <a:t>You can go back any time.</a:t>
            </a:r>
          </a:p>
          <a:p>
            <a:pPr lvl="1"/>
            <a:r>
              <a:rPr lang="en-US" dirty="0">
                <a:solidFill>
                  <a:srgbClr val="406077"/>
                </a:solidFill>
              </a:rPr>
              <a:t>This module will likely take 45 minutes to work through.</a:t>
            </a:r>
          </a:p>
          <a:p>
            <a:pPr lvl="1"/>
            <a:r>
              <a:rPr lang="en-US" dirty="0">
                <a:solidFill>
                  <a:srgbClr val="406077"/>
                </a:solidFill>
              </a:rPr>
              <a:t>Refer to the Facilitator’s Pack for more information.</a:t>
            </a:r>
          </a:p>
          <a:p>
            <a:endParaRPr lang="en-US" dirty="0">
              <a:solidFill>
                <a:srgbClr val="406077"/>
              </a:solidFill>
            </a:endParaRPr>
          </a:p>
          <a:p>
            <a:endParaRPr lang="en-US" dirty="0">
              <a:solidFill>
                <a:srgbClr val="406077"/>
              </a:solidFill>
            </a:endParaRPr>
          </a:p>
          <a:p>
            <a:pPr lvl="1"/>
            <a:r>
              <a:rPr lang="en-US" dirty="0">
                <a:solidFill>
                  <a:srgbClr val="406077"/>
                </a:solidFill>
              </a:rPr>
              <a:t>All ready? Then let’s start…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8849954" y="6311901"/>
            <a:ext cx="2856273" cy="374651"/>
          </a:xfrm>
          <a:prstGeom prst="rect">
            <a:avLst/>
          </a:prstGeom>
        </p:spPr>
        <p:txBody>
          <a:bodyPr vert="horz" wrap="square" lIns="68580" tIns="34291" rIns="68580" bIns="34291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051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33681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999" y="505619"/>
            <a:ext cx="8820000" cy="1260000"/>
          </a:xfrm>
        </p:spPr>
        <p:txBody>
          <a:bodyPr>
            <a:normAutofit/>
          </a:bodyPr>
          <a:lstStyle/>
          <a:p>
            <a:r>
              <a:rPr lang="en-US" sz="3200" b="1" dirty="0"/>
              <a:t>Introduction</a:t>
            </a:r>
          </a:p>
        </p:txBody>
      </p:sp>
      <p:pic>
        <p:nvPicPr>
          <p:cNvPr id="4" name="Max module 2 intro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4400" y="1825625"/>
            <a:ext cx="8007350" cy="4500563"/>
          </a:xfrm>
        </p:spPr>
      </p:pic>
      <p:sp>
        <p:nvSpPr>
          <p:cNvPr id="8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77999" y="502162"/>
            <a:ext cx="8820000" cy="1260000"/>
          </a:xfrm>
        </p:spPr>
        <p:txBody>
          <a:bodyPr>
            <a:normAutofit/>
          </a:bodyPr>
          <a:lstStyle/>
          <a:p>
            <a:r>
              <a:rPr lang="en-AU" sz="3200" b="1" dirty="0"/>
              <a:t>What number goes in the box?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7999" y="1548244"/>
            <a:ext cx="10031142" cy="4978444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en-AU" dirty="0">
                <a:solidFill>
                  <a:srgbClr val="406077"/>
                </a:solidFill>
              </a:rPr>
              <a:t>Do not calculate the answers. Explain your relational thinking briefly.</a:t>
            </a:r>
          </a:p>
          <a:p>
            <a:pPr marL="82296" indent="0">
              <a:buNone/>
            </a:pPr>
            <a:endParaRPr lang="en-AU" dirty="0"/>
          </a:p>
          <a:p>
            <a:pPr marL="82296" indent="0">
              <a:buNone/>
            </a:pPr>
            <a:endParaRPr lang="en-AU" dirty="0"/>
          </a:p>
          <a:p>
            <a:pPr marL="82296" indent="0">
              <a:buNone/>
            </a:pPr>
            <a:endParaRPr lang="en-AU" dirty="0"/>
          </a:p>
          <a:p>
            <a:pPr marL="82296" indent="0">
              <a:buNone/>
            </a:pPr>
            <a:endParaRPr lang="en-AU" dirty="0"/>
          </a:p>
          <a:p>
            <a:pPr marL="82296" indent="0">
              <a:buNone/>
            </a:pPr>
            <a:endParaRPr lang="en-AU" dirty="0"/>
          </a:p>
          <a:p>
            <a:pPr marL="82296" indent="0">
              <a:buNone/>
            </a:pPr>
            <a:endParaRPr lang="en-AU" dirty="0"/>
          </a:p>
          <a:p>
            <a:pPr marL="82296" indent="0">
              <a:buNone/>
            </a:pPr>
            <a:endParaRPr lang="en-AU" dirty="0"/>
          </a:p>
          <a:p>
            <a:pPr marL="82296" indent="0">
              <a:buNone/>
            </a:pPr>
            <a:endParaRPr lang="en-AU" dirty="0"/>
          </a:p>
          <a:p>
            <a:pPr marL="82296" indent="0">
              <a:buNone/>
            </a:pPr>
            <a:r>
              <a:rPr lang="en-AU" dirty="0"/>
              <a:t> </a:t>
            </a:r>
          </a:p>
          <a:p>
            <a:pPr marL="603504" lvl="2" indent="0">
              <a:buNone/>
            </a:pPr>
            <a:r>
              <a:rPr lang="en-AU" sz="4600" dirty="0"/>
              <a:t>	</a:t>
            </a:r>
            <a:r>
              <a:rPr lang="en-AU" dirty="0"/>
              <a:t> </a:t>
            </a:r>
          </a:p>
        </p:txBody>
      </p:sp>
      <p:pic>
        <p:nvPicPr>
          <p:cNvPr id="4" name="5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305" y="6094688"/>
            <a:ext cx="432000" cy="432000"/>
          </a:xfrm>
          <a:prstGeom prst="rect">
            <a:avLst/>
          </a:prstGeom>
        </p:spPr>
      </p:pic>
      <p:sp>
        <p:nvSpPr>
          <p:cNvPr id="9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700" y="2342836"/>
            <a:ext cx="50546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6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576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666" y="2510733"/>
            <a:ext cx="5054600" cy="29083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51028" y="491903"/>
            <a:ext cx="8820000" cy="1260000"/>
          </a:xfrm>
        </p:spPr>
        <p:txBody>
          <a:bodyPr>
            <a:normAutofit/>
          </a:bodyPr>
          <a:lstStyle/>
          <a:p>
            <a:r>
              <a:rPr lang="en-AU" sz="3200" b="1" dirty="0"/>
              <a:t>What number goes in the box?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9079" y="1416994"/>
            <a:ext cx="9803584" cy="341562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AU" dirty="0">
                <a:solidFill>
                  <a:srgbClr val="406077"/>
                </a:solidFill>
              </a:rPr>
              <a:t>Do not calculate the answers. Explain your relational thinking briefly</a:t>
            </a:r>
            <a:r>
              <a:rPr lang="en-AU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07058" y="2581827"/>
            <a:ext cx="7203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75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6908" y="3665014"/>
            <a:ext cx="7392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81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25008" y="4745424"/>
            <a:ext cx="92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247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4450" y="2667225"/>
            <a:ext cx="53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–2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79028" y="2279120"/>
            <a:ext cx="2966782" cy="369332"/>
          </a:xfrm>
          <a:prstGeom prst="curvedDownArrow">
            <a:avLst>
              <a:gd name="adj1" fmla="val 25000"/>
              <a:gd name="adj2" fmla="val 50000"/>
              <a:gd name="adj3" fmla="val 27566"/>
            </a:avLst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37146" y="2655718"/>
            <a:ext cx="53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6642" y="2279120"/>
            <a:ext cx="2947691" cy="369332"/>
          </a:xfrm>
          <a:prstGeom prst="curvedDownArrow">
            <a:avLst>
              <a:gd name="adj1" fmla="val 25000"/>
              <a:gd name="adj2" fmla="val 50000"/>
              <a:gd name="adj3" fmla="val 27566"/>
            </a:avLst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17881" y="3765323"/>
            <a:ext cx="53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+5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5498120" y="3362021"/>
            <a:ext cx="2947691" cy="369332"/>
          </a:xfrm>
          <a:prstGeom prst="curvedDownArrow">
            <a:avLst>
              <a:gd name="adj1" fmla="val 25000"/>
              <a:gd name="adj2" fmla="val 50000"/>
              <a:gd name="adj3" fmla="val 27566"/>
            </a:avLst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90441" y="3765323"/>
            <a:ext cx="53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–5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4036641" y="3362021"/>
            <a:ext cx="3003724" cy="369332"/>
          </a:xfrm>
          <a:prstGeom prst="curvedDownArrow">
            <a:avLst>
              <a:gd name="adj1" fmla="val 25000"/>
              <a:gd name="adj2" fmla="val 50000"/>
              <a:gd name="adj3" fmla="val 27566"/>
            </a:avLst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74930" y="4860308"/>
            <a:ext cx="53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+1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5498119" y="4442431"/>
            <a:ext cx="2976127" cy="369332"/>
          </a:xfrm>
          <a:prstGeom prst="curvedDownArrow">
            <a:avLst>
              <a:gd name="adj1" fmla="val 25000"/>
              <a:gd name="adj2" fmla="val 50000"/>
              <a:gd name="adj3" fmla="val 27566"/>
            </a:avLst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32228" y="4853481"/>
            <a:ext cx="53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–1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4159859" y="4442431"/>
            <a:ext cx="2930583" cy="369332"/>
          </a:xfrm>
          <a:prstGeom prst="curvedDownArrow">
            <a:avLst>
              <a:gd name="adj1" fmla="val 25000"/>
              <a:gd name="adj2" fmla="val 50000"/>
              <a:gd name="adj3" fmla="val 27566"/>
            </a:avLst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6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657" y="6085031"/>
            <a:ext cx="432000" cy="432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88706" y="5588107"/>
            <a:ext cx="6546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Is there anything about the last question that could make the calculation more efficient? </a:t>
            </a:r>
            <a:r>
              <a:rPr lang="en-AU" sz="2400" dirty="0">
                <a:solidFill>
                  <a:srgbClr val="FF0000"/>
                </a:solidFill>
              </a:rPr>
              <a:t>Discuss</a:t>
            </a:r>
          </a:p>
          <a:p>
            <a:endParaRPr lang="en-US" dirty="0"/>
          </a:p>
        </p:txBody>
      </p:sp>
      <p:sp>
        <p:nvSpPr>
          <p:cNvPr id="26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386474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3243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243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9" grpId="0"/>
      <p:bldP spid="10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22" grpId="0"/>
      <p:bldP spid="23" grpId="0" animBg="1"/>
      <p:bldP spid="24" grpId="0"/>
      <p:bldP spid="25" grpId="0" animBg="1"/>
      <p:bldP spid="18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idea of equivalence</a:t>
            </a:r>
            <a:endParaRPr lang="en-AU" dirty="0"/>
          </a:p>
          <a:p>
            <a:r>
              <a:rPr lang="en-US" dirty="0"/>
              <a:t>number sentences as mathematical statements</a:t>
            </a:r>
            <a:endParaRPr lang="en-AU" dirty="0"/>
          </a:p>
          <a:p>
            <a:r>
              <a:rPr lang="en-US" dirty="0"/>
              <a:t>operations being used</a:t>
            </a:r>
            <a:r>
              <a:rPr lang="en-AU" dirty="0"/>
              <a:t> </a:t>
            </a:r>
            <a:endParaRPr lang="en-US" dirty="0"/>
          </a:p>
        </p:txBody>
      </p:sp>
      <p:pic>
        <p:nvPicPr>
          <p:cNvPr id="5" name="7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983" y="5954194"/>
            <a:ext cx="432000" cy="432000"/>
          </a:xfrm>
          <a:prstGeom prst="rect">
            <a:avLst/>
          </a:prstGeom>
        </p:spPr>
      </p:pic>
      <p:sp>
        <p:nvSpPr>
          <p:cNvPr id="6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19797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343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06" y="3701256"/>
            <a:ext cx="5041900" cy="749300"/>
          </a:xfrm>
        </p:spPr>
      </p:pic>
      <p:sp>
        <p:nvSpPr>
          <p:cNvPr id="6" name="TextBox 5"/>
          <p:cNvSpPr txBox="1"/>
          <p:nvPr/>
        </p:nvSpPr>
        <p:spPr>
          <a:xfrm>
            <a:off x="4925420" y="3701256"/>
            <a:ext cx="1067509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68</a:t>
            </a:r>
          </a:p>
        </p:txBody>
      </p:sp>
      <p:pic>
        <p:nvPicPr>
          <p:cNvPr id="3" name="8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415" y="5954194"/>
            <a:ext cx="432000" cy="432000"/>
          </a:xfrm>
          <a:prstGeom prst="rect">
            <a:avLst/>
          </a:prstGeom>
        </p:spPr>
      </p:pic>
      <p:sp>
        <p:nvSpPr>
          <p:cNvPr id="7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77999" y="463456"/>
            <a:ext cx="8820000" cy="12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="1"/>
              <a:t>Find the missing number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5790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78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06" y="3701256"/>
            <a:ext cx="5041900" cy="749300"/>
          </a:xfrm>
        </p:spPr>
      </p:pic>
      <p:sp>
        <p:nvSpPr>
          <p:cNvPr id="6" name="TextBox 5"/>
          <p:cNvSpPr txBox="1"/>
          <p:nvPr/>
        </p:nvSpPr>
        <p:spPr>
          <a:xfrm>
            <a:off x="4947394" y="3714568"/>
            <a:ext cx="985056" cy="76944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68</a:t>
            </a:r>
          </a:p>
        </p:txBody>
      </p:sp>
      <p:sp>
        <p:nvSpPr>
          <p:cNvPr id="7" name="Curved Down Arrow 6"/>
          <p:cNvSpPr/>
          <p:nvPr/>
        </p:nvSpPr>
        <p:spPr>
          <a:xfrm flipH="1">
            <a:off x="3318520" y="2631852"/>
            <a:ext cx="4518509" cy="83740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rot="10800000">
            <a:off x="5623788" y="4238701"/>
            <a:ext cx="4311449" cy="74817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7394" y="1985522"/>
            <a:ext cx="1067509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1496" y="5125672"/>
            <a:ext cx="911064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+9</a:t>
            </a:r>
          </a:p>
        </p:txBody>
      </p:sp>
      <p:pic>
        <p:nvPicPr>
          <p:cNvPr id="3" name="9-2-slide-Max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344" y="5954194"/>
            <a:ext cx="432000" cy="432000"/>
          </a:xfrm>
          <a:prstGeom prst="rect">
            <a:avLst/>
          </a:prstGeom>
        </p:spPr>
      </p:pic>
      <p:sp>
        <p:nvSpPr>
          <p:cNvPr id="12" name="Footer Placeholder 12"/>
          <p:cNvSpPr txBox="1">
            <a:spLocks/>
          </p:cNvSpPr>
          <p:nvPr/>
        </p:nvSpPr>
        <p:spPr>
          <a:xfrm>
            <a:off x="9526897" y="6386194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77999" y="463456"/>
            <a:ext cx="8820000" cy="12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="1"/>
              <a:t>Find the missing number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6830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72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dimens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CAE7F7B-3CF3-7E40-848B-D62562E8E138}" vid="{0E66B630-02C8-6240-9E9C-3A1289DBE54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CAE7F7B-3CF3-7E40-848B-D62562E8E138}" vid="{B89A2B07-E34D-A94A-A128-B3F449E79BE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dimensions_blank</Template>
  <TotalTime>4005</TotalTime>
  <Words>657</Words>
  <Application>Microsoft Macintosh PowerPoint</Application>
  <PresentationFormat>Widescreen</PresentationFormat>
  <Paragraphs>143</Paragraphs>
  <Slides>29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dimensions</vt:lpstr>
      <vt:lpstr>1_Office Theme</vt:lpstr>
      <vt:lpstr>Beginning algebraic reasoning</vt:lpstr>
      <vt:lpstr>Developed by Max Stephens</vt:lpstr>
      <vt:lpstr>How to use this module</vt:lpstr>
      <vt:lpstr>Introduction</vt:lpstr>
      <vt:lpstr>What number goes in the box? </vt:lpstr>
      <vt:lpstr>What number goes in the box? </vt:lpstr>
      <vt:lpstr>Key ideas</vt:lpstr>
      <vt:lpstr>PowerPoint Presentation</vt:lpstr>
      <vt:lpstr>PowerPoint Presentation</vt:lpstr>
      <vt:lpstr>Find the missing number</vt:lpstr>
      <vt:lpstr>What is ‘difference’?</vt:lpstr>
      <vt:lpstr>What is ‘difference’?</vt:lpstr>
      <vt:lpstr>What is ‘difference’?</vt:lpstr>
      <vt:lpstr>What is ‘difference’?</vt:lpstr>
      <vt:lpstr>Representing difference with a number line </vt:lpstr>
      <vt:lpstr>Representing difference with a number line </vt:lpstr>
      <vt:lpstr>The difference between 27 and 19 is the same as the difference between 26 and what number?</vt:lpstr>
      <vt:lpstr>The difference between 27 and 19 is the same as the difference between 26 and what number?</vt:lpstr>
      <vt:lpstr>The difference between 27 and 19 is the same as the difference between 26 and what number?</vt:lpstr>
      <vt:lpstr>The difference between 27 and 19 is the same as the difference between what number and 9?</vt:lpstr>
      <vt:lpstr>PowerPoint Presentation</vt:lpstr>
      <vt:lpstr>PowerPoint Presentation</vt:lpstr>
      <vt:lpstr>The difference between 27 and 19 is the same as the difference shown below.  What are the numbers?</vt:lpstr>
      <vt:lpstr>How might students find the missing number?</vt:lpstr>
      <vt:lpstr>Are there other ways that students might explain that this statement is true?</vt:lpstr>
      <vt:lpstr>Students’ thinking 105 – 91 = 118 – 104</vt:lpstr>
      <vt:lpstr>Simplify calculations</vt:lpstr>
      <vt:lpstr>With your class</vt:lpstr>
      <vt:lpstr>Summary</vt:lpstr>
    </vt:vector>
  </TitlesOfParts>
  <Company>AAMT Inc.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Algebraic reasoning: Module 1</dc:title>
  <dc:creator>Toby Spencer</dc:creator>
  <cp:lastModifiedBy>Toby Spencer</cp:lastModifiedBy>
  <cp:revision>193</cp:revision>
  <cp:lastPrinted>2015-05-12T05:44:36Z</cp:lastPrinted>
  <dcterms:created xsi:type="dcterms:W3CDTF">2015-01-27T23:40:15Z</dcterms:created>
  <dcterms:modified xsi:type="dcterms:W3CDTF">2018-08-16T01:17:00Z</dcterms:modified>
</cp:coreProperties>
</file>