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9" r:id="rId1"/>
    <p:sldMasterId id="2147483867" r:id="rId2"/>
  </p:sldMasterIdLst>
  <p:notesMasterIdLst>
    <p:notesMasterId r:id="rId40"/>
  </p:notesMasterIdLst>
  <p:handoutMasterIdLst>
    <p:handoutMasterId r:id="rId41"/>
  </p:handoutMasterIdLst>
  <p:sldIdLst>
    <p:sldId id="256" r:id="rId3"/>
    <p:sldId id="292" r:id="rId4"/>
    <p:sldId id="293" r:id="rId5"/>
    <p:sldId id="294" r:id="rId6"/>
    <p:sldId id="298" r:id="rId7"/>
    <p:sldId id="299" r:id="rId8"/>
    <p:sldId id="302" r:id="rId9"/>
    <p:sldId id="354" r:id="rId10"/>
    <p:sldId id="355" r:id="rId11"/>
    <p:sldId id="310" r:id="rId12"/>
    <p:sldId id="356" r:id="rId13"/>
    <p:sldId id="317" r:id="rId14"/>
    <p:sldId id="357" r:id="rId15"/>
    <p:sldId id="358" r:id="rId16"/>
    <p:sldId id="296" r:id="rId17"/>
    <p:sldId id="327" r:id="rId18"/>
    <p:sldId id="328" r:id="rId19"/>
    <p:sldId id="330" r:id="rId20"/>
    <p:sldId id="331" r:id="rId21"/>
    <p:sldId id="334" r:id="rId22"/>
    <p:sldId id="335" r:id="rId23"/>
    <p:sldId id="336" r:id="rId24"/>
    <p:sldId id="338" r:id="rId25"/>
    <p:sldId id="339" r:id="rId26"/>
    <p:sldId id="340" r:id="rId27"/>
    <p:sldId id="341" r:id="rId28"/>
    <p:sldId id="342" r:id="rId29"/>
    <p:sldId id="297" r:id="rId30"/>
    <p:sldId id="343" r:id="rId31"/>
    <p:sldId id="345" r:id="rId32"/>
    <p:sldId id="346" r:id="rId33"/>
    <p:sldId id="347" r:id="rId34"/>
    <p:sldId id="348" r:id="rId35"/>
    <p:sldId id="349" r:id="rId36"/>
    <p:sldId id="350" r:id="rId37"/>
    <p:sldId id="352" r:id="rId38"/>
    <p:sldId id="353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106">
          <p15:clr>
            <a:srgbClr val="A4A3A4"/>
          </p15:clr>
        </p15:guide>
        <p15:guide id="2" pos="3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B8B6"/>
    <a:srgbClr val="048908"/>
    <a:srgbClr val="C8D0DD"/>
    <a:srgbClr val="CE1129"/>
    <a:srgbClr val="08C083"/>
    <a:srgbClr val="CFA5E8"/>
    <a:srgbClr val="406077"/>
    <a:srgbClr val="7D9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7" autoAdjust="0"/>
    <p:restoredTop sz="93037" autoAdjust="0"/>
  </p:normalViewPr>
  <p:slideViewPr>
    <p:cSldViewPr snapToGrid="0" snapToObjects="1">
      <p:cViewPr varScale="1">
        <p:scale>
          <a:sx n="139" d="100"/>
          <a:sy n="139" d="100"/>
        </p:scale>
        <p:origin x="1080" y="160"/>
      </p:cViewPr>
      <p:guideLst>
        <p:guide orient="horz" pos="4106"/>
        <p:guide pos="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1AFDFF-C754-BD47-BBE8-B586A0513739}" type="datetime1">
              <a:rPr lang="en-US"/>
              <a:pPr>
                <a:defRPr/>
              </a:pPr>
              <a:t>8/16/18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2B7CD7-8C4B-BB4E-9D83-27FC10A03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13566C-126C-6B4D-9D17-1C32ED113E57}" type="datetime1">
              <a:rPr lang="en-US"/>
              <a:pPr>
                <a:defRPr/>
              </a:pPr>
              <a:t>8/16/18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FFE628-2FE9-BF45-AEC7-A9EC1C922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next slide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4" y="630768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6077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0932" y="2006600"/>
            <a:ext cx="5638801" cy="434975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4060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continue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540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400" b="0" i="0" dirty="0" smtClean="0">
                <a:solidFill>
                  <a:srgbClr val="406077"/>
                </a:solidFill>
                <a:latin typeface="CartoGothic Std Book"/>
                <a:cs typeface="CartoGothic Std Book"/>
              </a:defRPr>
            </a:lvl1pPr>
          </a:lstStyle>
          <a:p>
            <a:pPr>
              <a:defRPr/>
            </a:pPr>
            <a:r>
              <a:rPr lang="en-US"/>
              <a:t>Click to </a:t>
            </a:r>
            <a:r>
              <a:rPr lang="en-US" err="1"/>
              <a:t>contunue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continue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6488112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continue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22500" y="3284538"/>
            <a:ext cx="6921500" cy="3071812"/>
          </a:xfrm>
          <a:prstGeom prst="rect">
            <a:avLst/>
          </a:prstGeom>
          <a:gradFill flip="none" rotWithShape="1">
            <a:gsLst>
              <a:gs pos="91000">
                <a:srgbClr val="406077"/>
              </a:gs>
              <a:gs pos="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0" y="6356350"/>
            <a:ext cx="9144000" cy="512763"/>
          </a:xfrm>
          <a:prstGeom prst="rect">
            <a:avLst/>
          </a:prstGeom>
          <a:gradFill flip="none" rotWithShape="1">
            <a:gsLst>
              <a:gs pos="100000">
                <a:srgbClr val="406077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2733675" y="3119438"/>
            <a:ext cx="6410325" cy="165100"/>
          </a:xfrm>
          <a:prstGeom prst="rect">
            <a:avLst/>
          </a:prstGeom>
          <a:solidFill>
            <a:srgbClr val="CE1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9" name="Picture 9" descr="dimensions_logo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90500"/>
            <a:ext cx="2451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733675" y="2692400"/>
            <a:ext cx="6410325" cy="536575"/>
          </a:xfrm>
          <a:prstGeom prst="rect">
            <a:avLst/>
          </a:prstGeom>
          <a:solidFill>
            <a:srgbClr val="406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1" descr="aamt-wbg copy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5626100"/>
            <a:ext cx="6207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33675" y="2033588"/>
            <a:ext cx="6121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406077"/>
                </a:solidFill>
                <a:latin typeface="CartoGothic Std Bold"/>
                <a:ea typeface="+mj-ea"/>
                <a:cs typeface="CartoGothic Std Bold"/>
              </a:rPr>
              <a:t>Beginning algebraic reasoning</a:t>
            </a:r>
            <a:endParaRPr lang="en-US" sz="3200" dirty="0">
              <a:solidFill>
                <a:srgbClr val="406077"/>
              </a:solidFill>
              <a:latin typeface="CartoGothic Std Book"/>
              <a:ea typeface="+mj-ea"/>
              <a:cs typeface="CartoGothic Std Book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857500" y="2692400"/>
            <a:ext cx="62865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CartoGothic Std Book"/>
                <a:ea typeface="+mn-ea"/>
                <a:cs typeface="CartoGothic Std Book"/>
              </a:rPr>
              <a:t>Module 3: Relational thinking and subtraction and division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7112000" y="6419850"/>
            <a:ext cx="1704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i="0" dirty="0" smtClean="0">
                <a:solidFill>
                  <a:srgbClr val="406077"/>
                </a:solidFill>
                <a:latin typeface="CartoGothic Std Book"/>
                <a:ea typeface="+mn-ea"/>
                <a:cs typeface="CartoGothic Std Book"/>
              </a:defRPr>
            </a:lvl1pPr>
          </a:lstStyle>
          <a:p>
            <a:pPr>
              <a:defRPr/>
            </a:pPr>
            <a:r>
              <a:rPr lang="en-US"/>
              <a:t>Click to next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6470" y="1663700"/>
            <a:ext cx="695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• 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00188" cy="7010400"/>
          </a:xfrm>
          <a:prstGeom prst="rect">
            <a:avLst/>
          </a:prstGeom>
          <a:gradFill flip="none" rotWithShape="1">
            <a:gsLst>
              <a:gs pos="0">
                <a:srgbClr val="406077"/>
              </a:gs>
              <a:gs pos="79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6" name="Picture 8" descr="dimensions_logo_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4625" y="344488"/>
            <a:ext cx="132556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Placeholder 10"/>
          <p:cNvSpPr>
            <a:spLocks noGrp="1"/>
          </p:cNvSpPr>
          <p:nvPr>
            <p:ph type="title"/>
          </p:nvPr>
        </p:nvSpPr>
        <p:spPr bwMode="auto">
          <a:xfrm>
            <a:off x="1748370" y="674688"/>
            <a:ext cx="69977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73914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i="0" dirty="0" smtClean="0">
                <a:solidFill>
                  <a:srgbClr val="406077"/>
                </a:solidFill>
                <a:latin typeface="CartoGothic Std Book"/>
                <a:ea typeface="+mn-ea"/>
                <a:cs typeface="CartoGothic Std Book"/>
              </a:defRPr>
            </a:lvl1pPr>
          </a:lstStyle>
          <a:p>
            <a:pPr>
              <a:defRPr/>
            </a:pPr>
            <a:r>
              <a:rPr lang="en-US"/>
              <a:t>Click to continue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7" r:id="rId2"/>
    <p:sldLayoutId id="2147483885" r:id="rId3"/>
    <p:sldLayoutId id="2147483886" r:id="rId4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406077"/>
          </a:solidFill>
          <a:latin typeface="CartoGothic Std Bold"/>
          <a:ea typeface="ＭＳ Ｐゴシック" charset="-128"/>
          <a:cs typeface="CartoGothic Std Bold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406077"/>
          </a:solidFill>
          <a:latin typeface="CartoGothic Std Bold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406077"/>
          </a:solidFill>
          <a:latin typeface="CartoGothic Std Bold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406077"/>
          </a:solidFill>
          <a:latin typeface="CartoGothic Std Bold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406077"/>
          </a:solidFill>
          <a:latin typeface="CartoGothic Std Bold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406077"/>
          </a:solidFill>
          <a:latin typeface="CartoGothic Std Bold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406077"/>
          </a:solidFill>
          <a:latin typeface="CartoGothic Std Bold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406077"/>
          </a:solidFill>
          <a:latin typeface="CartoGothic Std Bold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406077"/>
          </a:solidFill>
          <a:latin typeface="CartoGothic Std Bold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406077"/>
          </a:solidFill>
          <a:latin typeface="CartoGothic Std Book"/>
          <a:ea typeface="ＭＳ Ｐゴシック" charset="-128"/>
          <a:cs typeface="CartoGothic Std Book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406077"/>
          </a:solidFill>
          <a:latin typeface="CartoGothic Std Book"/>
          <a:ea typeface="ＭＳ Ｐゴシック" charset="-128"/>
          <a:cs typeface="CartoGothic Std Book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406077"/>
          </a:solidFill>
          <a:latin typeface="CartoGothic Std Book"/>
          <a:ea typeface="ＭＳ Ｐゴシック" charset="-128"/>
          <a:cs typeface="CartoGothic Std Book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6077"/>
          </a:solidFill>
          <a:latin typeface="CartoGothic Std Book"/>
          <a:ea typeface="ＭＳ Ｐゴシック" charset="-128"/>
          <a:cs typeface="CartoGothic Std Book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rgbClr val="406077"/>
          </a:solidFill>
          <a:latin typeface="CartoGothic Std Book"/>
          <a:ea typeface="ＭＳ Ｐゴシック" charset="-128"/>
          <a:cs typeface="CartoGothic Std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6-Mod3-Slide-7a-what.aif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7-Mod3-Slide-7c-end.aif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8-Mod3-Slide-8a.aif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9-Mod3-Slide-8b-caution.aif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10-Mod3-Slide-8c-caution.aif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11-Mod3-Slide-9a-exploring.aif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12-Mod3-Slide-9b-exploring.aif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13-Mod3-Slide-9b-exploring.aif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14-Mod3-Slide-9d-exploring.aif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15-Mod3-Slide-10a-exploring%20division.aif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16-Mod3-Slide-10b-exploring%20division-Max-added.aif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17-Mod3-Slide-10c-exploring%20division.aif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18-Mod3-Slide-10d-exploring%20division.aif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19-Mod3-Slide-11a-division%20practice.aif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20-Module%203-Slide13a-relational%20thinking-MS.aif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21-Mod3-Slide-13b-incorrect%20relational%20thinking.aif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22-Mod3-Slide-different%20ways.aif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/Users/aamt/Documents/JACQUIE'S%20WORK/DIMENSIONS/Powerpoint%20Module%20slides/Algebraic_reasoning_Module%203/Module-3-Files%20-%20Max%20Stephens/3-Video/Max%20Stephens%20-%20Module%203-%20Summary.MO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24-Mod3-Slide-Summary.aif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/Users/aamt/Documents/JACQUIE'S%20WORK/DIMENSIONS/Powerpoint%20Module%20slides/Algebraic_reasoning_Module%203/Module-3-Files%20-%20Max%20Stephens/3-Video/Max%20Stephens%20-%20Module%203-%20Introduction.MOV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1-Mod3-Slide-5a.aif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2-Mod3-Slide-5b-pauses.aif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3-Mod3-Slide-6a.aif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4-Mod3-Slide-6b-1.aif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/Users/aamt/Documents/JACQUIE'S%20WORK/DIMENSIONS/Powerpoint%20Module%20slides/Algebraic_reasoning_Module%203/Module-3-Files%20-%20Max%20Stephens/2-Audio/5-Mod3-Slide-6c-1.aif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34055" y="2692400"/>
            <a:ext cx="6409945" cy="536575"/>
          </a:xfrm>
          <a:prstGeom prst="rect">
            <a:avLst/>
          </a:prstGeom>
          <a:solidFill>
            <a:srgbClr val="406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22499" y="3284538"/>
            <a:ext cx="6921501" cy="3071812"/>
          </a:xfrm>
          <a:prstGeom prst="rect">
            <a:avLst/>
          </a:prstGeom>
          <a:gradFill flip="none" rotWithShape="1">
            <a:gsLst>
              <a:gs pos="91000">
                <a:srgbClr val="406077"/>
              </a:gs>
              <a:gs pos="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0" y="6356350"/>
            <a:ext cx="9144000" cy="512763"/>
          </a:xfrm>
          <a:prstGeom prst="rect">
            <a:avLst/>
          </a:prstGeom>
          <a:gradFill flip="none" rotWithShape="1">
            <a:gsLst>
              <a:gs pos="100000">
                <a:srgbClr val="406077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6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34055" y="2667000"/>
            <a:ext cx="6409945" cy="8073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Module 3: Relational thinking and subtraction and division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35775" y="6432550"/>
            <a:ext cx="2225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10248" name="Picture 12" descr="dimensions_logo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90500"/>
            <a:ext cx="2451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1" descr="aamt-wbg copy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5626100"/>
            <a:ext cx="6207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928129"/>
            <a:ext cx="7005709" cy="4655570"/>
          </a:xfrm>
        </p:spPr>
        <p:txBody>
          <a:bodyPr wrap="none" anchor="t"/>
          <a:lstStyle/>
          <a:p>
            <a:pPr>
              <a:spcAft>
                <a:spcPts val="2400"/>
              </a:spcAft>
            </a:pPr>
            <a:r>
              <a:rPr lang="en-US" sz="3000" dirty="0"/>
              <a:t>What are the missing numbers?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	</a:t>
            </a:r>
            <a:br>
              <a:rPr lang="en-US" sz="2600" dirty="0"/>
            </a:br>
            <a:r>
              <a:rPr lang="en-US" sz="2600" dirty="0"/>
              <a:t>	</a:t>
            </a:r>
            <a:r>
              <a:rPr lang="en-US" sz="4400" dirty="0">
                <a:latin typeface="CartoGothic Std Book"/>
                <a:cs typeface="CartoGothic Std Book"/>
              </a:rPr>
              <a:t>36  ×  25  =  </a:t>
            </a:r>
            <a:r>
              <a:rPr lang="en-US" sz="4400" dirty="0">
                <a:latin typeface="CartoGothic Std Book"/>
                <a:ea typeface="ＭＳ ゴシック"/>
                <a:cs typeface="CartoGothic Std Book"/>
              </a:rPr>
              <a:t>9</a:t>
            </a: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400" dirty="0">
                <a:latin typeface="CartoGothic Std Book"/>
                <a:ea typeface="ＭＳ ゴシック"/>
                <a:cs typeface="CartoGothic Std Book"/>
              </a:rPr>
              <a:t>×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</a:t>
            </a:r>
            <a:r>
              <a:rPr lang="en-US" sz="4400" dirty="0">
                <a:latin typeface="CartoGothic Std Book"/>
                <a:ea typeface="ＭＳ ゴシック"/>
                <a:cs typeface="CartoGothic Std Book"/>
              </a:rPr>
              <a:t>64  </a:t>
            </a:r>
            <a:r>
              <a:rPr lang="en-US" sz="4400" dirty="0">
                <a:latin typeface="CartoGothic Std Book"/>
                <a:cs typeface="CartoGothic Std Book"/>
              </a:rPr>
              <a:t>×</a:t>
            </a:r>
            <a:r>
              <a:rPr lang="en-US" sz="4400" dirty="0">
                <a:latin typeface="CartoGothic Std Book"/>
                <a:ea typeface="ＭＳ ゴシック"/>
                <a:cs typeface="CartoGothic Std Book"/>
              </a:rPr>
              <a:t> 125 = 	  × 1000</a:t>
            </a:r>
            <a:br>
              <a:rPr lang="en-US" sz="4400" b="1" dirty="0">
                <a:solidFill>
                  <a:srgbClr val="FF0000"/>
                </a:solidFill>
                <a:latin typeface="CartoGothic Std Book"/>
                <a:cs typeface="CartoGothic Std Book"/>
              </a:rPr>
            </a:br>
            <a:r>
              <a:rPr lang="en-US" sz="44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					     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3247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7" name="6-Mod3-Slide-7a-what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65682" y="5932488"/>
            <a:ext cx="636586" cy="636586"/>
          </a:xfrm>
          <a:prstGeom prst="rect">
            <a:avLst/>
          </a:prstGeom>
        </p:spPr>
      </p:pic>
      <p:grpSp>
        <p:nvGrpSpPr>
          <p:cNvPr id="8" name="Group 21"/>
          <p:cNvGrpSpPr/>
          <p:nvPr/>
        </p:nvGrpSpPr>
        <p:grpSpPr>
          <a:xfrm>
            <a:off x="2517233" y="1574800"/>
            <a:ext cx="3095040" cy="557723"/>
            <a:chOff x="4592692" y="1886538"/>
            <a:chExt cx="3095040" cy="557723"/>
          </a:xfrm>
        </p:grpSpPr>
        <p:sp>
          <p:nvSpPr>
            <p:cNvPr id="9" name="Bent Arrow 8"/>
            <p:cNvSpPr/>
            <p:nvPr/>
          </p:nvSpPr>
          <p:spPr>
            <a:xfrm>
              <a:off x="4592692" y="2112520"/>
              <a:ext cx="1299407" cy="312627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Bent Arrow 9"/>
            <p:cNvSpPr/>
            <p:nvPr/>
          </p:nvSpPr>
          <p:spPr>
            <a:xfrm rot="5400000">
              <a:off x="7037201" y="1793730"/>
              <a:ext cx="280942" cy="102012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892099" y="1886538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4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25013" y="2860036"/>
            <a:ext cx="2680587" cy="538609"/>
            <a:chOff x="4025013" y="2860036"/>
            <a:chExt cx="2680587" cy="538609"/>
          </a:xfrm>
        </p:grpSpPr>
        <p:sp>
          <p:nvSpPr>
            <p:cNvPr id="12" name="Bent Arrow 11"/>
            <p:cNvSpPr/>
            <p:nvPr/>
          </p:nvSpPr>
          <p:spPr>
            <a:xfrm flipV="1">
              <a:off x="4025013" y="2977270"/>
              <a:ext cx="731040" cy="304168"/>
            </a:xfrm>
            <a:prstGeom prst="bentArrow">
              <a:avLst>
                <a:gd name="adj1" fmla="val 25000"/>
                <a:gd name="adj2" fmla="val 25000"/>
                <a:gd name="adj3" fmla="val 50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Bent Arrow 12"/>
            <p:cNvSpPr/>
            <p:nvPr/>
          </p:nvSpPr>
          <p:spPr>
            <a:xfrm rot="5400000" flipH="1">
              <a:off x="5933992" y="2475963"/>
              <a:ext cx="304168" cy="1239048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4741900" y="2860036"/>
              <a:ext cx="7491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"/>
                  <a:cs typeface="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 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91623" y="3616903"/>
            <a:ext cx="3095040" cy="557723"/>
            <a:chOff x="4191623" y="3616903"/>
            <a:chExt cx="3095040" cy="557723"/>
          </a:xfrm>
        </p:grpSpPr>
        <p:sp>
          <p:nvSpPr>
            <p:cNvPr id="15" name="Bent Arrow 14"/>
            <p:cNvSpPr/>
            <p:nvPr/>
          </p:nvSpPr>
          <p:spPr>
            <a:xfrm>
              <a:off x="4191623" y="3842885"/>
              <a:ext cx="1299407" cy="312627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Bent Arrow 15"/>
            <p:cNvSpPr/>
            <p:nvPr/>
          </p:nvSpPr>
          <p:spPr>
            <a:xfrm rot="5400000">
              <a:off x="6636132" y="3524095"/>
              <a:ext cx="280942" cy="102012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5491030" y="3616903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"/>
                  <a:cs typeface="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8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33567" y="4827931"/>
            <a:ext cx="3053114" cy="538609"/>
            <a:chOff x="2633567" y="4827931"/>
            <a:chExt cx="3053114" cy="538609"/>
          </a:xfrm>
        </p:grpSpPr>
        <p:sp>
          <p:nvSpPr>
            <p:cNvPr id="18" name="Bent Arrow 17"/>
            <p:cNvSpPr/>
            <p:nvPr/>
          </p:nvSpPr>
          <p:spPr>
            <a:xfrm flipV="1">
              <a:off x="2633567" y="4945165"/>
              <a:ext cx="1089413" cy="304168"/>
            </a:xfrm>
            <a:prstGeom prst="bentArrow">
              <a:avLst>
                <a:gd name="adj1" fmla="val 25000"/>
                <a:gd name="adj2" fmla="val 25000"/>
                <a:gd name="adj3" fmla="val 50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Bent Arrow 18"/>
            <p:cNvSpPr/>
            <p:nvPr/>
          </p:nvSpPr>
          <p:spPr>
            <a:xfrm rot="5400000" flipH="1">
              <a:off x="4915073" y="4443858"/>
              <a:ext cx="304168" cy="1239048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3722981" y="4827931"/>
              <a:ext cx="7491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8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198811" y="2089298"/>
            <a:ext cx="15611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100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94797" y="4140760"/>
            <a:ext cx="780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8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20258" y="4245590"/>
            <a:ext cx="669859" cy="582341"/>
          </a:xfrm>
          <a:prstGeom prst="rect">
            <a:avLst/>
          </a:prstGeom>
          <a:noFill/>
          <a:ln w="38100" cap="flat" cmpd="sng" algn="ctr">
            <a:solidFill>
              <a:srgbClr val="40607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/>
          <p:cNvSpPr/>
          <p:nvPr/>
        </p:nvSpPr>
        <p:spPr>
          <a:xfrm>
            <a:off x="6421469" y="2208666"/>
            <a:ext cx="669859" cy="582341"/>
          </a:xfrm>
          <a:prstGeom prst="rect">
            <a:avLst/>
          </a:prstGeom>
          <a:noFill/>
          <a:ln w="38100" cap="flat" cmpd="sng" algn="ctr">
            <a:solidFill>
              <a:srgbClr val="40607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935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928129"/>
            <a:ext cx="7005709" cy="4655570"/>
          </a:xfrm>
        </p:spPr>
        <p:txBody>
          <a:bodyPr wrap="none" anchor="t"/>
          <a:lstStyle/>
          <a:p>
            <a:pPr>
              <a:spcAft>
                <a:spcPts val="2400"/>
              </a:spcAft>
            </a:pPr>
            <a:r>
              <a:rPr lang="en-US" sz="3000" dirty="0"/>
              <a:t>What are the missing numbers?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	</a:t>
            </a:r>
            <a:br>
              <a:rPr lang="en-US" sz="2600" dirty="0"/>
            </a:br>
            <a:r>
              <a:rPr lang="en-US" sz="2600" dirty="0"/>
              <a:t>	</a:t>
            </a:r>
            <a:r>
              <a:rPr lang="en-US" sz="4400" dirty="0">
                <a:latin typeface="CartoGothic Std Book"/>
                <a:cs typeface="CartoGothic Std Book"/>
              </a:rPr>
              <a:t>36  ×  25  =  </a:t>
            </a:r>
            <a:r>
              <a:rPr lang="en-US" sz="4400" dirty="0">
                <a:latin typeface="CartoGothic Std Book"/>
                <a:ea typeface="ＭＳ ゴシック"/>
                <a:cs typeface="CartoGothic Std Book"/>
              </a:rPr>
              <a:t>9</a:t>
            </a: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400" dirty="0">
                <a:latin typeface="CartoGothic Std Book"/>
                <a:ea typeface="ＭＳ ゴシック"/>
                <a:cs typeface="CartoGothic Std Book"/>
              </a:rPr>
              <a:t>×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</a:t>
            </a:r>
            <a:r>
              <a:rPr lang="en-US" sz="4400" dirty="0">
                <a:latin typeface="CartoGothic Std Book"/>
                <a:ea typeface="ＭＳ ゴシック"/>
                <a:cs typeface="CartoGothic Std Book"/>
              </a:rPr>
              <a:t>64  </a:t>
            </a:r>
            <a:r>
              <a:rPr lang="en-US" sz="4400" dirty="0">
                <a:latin typeface="CartoGothic Std Book"/>
                <a:cs typeface="CartoGothic Std Book"/>
              </a:rPr>
              <a:t>×</a:t>
            </a:r>
            <a:r>
              <a:rPr lang="en-US" sz="4400" dirty="0">
                <a:latin typeface="CartoGothic Std Book"/>
                <a:ea typeface="ＭＳ ゴシック"/>
                <a:cs typeface="CartoGothic Std Book"/>
              </a:rPr>
              <a:t> 125 = 	  × 1000</a:t>
            </a:r>
            <a:br>
              <a:rPr lang="en-US" sz="4400" b="1" dirty="0">
                <a:solidFill>
                  <a:srgbClr val="FF0000"/>
                </a:solidFill>
                <a:latin typeface="CartoGothic Std Book"/>
                <a:cs typeface="CartoGothic Std Book"/>
              </a:rPr>
            </a:br>
            <a:r>
              <a:rPr lang="en-US" sz="44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					     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3247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2517233" y="1574800"/>
            <a:ext cx="3095040" cy="557723"/>
            <a:chOff x="4592692" y="1886538"/>
            <a:chExt cx="3095040" cy="557723"/>
          </a:xfrm>
        </p:grpSpPr>
        <p:sp>
          <p:nvSpPr>
            <p:cNvPr id="9" name="Bent Arrow 8"/>
            <p:cNvSpPr/>
            <p:nvPr/>
          </p:nvSpPr>
          <p:spPr>
            <a:xfrm>
              <a:off x="4592692" y="2112520"/>
              <a:ext cx="1299407" cy="312627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Bent Arrow 9"/>
            <p:cNvSpPr/>
            <p:nvPr/>
          </p:nvSpPr>
          <p:spPr>
            <a:xfrm rot="5400000">
              <a:off x="7037201" y="1793730"/>
              <a:ext cx="280942" cy="102012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892099" y="1886538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4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4025013" y="2860036"/>
            <a:ext cx="2680587" cy="538609"/>
            <a:chOff x="4025013" y="2860036"/>
            <a:chExt cx="2680587" cy="538609"/>
          </a:xfrm>
        </p:grpSpPr>
        <p:sp>
          <p:nvSpPr>
            <p:cNvPr id="12" name="Bent Arrow 11"/>
            <p:cNvSpPr/>
            <p:nvPr/>
          </p:nvSpPr>
          <p:spPr>
            <a:xfrm flipV="1">
              <a:off x="4025013" y="2977270"/>
              <a:ext cx="731040" cy="304168"/>
            </a:xfrm>
            <a:prstGeom prst="bentArrow">
              <a:avLst>
                <a:gd name="adj1" fmla="val 25000"/>
                <a:gd name="adj2" fmla="val 25000"/>
                <a:gd name="adj3" fmla="val 50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Bent Arrow 12"/>
            <p:cNvSpPr/>
            <p:nvPr/>
          </p:nvSpPr>
          <p:spPr>
            <a:xfrm rot="5400000" flipH="1">
              <a:off x="5933992" y="2475963"/>
              <a:ext cx="304168" cy="1239048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4741900" y="2860036"/>
              <a:ext cx="7491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"/>
                  <a:cs typeface="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 4</a:t>
              </a:r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4191623" y="3616903"/>
            <a:ext cx="3095040" cy="557723"/>
            <a:chOff x="4191623" y="3616903"/>
            <a:chExt cx="3095040" cy="557723"/>
          </a:xfrm>
        </p:grpSpPr>
        <p:sp>
          <p:nvSpPr>
            <p:cNvPr id="15" name="Bent Arrow 14"/>
            <p:cNvSpPr/>
            <p:nvPr/>
          </p:nvSpPr>
          <p:spPr>
            <a:xfrm>
              <a:off x="4191623" y="3842885"/>
              <a:ext cx="1299407" cy="312627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Bent Arrow 15"/>
            <p:cNvSpPr/>
            <p:nvPr/>
          </p:nvSpPr>
          <p:spPr>
            <a:xfrm rot="5400000">
              <a:off x="6636132" y="3524095"/>
              <a:ext cx="280942" cy="102012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5491030" y="3616903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"/>
                  <a:cs typeface="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8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633567" y="4827931"/>
            <a:ext cx="3053114" cy="538609"/>
            <a:chOff x="2633567" y="4827931"/>
            <a:chExt cx="3053114" cy="538609"/>
          </a:xfrm>
        </p:grpSpPr>
        <p:sp>
          <p:nvSpPr>
            <p:cNvPr id="18" name="Bent Arrow 17"/>
            <p:cNvSpPr/>
            <p:nvPr/>
          </p:nvSpPr>
          <p:spPr>
            <a:xfrm flipV="1">
              <a:off x="2633567" y="4945165"/>
              <a:ext cx="1089413" cy="304168"/>
            </a:xfrm>
            <a:prstGeom prst="bentArrow">
              <a:avLst>
                <a:gd name="adj1" fmla="val 25000"/>
                <a:gd name="adj2" fmla="val 25000"/>
                <a:gd name="adj3" fmla="val 50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Bent Arrow 18"/>
            <p:cNvSpPr/>
            <p:nvPr/>
          </p:nvSpPr>
          <p:spPr>
            <a:xfrm rot="5400000" flipH="1">
              <a:off x="4915073" y="4443858"/>
              <a:ext cx="304168" cy="1239048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3722981" y="4827931"/>
              <a:ext cx="7491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8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198811" y="2089298"/>
            <a:ext cx="15611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100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94797" y="4140760"/>
            <a:ext cx="780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8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6" name="7-Mod3-Slide-7c-end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8800" y="5926666"/>
            <a:ext cx="648000" cy="6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863405"/>
            <a:ext cx="7005709" cy="5701439"/>
          </a:xfrm>
        </p:spPr>
        <p:txBody>
          <a:bodyPr wrap="none" anchor="t"/>
          <a:lstStyle/>
          <a:p>
            <a:pPr>
              <a:spcAft>
                <a:spcPts val="3600"/>
              </a:spcAft>
            </a:pPr>
            <a:r>
              <a:rPr lang="en-US" sz="3200" dirty="0"/>
              <a:t>Some cautions</a:t>
            </a:r>
            <a:br>
              <a:rPr lang="en-US" sz="2600" dirty="0"/>
            </a:br>
            <a:r>
              <a:rPr lang="en-US" sz="2600" dirty="0"/>
              <a:t>					</a:t>
            </a:r>
            <a:br>
              <a:rPr lang="en-US" sz="2600" dirty="0"/>
            </a:br>
            <a:r>
              <a:rPr lang="en-US" sz="2600" dirty="0"/>
              <a:t>					   </a:t>
            </a:r>
            <a:br>
              <a:rPr lang="en-US" sz="2600" dirty="0"/>
            </a:br>
            <a:r>
              <a:rPr lang="en-US" sz="2600" dirty="0"/>
              <a:t>					    </a:t>
            </a:r>
            <a:br>
              <a:rPr lang="en-US" sz="4400" dirty="0"/>
            </a:br>
            <a:r>
              <a:rPr lang="en-US" sz="4400" dirty="0"/>
              <a:t>		</a:t>
            </a:r>
            <a:r>
              <a:rPr lang="en-US" sz="4400" dirty="0">
                <a:latin typeface="CartoGothic Std Book"/>
                <a:cs typeface="CartoGothic Std Book"/>
              </a:rPr>
              <a:t>5  ×  18  =  </a:t>
            </a:r>
            <a:r>
              <a:rPr lang="en-US" sz="4400" dirty="0">
                <a:latin typeface="CartoGothic Std Book"/>
                <a:ea typeface="ＭＳ ゴシック"/>
                <a:cs typeface="CartoGothic Std Book"/>
              </a:rPr>
              <a:t>6</a:t>
            </a: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400" dirty="0">
                <a:latin typeface="CartoGothic Std Book"/>
                <a:cs typeface="CartoGothic Std Book"/>
              </a:rPr>
              <a:t>×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          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			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4" name="8-Mod3-Slide-8a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8800" y="5930900"/>
            <a:ext cx="648000" cy="64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08577" y="2200355"/>
            <a:ext cx="1527750" cy="538609"/>
            <a:chOff x="4208577" y="2200355"/>
            <a:chExt cx="1527750" cy="538609"/>
          </a:xfrm>
        </p:grpSpPr>
        <p:sp>
          <p:nvSpPr>
            <p:cNvPr id="7" name="Bent Arrow 6"/>
            <p:cNvSpPr/>
            <p:nvPr/>
          </p:nvSpPr>
          <p:spPr>
            <a:xfrm>
              <a:off x="4208577" y="2407223"/>
              <a:ext cx="431158" cy="312627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Bent Arrow 7"/>
            <p:cNvSpPr/>
            <p:nvPr/>
          </p:nvSpPr>
          <p:spPr>
            <a:xfrm rot="5400000">
              <a:off x="5367847" y="2370483"/>
              <a:ext cx="297875" cy="439085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656668" y="2200355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3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2945554" y="3503903"/>
            <a:ext cx="3929375" cy="538609"/>
            <a:chOff x="2633567" y="4826634"/>
            <a:chExt cx="3929375" cy="538609"/>
          </a:xfrm>
        </p:grpSpPr>
        <p:sp>
          <p:nvSpPr>
            <p:cNvPr id="11" name="Bent Arrow 10"/>
            <p:cNvSpPr/>
            <p:nvPr/>
          </p:nvSpPr>
          <p:spPr>
            <a:xfrm flipV="1">
              <a:off x="2633567" y="4945165"/>
              <a:ext cx="1694181" cy="304168"/>
            </a:xfrm>
            <a:prstGeom prst="bentArrow">
              <a:avLst>
                <a:gd name="adj1" fmla="val 25000"/>
                <a:gd name="adj2" fmla="val 25000"/>
                <a:gd name="adj3" fmla="val 50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Bent Arrow 11"/>
            <p:cNvSpPr/>
            <p:nvPr/>
          </p:nvSpPr>
          <p:spPr>
            <a:xfrm rot="5400000" flipH="1">
              <a:off x="5684759" y="4337282"/>
              <a:ext cx="304168" cy="145219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4361614" y="4826634"/>
              <a:ext cx="7491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"/>
                  <a:cs typeface="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3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06134" y="2921562"/>
            <a:ext cx="669859" cy="582341"/>
          </a:xfrm>
          <a:prstGeom prst="rect">
            <a:avLst/>
          </a:prstGeom>
          <a:noFill/>
          <a:ln w="38100" cap="flat" cmpd="sng" algn="ctr">
            <a:solidFill>
              <a:srgbClr val="40607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863405"/>
            <a:ext cx="7005709" cy="5701439"/>
          </a:xfrm>
        </p:spPr>
        <p:txBody>
          <a:bodyPr wrap="none" anchor="t"/>
          <a:lstStyle/>
          <a:p>
            <a:pPr>
              <a:spcAft>
                <a:spcPts val="3600"/>
              </a:spcAft>
            </a:pPr>
            <a:r>
              <a:rPr lang="en-US" sz="3200" dirty="0"/>
              <a:t>Some cautions</a:t>
            </a:r>
            <a:br>
              <a:rPr lang="en-US" sz="2600" dirty="0"/>
            </a:br>
            <a:r>
              <a:rPr lang="en-US" sz="2600" dirty="0"/>
              <a:t>					</a:t>
            </a:r>
            <a:br>
              <a:rPr lang="en-US" sz="2600" dirty="0"/>
            </a:br>
            <a:r>
              <a:rPr lang="en-US" sz="2600" dirty="0"/>
              <a:t>					   </a:t>
            </a:r>
            <a:br>
              <a:rPr lang="en-US" sz="2600" dirty="0"/>
            </a:br>
            <a:r>
              <a:rPr lang="en-US" sz="2600" dirty="0"/>
              <a:t>					    </a:t>
            </a:r>
            <a:br>
              <a:rPr lang="en-US" sz="4400" dirty="0"/>
            </a:br>
            <a:r>
              <a:rPr lang="en-US" sz="4400" dirty="0"/>
              <a:t>		</a:t>
            </a:r>
            <a:r>
              <a:rPr lang="en-US" sz="4400" dirty="0">
                <a:latin typeface="CartoGothic Std Book"/>
                <a:cs typeface="CartoGothic Std Book"/>
              </a:rPr>
              <a:t>5  ×  18  =  </a:t>
            </a:r>
            <a:r>
              <a:rPr lang="en-US" sz="4400" dirty="0">
                <a:latin typeface="CartoGothic Std Book"/>
                <a:ea typeface="ＭＳ ゴシック"/>
                <a:cs typeface="CartoGothic Std Book"/>
              </a:rPr>
              <a:t>6</a:t>
            </a: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400" dirty="0">
                <a:latin typeface="CartoGothic Std Book"/>
                <a:cs typeface="CartoGothic Std Book"/>
              </a:rPr>
              <a:t>×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          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			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4208577" y="2200355"/>
            <a:ext cx="1527750" cy="538609"/>
            <a:chOff x="4208577" y="2200355"/>
            <a:chExt cx="1527750" cy="538609"/>
          </a:xfrm>
        </p:grpSpPr>
        <p:sp>
          <p:nvSpPr>
            <p:cNvPr id="7" name="Bent Arrow 6"/>
            <p:cNvSpPr/>
            <p:nvPr/>
          </p:nvSpPr>
          <p:spPr>
            <a:xfrm>
              <a:off x="4208577" y="2407223"/>
              <a:ext cx="431158" cy="312627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Bent Arrow 7"/>
            <p:cNvSpPr/>
            <p:nvPr/>
          </p:nvSpPr>
          <p:spPr>
            <a:xfrm rot="5400000">
              <a:off x="5367847" y="2370483"/>
              <a:ext cx="297875" cy="439085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656668" y="2200355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3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2945554" y="3503903"/>
            <a:ext cx="3929375" cy="538609"/>
            <a:chOff x="2633567" y="4826634"/>
            <a:chExt cx="3929375" cy="538609"/>
          </a:xfrm>
        </p:grpSpPr>
        <p:sp>
          <p:nvSpPr>
            <p:cNvPr id="11" name="Bent Arrow 10"/>
            <p:cNvSpPr/>
            <p:nvPr/>
          </p:nvSpPr>
          <p:spPr>
            <a:xfrm flipV="1">
              <a:off x="2633567" y="4945165"/>
              <a:ext cx="1694181" cy="304168"/>
            </a:xfrm>
            <a:prstGeom prst="bentArrow">
              <a:avLst>
                <a:gd name="adj1" fmla="val 25000"/>
                <a:gd name="adj2" fmla="val 25000"/>
                <a:gd name="adj3" fmla="val 50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Bent Arrow 11"/>
            <p:cNvSpPr/>
            <p:nvPr/>
          </p:nvSpPr>
          <p:spPr>
            <a:xfrm rot="5400000" flipH="1">
              <a:off x="5684759" y="4337282"/>
              <a:ext cx="304168" cy="145219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4361614" y="4826634"/>
              <a:ext cx="7491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"/>
                  <a:cs typeface="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3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06134" y="2921562"/>
            <a:ext cx="669859" cy="582341"/>
          </a:xfrm>
          <a:prstGeom prst="rect">
            <a:avLst/>
          </a:prstGeom>
          <a:noFill/>
          <a:ln w="38100" cap="flat" cmpd="sng" algn="ctr">
            <a:solidFill>
              <a:srgbClr val="40607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2792751" y="4837367"/>
            <a:ext cx="51997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5</a:t>
            </a:r>
            <a:r>
              <a:rPr lang="en-US" sz="4400" dirty="0">
                <a:latin typeface="CartoGothic Std Book"/>
                <a:cs typeface="CartoGothic Std Book"/>
              </a:rPr>
              <a:t>  </a:t>
            </a:r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×</a:t>
            </a:r>
            <a:r>
              <a:rPr lang="en-US" sz="4400" dirty="0">
                <a:latin typeface="CartoGothic Std Book"/>
                <a:cs typeface="CartoGothic Std Book"/>
              </a:rPr>
              <a:t>  </a:t>
            </a:r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18</a:t>
            </a:r>
            <a:r>
              <a:rPr lang="en-US" sz="4400" dirty="0">
                <a:latin typeface="CartoGothic Std Book"/>
                <a:cs typeface="CartoGothic Std Book"/>
              </a:rPr>
              <a:t> </a:t>
            </a:r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 =  </a:t>
            </a:r>
            <a:r>
              <a:rPr lang="en-US" sz="44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6</a:t>
            </a:r>
            <a:r>
              <a:rPr lang="en-US" sz="4400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×</a:t>
            </a:r>
            <a:r>
              <a:rPr lang="en-US" sz="4400" dirty="0">
                <a:latin typeface="CartoGothic Std Book"/>
                <a:cs typeface="CartoGothic Std Book"/>
              </a:rPr>
              <a:t> </a:t>
            </a:r>
            <a:r>
              <a:rPr lang="en-US" sz="4400" dirty="0">
                <a:latin typeface="ＭＳ ゴシック"/>
                <a:ea typeface="ＭＳ ゴシック"/>
                <a:cs typeface="ＭＳ ゴシック"/>
              </a:rPr>
              <a:t>	</a:t>
            </a:r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17</a:t>
            </a:r>
            <a:r>
              <a:rPr lang="en-US" sz="4400" dirty="0">
                <a:solidFill>
                  <a:srgbClr val="08C083"/>
                </a:solidFill>
                <a:latin typeface="ＭＳ ゴシック"/>
                <a:ea typeface="ＭＳ ゴシック"/>
                <a:cs typeface="ＭＳ ゴシック"/>
              </a:rPr>
              <a:t>	</a:t>
            </a:r>
            <a:endParaRPr lang="en-US" sz="4400" dirty="0"/>
          </a:p>
        </p:txBody>
      </p:sp>
      <p:pic>
        <p:nvPicPr>
          <p:cNvPr id="16" name="9-Mod3-Slide-8b-caution.aiff">
            <a:hlinkClick r:id="" action="ppaction://media"/>
          </p:cNvPr>
          <p:cNvPicPr>
            <a:picLocks noRo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8800" y="5928602"/>
            <a:ext cx="648000" cy="64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98948" y="4844890"/>
            <a:ext cx="5030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rtoGothic Std Book"/>
                <a:cs typeface="CartoGothic Std Book"/>
              </a:rPr>
              <a:t>5</a:t>
            </a:r>
            <a:r>
              <a:rPr lang="en-US" sz="4400" dirty="0">
                <a:latin typeface="CartoGothic Std Book"/>
                <a:cs typeface="CartoGothic Std Book"/>
              </a:rPr>
              <a:t>  </a:t>
            </a:r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×</a:t>
            </a:r>
            <a:r>
              <a:rPr lang="en-US" sz="4400" dirty="0">
                <a:latin typeface="CartoGothic Std Book"/>
                <a:cs typeface="CartoGothic Std Book"/>
              </a:rPr>
              <a:t>  </a:t>
            </a:r>
            <a:r>
              <a:rPr lang="en-US" sz="4400" dirty="0">
                <a:solidFill>
                  <a:srgbClr val="08C083"/>
                </a:solidFill>
                <a:latin typeface="CartoGothic Std Book"/>
                <a:cs typeface="CartoGothic Std Book"/>
              </a:rPr>
              <a:t>18</a:t>
            </a:r>
            <a:r>
              <a:rPr lang="en-US" sz="4400" dirty="0">
                <a:latin typeface="CartoGothic Std Book"/>
                <a:cs typeface="CartoGothic Std Book"/>
              </a:rPr>
              <a:t>  </a:t>
            </a:r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=</a:t>
            </a:r>
            <a:r>
              <a:rPr lang="en-US" sz="4400" dirty="0">
                <a:latin typeface="CartoGothic Std Book"/>
                <a:cs typeface="CartoGothic Std Book"/>
              </a:rPr>
              <a:t>  </a:t>
            </a:r>
            <a:r>
              <a:rPr lang="en-US" sz="4400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6</a:t>
            </a:r>
            <a:r>
              <a:rPr lang="en-US" sz="4400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×</a:t>
            </a:r>
            <a:r>
              <a:rPr lang="en-US" sz="4400" dirty="0">
                <a:latin typeface="CartoGothic Std Book"/>
                <a:cs typeface="CartoGothic Std Book"/>
              </a:rPr>
              <a:t> </a:t>
            </a:r>
            <a:r>
              <a:rPr lang="en-US" sz="4400" dirty="0">
                <a:latin typeface="ＭＳ ゴシック"/>
                <a:ea typeface="ＭＳ ゴシック"/>
                <a:cs typeface="ＭＳ ゴシック"/>
              </a:rPr>
              <a:t>	</a:t>
            </a:r>
            <a:r>
              <a:rPr lang="en-US" sz="4400" dirty="0">
                <a:solidFill>
                  <a:srgbClr val="08C083"/>
                </a:solidFill>
                <a:latin typeface="CartoGothic Std Book"/>
                <a:cs typeface="CartoGothic Std Book"/>
              </a:rPr>
              <a:t>17</a:t>
            </a:r>
            <a:r>
              <a:rPr lang="en-US" b="1" dirty="0">
                <a:solidFill>
                  <a:srgbClr val="08C083"/>
                </a:solidFill>
                <a:latin typeface="ＭＳ ゴシック"/>
                <a:ea typeface="ＭＳ ゴシック"/>
                <a:cs typeface="ＭＳ ゴシック"/>
              </a:rPr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/>
      <p:bldP spid="14" grpId="0"/>
      <p:bldP spid="14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863405"/>
            <a:ext cx="7005709" cy="5701439"/>
          </a:xfrm>
        </p:spPr>
        <p:txBody>
          <a:bodyPr wrap="none" anchor="t"/>
          <a:lstStyle/>
          <a:p>
            <a:pPr>
              <a:spcAft>
                <a:spcPts val="3600"/>
              </a:spcAft>
            </a:pPr>
            <a:r>
              <a:rPr lang="en-US" sz="3200" dirty="0"/>
              <a:t>Some cautions</a:t>
            </a:r>
            <a:br>
              <a:rPr lang="en-US" sz="2600" dirty="0"/>
            </a:br>
            <a:r>
              <a:rPr lang="en-US" sz="2600" dirty="0"/>
              <a:t>					</a:t>
            </a:r>
            <a:br>
              <a:rPr lang="en-US" sz="2600" dirty="0"/>
            </a:br>
            <a:r>
              <a:rPr lang="en-US" sz="2600" dirty="0"/>
              <a:t>					   </a:t>
            </a:r>
            <a:br>
              <a:rPr lang="en-US" sz="2600" dirty="0"/>
            </a:br>
            <a:r>
              <a:rPr lang="en-US" sz="2600" dirty="0"/>
              <a:t>					    </a:t>
            </a:r>
            <a:br>
              <a:rPr lang="en-US" sz="4400" dirty="0"/>
            </a:br>
            <a:r>
              <a:rPr lang="en-US" sz="4400" dirty="0"/>
              <a:t>		</a:t>
            </a:r>
            <a:r>
              <a:rPr lang="en-US" sz="4400" dirty="0">
                <a:latin typeface="CartoGothic Std Book"/>
                <a:cs typeface="CartoGothic Std Book"/>
              </a:rPr>
              <a:t>5  ×  18  =  </a:t>
            </a:r>
            <a:r>
              <a:rPr lang="en-US" sz="4400" dirty="0">
                <a:latin typeface="CartoGothic Std Book"/>
                <a:ea typeface="ＭＳ ゴシック"/>
                <a:cs typeface="CartoGothic Std Book"/>
              </a:rPr>
              <a:t>6</a:t>
            </a: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400" dirty="0">
                <a:latin typeface="CartoGothic Std Book"/>
                <a:cs typeface="CartoGothic Std Book"/>
              </a:rPr>
              <a:t>×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          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			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4208577" y="2200355"/>
            <a:ext cx="1527750" cy="538609"/>
            <a:chOff x="4208577" y="2200355"/>
            <a:chExt cx="1527750" cy="538609"/>
          </a:xfrm>
        </p:grpSpPr>
        <p:sp>
          <p:nvSpPr>
            <p:cNvPr id="7" name="Bent Arrow 6"/>
            <p:cNvSpPr/>
            <p:nvPr/>
          </p:nvSpPr>
          <p:spPr>
            <a:xfrm>
              <a:off x="4208577" y="2407223"/>
              <a:ext cx="431158" cy="312627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Bent Arrow 7"/>
            <p:cNvSpPr/>
            <p:nvPr/>
          </p:nvSpPr>
          <p:spPr>
            <a:xfrm rot="5400000">
              <a:off x="5367847" y="2370483"/>
              <a:ext cx="297875" cy="439085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656668" y="2200355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3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2945554" y="3503903"/>
            <a:ext cx="3929375" cy="538609"/>
            <a:chOff x="2633567" y="4826634"/>
            <a:chExt cx="3929375" cy="538609"/>
          </a:xfrm>
        </p:grpSpPr>
        <p:sp>
          <p:nvSpPr>
            <p:cNvPr id="11" name="Bent Arrow 10"/>
            <p:cNvSpPr/>
            <p:nvPr/>
          </p:nvSpPr>
          <p:spPr>
            <a:xfrm flipV="1">
              <a:off x="2633567" y="4945165"/>
              <a:ext cx="1694181" cy="304168"/>
            </a:xfrm>
            <a:prstGeom prst="bentArrow">
              <a:avLst>
                <a:gd name="adj1" fmla="val 25000"/>
                <a:gd name="adj2" fmla="val 25000"/>
                <a:gd name="adj3" fmla="val 50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Bent Arrow 11"/>
            <p:cNvSpPr/>
            <p:nvPr/>
          </p:nvSpPr>
          <p:spPr>
            <a:xfrm rot="5400000" flipH="1">
              <a:off x="5684759" y="4337282"/>
              <a:ext cx="304168" cy="1452199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4361614" y="4826634"/>
              <a:ext cx="7491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"/>
                  <a:cs typeface="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3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06134" y="2921562"/>
            <a:ext cx="669859" cy="582341"/>
          </a:xfrm>
          <a:prstGeom prst="rect">
            <a:avLst/>
          </a:prstGeom>
          <a:noFill/>
          <a:ln w="38100" cap="flat" cmpd="sng" algn="ctr">
            <a:solidFill>
              <a:srgbClr val="40607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2798948" y="4827957"/>
            <a:ext cx="5030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rtoGothic Std Book"/>
                <a:cs typeface="CartoGothic Std Book"/>
              </a:rPr>
              <a:t>5</a:t>
            </a:r>
            <a:r>
              <a:rPr lang="en-US" sz="4400" dirty="0">
                <a:latin typeface="CartoGothic Std Book"/>
                <a:cs typeface="CartoGothic Std Book"/>
              </a:rPr>
              <a:t>  </a:t>
            </a:r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×</a:t>
            </a:r>
            <a:r>
              <a:rPr lang="en-US" sz="4400" dirty="0">
                <a:latin typeface="CartoGothic Std Book"/>
                <a:cs typeface="CartoGothic Std Book"/>
              </a:rPr>
              <a:t>  </a:t>
            </a:r>
            <a:r>
              <a:rPr lang="en-US" sz="4400" dirty="0">
                <a:solidFill>
                  <a:srgbClr val="08C083"/>
                </a:solidFill>
                <a:latin typeface="CartoGothic Std Book"/>
                <a:cs typeface="CartoGothic Std Book"/>
              </a:rPr>
              <a:t>18</a:t>
            </a:r>
            <a:r>
              <a:rPr lang="en-US" sz="4400" dirty="0">
                <a:latin typeface="CartoGothic Std Book"/>
                <a:cs typeface="CartoGothic Std Book"/>
              </a:rPr>
              <a:t>  </a:t>
            </a:r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=</a:t>
            </a:r>
            <a:r>
              <a:rPr lang="en-US" sz="4400" dirty="0">
                <a:latin typeface="CartoGothic Std Book"/>
                <a:cs typeface="CartoGothic Std Book"/>
              </a:rPr>
              <a:t>  </a:t>
            </a:r>
            <a:r>
              <a:rPr lang="en-US" sz="4400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6</a:t>
            </a:r>
            <a:r>
              <a:rPr lang="en-US" sz="4400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×</a:t>
            </a:r>
            <a:r>
              <a:rPr lang="en-US" sz="4400" dirty="0">
                <a:latin typeface="CartoGothic Std Book"/>
                <a:cs typeface="CartoGothic Std Book"/>
              </a:rPr>
              <a:t> </a:t>
            </a:r>
            <a:r>
              <a:rPr lang="en-US" sz="4400" dirty="0">
                <a:latin typeface="ＭＳ ゴシック"/>
                <a:ea typeface="ＭＳ ゴシック"/>
                <a:cs typeface="ＭＳ ゴシック"/>
              </a:rPr>
              <a:t>	</a:t>
            </a:r>
            <a:r>
              <a:rPr lang="en-US" sz="4400" dirty="0">
                <a:solidFill>
                  <a:srgbClr val="08C083"/>
                </a:solidFill>
                <a:latin typeface="CartoGothic Std Book"/>
                <a:cs typeface="CartoGothic Std Book"/>
              </a:rPr>
              <a:t>17</a:t>
            </a:r>
            <a:r>
              <a:rPr lang="en-US" b="1" dirty="0">
                <a:solidFill>
                  <a:srgbClr val="08C083"/>
                </a:solidFill>
                <a:latin typeface="ＭＳ ゴシック"/>
                <a:ea typeface="ＭＳ ゴシック"/>
                <a:cs typeface="ＭＳ ゴシック"/>
              </a:rPr>
              <a:t>	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781802" y="5105417"/>
            <a:ext cx="547144" cy="286314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5" name="10-Mod3-Slide-8c-caution.aiff">
            <a:hlinkClick r:id="" action="ppaction://media"/>
          </p:cNvPr>
          <p:cNvPicPr>
            <a:picLocks noRo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8800" y="5916844"/>
            <a:ext cx="648000" cy="6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62668" y="763965"/>
            <a:ext cx="7772400" cy="735963"/>
          </a:xfrm>
        </p:spPr>
        <p:txBody>
          <a:bodyPr/>
          <a:lstStyle/>
          <a:p>
            <a:r>
              <a:rPr lang="en-US" sz="3200" dirty="0"/>
              <a:t>Exploring multiplication patterns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30241" y="1783275"/>
            <a:ext cx="6400800" cy="4827893"/>
          </a:xfrm>
        </p:spPr>
        <p:txBody>
          <a:bodyPr>
            <a:normAutofit fontScale="92500" lnSpcReduction="10000"/>
          </a:bodyPr>
          <a:lstStyle/>
          <a:p>
            <a:pPr marL="742950" indent="-742950"/>
            <a:r>
              <a:rPr lang="en-US" sz="4400" dirty="0"/>
              <a:t> </a:t>
            </a:r>
            <a:r>
              <a:rPr lang="en-US" sz="4324" dirty="0"/>
              <a:t>6	×  4	=  24</a:t>
            </a:r>
          </a:p>
          <a:p>
            <a:pPr marL="742950" indent="-742950"/>
            <a:r>
              <a:rPr lang="en-US" sz="4324" dirty="0"/>
              <a:t>				=  24</a:t>
            </a:r>
          </a:p>
          <a:p>
            <a:pPr marL="742950" indent="-742950"/>
            <a:r>
              <a:rPr lang="en-US" sz="4400" dirty="0"/>
              <a:t>				</a:t>
            </a:r>
            <a:r>
              <a:rPr lang="en-US" sz="4324" dirty="0"/>
              <a:t>=  24</a:t>
            </a:r>
          </a:p>
          <a:p>
            <a:pPr marL="742950" indent="-742950"/>
            <a:r>
              <a:rPr lang="en-US" sz="4324" dirty="0"/>
              <a:t>				=  24</a:t>
            </a:r>
          </a:p>
          <a:p>
            <a:pPr marL="742950" indent="-742950"/>
            <a:r>
              <a:rPr lang="en-US" sz="4324" dirty="0"/>
              <a:t>				=  24</a:t>
            </a:r>
          </a:p>
          <a:p>
            <a:pPr marL="742950" indent="-742950"/>
            <a:r>
              <a:rPr lang="en-US" sz="4324" dirty="0"/>
              <a:t>12  ×	2	=  24    </a:t>
            </a:r>
          </a:p>
          <a:p>
            <a:pPr marL="742950" indent="-742950"/>
            <a:r>
              <a:rPr lang="en-US" sz="4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77520" y="6420936"/>
            <a:ext cx="148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7" name="11-Mod3-Slide-9a-exploring.aiff">
            <a:hlinkClick r:id="" action="ppaction://media"/>
          </p:cNvPr>
          <p:cNvPicPr>
            <a:picLocks noRo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8800" y="5925333"/>
            <a:ext cx="648000" cy="648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030241" y="2457765"/>
            <a:ext cx="1167573" cy="2705206"/>
            <a:chOff x="3030241" y="2457765"/>
            <a:chExt cx="1167573" cy="2705206"/>
          </a:xfrm>
        </p:grpSpPr>
        <p:sp>
          <p:nvSpPr>
            <p:cNvPr id="10" name="Down Arrow 9"/>
            <p:cNvSpPr/>
            <p:nvPr/>
          </p:nvSpPr>
          <p:spPr>
            <a:xfrm>
              <a:off x="3366209" y="2457765"/>
              <a:ext cx="124439" cy="829028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Down Arrow 10"/>
            <p:cNvSpPr/>
            <p:nvPr/>
          </p:nvSpPr>
          <p:spPr>
            <a:xfrm>
              <a:off x="3364876" y="3766626"/>
              <a:ext cx="125772" cy="1396345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3030241" y="3243406"/>
              <a:ext cx="116757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>
                  <a:solidFill>
                    <a:srgbClr val="406077"/>
                  </a:solidFill>
                  <a:latin typeface="CartoGothic Std Bold"/>
                  <a:cs typeface="CartoGothic Std Bold"/>
                </a:rPr>
                <a:t> </a:t>
              </a:r>
              <a:r>
                <a:rPr lang="en-US" sz="2900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× 2</a:t>
              </a:r>
              <a:endParaRPr lang="en-US" sz="2900" dirty="0">
                <a:latin typeface="CartoGothic Std Bold"/>
                <a:cs typeface="CartoGothic Std Bold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7815" y="2448244"/>
            <a:ext cx="932986" cy="2749988"/>
            <a:chOff x="4197815" y="2448244"/>
            <a:chExt cx="932986" cy="2749988"/>
          </a:xfrm>
        </p:grpSpPr>
        <p:sp>
          <p:nvSpPr>
            <p:cNvPr id="17" name="Down Arrow 16"/>
            <p:cNvSpPr/>
            <p:nvPr/>
          </p:nvSpPr>
          <p:spPr>
            <a:xfrm>
              <a:off x="4495736" y="3783559"/>
              <a:ext cx="125772" cy="1414673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Down Arrow 17"/>
            <p:cNvSpPr/>
            <p:nvPr/>
          </p:nvSpPr>
          <p:spPr>
            <a:xfrm>
              <a:off x="4491556" y="2448244"/>
              <a:ext cx="124439" cy="829028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4197815" y="3235994"/>
              <a:ext cx="93298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÷ 2</a:t>
              </a:r>
              <a:endParaRPr lang="en-US" sz="2900" dirty="0">
                <a:latin typeface="CartoGothic Std Bold"/>
                <a:cs typeface="CartoGothic Std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30400" y="780898"/>
            <a:ext cx="7772400" cy="735963"/>
          </a:xfrm>
        </p:spPr>
        <p:txBody>
          <a:bodyPr/>
          <a:lstStyle/>
          <a:p>
            <a:r>
              <a:rPr lang="en-US" sz="3200" dirty="0"/>
              <a:t>Exploring multiplication patterns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30241" y="1783275"/>
            <a:ext cx="6400800" cy="4827893"/>
          </a:xfrm>
        </p:spPr>
        <p:txBody>
          <a:bodyPr>
            <a:normAutofit fontScale="92500" lnSpcReduction="10000"/>
          </a:bodyPr>
          <a:lstStyle/>
          <a:p>
            <a:pPr marL="742950" indent="-742950"/>
            <a:r>
              <a:rPr lang="en-US" sz="4324" dirty="0"/>
              <a:t> 6	×  4	=  24</a:t>
            </a:r>
          </a:p>
          <a:p>
            <a:pPr marL="742950" indent="-742950"/>
            <a:r>
              <a:rPr lang="en-US" sz="4324" dirty="0"/>
              <a:t>				=  24</a:t>
            </a:r>
          </a:p>
          <a:p>
            <a:pPr marL="742950" indent="-742950"/>
            <a:r>
              <a:rPr lang="en-US" sz="4324" dirty="0"/>
              <a:t> 3   ×  8	=  24</a:t>
            </a:r>
          </a:p>
          <a:p>
            <a:pPr marL="742950" indent="-742950"/>
            <a:r>
              <a:rPr lang="en-US" sz="3135" b="1" dirty="0">
                <a:solidFill>
                  <a:srgbClr val="FF0000"/>
                </a:solidFill>
              </a:rPr>
              <a:t>		 		</a:t>
            </a:r>
            <a:r>
              <a:rPr lang="en-US" sz="4324" dirty="0"/>
              <a:t>=  24</a:t>
            </a:r>
          </a:p>
          <a:p>
            <a:pPr marL="742950" indent="-742950"/>
            <a:r>
              <a:rPr lang="en-US" sz="4324" dirty="0"/>
              <a:t>				=  24</a:t>
            </a:r>
          </a:p>
          <a:p>
            <a:pPr marL="742950" indent="-742950"/>
            <a:r>
              <a:rPr lang="en-US" sz="4324" dirty="0"/>
              <a:t>12  ×  2	=  24    </a:t>
            </a:r>
          </a:p>
          <a:p>
            <a:pPr marL="742950" indent="-742950"/>
            <a:r>
              <a:rPr lang="en-US" sz="4400" dirty="0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11" name="12-Mod3-Slide-9b-exploring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5733" y="5923803"/>
            <a:ext cx="648000" cy="648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38758" y="3724061"/>
            <a:ext cx="812800" cy="1536879"/>
            <a:chOff x="3038758" y="3724061"/>
            <a:chExt cx="812800" cy="1536879"/>
          </a:xfrm>
        </p:grpSpPr>
        <p:sp>
          <p:nvSpPr>
            <p:cNvPr id="4" name="Down Arrow 3"/>
            <p:cNvSpPr/>
            <p:nvPr/>
          </p:nvSpPr>
          <p:spPr>
            <a:xfrm>
              <a:off x="3319386" y="4360940"/>
              <a:ext cx="125772" cy="900000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Down Arrow 6"/>
            <p:cNvSpPr/>
            <p:nvPr/>
          </p:nvSpPr>
          <p:spPr>
            <a:xfrm>
              <a:off x="3319386" y="3724061"/>
              <a:ext cx="125772" cy="304462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3038758" y="3890065"/>
              <a:ext cx="8128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× 4</a:t>
              </a:r>
              <a:endParaRPr lang="en-US" sz="29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09042" y="3724061"/>
            <a:ext cx="745067" cy="1522942"/>
            <a:chOff x="4209042" y="3724061"/>
            <a:chExt cx="745067" cy="1522942"/>
          </a:xfrm>
        </p:grpSpPr>
        <p:sp>
          <p:nvSpPr>
            <p:cNvPr id="8" name="Down Arrow 7"/>
            <p:cNvSpPr/>
            <p:nvPr/>
          </p:nvSpPr>
          <p:spPr>
            <a:xfrm>
              <a:off x="4506603" y="4347003"/>
              <a:ext cx="125772" cy="900000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Down Arrow 8"/>
            <p:cNvSpPr/>
            <p:nvPr/>
          </p:nvSpPr>
          <p:spPr>
            <a:xfrm>
              <a:off x="4506603" y="3724061"/>
              <a:ext cx="125772" cy="304462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4209042" y="3893059"/>
              <a:ext cx="745067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÷ 4</a:t>
              </a:r>
              <a:endParaRPr lang="en-US" sz="2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30400" y="780898"/>
            <a:ext cx="7772400" cy="735963"/>
          </a:xfrm>
        </p:spPr>
        <p:txBody>
          <a:bodyPr/>
          <a:lstStyle/>
          <a:p>
            <a:r>
              <a:rPr lang="en-US" sz="3200" dirty="0"/>
              <a:t>Exploring multiplication patterns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30241" y="1783275"/>
            <a:ext cx="6400800" cy="4827893"/>
          </a:xfrm>
        </p:spPr>
        <p:txBody>
          <a:bodyPr>
            <a:normAutofit fontScale="92500" lnSpcReduction="10000"/>
          </a:bodyPr>
          <a:lstStyle/>
          <a:p>
            <a:pPr marL="742950" indent="-742950"/>
            <a:r>
              <a:rPr lang="en-US" sz="4324" dirty="0"/>
              <a:t> 6	×  4	=  24</a:t>
            </a:r>
          </a:p>
          <a:p>
            <a:pPr marL="742950" indent="-742950"/>
            <a:r>
              <a:rPr lang="en-US" sz="4432" dirty="0"/>
              <a:t>		  		</a:t>
            </a:r>
            <a:r>
              <a:rPr lang="en-US" sz="4324" dirty="0"/>
              <a:t>=  24</a:t>
            </a:r>
          </a:p>
          <a:p>
            <a:pPr marL="742950" indent="-742950"/>
            <a:r>
              <a:rPr lang="en-US" sz="4324" dirty="0"/>
              <a:t> 3   ×  8	=  24</a:t>
            </a:r>
          </a:p>
          <a:p>
            <a:pPr marL="742950" indent="-742950"/>
            <a:r>
              <a:rPr lang="en-US" sz="3027" dirty="0"/>
              <a:t>× 4</a:t>
            </a:r>
            <a:r>
              <a:rPr lang="en-US" sz="3027" b="1" dirty="0">
                <a:solidFill>
                  <a:srgbClr val="FF0000"/>
                </a:solidFill>
              </a:rPr>
              <a:t>		   </a:t>
            </a:r>
            <a:r>
              <a:rPr lang="en-US" sz="3027" dirty="0"/>
              <a:t>÷ 4  </a:t>
            </a:r>
            <a:r>
              <a:rPr lang="en-US" sz="4324" dirty="0"/>
              <a:t>=  24</a:t>
            </a:r>
          </a:p>
          <a:p>
            <a:pPr marL="742950" indent="-742950"/>
            <a:r>
              <a:rPr lang="en-US" sz="4324" dirty="0"/>
              <a:t>				=  24</a:t>
            </a:r>
          </a:p>
          <a:p>
            <a:pPr marL="742950" indent="-742950"/>
            <a:r>
              <a:rPr lang="en-US" sz="4324" dirty="0"/>
              <a:t>12  ×  2	=  24  </a:t>
            </a:r>
            <a:r>
              <a:rPr lang="en-US" sz="4432" dirty="0"/>
              <a:t>  </a:t>
            </a:r>
          </a:p>
          <a:p>
            <a:pPr marL="742950" indent="-742950"/>
            <a:r>
              <a:rPr lang="en-US" sz="4400" dirty="0"/>
              <a:t> 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319386" y="3707128"/>
            <a:ext cx="125772" cy="304462"/>
          </a:xfrm>
          <a:prstGeom prst="down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/>
        </p:nvGrpSpPr>
        <p:grpSpPr>
          <a:xfrm>
            <a:off x="3319386" y="4334932"/>
            <a:ext cx="1329922" cy="972000"/>
            <a:chOff x="3319386" y="4301066"/>
            <a:chExt cx="1329922" cy="1017093"/>
          </a:xfrm>
        </p:grpSpPr>
        <p:sp>
          <p:nvSpPr>
            <p:cNvPr id="12" name="Down Arrow 11"/>
            <p:cNvSpPr/>
            <p:nvPr/>
          </p:nvSpPr>
          <p:spPr>
            <a:xfrm>
              <a:off x="3319386" y="4301066"/>
              <a:ext cx="125772" cy="1017093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Down Arrow 13"/>
            <p:cNvSpPr/>
            <p:nvPr/>
          </p:nvSpPr>
          <p:spPr>
            <a:xfrm>
              <a:off x="4523536" y="4301066"/>
              <a:ext cx="125772" cy="1017093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Down Arrow 14"/>
          <p:cNvSpPr/>
          <p:nvPr/>
        </p:nvSpPr>
        <p:spPr>
          <a:xfrm>
            <a:off x="4523536" y="3707128"/>
            <a:ext cx="125772" cy="304462"/>
          </a:xfrm>
          <a:prstGeom prst="down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030241" y="2387681"/>
            <a:ext cx="966026" cy="866174"/>
            <a:chOff x="3030242" y="2387681"/>
            <a:chExt cx="966026" cy="866174"/>
          </a:xfrm>
        </p:grpSpPr>
        <p:sp>
          <p:nvSpPr>
            <p:cNvPr id="10" name="Down Arrow 9"/>
            <p:cNvSpPr/>
            <p:nvPr/>
          </p:nvSpPr>
          <p:spPr>
            <a:xfrm flipV="1">
              <a:off x="3319386" y="3001582"/>
              <a:ext cx="125772" cy="252273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Down Arrow 10"/>
            <p:cNvSpPr/>
            <p:nvPr/>
          </p:nvSpPr>
          <p:spPr>
            <a:xfrm flipV="1">
              <a:off x="3319386" y="2387681"/>
              <a:ext cx="125772" cy="274185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3030242" y="2546014"/>
              <a:ext cx="96602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× 2</a:t>
              </a:r>
              <a:endParaRPr lang="en-US" sz="2900" dirty="0">
                <a:latin typeface="CartoGothic Std Bold"/>
                <a:cs typeface="CartoGothic Std Bold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00571" y="2353815"/>
            <a:ext cx="1236134" cy="900040"/>
            <a:chOff x="4234437" y="2353815"/>
            <a:chExt cx="1236134" cy="900040"/>
          </a:xfrm>
        </p:grpSpPr>
        <p:sp>
          <p:nvSpPr>
            <p:cNvPr id="16" name="Down Arrow 15"/>
            <p:cNvSpPr/>
            <p:nvPr/>
          </p:nvSpPr>
          <p:spPr>
            <a:xfrm flipV="1">
              <a:off x="4540469" y="3001582"/>
              <a:ext cx="125772" cy="252273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Down Arrow 16"/>
            <p:cNvSpPr/>
            <p:nvPr/>
          </p:nvSpPr>
          <p:spPr>
            <a:xfrm flipV="1">
              <a:off x="4540469" y="2353815"/>
              <a:ext cx="125772" cy="274185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4234437" y="2492536"/>
              <a:ext cx="123613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÷ 2</a:t>
              </a:r>
              <a:r>
                <a:rPr lang="en-US" sz="3200" dirty="0"/>
                <a:t>	</a:t>
              </a:r>
              <a:endParaRPr lang="en-US" dirty="0"/>
            </a:p>
          </p:txBody>
        </p:sp>
      </p:grpSp>
      <p:pic>
        <p:nvPicPr>
          <p:cNvPr id="23" name="13-Mod3-Slide-9b-exploring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8800" y="5940953"/>
            <a:ext cx="648000" cy="64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996011" y="2366881"/>
            <a:ext cx="966026" cy="881260"/>
            <a:chOff x="1930400" y="3601164"/>
            <a:chExt cx="966026" cy="881260"/>
          </a:xfrm>
        </p:grpSpPr>
        <p:sp>
          <p:nvSpPr>
            <p:cNvPr id="27" name="Down Arrow 26"/>
            <p:cNvSpPr/>
            <p:nvPr/>
          </p:nvSpPr>
          <p:spPr>
            <a:xfrm flipH="1">
              <a:off x="2252134" y="3601164"/>
              <a:ext cx="125772" cy="279659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Down Arrow 27"/>
            <p:cNvSpPr/>
            <p:nvPr/>
          </p:nvSpPr>
          <p:spPr>
            <a:xfrm flipH="1">
              <a:off x="2252134" y="4289037"/>
              <a:ext cx="125772" cy="193387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1930400" y="3796323"/>
              <a:ext cx="96602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÷ 2</a:t>
              </a:r>
              <a:endParaRPr lang="en-US" sz="2900" dirty="0">
                <a:latin typeface="CartoGothic Std Bold"/>
                <a:cs typeface="CartoGothic Std Bold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00571" y="2336882"/>
            <a:ext cx="966026" cy="870527"/>
            <a:chOff x="2025511" y="5718426"/>
            <a:chExt cx="966026" cy="870527"/>
          </a:xfrm>
        </p:grpSpPr>
        <p:sp>
          <p:nvSpPr>
            <p:cNvPr id="25" name="Down Arrow 24"/>
            <p:cNvSpPr/>
            <p:nvPr/>
          </p:nvSpPr>
          <p:spPr>
            <a:xfrm flipH="1">
              <a:off x="2315020" y="5718426"/>
              <a:ext cx="125772" cy="313360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Down Arrow 25"/>
            <p:cNvSpPr/>
            <p:nvPr/>
          </p:nvSpPr>
          <p:spPr>
            <a:xfrm flipH="1">
              <a:off x="2315020" y="6395566"/>
              <a:ext cx="125772" cy="193387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2025511" y="5924038"/>
              <a:ext cx="96602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× 2</a:t>
              </a:r>
              <a:endParaRPr lang="en-US" sz="2900" dirty="0">
                <a:latin typeface="CartoGothic Std Bold"/>
                <a:cs typeface="CartoGothic Std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30400" y="797831"/>
            <a:ext cx="7772400" cy="735963"/>
          </a:xfrm>
        </p:spPr>
        <p:txBody>
          <a:bodyPr/>
          <a:lstStyle/>
          <a:p>
            <a:r>
              <a:rPr lang="en-US" sz="3200" dirty="0"/>
              <a:t>Exploring multiplication patterns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30241" y="1783275"/>
            <a:ext cx="6400800" cy="4827893"/>
          </a:xfrm>
        </p:spPr>
        <p:txBody>
          <a:bodyPr>
            <a:normAutofit fontScale="92500" lnSpcReduction="10000"/>
          </a:bodyPr>
          <a:lstStyle/>
          <a:p>
            <a:pPr marL="742950" indent="-742950"/>
            <a:r>
              <a:rPr lang="en-US" sz="4432" dirty="0"/>
              <a:t> 6  ×   4  =  24</a:t>
            </a:r>
          </a:p>
          <a:p>
            <a:pPr marL="742950" indent="-742950"/>
            <a:r>
              <a:rPr lang="en-US" sz="4432" dirty="0"/>
              <a:t> 2  ×</a:t>
            </a:r>
            <a:r>
              <a:rPr lang="en-US" sz="3027" b="1" dirty="0">
                <a:solidFill>
                  <a:srgbClr val="FF0000"/>
                </a:solidFill>
              </a:rPr>
              <a:t>  </a:t>
            </a:r>
            <a:r>
              <a:rPr lang="en-US" sz="4432" dirty="0"/>
              <a:t>12  =  24</a:t>
            </a:r>
          </a:p>
          <a:p>
            <a:pPr marL="742950" indent="-742950"/>
            <a:r>
              <a:rPr lang="en-US" sz="4432" dirty="0"/>
              <a:t> 3  ×   8  =  24</a:t>
            </a:r>
          </a:p>
          <a:p>
            <a:pPr marL="742950" indent="-742950"/>
            <a:r>
              <a:rPr lang="en-US" sz="4432" dirty="0"/>
              <a:t> 1  × 24  =  24</a:t>
            </a:r>
          </a:p>
          <a:p>
            <a:pPr marL="742950" indent="-742950"/>
            <a:r>
              <a:rPr lang="en-US" sz="4432" dirty="0"/>
              <a:t> 8  	×   3  =  24</a:t>
            </a:r>
          </a:p>
          <a:p>
            <a:pPr marL="742950" indent="-742950"/>
            <a:r>
              <a:rPr lang="en-US" sz="4432" dirty="0"/>
              <a:t>12  ×   2  =  24    </a:t>
            </a:r>
          </a:p>
          <a:p>
            <a:pPr marL="742950" indent="-742950"/>
            <a:r>
              <a:rPr lang="en-US" sz="4400" dirty="0"/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7" name="14-Mod3-Slide-9d-exploring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5733" y="5949181"/>
            <a:ext cx="628121" cy="628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30400" y="780898"/>
            <a:ext cx="7772400" cy="735963"/>
          </a:xfrm>
        </p:spPr>
        <p:txBody>
          <a:bodyPr/>
          <a:lstStyle/>
          <a:p>
            <a:r>
              <a:rPr lang="en-US" sz="3200" dirty="0"/>
              <a:t>Exploring division patterns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911710" y="1800208"/>
            <a:ext cx="6400800" cy="4827893"/>
          </a:xfrm>
        </p:spPr>
        <p:txBody>
          <a:bodyPr>
            <a:normAutofit fontScale="92500" lnSpcReduction="10000"/>
          </a:bodyPr>
          <a:lstStyle/>
          <a:p>
            <a:pPr marL="742950" indent="-742950"/>
            <a:r>
              <a:rPr lang="en-US" sz="4432" dirty="0"/>
              <a:t>  4   ÷   1   =    4</a:t>
            </a:r>
          </a:p>
          <a:p>
            <a:pPr marL="742950" indent="-742950"/>
            <a:r>
              <a:rPr lang="en-US" sz="4432" dirty="0"/>
              <a:t>		  		   =    4</a:t>
            </a:r>
          </a:p>
          <a:p>
            <a:pPr marL="742950" indent="-742950"/>
            <a:r>
              <a:rPr lang="en-US" sz="4432" dirty="0"/>
              <a:t>				   =    4</a:t>
            </a:r>
          </a:p>
          <a:p>
            <a:pPr marL="742950" indent="-742950"/>
            <a:r>
              <a:rPr lang="en-US" sz="4432" dirty="0"/>
              <a:t>				   =    4</a:t>
            </a:r>
          </a:p>
          <a:p>
            <a:pPr marL="742950" indent="-742950"/>
            <a:r>
              <a:rPr lang="en-US" sz="4432" dirty="0"/>
              <a:t>				   =    4</a:t>
            </a:r>
          </a:p>
          <a:p>
            <a:pPr marL="742950" indent="-742950"/>
            <a:r>
              <a:rPr lang="en-US" sz="4432" dirty="0"/>
              <a:t>40  ÷  10   =    4    </a:t>
            </a:r>
          </a:p>
          <a:p>
            <a:pPr marL="742950" indent="-742950"/>
            <a:r>
              <a:rPr lang="en-US" sz="4400" dirty="0"/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7" name="15-Mod3-Slide-10a-exploring division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5733" y="5915313"/>
            <a:ext cx="648000" cy="64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94777" y="2457765"/>
            <a:ext cx="1167573" cy="2705206"/>
            <a:chOff x="2962509" y="2457765"/>
            <a:chExt cx="1167573" cy="2705206"/>
          </a:xfrm>
        </p:grpSpPr>
        <p:sp>
          <p:nvSpPr>
            <p:cNvPr id="9" name="Down Arrow 8"/>
            <p:cNvSpPr/>
            <p:nvPr/>
          </p:nvSpPr>
          <p:spPr>
            <a:xfrm>
              <a:off x="3366209" y="2457765"/>
              <a:ext cx="124439" cy="829028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Down Arrow 9"/>
            <p:cNvSpPr/>
            <p:nvPr/>
          </p:nvSpPr>
          <p:spPr>
            <a:xfrm>
              <a:off x="3364876" y="3766626"/>
              <a:ext cx="125772" cy="1396345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2962509" y="3243406"/>
              <a:ext cx="116757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>
                  <a:solidFill>
                    <a:srgbClr val="406077"/>
                  </a:solidFill>
                  <a:latin typeface="CartoGothic Std Bold"/>
                  <a:cs typeface="CartoGothic Std Bold"/>
                </a:rPr>
                <a:t> </a:t>
              </a:r>
              <a:r>
                <a:rPr lang="en-US" sz="2900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× 10</a:t>
              </a:r>
              <a:endParaRPr lang="en-US" sz="2900" dirty="0">
                <a:latin typeface="CartoGothic Std Bold"/>
                <a:cs typeface="CartoGothic Std Bold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31680" y="2457765"/>
            <a:ext cx="1167573" cy="2705206"/>
            <a:chOff x="2962509" y="2457765"/>
            <a:chExt cx="1167573" cy="2705206"/>
          </a:xfrm>
        </p:grpSpPr>
        <p:sp>
          <p:nvSpPr>
            <p:cNvPr id="13" name="Down Arrow 12"/>
            <p:cNvSpPr/>
            <p:nvPr/>
          </p:nvSpPr>
          <p:spPr>
            <a:xfrm>
              <a:off x="3366209" y="2457765"/>
              <a:ext cx="124439" cy="829028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Down Arrow 13"/>
            <p:cNvSpPr/>
            <p:nvPr/>
          </p:nvSpPr>
          <p:spPr>
            <a:xfrm>
              <a:off x="3364876" y="3766626"/>
              <a:ext cx="125772" cy="1396345"/>
            </a:xfrm>
            <a:prstGeom prst="down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962509" y="3243406"/>
              <a:ext cx="116757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>
                  <a:solidFill>
                    <a:srgbClr val="406077"/>
                  </a:solidFill>
                  <a:latin typeface="CartoGothic Std Bold"/>
                  <a:cs typeface="CartoGothic Std Bold"/>
                </a:rPr>
                <a:t> </a:t>
              </a:r>
              <a:r>
                <a:rPr lang="en-US" sz="2900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× 10</a:t>
              </a:r>
              <a:endParaRPr lang="en-US" sz="2900" dirty="0">
                <a:latin typeface="CartoGothic Std Bold"/>
                <a:cs typeface="CartoGothic Std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3552372" y="36284"/>
            <a:ext cx="3423558" cy="2489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CartoGothic Std Bold" charset="0"/>
              </a:rPr>
              <a:t>Developed by </a:t>
            </a:r>
            <a:br>
              <a:rPr lang="en-US" dirty="0">
                <a:latin typeface="CartoGothic Std Bold" charset="0"/>
              </a:rPr>
            </a:br>
            <a:r>
              <a:rPr lang="en-US" dirty="0"/>
              <a:t>Max Stephens</a:t>
            </a:r>
            <a:br>
              <a:rPr lang="en-US" dirty="0"/>
            </a:br>
            <a:r>
              <a:rPr lang="en-US" sz="2100" dirty="0"/>
              <a:t>University of Melbourne</a:t>
            </a:r>
            <a:endParaRPr lang="en-US" sz="2100" dirty="0">
              <a:latin typeface="CartoGothic Std Bold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7" name="Picture 6" descr="max_steve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299" y="2254987"/>
            <a:ext cx="2852057" cy="3804727"/>
          </a:xfrm>
          <a:prstGeom prst="rect">
            <a:avLst/>
          </a:prstGeom>
          <a:effectLst>
            <a:outerShdw blurRad="152400" dist="38100" dir="1290000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30400" y="780898"/>
            <a:ext cx="7772400" cy="735963"/>
          </a:xfrm>
        </p:spPr>
        <p:txBody>
          <a:bodyPr/>
          <a:lstStyle/>
          <a:p>
            <a:r>
              <a:rPr lang="en-US" sz="3200" dirty="0"/>
              <a:t>Exploring division patterns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77067" y="1783275"/>
            <a:ext cx="6653974" cy="4827893"/>
          </a:xfrm>
        </p:spPr>
        <p:txBody>
          <a:bodyPr>
            <a:normAutofit fontScale="92500" lnSpcReduction="10000"/>
          </a:bodyPr>
          <a:lstStyle/>
          <a:p>
            <a:pPr marL="742950" indent="-742950"/>
            <a:r>
              <a:rPr lang="en-US" sz="4432" dirty="0"/>
              <a:t>  4   ÷   1    =   4</a:t>
            </a:r>
          </a:p>
          <a:p>
            <a:pPr marL="742950" indent="-742950"/>
            <a:r>
              <a:rPr lang="en-US" sz="4432" dirty="0"/>
              <a:t>					 =   4</a:t>
            </a:r>
          </a:p>
          <a:p>
            <a:pPr marL="742950" indent="-742950"/>
            <a:r>
              <a:rPr lang="en-US" sz="4432" dirty="0"/>
              <a:t>					 =   4</a:t>
            </a:r>
          </a:p>
          <a:p>
            <a:pPr marL="914400" indent="-914400">
              <a:buAutoNum type="arabicPlain" startAt="20"/>
            </a:pPr>
            <a:r>
              <a:rPr lang="en-US" sz="4432" dirty="0"/>
              <a:t>÷	  5    =   4</a:t>
            </a:r>
          </a:p>
          <a:p>
            <a:pPr marL="914400" indent="-914400"/>
            <a:r>
              <a:rPr lang="en-US" sz="4432" dirty="0"/>
              <a:t>				 =   4</a:t>
            </a:r>
          </a:p>
          <a:p>
            <a:pPr marL="742950" indent="-742950"/>
            <a:r>
              <a:rPr lang="en-US" sz="4432" dirty="0"/>
              <a:t>40   ÷ 10</a:t>
            </a:r>
            <a:r>
              <a:rPr lang="en-US" sz="3027" dirty="0"/>
              <a:t>      </a:t>
            </a:r>
            <a:r>
              <a:rPr lang="en-US" sz="4432" dirty="0"/>
              <a:t>=   4    </a:t>
            </a:r>
          </a:p>
          <a:p>
            <a:pPr marL="742950" indent="-742950"/>
            <a:r>
              <a:rPr lang="en-US" sz="4400" dirty="0"/>
              <a:t> 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7" name="16-Mod3-Slide-10b-exploring division-Max-added.aiff">
            <a:hlinkClick r:id="" action="ppaction://media"/>
          </p:cNvPr>
          <p:cNvPicPr>
            <a:picLocks noRo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5733" y="5932246"/>
            <a:ext cx="648000" cy="64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34072" y="4182532"/>
            <a:ext cx="1115530" cy="1494763"/>
            <a:chOff x="2034072" y="4182532"/>
            <a:chExt cx="1115530" cy="1494763"/>
          </a:xfrm>
        </p:grpSpPr>
        <p:sp>
          <p:nvSpPr>
            <p:cNvPr id="8" name="Bent Arrow 7"/>
            <p:cNvSpPr/>
            <p:nvPr/>
          </p:nvSpPr>
          <p:spPr>
            <a:xfrm rot="5400000" flipV="1">
              <a:off x="2200994" y="4255659"/>
              <a:ext cx="424922" cy="278667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Bent Arrow 8"/>
            <p:cNvSpPr/>
            <p:nvPr/>
          </p:nvSpPr>
          <p:spPr>
            <a:xfrm rot="10800000" flipH="1">
              <a:off x="2291056" y="5198532"/>
              <a:ext cx="278666" cy="47876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034072" y="4642990"/>
              <a:ext cx="11155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CartoGothic Std Book"/>
                  <a:cs typeface="CartoGothic Std Book"/>
                </a:rPr>
                <a:t>×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22798" y="4182532"/>
            <a:ext cx="1115530" cy="1494762"/>
            <a:chOff x="4622798" y="4182532"/>
            <a:chExt cx="1115530" cy="1494762"/>
          </a:xfrm>
        </p:grpSpPr>
        <p:sp>
          <p:nvSpPr>
            <p:cNvPr id="13" name="Bent Arrow 12"/>
            <p:cNvSpPr/>
            <p:nvPr/>
          </p:nvSpPr>
          <p:spPr>
            <a:xfrm rot="5400000">
              <a:off x="4745904" y="4256416"/>
              <a:ext cx="424922" cy="277153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Bent Arrow 13"/>
            <p:cNvSpPr/>
            <p:nvPr/>
          </p:nvSpPr>
          <p:spPr>
            <a:xfrm rot="10800000">
              <a:off x="4836721" y="5198531"/>
              <a:ext cx="277150" cy="47876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22798" y="4642990"/>
              <a:ext cx="11155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CartoGothic Std Book"/>
                  <a:cs typeface="CartoGothic Std Book"/>
                </a:rPr>
                <a:t>×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30400" y="780898"/>
            <a:ext cx="7772400" cy="735963"/>
          </a:xfrm>
        </p:spPr>
        <p:txBody>
          <a:bodyPr/>
          <a:lstStyle/>
          <a:p>
            <a:r>
              <a:rPr lang="en-US" sz="3200" dirty="0"/>
              <a:t>Exploring division patterns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77067" y="1783275"/>
            <a:ext cx="4681008" cy="4827893"/>
          </a:xfrm>
        </p:spPr>
        <p:txBody>
          <a:bodyPr>
            <a:normAutofit fontScale="92500" lnSpcReduction="10000"/>
          </a:bodyPr>
          <a:lstStyle/>
          <a:p>
            <a:pPr marL="742950" indent="-742950"/>
            <a:r>
              <a:rPr lang="en-US" sz="4432" dirty="0"/>
              <a:t>  4   ÷   1    =   4</a:t>
            </a:r>
          </a:p>
          <a:p>
            <a:pPr marL="742950" indent="-742950"/>
            <a:r>
              <a:rPr lang="en-US" sz="4432" dirty="0"/>
              <a:t>  8		÷   2	 =   4</a:t>
            </a:r>
          </a:p>
          <a:p>
            <a:pPr marL="742950" indent="-742950"/>
            <a:r>
              <a:rPr lang="en-US" sz="4432" dirty="0"/>
              <a:t>16   ÷   4    =   4</a:t>
            </a:r>
          </a:p>
          <a:p>
            <a:pPr marL="742950" indent="-742950"/>
            <a:r>
              <a:rPr lang="en-US" sz="4432" dirty="0"/>
              <a:t>20   ÷	  5    =   4</a:t>
            </a:r>
          </a:p>
          <a:p>
            <a:pPr marL="742950" indent="-742950"/>
            <a:r>
              <a:rPr lang="en-US" sz="4432" dirty="0"/>
              <a:t>24   ÷	  6    =   4</a:t>
            </a:r>
          </a:p>
          <a:p>
            <a:pPr marL="742950" indent="-742950"/>
            <a:r>
              <a:rPr lang="en-US" sz="4432" dirty="0"/>
              <a:t>40   ÷ 10</a:t>
            </a:r>
            <a:r>
              <a:rPr lang="en-US" sz="3027" dirty="0"/>
              <a:t>     </a:t>
            </a:r>
            <a:r>
              <a:rPr lang="en-US" sz="4432" dirty="0"/>
              <a:t>=    4    </a:t>
            </a:r>
          </a:p>
          <a:p>
            <a:pPr marL="742950" indent="-742950"/>
            <a:r>
              <a:rPr lang="en-US" sz="4400" dirty="0"/>
              <a:t> 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34072" y="2785214"/>
            <a:ext cx="1115530" cy="2180896"/>
            <a:chOff x="2034072" y="2785214"/>
            <a:chExt cx="1115530" cy="2180896"/>
          </a:xfrm>
        </p:grpSpPr>
        <p:sp>
          <p:nvSpPr>
            <p:cNvPr id="9" name="Bent Arrow 8"/>
            <p:cNvSpPr/>
            <p:nvPr/>
          </p:nvSpPr>
          <p:spPr>
            <a:xfrm rot="5400000" flipV="1">
              <a:off x="1948533" y="3071883"/>
              <a:ext cx="907857" cy="334520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Bent Arrow 9"/>
            <p:cNvSpPr/>
            <p:nvPr/>
          </p:nvSpPr>
          <p:spPr>
            <a:xfrm rot="10800000" flipH="1">
              <a:off x="2291056" y="4062402"/>
              <a:ext cx="278666" cy="903708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2034072" y="3591473"/>
              <a:ext cx="11155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CartoGothic Std Book"/>
                  <a:cs typeface="CartoGothic Std Book"/>
                </a:rPr>
                <a:t>× 3</a:t>
              </a:r>
            </a:p>
          </p:txBody>
        </p:sp>
      </p:grpSp>
      <p:pic>
        <p:nvPicPr>
          <p:cNvPr id="13" name="17-Mod3-Slide-10c-exploring division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5733" y="5940723"/>
            <a:ext cx="648000" cy="648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770294" y="2734414"/>
            <a:ext cx="1115530" cy="2248575"/>
            <a:chOff x="4700687" y="2721682"/>
            <a:chExt cx="1115530" cy="2248575"/>
          </a:xfrm>
        </p:grpSpPr>
        <p:sp>
          <p:nvSpPr>
            <p:cNvPr id="21" name="Bent Arrow 20"/>
            <p:cNvSpPr/>
            <p:nvPr/>
          </p:nvSpPr>
          <p:spPr>
            <a:xfrm rot="16200000" flipV="1">
              <a:off x="4567492" y="4368320"/>
              <a:ext cx="907855" cy="296019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Bent Arrow 21"/>
            <p:cNvSpPr/>
            <p:nvPr/>
          </p:nvSpPr>
          <p:spPr>
            <a:xfrm rot="10800000" flipV="1">
              <a:off x="4873410" y="2721682"/>
              <a:ext cx="246592" cy="903708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4700687" y="3557658"/>
              <a:ext cx="11155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</a:t>
              </a:r>
              <a:r>
                <a:rPr lang="en-US" sz="2900" b="1" dirty="0">
                  <a:solidFill>
                    <a:srgbClr val="FF0000"/>
                  </a:solidFill>
                  <a:latin typeface="CartoGothic Std Book"/>
                  <a:cs typeface="CartoGothic Std Book"/>
                </a:rPr>
                <a:t> 3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34072" y="2734414"/>
            <a:ext cx="1115530" cy="2197829"/>
            <a:chOff x="7515155" y="3591473"/>
            <a:chExt cx="1115530" cy="2197829"/>
          </a:xfrm>
        </p:grpSpPr>
        <p:sp>
          <p:nvSpPr>
            <p:cNvPr id="16" name="TextBox 15"/>
            <p:cNvSpPr txBox="1"/>
            <p:nvPr/>
          </p:nvSpPr>
          <p:spPr>
            <a:xfrm>
              <a:off x="7515155" y="4393634"/>
              <a:ext cx="11155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</a:t>
              </a:r>
              <a:r>
                <a:rPr lang="en-US" sz="2900" b="1" dirty="0">
                  <a:solidFill>
                    <a:srgbClr val="FF0000"/>
                  </a:solidFill>
                  <a:latin typeface="CartoGothic Std Book"/>
                  <a:cs typeface="CartoGothic Std Book"/>
                </a:rPr>
                <a:t> 3</a:t>
              </a:r>
            </a:p>
          </p:txBody>
        </p:sp>
        <p:sp>
          <p:nvSpPr>
            <p:cNvPr id="26" name="Bent Arrow 25"/>
            <p:cNvSpPr/>
            <p:nvPr/>
          </p:nvSpPr>
          <p:spPr>
            <a:xfrm rot="16200000">
              <a:off x="7462384" y="5168114"/>
              <a:ext cx="907857" cy="334520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Bent Arrow 26"/>
            <p:cNvSpPr/>
            <p:nvPr/>
          </p:nvSpPr>
          <p:spPr>
            <a:xfrm rot="10800000" flipH="1" flipV="1">
              <a:off x="7776980" y="3591473"/>
              <a:ext cx="278666" cy="903708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33" name="Group 32"/>
          <p:cNvGrpSpPr/>
          <p:nvPr/>
        </p:nvGrpSpPr>
        <p:grpSpPr>
          <a:xfrm>
            <a:off x="4858352" y="2819080"/>
            <a:ext cx="1115530" cy="2180896"/>
            <a:chOff x="6661449" y="1410577"/>
            <a:chExt cx="1115530" cy="2180896"/>
          </a:xfrm>
        </p:grpSpPr>
        <p:sp>
          <p:nvSpPr>
            <p:cNvPr id="30" name="Bent Arrow 29"/>
            <p:cNvSpPr/>
            <p:nvPr/>
          </p:nvSpPr>
          <p:spPr>
            <a:xfrm rot="16200000" flipH="1" flipV="1">
              <a:off x="6389647" y="1697246"/>
              <a:ext cx="907857" cy="334520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Bent Arrow 30"/>
            <p:cNvSpPr/>
            <p:nvPr/>
          </p:nvSpPr>
          <p:spPr>
            <a:xfrm rot="10800000">
              <a:off x="6704242" y="2687765"/>
              <a:ext cx="278666" cy="903708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6661449" y="2216836"/>
              <a:ext cx="11155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CartoGothic Std Book"/>
                  <a:cs typeface="CartoGothic Std Book"/>
                </a:rPr>
                <a:t>×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30400" y="950228"/>
            <a:ext cx="7772400" cy="735963"/>
          </a:xfrm>
        </p:spPr>
        <p:txBody>
          <a:bodyPr/>
          <a:lstStyle/>
          <a:p>
            <a:r>
              <a:rPr lang="en-US" sz="3200" dirty="0"/>
              <a:t>Exploring division patterns</a:t>
            </a:r>
            <a:br>
              <a:rPr lang="en-US" sz="2600" b="1" dirty="0"/>
            </a:br>
            <a:r>
              <a:rPr lang="en-US" sz="2400" b="1" dirty="0">
                <a:latin typeface="CartoGothic Std Book"/>
                <a:cs typeface="CartoGothic Std Book"/>
              </a:rPr>
              <a:t>What other patterns can you find?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77067" y="1783275"/>
            <a:ext cx="6653974" cy="4827893"/>
          </a:xfrm>
        </p:spPr>
        <p:txBody>
          <a:bodyPr>
            <a:normAutofit fontScale="92500" lnSpcReduction="10000"/>
          </a:bodyPr>
          <a:lstStyle/>
          <a:p>
            <a:pPr marL="742950" indent="-742950"/>
            <a:r>
              <a:rPr lang="en-US" sz="4432" dirty="0"/>
              <a:t>  4   ÷   1    =   4</a:t>
            </a:r>
          </a:p>
          <a:p>
            <a:pPr marL="742950" indent="-742950"/>
            <a:r>
              <a:rPr lang="en-US" sz="4432" dirty="0"/>
              <a:t>  8		÷   2	 =   4</a:t>
            </a:r>
          </a:p>
          <a:p>
            <a:pPr marL="742950" indent="-742950"/>
            <a:r>
              <a:rPr lang="en-US" sz="4432" dirty="0"/>
              <a:t>16   ÷   4    =   4</a:t>
            </a:r>
          </a:p>
          <a:p>
            <a:pPr marL="742950" indent="-742950"/>
            <a:r>
              <a:rPr lang="en-US" sz="4432" dirty="0"/>
              <a:t>20   ÷	  5    =   4</a:t>
            </a:r>
          </a:p>
          <a:p>
            <a:pPr marL="742950" indent="-742950"/>
            <a:r>
              <a:rPr lang="en-US" sz="4432" dirty="0"/>
              <a:t>24   ÷	  6    =   4</a:t>
            </a:r>
          </a:p>
          <a:p>
            <a:pPr marL="742950" indent="-742950"/>
            <a:r>
              <a:rPr lang="en-US" sz="4432" dirty="0"/>
              <a:t>40   ÷ 10</a:t>
            </a:r>
            <a:r>
              <a:rPr lang="en-US" sz="3027" dirty="0"/>
              <a:t>      </a:t>
            </a:r>
            <a:r>
              <a:rPr lang="en-US" sz="4432" dirty="0"/>
              <a:t>=    4    </a:t>
            </a:r>
          </a:p>
          <a:p>
            <a:pPr marL="742950" indent="-742950"/>
            <a:r>
              <a:rPr lang="en-US" sz="4400" dirty="0"/>
              <a:t> 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7" name="18-Mod3-Slide-10d-exploring division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5733" y="5932249"/>
            <a:ext cx="648000" cy="6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5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575544"/>
            <a:ext cx="7005709" cy="6316322"/>
          </a:xfrm>
        </p:spPr>
        <p:txBody>
          <a:bodyPr wrap="none" anchor="t"/>
          <a:lstStyle/>
          <a:p>
            <a:r>
              <a:rPr lang="en-US" sz="2600" dirty="0"/>
              <a:t>Write a number in the box to make a </a:t>
            </a:r>
            <a:br>
              <a:rPr lang="en-US" sz="2600" dirty="0"/>
            </a:br>
            <a:r>
              <a:rPr lang="en-US" sz="2600" dirty="0"/>
              <a:t>true statement. Explain your thinking.</a:t>
            </a:r>
            <a:br>
              <a:rPr lang="en-US" sz="2600" dirty="0"/>
            </a:br>
            <a:r>
              <a:rPr lang="en-US" sz="2600" dirty="0"/>
              <a:t>					</a:t>
            </a:r>
            <a:br>
              <a:rPr lang="en-US" sz="2600" dirty="0"/>
            </a:br>
            <a:r>
              <a:rPr lang="en-US" sz="4000" dirty="0"/>
              <a:t>		</a:t>
            </a:r>
            <a:r>
              <a:rPr lang="en-US" sz="4000" dirty="0">
                <a:latin typeface="CartoGothic Std Book"/>
                <a:cs typeface="CartoGothic Std Book"/>
              </a:rPr>
              <a:t>3   ÷    4  =   </a:t>
            </a:r>
            <a:r>
              <a:rPr lang="en-US" sz="4000" dirty="0">
                <a:latin typeface="CartoGothic Std Book"/>
                <a:ea typeface="ＭＳ ゴシック"/>
                <a:cs typeface="CartoGothic Std Book"/>
              </a:rPr>
              <a:t>15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latin typeface="CartoGothic Std Book"/>
                <a:cs typeface="CartoGothic Std Book"/>
              </a:rPr>
              <a:t>÷ 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</a:t>
            </a:r>
            <a:br>
              <a:rPr lang="en-US" sz="4000" b="1" dirty="0">
                <a:latin typeface="ＭＳ ゴシック"/>
                <a:ea typeface="ＭＳ ゴシック"/>
                <a:cs typeface="ＭＳ ゴシック"/>
              </a:rPr>
            </a:br>
            <a:br>
              <a:rPr lang="en-US" sz="40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en-US" sz="4000" dirty="0">
                <a:latin typeface="CartoGothic Std Book"/>
                <a:cs typeface="CartoGothic Std Book"/>
              </a:rPr>
              <a:t>21  ÷  56  = 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4000" dirty="0">
                <a:latin typeface="CartoGothic Std Book"/>
                <a:cs typeface="CartoGothic Std Book"/>
              </a:rPr>
              <a:t>÷     8</a:t>
            </a:r>
            <a:br>
              <a:rPr lang="en-US" sz="4000" dirty="0">
                <a:latin typeface="CartoGothic Std Book"/>
                <a:cs typeface="CartoGothic Std Book"/>
              </a:rPr>
            </a:br>
            <a:br>
              <a:rPr lang="en-US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	  18   ÷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4000" dirty="0">
                <a:latin typeface="CartoGothic Std Book"/>
                <a:cs typeface="CartoGothic Std Book"/>
              </a:rPr>
              <a:t>=    6   ÷   10</a:t>
            </a:r>
            <a:br>
              <a:rPr lang="en-US" sz="4000" dirty="0">
                <a:latin typeface="CartoGothic Std Book"/>
                <a:cs typeface="CartoGothic Std Book"/>
              </a:rPr>
            </a:br>
            <a:br>
              <a:rPr lang="en-AU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 </a:t>
            </a:r>
            <a:r>
              <a:rPr lang="en-AU" sz="4000" dirty="0">
                <a:latin typeface="CartoGothic Std Book"/>
                <a:cs typeface="CartoGothic Std Book"/>
              </a:rPr>
              <a:t>	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4000" dirty="0">
                <a:latin typeface="CartoGothic Std Book"/>
                <a:cs typeface="CartoGothic Std Book"/>
              </a:rPr>
              <a:t>   ÷  15  =  16   ÷   10</a:t>
            </a:r>
            <a:br>
              <a:rPr lang="en-AU" sz="4400" dirty="0"/>
            </a:b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			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30304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5" name="19-Mod3-Slide-11a-division practice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5733" y="5930900"/>
            <a:ext cx="648000" cy="6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580519"/>
            <a:ext cx="7188615" cy="994285"/>
          </a:xfrm>
        </p:spPr>
        <p:txBody>
          <a:bodyPr wrap="none" anchor="t">
            <a:noAutofit/>
          </a:bodyPr>
          <a:lstStyle/>
          <a:p>
            <a:pPr>
              <a:spcAft>
                <a:spcPts val="0"/>
              </a:spcAft>
            </a:pPr>
            <a:r>
              <a:rPr lang="en-US" sz="2600" dirty="0"/>
              <a:t>Write a number in the box to make a </a:t>
            </a:r>
            <a:br>
              <a:rPr lang="en-US" sz="2600" dirty="0"/>
            </a:br>
            <a:r>
              <a:rPr lang="en-US" sz="2600" dirty="0"/>
              <a:t>true statement. Explain your thinking.</a:t>
            </a:r>
            <a:br>
              <a:rPr lang="en-US" sz="2600" dirty="0"/>
            </a:br>
            <a:r>
              <a:rPr lang="en-US" sz="2600" dirty="0"/>
              <a:t>					</a:t>
            </a:r>
            <a:r>
              <a:rPr lang="en-US" sz="2900" dirty="0">
                <a:solidFill>
                  <a:srgbClr val="FF0000"/>
                </a:solidFill>
              </a:rPr>
              <a:t>× 5</a:t>
            </a:r>
            <a:br>
              <a:rPr lang="en-US" sz="2600" dirty="0"/>
            </a:br>
            <a:r>
              <a:rPr lang="en-US" sz="2600" dirty="0"/>
              <a:t>	      </a:t>
            </a:r>
            <a:r>
              <a:rPr lang="en-US" sz="4000" dirty="0">
                <a:latin typeface="CartoGothic Std Book"/>
                <a:cs typeface="CartoGothic Std Book"/>
              </a:rPr>
              <a:t>3   ÷    4  =   </a:t>
            </a:r>
            <a:r>
              <a:rPr lang="en-US" sz="4000" dirty="0">
                <a:latin typeface="CartoGothic Std Book"/>
                <a:ea typeface="ＭＳ ゴシック"/>
                <a:cs typeface="CartoGothic Std Book"/>
              </a:rPr>
              <a:t>15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latin typeface="CartoGothic Std Book"/>
                <a:cs typeface="CartoGothic Std Book"/>
              </a:rPr>
              <a:t>÷   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20</a:t>
            </a:r>
            <a:br>
              <a:rPr lang="en-US" sz="40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              </a:t>
            </a:r>
            <a:r>
              <a:rPr lang="en-US" sz="2900" dirty="0">
                <a:solidFill>
                  <a:srgbClr val="FF0000"/>
                </a:solidFill>
              </a:rPr>
              <a:t>× 5</a:t>
            </a:r>
            <a:br>
              <a:rPr lang="en-US" sz="40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en-US" sz="4000" dirty="0">
                <a:latin typeface="CartoGothic Std Book"/>
                <a:cs typeface="CartoGothic Std Book"/>
              </a:rPr>
              <a:t>21  ÷  56  = 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4000" dirty="0">
                <a:latin typeface="CartoGothic Std Book"/>
                <a:cs typeface="CartoGothic Std Book"/>
              </a:rPr>
              <a:t>÷     8</a:t>
            </a:r>
            <a:br>
              <a:rPr lang="en-US" sz="4000" dirty="0">
                <a:latin typeface="CartoGothic Std Book"/>
                <a:cs typeface="CartoGothic Std Book"/>
              </a:rPr>
            </a:br>
            <a:br>
              <a:rPr lang="en-US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	  18   ÷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4000" dirty="0">
                <a:latin typeface="CartoGothic Std Book"/>
                <a:cs typeface="CartoGothic Std Book"/>
              </a:rPr>
              <a:t>=    6   ÷   10</a:t>
            </a:r>
            <a:br>
              <a:rPr lang="en-US" sz="4000" dirty="0">
                <a:latin typeface="CartoGothic Std Book"/>
                <a:cs typeface="CartoGothic Std Book"/>
              </a:rPr>
            </a:br>
            <a:br>
              <a:rPr lang="en-AU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 </a:t>
            </a:r>
            <a:r>
              <a:rPr lang="en-AU" sz="4000" dirty="0">
                <a:latin typeface="CartoGothic Std Book"/>
                <a:cs typeface="CartoGothic Std Book"/>
              </a:rPr>
              <a:t>	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4000" dirty="0">
                <a:latin typeface="CartoGothic Std Book"/>
                <a:cs typeface="CartoGothic Std Book"/>
              </a:rPr>
              <a:t>   ÷  15  =  16   ÷   10</a:t>
            </a:r>
            <a:br>
              <a:rPr lang="en-AU" sz="4400" dirty="0"/>
            </a:b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			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30304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sp>
        <p:nvSpPr>
          <p:cNvPr id="5" name="Bent Arrow 4"/>
          <p:cNvSpPr/>
          <p:nvPr/>
        </p:nvSpPr>
        <p:spPr>
          <a:xfrm>
            <a:off x="2998016" y="1536154"/>
            <a:ext cx="1161787" cy="314810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Bent Arrow 6"/>
          <p:cNvSpPr/>
          <p:nvPr/>
        </p:nvSpPr>
        <p:spPr>
          <a:xfrm rot="5400000">
            <a:off x="5170519" y="1179485"/>
            <a:ext cx="293093" cy="1083732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Bent Arrow 7"/>
          <p:cNvSpPr/>
          <p:nvPr/>
        </p:nvSpPr>
        <p:spPr>
          <a:xfrm flipV="1">
            <a:off x="4448306" y="2511125"/>
            <a:ext cx="1161787" cy="333061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Bent Arrow 8"/>
          <p:cNvSpPr/>
          <p:nvPr/>
        </p:nvSpPr>
        <p:spPr>
          <a:xfrm rot="5400000" flipH="1">
            <a:off x="6739310" y="2234373"/>
            <a:ext cx="310091" cy="829732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558802"/>
            <a:ext cx="7296565" cy="9664184"/>
          </a:xfrm>
        </p:spPr>
        <p:txBody>
          <a:bodyPr wrap="none" anchor="t">
            <a:noAutofit/>
          </a:bodyPr>
          <a:lstStyle/>
          <a:p>
            <a:pPr>
              <a:spcAft>
                <a:spcPts val="0"/>
              </a:spcAft>
            </a:pPr>
            <a:r>
              <a:rPr lang="en-US" sz="2600" dirty="0"/>
              <a:t>Write a number in the box to make a </a:t>
            </a:r>
            <a:br>
              <a:rPr lang="en-US" sz="2600" dirty="0"/>
            </a:br>
            <a:r>
              <a:rPr lang="en-US" sz="2600" dirty="0"/>
              <a:t>true statement. Explain your thinking.</a:t>
            </a:r>
            <a:br>
              <a:rPr lang="en-US" sz="2600" dirty="0"/>
            </a:br>
            <a:r>
              <a:rPr lang="en-US" sz="2600" dirty="0"/>
              <a:t>					</a:t>
            </a:r>
            <a:br>
              <a:rPr lang="en-US" sz="2600" dirty="0"/>
            </a:br>
            <a:r>
              <a:rPr lang="en-US" sz="2600" dirty="0"/>
              <a:t>	      </a:t>
            </a:r>
            <a:r>
              <a:rPr lang="en-US" sz="4000" dirty="0">
                <a:latin typeface="CartoGothic Std Book"/>
                <a:cs typeface="CartoGothic Std Book"/>
              </a:rPr>
              <a:t>3   ÷    4  =   </a:t>
            </a:r>
            <a:r>
              <a:rPr lang="en-US" sz="4000" dirty="0">
                <a:latin typeface="CartoGothic Std Book"/>
                <a:ea typeface="ＭＳ ゴシック"/>
                <a:cs typeface="CartoGothic Std Book"/>
              </a:rPr>
              <a:t>15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latin typeface="CartoGothic Std Book"/>
                <a:cs typeface="CartoGothic Std Book"/>
              </a:rPr>
              <a:t>÷   </a:t>
            </a:r>
            <a:r>
              <a:rPr lang="en-US" sz="4000" dirty="0">
                <a:latin typeface="CartoGothic Std Book"/>
                <a:ea typeface="ＭＳ ゴシック"/>
                <a:cs typeface="CartoGothic Std Book"/>
              </a:rPr>
              <a:t>20</a:t>
            </a:r>
            <a:br>
              <a:rPr lang="en-US" sz="40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        </a:t>
            </a:r>
            <a:r>
              <a:rPr lang="en-US" sz="2900" dirty="0">
                <a:solidFill>
                  <a:srgbClr val="FF0000"/>
                </a:solidFill>
              </a:rPr>
              <a:t>÷ 7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    </a:t>
            </a:r>
            <a:br>
              <a:rPr lang="en-US" sz="40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en-US" sz="4000" dirty="0">
                <a:latin typeface="CartoGothic Std Book"/>
                <a:cs typeface="CartoGothic Std Book"/>
              </a:rPr>
              <a:t>21  ÷  56  =     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3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latin typeface="CartoGothic Std Book"/>
                <a:cs typeface="CartoGothic Std Book"/>
              </a:rPr>
              <a:t>÷     8</a:t>
            </a:r>
            <a:br>
              <a:rPr lang="en-US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								</a:t>
            </a:r>
            <a:r>
              <a:rPr lang="en-US" sz="2900" dirty="0">
                <a:solidFill>
                  <a:srgbClr val="FF0000"/>
                </a:solidFill>
              </a:rPr>
              <a:t>÷ 7</a:t>
            </a:r>
            <a:br>
              <a:rPr lang="en-US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	  18   ÷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4000" dirty="0">
                <a:latin typeface="CartoGothic Std Book"/>
                <a:cs typeface="CartoGothic Std Book"/>
              </a:rPr>
              <a:t>=    6   ÷   10</a:t>
            </a:r>
            <a:br>
              <a:rPr lang="en-US" sz="4000" dirty="0">
                <a:latin typeface="CartoGothic Std Book"/>
                <a:cs typeface="CartoGothic Std Book"/>
              </a:rPr>
            </a:br>
            <a:br>
              <a:rPr lang="en-AU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 </a:t>
            </a:r>
            <a:r>
              <a:rPr lang="en-AU" sz="4000" dirty="0">
                <a:latin typeface="CartoGothic Std Book"/>
                <a:cs typeface="CartoGothic Std Book"/>
              </a:rPr>
              <a:t>	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4000" dirty="0">
                <a:latin typeface="CartoGothic Std Book"/>
                <a:cs typeface="CartoGothic Std Book"/>
              </a:rPr>
              <a:t>   ÷  15  =  16   ÷   10</a:t>
            </a:r>
            <a:br>
              <a:rPr lang="en-AU" sz="4400" dirty="0"/>
            </a:b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			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30304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sp>
        <p:nvSpPr>
          <p:cNvPr id="5" name="Bent Arrow 4"/>
          <p:cNvSpPr/>
          <p:nvPr/>
        </p:nvSpPr>
        <p:spPr>
          <a:xfrm>
            <a:off x="2919149" y="2698708"/>
            <a:ext cx="1161787" cy="314810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Bent Arrow 6"/>
          <p:cNvSpPr/>
          <p:nvPr/>
        </p:nvSpPr>
        <p:spPr>
          <a:xfrm rot="5400000">
            <a:off x="5245991" y="2503633"/>
            <a:ext cx="293095" cy="760545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Bent Arrow 7"/>
          <p:cNvSpPr/>
          <p:nvPr/>
        </p:nvSpPr>
        <p:spPr>
          <a:xfrm flipV="1">
            <a:off x="4334931" y="3759199"/>
            <a:ext cx="1161787" cy="268129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Bent Arrow 8"/>
          <p:cNvSpPr/>
          <p:nvPr/>
        </p:nvSpPr>
        <p:spPr>
          <a:xfrm rot="5400000" flipH="1">
            <a:off x="6649165" y="3418070"/>
            <a:ext cx="343958" cy="874555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541869"/>
            <a:ext cx="6391493" cy="9664184"/>
          </a:xfrm>
        </p:spPr>
        <p:txBody>
          <a:bodyPr wrap="none" anchor="t">
            <a:noAutofit/>
          </a:bodyPr>
          <a:lstStyle/>
          <a:p>
            <a:pPr>
              <a:spcAft>
                <a:spcPts val="0"/>
              </a:spcAft>
            </a:pPr>
            <a:r>
              <a:rPr lang="en-US" sz="2600" dirty="0"/>
              <a:t>Write a number in the box to make a true</a:t>
            </a:r>
            <a:br>
              <a:rPr lang="en-US" sz="2600" dirty="0"/>
            </a:br>
            <a:r>
              <a:rPr lang="en-US" sz="2600" dirty="0"/>
              <a:t>statement. Explain your thinking.</a:t>
            </a:r>
            <a:br>
              <a:rPr lang="en-US" sz="2600" dirty="0"/>
            </a:br>
            <a:r>
              <a:rPr lang="en-US" sz="2600" dirty="0"/>
              <a:t>					</a:t>
            </a:r>
            <a:br>
              <a:rPr lang="en-US" sz="2600" dirty="0"/>
            </a:br>
            <a:r>
              <a:rPr lang="en-US" sz="2600" dirty="0"/>
              <a:t>	      </a:t>
            </a:r>
            <a:r>
              <a:rPr lang="en-US" sz="4000" dirty="0">
                <a:latin typeface="CartoGothic Std Book"/>
                <a:cs typeface="CartoGothic Std Book"/>
              </a:rPr>
              <a:t>3   ÷    4  =   </a:t>
            </a:r>
            <a:r>
              <a:rPr lang="en-US" sz="4000" dirty="0">
                <a:latin typeface="CartoGothic Std Book"/>
                <a:ea typeface="ＭＳ ゴシック"/>
                <a:cs typeface="CartoGothic Std Book"/>
              </a:rPr>
              <a:t>15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latin typeface="CartoGothic Std Book"/>
                <a:cs typeface="CartoGothic Std Book"/>
              </a:rPr>
              <a:t>÷   </a:t>
            </a:r>
            <a:r>
              <a:rPr lang="en-US" sz="4000" dirty="0">
                <a:latin typeface="CartoGothic Std Book"/>
                <a:ea typeface="ＭＳ ゴシック"/>
                <a:cs typeface="CartoGothic Std Book"/>
              </a:rPr>
              <a:t>20</a:t>
            </a:r>
            <a:br>
              <a:rPr lang="en-US" sz="40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br>
              <a:rPr lang="en-US" sz="40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en-US" sz="4000" dirty="0">
                <a:latin typeface="CartoGothic Std Book"/>
                <a:cs typeface="CartoGothic Std Book"/>
              </a:rPr>
              <a:t>21  ÷  56  =     3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latin typeface="CartoGothic Std Book"/>
                <a:cs typeface="CartoGothic Std Book"/>
              </a:rPr>
              <a:t>÷     8</a:t>
            </a:r>
            <a:br>
              <a:rPr lang="en-US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					</a:t>
            </a:r>
            <a:r>
              <a:rPr lang="en-US" sz="2900" dirty="0">
                <a:solidFill>
                  <a:srgbClr val="FF0000"/>
                </a:solidFill>
              </a:rPr>
              <a:t>÷ 3</a:t>
            </a:r>
            <a:br>
              <a:rPr lang="en-US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	  18   ÷  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30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latin typeface="CartoGothic Std Book"/>
                <a:cs typeface="CartoGothic Std Book"/>
              </a:rPr>
              <a:t>=    6   ÷   10</a:t>
            </a:r>
            <a:br>
              <a:rPr lang="en-US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							   </a:t>
            </a:r>
            <a:r>
              <a:rPr lang="en-US" sz="2900" dirty="0">
                <a:solidFill>
                  <a:srgbClr val="FF0000"/>
                </a:solidFill>
              </a:rPr>
              <a:t>× 3</a:t>
            </a:r>
            <a:br>
              <a:rPr lang="en-AU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 </a:t>
            </a:r>
            <a:r>
              <a:rPr lang="en-AU" sz="4000" dirty="0">
                <a:latin typeface="CartoGothic Std Book"/>
                <a:cs typeface="CartoGothic Std Book"/>
              </a:rPr>
              <a:t>	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4000" dirty="0">
                <a:latin typeface="CartoGothic Std Book"/>
                <a:cs typeface="CartoGothic Std Book"/>
              </a:rPr>
              <a:t>   ÷  15  =  16   ÷   10</a:t>
            </a:r>
            <a:br>
              <a:rPr lang="en-AU" sz="4400" dirty="0"/>
            </a:b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			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30304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sp>
        <p:nvSpPr>
          <p:cNvPr id="5" name="Bent Arrow 4"/>
          <p:cNvSpPr/>
          <p:nvPr/>
        </p:nvSpPr>
        <p:spPr>
          <a:xfrm>
            <a:off x="2919149" y="3839083"/>
            <a:ext cx="1161787" cy="314810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Bent Arrow 6"/>
          <p:cNvSpPr/>
          <p:nvPr/>
        </p:nvSpPr>
        <p:spPr>
          <a:xfrm rot="5400000">
            <a:off x="5245989" y="3644008"/>
            <a:ext cx="293095" cy="760545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Bent Arrow 7"/>
          <p:cNvSpPr/>
          <p:nvPr/>
        </p:nvSpPr>
        <p:spPr>
          <a:xfrm flipH="1" flipV="1">
            <a:off x="6101388" y="4969719"/>
            <a:ext cx="1305888" cy="268129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Bent Arrow 8"/>
          <p:cNvSpPr/>
          <p:nvPr/>
        </p:nvSpPr>
        <p:spPr>
          <a:xfrm rot="5400000" flipH="1" flipV="1">
            <a:off x="4564731" y="4587108"/>
            <a:ext cx="302409" cy="999069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541869"/>
            <a:ext cx="6391493" cy="9664184"/>
          </a:xfrm>
        </p:spPr>
        <p:txBody>
          <a:bodyPr wrap="none" anchor="t">
            <a:noAutofit/>
          </a:bodyPr>
          <a:lstStyle/>
          <a:p>
            <a:pPr>
              <a:spcAft>
                <a:spcPts val="0"/>
              </a:spcAft>
            </a:pPr>
            <a:r>
              <a:rPr lang="en-US" sz="2600" dirty="0"/>
              <a:t>Write a number in the box to make a true</a:t>
            </a:r>
            <a:br>
              <a:rPr lang="en-US" sz="2600" dirty="0"/>
            </a:br>
            <a:r>
              <a:rPr lang="en-US" sz="2600" dirty="0"/>
              <a:t>statement. Explain your thinking.</a:t>
            </a:r>
            <a:br>
              <a:rPr lang="en-US" sz="2600" dirty="0"/>
            </a:br>
            <a:r>
              <a:rPr lang="en-US" sz="2600" dirty="0"/>
              <a:t>					</a:t>
            </a:r>
            <a:br>
              <a:rPr lang="en-US" sz="2600" dirty="0"/>
            </a:br>
            <a:r>
              <a:rPr lang="en-US" sz="2600" dirty="0"/>
              <a:t>	      </a:t>
            </a:r>
            <a:r>
              <a:rPr lang="en-US" sz="4000" dirty="0">
                <a:latin typeface="CartoGothic Std Book"/>
                <a:cs typeface="CartoGothic Std Book"/>
              </a:rPr>
              <a:t>3   ÷    4  =   </a:t>
            </a:r>
            <a:r>
              <a:rPr lang="en-US" sz="4000" dirty="0">
                <a:latin typeface="CartoGothic Std Book"/>
                <a:ea typeface="ＭＳ ゴシック"/>
                <a:cs typeface="CartoGothic Std Book"/>
              </a:rPr>
              <a:t>15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latin typeface="CartoGothic Std Book"/>
                <a:cs typeface="CartoGothic Std Book"/>
              </a:rPr>
              <a:t>÷   </a:t>
            </a:r>
            <a:r>
              <a:rPr lang="en-US" sz="4000" dirty="0">
                <a:latin typeface="CartoGothic Std Book"/>
                <a:ea typeface="ＭＳ ゴシック"/>
                <a:cs typeface="CartoGothic Std Book"/>
              </a:rPr>
              <a:t>20</a:t>
            </a:r>
            <a:br>
              <a:rPr lang="en-US" sz="40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br>
              <a:rPr lang="en-US" sz="40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  </a:t>
            </a:r>
            <a:r>
              <a:rPr lang="en-US" sz="4000" dirty="0">
                <a:latin typeface="CartoGothic Std Book"/>
                <a:cs typeface="CartoGothic Std Book"/>
              </a:rPr>
              <a:t>21  ÷  56  =     3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latin typeface="CartoGothic Std Book"/>
                <a:cs typeface="CartoGothic Std Book"/>
              </a:rPr>
              <a:t>÷     8</a:t>
            </a:r>
            <a:br>
              <a:rPr lang="en-US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					</a:t>
            </a:r>
            <a:br>
              <a:rPr lang="en-US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	  18   ÷  30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latin typeface="CartoGothic Std Book"/>
                <a:cs typeface="CartoGothic Std Book"/>
              </a:rPr>
              <a:t>=    6   ÷   10</a:t>
            </a:r>
            <a:br>
              <a:rPr lang="en-US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				 </a:t>
            </a:r>
            <a:r>
              <a:rPr lang="en-US" sz="2900" dirty="0">
                <a:solidFill>
                  <a:srgbClr val="FF0000"/>
                </a:solidFill>
              </a:rPr>
              <a:t>× 1.5</a:t>
            </a:r>
            <a:r>
              <a:rPr lang="en-US" sz="4000" dirty="0">
                <a:latin typeface="CartoGothic Std Book"/>
                <a:cs typeface="CartoGothic Std Book"/>
              </a:rPr>
              <a:t>			   </a:t>
            </a:r>
            <a:br>
              <a:rPr lang="en-AU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 </a:t>
            </a:r>
            <a:r>
              <a:rPr lang="en-AU" sz="4000" dirty="0">
                <a:latin typeface="CartoGothic Std Book"/>
                <a:cs typeface="CartoGothic Std Book"/>
              </a:rPr>
              <a:t>	</a:t>
            </a:r>
            <a:r>
              <a:rPr lang="en-AU" sz="40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 24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  </a:t>
            </a:r>
            <a:r>
              <a:rPr lang="en-US" sz="4000" dirty="0">
                <a:latin typeface="CartoGothic Std Book"/>
                <a:cs typeface="CartoGothic Std Book"/>
              </a:rPr>
              <a:t>÷  15  =  16   ÷   10</a:t>
            </a:r>
            <a:br>
              <a:rPr lang="en-AU" sz="4400" dirty="0"/>
            </a:br>
            <a:r>
              <a:rPr lang="en-AU" sz="4400" dirty="0"/>
              <a:t>							 </a:t>
            </a:r>
            <a:r>
              <a:rPr lang="en-US" sz="2900" dirty="0">
                <a:solidFill>
                  <a:srgbClr val="FF0000"/>
                </a:solidFill>
              </a:rPr>
              <a:t>× 1.5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			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30304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sp>
        <p:nvSpPr>
          <p:cNvPr id="8" name="Bent Arrow 7"/>
          <p:cNvSpPr/>
          <p:nvPr/>
        </p:nvSpPr>
        <p:spPr>
          <a:xfrm flipH="1" flipV="1">
            <a:off x="6101388" y="6292134"/>
            <a:ext cx="942879" cy="268128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Bent Arrow 8"/>
          <p:cNvSpPr/>
          <p:nvPr/>
        </p:nvSpPr>
        <p:spPr>
          <a:xfrm rot="5400000" flipH="1" flipV="1">
            <a:off x="4463133" y="5875657"/>
            <a:ext cx="302409" cy="999069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Bent Arrow 9"/>
          <p:cNvSpPr/>
          <p:nvPr/>
        </p:nvSpPr>
        <p:spPr>
          <a:xfrm flipH="1">
            <a:off x="4775198" y="5156904"/>
            <a:ext cx="1051440" cy="244833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Bent Arrow 10"/>
          <p:cNvSpPr/>
          <p:nvPr/>
        </p:nvSpPr>
        <p:spPr>
          <a:xfrm rot="5400000" flipV="1">
            <a:off x="3113799" y="4899006"/>
            <a:ext cx="285904" cy="869439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80533"/>
            <a:ext cx="7131050" cy="1143000"/>
          </a:xfrm>
        </p:spPr>
        <p:txBody>
          <a:bodyPr/>
          <a:lstStyle/>
          <a:p>
            <a:r>
              <a:rPr lang="en-US" sz="2600" dirty="0"/>
              <a:t>Different ways of relating numbers in division</a:t>
            </a:r>
            <a:br>
              <a:rPr lang="en-AU" sz="2800" dirty="0"/>
            </a:br>
            <a:r>
              <a:rPr lang="en-US" dirty="0"/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6241" y="2252133"/>
            <a:ext cx="5709491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                 ÷ 3              </a:t>
            </a:r>
          </a:p>
          <a:p>
            <a:pPr marL="742950" indent="-742950">
              <a:buAutoNum type="arabicPlain" startAt="18"/>
            </a:pP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÷   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30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 = 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6</a:t>
            </a:r>
            <a:r>
              <a:rPr lang="en-US" sz="40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10</a:t>
            </a:r>
          </a:p>
          <a:p>
            <a:pPr marL="742950" indent="-742950"/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                          </a:t>
            </a:r>
            <a:r>
              <a:rPr lang="en-US" sz="2900" b="1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× 3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6241" y="4622800"/>
            <a:ext cx="5709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18   ÷   </a:t>
            </a:r>
            <a:r>
              <a:rPr lang="en-US" sz="4000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 = 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6</a:t>
            </a:r>
            <a:r>
              <a:rPr lang="en-US" sz="40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10</a:t>
            </a:r>
            <a:endParaRPr lang="en-US" sz="4000" dirty="0">
              <a:solidFill>
                <a:srgbClr val="406077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flipH="1" flipV="1">
            <a:off x="6658523" y="3406294"/>
            <a:ext cx="799547" cy="340065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Bent Arrow 6"/>
          <p:cNvSpPr/>
          <p:nvPr/>
        </p:nvSpPr>
        <p:spPr>
          <a:xfrm rot="5400000">
            <a:off x="5194310" y="2051616"/>
            <a:ext cx="314813" cy="1153034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Bent Arrow 9"/>
          <p:cNvSpPr/>
          <p:nvPr/>
        </p:nvSpPr>
        <p:spPr>
          <a:xfrm>
            <a:off x="2783681" y="2436858"/>
            <a:ext cx="1161787" cy="314810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Bent Arrow 10"/>
          <p:cNvSpPr/>
          <p:nvPr/>
        </p:nvSpPr>
        <p:spPr>
          <a:xfrm rot="5400000" flipH="1" flipV="1">
            <a:off x="4808940" y="2916503"/>
            <a:ext cx="389717" cy="1269995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80533"/>
            <a:ext cx="7131050" cy="1143000"/>
          </a:xfrm>
        </p:spPr>
        <p:txBody>
          <a:bodyPr/>
          <a:lstStyle/>
          <a:p>
            <a:r>
              <a:rPr lang="en-US" sz="2600" dirty="0"/>
              <a:t>Different ways of relating numbers in division</a:t>
            </a:r>
            <a:br>
              <a:rPr lang="en-AU" sz="2800" dirty="0"/>
            </a:br>
            <a:r>
              <a:rPr lang="en-US" dirty="0"/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6241" y="2252133"/>
            <a:ext cx="5709491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                 </a:t>
            </a:r>
          </a:p>
          <a:p>
            <a:pPr marL="742950" indent="-742950">
              <a:buAutoNum type="arabicPlain" startAt="18"/>
            </a:pP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÷ 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30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 = 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6</a:t>
            </a:r>
            <a:r>
              <a:rPr lang="en-US" sz="40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10</a:t>
            </a:r>
          </a:p>
          <a:p>
            <a:pPr marL="742950" indent="-742950"/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                          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flipH="1" flipV="1">
            <a:off x="4538133" y="5397270"/>
            <a:ext cx="1182420" cy="340065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Bent Arrow 6"/>
          <p:cNvSpPr/>
          <p:nvPr/>
        </p:nvSpPr>
        <p:spPr>
          <a:xfrm rot="5400000">
            <a:off x="5194310" y="2051616"/>
            <a:ext cx="314813" cy="1153034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Bent Arrow 9"/>
          <p:cNvSpPr/>
          <p:nvPr/>
        </p:nvSpPr>
        <p:spPr>
          <a:xfrm>
            <a:off x="2783681" y="2436858"/>
            <a:ext cx="1161787" cy="314810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Bent Arrow 10"/>
          <p:cNvSpPr/>
          <p:nvPr/>
        </p:nvSpPr>
        <p:spPr>
          <a:xfrm rot="5400000" flipH="1" flipV="1">
            <a:off x="3068117" y="5028170"/>
            <a:ext cx="389717" cy="958586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2548678" y="4043800"/>
            <a:ext cx="59093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						  </a:t>
            </a:r>
            <a:r>
              <a:rPr lang="en-US" sz="29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× 3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 </a:t>
            </a:r>
            <a:endParaRPr lang="en-US" sz="4000" dirty="0">
              <a:solidFill>
                <a:srgbClr val="406077"/>
              </a:solidFill>
              <a:latin typeface="CartoGothic Std Book"/>
              <a:cs typeface="CartoGothic Std Book"/>
            </a:endParaRPr>
          </a:p>
          <a:p>
            <a:pPr marL="742950" indent="-742950">
              <a:buAutoNum type="arabicPlain" startAt="18"/>
            </a:pP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÷  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30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 = 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6  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10</a:t>
            </a:r>
          </a:p>
          <a:p>
            <a:pPr marL="742950" indent="-742950"/>
            <a:r>
              <a:rPr lang="en-US" sz="40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		   </a:t>
            </a:r>
            <a:r>
              <a:rPr lang="en-US" sz="29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× 3   </a:t>
            </a:r>
            <a:endParaRPr lang="en-US" sz="2900" dirty="0">
              <a:solidFill>
                <a:srgbClr val="406077"/>
              </a:solidFill>
              <a:latin typeface="CartoGothic Std Book"/>
              <a:ea typeface="ＭＳ ゴシック"/>
              <a:cs typeface="CartoGothic Std Book"/>
            </a:endParaRPr>
          </a:p>
        </p:txBody>
      </p:sp>
      <p:sp>
        <p:nvSpPr>
          <p:cNvPr id="13" name="Bent Arrow 12"/>
          <p:cNvSpPr/>
          <p:nvPr/>
        </p:nvSpPr>
        <p:spPr>
          <a:xfrm rot="5400000" flipV="1">
            <a:off x="4676057" y="3930984"/>
            <a:ext cx="358870" cy="1295689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Bent Arrow 13"/>
          <p:cNvSpPr/>
          <p:nvPr/>
        </p:nvSpPr>
        <p:spPr>
          <a:xfrm flipH="1">
            <a:off x="6306602" y="4348593"/>
            <a:ext cx="1172099" cy="314810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2486241" y="2252133"/>
            <a:ext cx="5709491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                 </a:t>
            </a:r>
            <a:r>
              <a:rPr lang="en-US" sz="29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3              </a:t>
            </a:r>
          </a:p>
          <a:p>
            <a:pPr marL="742950" indent="-742950">
              <a:buAutoNum type="arabicPlain" startAt="18"/>
            </a:pP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÷ 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30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 = 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6</a:t>
            </a:r>
            <a:r>
              <a:rPr lang="en-US" sz="40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10</a:t>
            </a:r>
          </a:p>
          <a:p>
            <a:pPr marL="742950" indent="-742950"/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                          </a:t>
            </a:r>
            <a:r>
              <a:rPr lang="en-US" sz="2900" b="1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× 3</a:t>
            </a:r>
            <a:endParaRPr lang="en-US" sz="2900" b="1" dirty="0">
              <a:solidFill>
                <a:srgbClr val="406077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flipH="1" flipV="1">
            <a:off x="6658523" y="3406294"/>
            <a:ext cx="799547" cy="340065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Bent Arrow 18"/>
          <p:cNvSpPr/>
          <p:nvPr/>
        </p:nvSpPr>
        <p:spPr>
          <a:xfrm rot="5400000" flipH="1" flipV="1">
            <a:off x="4808940" y="2916503"/>
            <a:ext cx="389717" cy="1269995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87904"/>
            <a:ext cx="8229600" cy="1143000"/>
          </a:xfrm>
        </p:spPr>
        <p:txBody>
          <a:bodyPr/>
          <a:lstStyle/>
          <a:p>
            <a:r>
              <a:rPr lang="en-US" sz="3200" dirty="0"/>
              <a:t>How to use this module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9500" y="3247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4501" y="1578429"/>
            <a:ext cx="6622141" cy="47705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406077"/>
                </a:solidFill>
                <a:latin typeface="CartoGothic Std Bold"/>
                <a:cs typeface="CartoGothic Std Bold"/>
              </a:rPr>
              <a:t>Turn up the sound on your computer. </a:t>
            </a:r>
            <a:br>
              <a:rPr lang="en-US" sz="2000" dirty="0">
                <a:solidFill>
                  <a:srgbClr val="406077"/>
                </a:solidFill>
                <a:latin typeface="CartoGothic Std Bold"/>
                <a:cs typeface="CartoGothic Std Bold"/>
              </a:rPr>
            </a:br>
            <a:r>
              <a:rPr lang="en-US" sz="2000" dirty="0">
                <a:solidFill>
                  <a:srgbClr val="406077"/>
                </a:solidFill>
                <a:latin typeface="CartoGothic Std Bold"/>
                <a:cs typeface="CartoGothic Std Bold"/>
              </a:rPr>
              <a:t>Movies and sound will play automatically.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406077"/>
                </a:solidFill>
                <a:latin typeface="CartoGothic Std Bold"/>
                <a:cs typeface="CartoGothic Std Bold"/>
              </a:rPr>
              <a:t>There will be pauses for discussion — take as long as you need.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406077"/>
                </a:solidFill>
                <a:latin typeface="CartoGothic Std Bold"/>
                <a:cs typeface="CartoGothic Std Bold"/>
              </a:rPr>
              <a:t>Slides will indicate when you should click </a:t>
            </a:r>
            <a:br>
              <a:rPr lang="en-US" sz="2000" dirty="0">
                <a:solidFill>
                  <a:srgbClr val="406077"/>
                </a:solidFill>
                <a:latin typeface="CartoGothic Std Bold"/>
                <a:cs typeface="CartoGothic Std Bold"/>
              </a:rPr>
            </a:br>
            <a:r>
              <a:rPr lang="en-US" sz="2000" dirty="0">
                <a:solidFill>
                  <a:srgbClr val="406077"/>
                </a:solidFill>
                <a:latin typeface="CartoGothic Std Bold"/>
                <a:cs typeface="CartoGothic Std Bold"/>
              </a:rPr>
              <a:t>to continue.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406077"/>
                </a:solidFill>
                <a:latin typeface="CartoGothic Std Bold"/>
                <a:cs typeface="CartoGothic Std Bold"/>
              </a:rPr>
              <a:t>You can go back any time.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406077"/>
                </a:solidFill>
                <a:latin typeface="CartoGothic Std Bold"/>
                <a:cs typeface="CartoGothic Std Bold"/>
              </a:rPr>
              <a:t>This module will likely take 45</a:t>
            </a:r>
            <a:r>
              <a:rPr lang="en-US" sz="2000" dirty="0">
                <a:solidFill>
                  <a:schemeClr val="accent2"/>
                </a:solidFill>
                <a:latin typeface="CartoGothic Std Bold"/>
                <a:cs typeface="CartoGothic Std Bold"/>
              </a:rPr>
              <a:t> </a:t>
            </a:r>
            <a:r>
              <a:rPr lang="en-US" sz="2000" dirty="0">
                <a:solidFill>
                  <a:srgbClr val="406077"/>
                </a:solidFill>
                <a:latin typeface="CartoGothic Std Bold"/>
                <a:cs typeface="CartoGothic Std Bold"/>
              </a:rPr>
              <a:t>minutes to work through.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406077"/>
                </a:solidFill>
                <a:latin typeface="CartoGothic Std Bold"/>
                <a:cs typeface="CartoGothic Std Bold"/>
              </a:rPr>
              <a:t>Refer to the Facilitator’s Pack for more information.</a:t>
            </a:r>
          </a:p>
          <a:p>
            <a:endParaRPr lang="en-US" dirty="0">
              <a:solidFill>
                <a:srgbClr val="406077"/>
              </a:solidFill>
              <a:latin typeface="CartoGothic Std Bold"/>
              <a:cs typeface="CartoGothic Std Bold"/>
            </a:endParaRPr>
          </a:p>
          <a:p>
            <a:endParaRPr lang="en-US" dirty="0">
              <a:solidFill>
                <a:srgbClr val="406077"/>
              </a:solidFill>
              <a:latin typeface="CartoGothic Std Bold"/>
              <a:cs typeface="CartoGothic Std Bold"/>
            </a:endParaRPr>
          </a:p>
          <a:p>
            <a:r>
              <a:rPr lang="en-US" sz="2000" dirty="0">
                <a:solidFill>
                  <a:srgbClr val="406077"/>
                </a:solidFill>
                <a:latin typeface="CartoGothic Std Bold"/>
                <a:cs typeface="CartoGothic Std Bold"/>
              </a:rPr>
              <a:t>		All ready? Then let’s start…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0168" y="1667962"/>
            <a:ext cx="4467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       </a:t>
            </a:r>
            <a:endParaRPr lang="en-US" sz="2900" b="1" dirty="0">
              <a:solidFill>
                <a:srgbClr val="FF0000"/>
              </a:solidFill>
              <a:latin typeface="CartoGothic Std Book"/>
              <a:cs typeface="CartoGothic Std Book"/>
            </a:endParaRPr>
          </a:p>
          <a:p>
            <a:pPr marL="742950" indent="-742950">
              <a:buAutoNum type="arabicPlain" startAt="3"/>
            </a:pP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 4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=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15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20</a:t>
            </a:r>
          </a:p>
          <a:p>
            <a:pPr marL="742950" indent="-742950"/>
            <a:r>
              <a:rPr lang="en-US" sz="40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			</a:t>
            </a:r>
            <a:endParaRPr lang="en-US" sz="2900" b="1" dirty="0">
              <a:solidFill>
                <a:srgbClr val="4060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83729"/>
            <a:ext cx="7131050" cy="584233"/>
          </a:xfrm>
        </p:spPr>
        <p:txBody>
          <a:bodyPr/>
          <a:lstStyle/>
          <a:p>
            <a:r>
              <a:rPr lang="en-US" sz="2800" dirty="0"/>
              <a:t>Correct relational thinking</a:t>
            </a:r>
            <a:br>
              <a:rPr lang="en-AU" sz="2800" dirty="0"/>
            </a:br>
            <a:br>
              <a:rPr lang="en-AU" sz="2800" dirty="0"/>
            </a:br>
            <a:r>
              <a:rPr lang="en-US" dirty="0"/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11" name="20-Module 3-Slide13a-relational thinking-MS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8800" y="5938007"/>
            <a:ext cx="648000" cy="64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139282" y="1795032"/>
            <a:ext cx="2636547" cy="584122"/>
            <a:chOff x="3139282" y="1795032"/>
            <a:chExt cx="2636547" cy="584122"/>
          </a:xfrm>
        </p:grpSpPr>
        <p:sp>
          <p:nvSpPr>
            <p:cNvPr id="7" name="Bent Arrow 6"/>
            <p:cNvSpPr/>
            <p:nvPr/>
          </p:nvSpPr>
          <p:spPr>
            <a:xfrm rot="5400000">
              <a:off x="5135038" y="1738363"/>
              <a:ext cx="314817" cy="966765"/>
            </a:xfrm>
            <a:prstGeom prst="bentArrow">
              <a:avLst>
                <a:gd name="adj1" fmla="val 21296"/>
                <a:gd name="adj2" fmla="val 25000"/>
                <a:gd name="adj3" fmla="val 32408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/>
                <a:t>   </a:t>
              </a:r>
            </a:p>
          </p:txBody>
        </p:sp>
        <p:sp>
          <p:nvSpPr>
            <p:cNvPr id="10" name="Bent Arrow 9"/>
            <p:cNvSpPr/>
            <p:nvPr/>
          </p:nvSpPr>
          <p:spPr>
            <a:xfrm>
              <a:off x="3139282" y="2013539"/>
              <a:ext cx="949190" cy="348681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4139271" y="1795032"/>
              <a:ext cx="72059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× 5</a:t>
              </a:r>
              <a:endParaRPr lang="en-US" sz="2900" dirty="0">
                <a:latin typeface="CartoGothic Std Bold"/>
                <a:cs typeface="CartoGothic Std Bold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44209" y="2974466"/>
            <a:ext cx="2471989" cy="555541"/>
            <a:chOff x="4444209" y="2974466"/>
            <a:chExt cx="2471989" cy="555541"/>
          </a:xfrm>
        </p:grpSpPr>
        <p:sp>
          <p:nvSpPr>
            <p:cNvPr id="18" name="Bent Arrow 17"/>
            <p:cNvSpPr/>
            <p:nvPr/>
          </p:nvSpPr>
          <p:spPr>
            <a:xfrm flipV="1">
              <a:off x="4444209" y="3059124"/>
              <a:ext cx="974458" cy="316023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Bent Arrow 18"/>
            <p:cNvSpPr/>
            <p:nvPr/>
          </p:nvSpPr>
          <p:spPr>
            <a:xfrm rot="5400000" flipH="1">
              <a:off x="6285116" y="2710199"/>
              <a:ext cx="366816" cy="895349"/>
            </a:xfrm>
            <a:prstGeom prst="bentArrow">
              <a:avLst>
                <a:gd name="adj1" fmla="val 21296"/>
                <a:gd name="adj2" fmla="val 25000"/>
                <a:gd name="adj3" fmla="val 32408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5384801" y="2991398"/>
              <a:ext cx="72059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× 5</a:t>
              </a:r>
              <a:r>
                <a:rPr lang="en-US" sz="2900" dirty="0">
                  <a:solidFill>
                    <a:srgbClr val="406077"/>
                  </a:solidFill>
                  <a:latin typeface="CartoGothic Std Bold"/>
                  <a:ea typeface="ＭＳ ゴシック"/>
                  <a:cs typeface="CartoGothic Std Bold"/>
                </a:rPr>
                <a:t> </a:t>
              </a:r>
              <a:endParaRPr lang="en-US" sz="2900" dirty="0">
                <a:latin typeface="CartoGothic Std Bold"/>
                <a:cs typeface="CartoGothic Std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0168" y="1667962"/>
            <a:ext cx="4467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       </a:t>
            </a:r>
            <a:r>
              <a:rPr lang="en-US" sz="2900" dirty="0">
                <a:solidFill>
                  <a:srgbClr val="406077"/>
                </a:solidFill>
                <a:latin typeface="CartoGothic Std Book"/>
                <a:cs typeface="CartoGothic Std Book"/>
              </a:rPr>
              <a:t>× 5</a:t>
            </a:r>
          </a:p>
          <a:p>
            <a:pPr marL="742950" indent="-742950">
              <a:buAutoNum type="arabicPlain" startAt="3"/>
            </a:pP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 4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=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15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20</a:t>
            </a:r>
          </a:p>
          <a:p>
            <a:pPr marL="742950" indent="-742950"/>
            <a:r>
              <a:rPr lang="en-US" sz="40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			    </a:t>
            </a:r>
            <a:r>
              <a:rPr lang="en-US" sz="2900" dirty="0">
                <a:solidFill>
                  <a:srgbClr val="406077"/>
                </a:solidFill>
                <a:latin typeface="CartoGothic Std Book"/>
                <a:cs typeface="CartoGothic Std Book"/>
              </a:rPr>
              <a:t>× 5</a:t>
            </a:r>
            <a:r>
              <a:rPr lang="en-US" sz="2900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   </a:t>
            </a:r>
            <a:endParaRPr lang="en-US" sz="2900" dirty="0">
              <a:solidFill>
                <a:srgbClr val="4060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83729"/>
            <a:ext cx="7131050" cy="1143000"/>
          </a:xfrm>
        </p:spPr>
        <p:txBody>
          <a:bodyPr/>
          <a:lstStyle/>
          <a:p>
            <a:r>
              <a:rPr lang="en-US" sz="2800" dirty="0"/>
              <a:t>Correct relational thinking</a:t>
            </a:r>
            <a:br>
              <a:rPr lang="en-AU" sz="2800" dirty="0"/>
            </a:br>
            <a:br>
              <a:rPr lang="en-AU" sz="2800" dirty="0"/>
            </a:br>
            <a:r>
              <a:rPr lang="en-US" dirty="0"/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3139282" y="2013539"/>
            <a:ext cx="3776916" cy="1361608"/>
            <a:chOff x="3139282" y="2521529"/>
            <a:chExt cx="3776916" cy="1361608"/>
          </a:xfrm>
        </p:grpSpPr>
        <p:sp>
          <p:nvSpPr>
            <p:cNvPr id="7" name="Bent Arrow 6"/>
            <p:cNvSpPr/>
            <p:nvPr/>
          </p:nvSpPr>
          <p:spPr>
            <a:xfrm rot="5400000">
              <a:off x="5135038" y="2246353"/>
              <a:ext cx="314817" cy="966765"/>
            </a:xfrm>
            <a:prstGeom prst="bentArrow">
              <a:avLst>
                <a:gd name="adj1" fmla="val 21296"/>
                <a:gd name="adj2" fmla="val 25000"/>
                <a:gd name="adj3" fmla="val 32408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/>
                <a:t>   </a:t>
              </a:r>
            </a:p>
          </p:txBody>
        </p:sp>
        <p:sp>
          <p:nvSpPr>
            <p:cNvPr id="10" name="Bent Arrow 9"/>
            <p:cNvSpPr/>
            <p:nvPr/>
          </p:nvSpPr>
          <p:spPr>
            <a:xfrm>
              <a:off x="3139282" y="2521529"/>
              <a:ext cx="949190" cy="348681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Bent Arrow 17"/>
            <p:cNvSpPr/>
            <p:nvPr/>
          </p:nvSpPr>
          <p:spPr>
            <a:xfrm flipV="1">
              <a:off x="4444209" y="3567114"/>
              <a:ext cx="974458" cy="316023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Bent Arrow 18"/>
            <p:cNvSpPr/>
            <p:nvPr/>
          </p:nvSpPr>
          <p:spPr>
            <a:xfrm rot="5400000" flipH="1">
              <a:off x="6285116" y="3218189"/>
              <a:ext cx="366816" cy="895349"/>
            </a:xfrm>
            <a:prstGeom prst="bentArrow">
              <a:avLst>
                <a:gd name="adj1" fmla="val 21296"/>
                <a:gd name="adj2" fmla="val 25000"/>
                <a:gd name="adj3" fmla="val 32408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920874" y="3979480"/>
            <a:ext cx="7131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6077"/>
                </a:solidFill>
                <a:effectLst/>
                <a:uLnTx/>
                <a:uFillTx/>
                <a:latin typeface="CartoGothic Std Bold"/>
                <a:ea typeface="ＭＳ Ｐゴシック" charset="-128"/>
                <a:cs typeface="CartoGothic Std Bold"/>
              </a:rPr>
              <a:t>Incorrect relational thinking</a:t>
            </a:r>
            <a:b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406077"/>
                </a:solidFill>
                <a:effectLst/>
                <a:uLnTx/>
                <a:uFillTx/>
                <a:latin typeface="CartoGothic Std Bold"/>
                <a:ea typeface="ＭＳ Ｐゴシック" charset="-128"/>
                <a:cs typeface="CartoGothic Std Bold"/>
              </a:rPr>
            </a:br>
            <a:b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406077"/>
                </a:solidFill>
                <a:effectLst/>
                <a:uLnTx/>
                <a:uFillTx/>
                <a:latin typeface="CartoGothic Std Bold"/>
                <a:ea typeface="ＭＳ Ｐゴシック" charset="-128"/>
                <a:cs typeface="CartoGothic Std Bold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06077"/>
                </a:solidFill>
                <a:effectLst/>
                <a:uLnTx/>
                <a:uFillTx/>
                <a:latin typeface="CartoGothic Std Bold"/>
                <a:ea typeface="ＭＳ Ｐゴシック" charset="-128"/>
                <a:cs typeface="CartoGothic Std Bold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1550" y="4368677"/>
            <a:ext cx="4467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  </a:t>
            </a:r>
            <a:endParaRPr lang="en-US" sz="2900" b="1" dirty="0">
              <a:solidFill>
                <a:srgbClr val="FF0000"/>
              </a:solidFill>
              <a:latin typeface="CartoGothic Std Book"/>
              <a:cs typeface="CartoGothic Std Book"/>
            </a:endParaRPr>
          </a:p>
          <a:p>
            <a:pPr marL="742950" indent="-742950">
              <a:buAutoNum type="arabicPlain" startAt="3"/>
            </a:pP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 4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=</a:t>
            </a:r>
            <a:r>
              <a:rPr lang="en-US" sz="4000" dirty="0">
                <a:latin typeface="CartoGothic Std Book"/>
                <a:cs typeface="CartoGothic Std Book"/>
              </a:rPr>
              <a:t>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15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</a:t>
            </a:r>
            <a:r>
              <a:rPr lang="en-US" sz="40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☐</a:t>
            </a:r>
            <a:endParaRPr lang="en-US" sz="4000" b="1" dirty="0">
              <a:solidFill>
                <a:srgbClr val="406077"/>
              </a:solidFill>
              <a:latin typeface="CartoGothic Std Book"/>
              <a:ea typeface="ＭＳ ゴシック"/>
              <a:cs typeface="CartoGothic Std Book"/>
            </a:endParaRPr>
          </a:p>
          <a:p>
            <a:pPr marL="742950" indent="-742950"/>
            <a:r>
              <a:rPr lang="en-US" sz="40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			</a:t>
            </a:r>
            <a:endParaRPr lang="en-US" sz="2900" b="1" dirty="0">
              <a:solidFill>
                <a:srgbClr val="406077"/>
              </a:solidFill>
            </a:endParaRPr>
          </a:p>
        </p:txBody>
      </p:sp>
      <p:pic>
        <p:nvPicPr>
          <p:cNvPr id="13" name="21-Mod3-Slide-13b-incorrect relational thinking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8800" y="5915937"/>
            <a:ext cx="648000" cy="6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0168" y="1667962"/>
            <a:ext cx="4467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       </a:t>
            </a:r>
            <a:r>
              <a:rPr lang="en-US" sz="2900" dirty="0">
                <a:solidFill>
                  <a:srgbClr val="406077"/>
                </a:solidFill>
                <a:latin typeface="CartoGothic Std Book"/>
                <a:cs typeface="CartoGothic Std Book"/>
              </a:rPr>
              <a:t>× 5</a:t>
            </a:r>
          </a:p>
          <a:p>
            <a:pPr marL="742950" indent="-742950">
              <a:buAutoNum type="arabicPlain" startAt="3"/>
            </a:pP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 4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=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15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20</a:t>
            </a:r>
          </a:p>
          <a:p>
            <a:pPr marL="742950" indent="-742950"/>
            <a:r>
              <a:rPr lang="en-US" sz="40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			    </a:t>
            </a:r>
            <a:r>
              <a:rPr lang="en-US" sz="2900" dirty="0">
                <a:solidFill>
                  <a:srgbClr val="406077"/>
                </a:solidFill>
                <a:latin typeface="CartoGothic Std Book"/>
                <a:cs typeface="CartoGothic Std Book"/>
              </a:rPr>
              <a:t>× 5</a:t>
            </a:r>
            <a:r>
              <a:rPr lang="en-US" sz="29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   </a:t>
            </a:r>
            <a:endParaRPr lang="en-US" sz="2900" b="1" dirty="0">
              <a:solidFill>
                <a:srgbClr val="4060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83729"/>
            <a:ext cx="7131050" cy="1143000"/>
          </a:xfrm>
        </p:spPr>
        <p:txBody>
          <a:bodyPr/>
          <a:lstStyle/>
          <a:p>
            <a:r>
              <a:rPr lang="en-US" sz="2800" dirty="0"/>
              <a:t>Correct relational thinking</a:t>
            </a:r>
            <a:br>
              <a:rPr lang="en-AU" sz="2800" dirty="0"/>
            </a:br>
            <a:br>
              <a:rPr lang="en-AU" sz="2800" dirty="0"/>
            </a:br>
            <a:r>
              <a:rPr lang="en-US" dirty="0"/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3139282" y="2013539"/>
            <a:ext cx="3776916" cy="1361608"/>
            <a:chOff x="3139282" y="2521529"/>
            <a:chExt cx="3776916" cy="1361608"/>
          </a:xfrm>
        </p:grpSpPr>
        <p:sp>
          <p:nvSpPr>
            <p:cNvPr id="7" name="Bent Arrow 6"/>
            <p:cNvSpPr/>
            <p:nvPr/>
          </p:nvSpPr>
          <p:spPr>
            <a:xfrm rot="5400000">
              <a:off x="5135038" y="2246353"/>
              <a:ext cx="314817" cy="966765"/>
            </a:xfrm>
            <a:prstGeom prst="bentArrow">
              <a:avLst>
                <a:gd name="adj1" fmla="val 21296"/>
                <a:gd name="adj2" fmla="val 25000"/>
                <a:gd name="adj3" fmla="val 32408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/>
                <a:t>   </a:t>
              </a:r>
            </a:p>
          </p:txBody>
        </p:sp>
        <p:sp>
          <p:nvSpPr>
            <p:cNvPr id="10" name="Bent Arrow 9"/>
            <p:cNvSpPr/>
            <p:nvPr/>
          </p:nvSpPr>
          <p:spPr>
            <a:xfrm>
              <a:off x="3139282" y="2521529"/>
              <a:ext cx="949190" cy="348681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Bent Arrow 17"/>
            <p:cNvSpPr/>
            <p:nvPr/>
          </p:nvSpPr>
          <p:spPr>
            <a:xfrm flipV="1">
              <a:off x="4444209" y="3567114"/>
              <a:ext cx="974458" cy="316023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Bent Arrow 18"/>
            <p:cNvSpPr/>
            <p:nvPr/>
          </p:nvSpPr>
          <p:spPr>
            <a:xfrm rot="5400000" flipH="1">
              <a:off x="6285116" y="3218189"/>
              <a:ext cx="366816" cy="895349"/>
            </a:xfrm>
            <a:prstGeom prst="bentArrow">
              <a:avLst>
                <a:gd name="adj1" fmla="val 21296"/>
                <a:gd name="adj2" fmla="val 25000"/>
                <a:gd name="adj3" fmla="val 32408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920874" y="3979480"/>
            <a:ext cx="7131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6077"/>
                </a:solidFill>
                <a:effectLst/>
                <a:uLnTx/>
                <a:uFillTx/>
                <a:latin typeface="CartoGothic Std Bold"/>
                <a:ea typeface="ＭＳ Ｐゴシック" charset="-128"/>
                <a:cs typeface="CartoGothic Std Bold"/>
              </a:rPr>
              <a:t>Incorrect relational thinking</a:t>
            </a:r>
            <a:b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406077"/>
                </a:solidFill>
                <a:effectLst/>
                <a:uLnTx/>
                <a:uFillTx/>
                <a:latin typeface="CartoGothic Std Bold"/>
                <a:ea typeface="ＭＳ Ｐゴシック" charset="-128"/>
                <a:cs typeface="CartoGothic Std Bold"/>
              </a:rPr>
            </a:br>
            <a:b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406077"/>
                </a:solidFill>
                <a:effectLst/>
                <a:uLnTx/>
                <a:uFillTx/>
                <a:latin typeface="CartoGothic Std Bold"/>
                <a:ea typeface="ＭＳ Ｐゴシック" charset="-128"/>
                <a:cs typeface="CartoGothic Std Bold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06077"/>
                </a:solidFill>
                <a:effectLst/>
                <a:uLnTx/>
                <a:uFillTx/>
                <a:latin typeface="CartoGothic Std Bold"/>
                <a:ea typeface="ＭＳ Ｐゴシック" charset="-128"/>
                <a:cs typeface="CartoGothic Std Bold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1550" y="4368677"/>
            <a:ext cx="4467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   </a:t>
            </a:r>
            <a:r>
              <a:rPr lang="en-US" sz="29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+1</a:t>
            </a:r>
          </a:p>
          <a:p>
            <a:pPr marL="742950" indent="-742950">
              <a:buAutoNum type="arabicPlain" startAt="3"/>
            </a:pP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 4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≠</a:t>
            </a:r>
            <a:r>
              <a:rPr lang="en-US" sz="4000" dirty="0">
                <a:latin typeface="CartoGothic Std Book"/>
                <a:cs typeface="CartoGothic Std Book"/>
              </a:rPr>
              <a:t>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15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 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16</a:t>
            </a:r>
          </a:p>
          <a:p>
            <a:pPr marL="742950" indent="-742950"/>
            <a:r>
              <a:rPr lang="en-US" sz="40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						 </a:t>
            </a:r>
            <a:r>
              <a:rPr lang="en-US" sz="29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+1</a:t>
            </a:r>
            <a:endParaRPr lang="en-US" sz="2900" b="1" dirty="0">
              <a:solidFill>
                <a:srgbClr val="406077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>
            <a:off x="3240884" y="4689132"/>
            <a:ext cx="348984" cy="365616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Bent Arrow 13"/>
          <p:cNvSpPr/>
          <p:nvPr/>
        </p:nvSpPr>
        <p:spPr>
          <a:xfrm rot="5400000">
            <a:off x="4316830" y="4714912"/>
            <a:ext cx="348683" cy="364855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15" name="Bent Arrow 14"/>
          <p:cNvSpPr/>
          <p:nvPr/>
        </p:nvSpPr>
        <p:spPr>
          <a:xfrm flipV="1">
            <a:off x="5601337" y="5740555"/>
            <a:ext cx="348984" cy="346985"/>
          </a:xfrm>
          <a:prstGeom prst="bentArrow">
            <a:avLst/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Bent Arrow 16"/>
          <p:cNvSpPr/>
          <p:nvPr/>
        </p:nvSpPr>
        <p:spPr>
          <a:xfrm rot="5400000" flipH="1">
            <a:off x="6619113" y="5689719"/>
            <a:ext cx="330915" cy="364855"/>
          </a:xfrm>
          <a:prstGeom prst="bentArrow">
            <a:avLst>
              <a:gd name="adj1" fmla="val 21296"/>
              <a:gd name="adj2" fmla="val 25000"/>
              <a:gd name="adj3" fmla="val 32408"/>
              <a:gd name="adj4" fmla="val 43750"/>
            </a:avLst>
          </a:prstGeom>
          <a:solidFill>
            <a:srgbClr val="7D9B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531781"/>
            <a:ext cx="7005709" cy="5435789"/>
          </a:xfrm>
        </p:spPr>
        <p:txBody>
          <a:bodyPr wrap="none" anchor="t"/>
          <a:lstStyle/>
          <a:p>
            <a:r>
              <a:rPr lang="en-US" sz="3200" dirty="0"/>
              <a:t>Try these with your class</a:t>
            </a:r>
            <a:br>
              <a:rPr lang="en-US" sz="2600" dirty="0"/>
            </a:br>
            <a:br>
              <a:rPr lang="en-US" sz="2600" dirty="0"/>
            </a:br>
            <a:r>
              <a:rPr lang="en-US" sz="4000" dirty="0"/>
              <a:t>	 </a:t>
            </a:r>
            <a:r>
              <a:rPr lang="en-US" sz="4000" dirty="0">
                <a:latin typeface="CartoGothic Std Book"/>
                <a:cs typeface="CartoGothic Std Book"/>
              </a:rPr>
              <a:t>25   ×    36   =    </a:t>
            </a:r>
            <a:r>
              <a:rPr lang="en-US" sz="4000" dirty="0">
                <a:latin typeface="CartoGothic Std Book"/>
                <a:ea typeface="ＭＳ ゴシック"/>
                <a:cs typeface="CartoGothic Std Book"/>
              </a:rPr>
              <a:t>100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latin typeface="CartoGothic Std Book"/>
                <a:cs typeface="CartoGothic Std Book"/>
              </a:rPr>
              <a:t>× 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</a:t>
            </a:r>
            <a:br>
              <a:rPr lang="en-US" sz="40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 </a:t>
            </a:r>
            <a:r>
              <a:rPr lang="en-US" sz="4000" dirty="0">
                <a:latin typeface="CartoGothic Std Book"/>
                <a:cs typeface="CartoGothic Std Book"/>
              </a:rPr>
              <a:t>16    ×   2.5   =    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4000" dirty="0">
                <a:latin typeface="CartoGothic Std Book"/>
                <a:cs typeface="CartoGothic Std Book"/>
              </a:rPr>
              <a:t>×     5</a:t>
            </a:r>
            <a:br>
              <a:rPr lang="en-US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	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4000" dirty="0">
                <a:latin typeface="CartoGothic Std Book"/>
                <a:cs typeface="CartoGothic Std Book"/>
              </a:rPr>
              <a:t>   ×    7.5   =   300  ×  2.5</a:t>
            </a:r>
            <a:br>
              <a:rPr lang="en-US" sz="4000" dirty="0">
                <a:latin typeface="CartoGothic Std Book"/>
                <a:cs typeface="CartoGothic Std Book"/>
              </a:rPr>
            </a:br>
            <a:br>
              <a:rPr lang="en-US" sz="4000" dirty="0">
                <a:latin typeface="CartoGothic Std Book"/>
                <a:cs typeface="CartoGothic Std Book"/>
              </a:rPr>
            </a:br>
            <a:r>
              <a:rPr lang="en-AU" sz="4000" dirty="0">
                <a:latin typeface="CartoGothic Std Book"/>
                <a:cs typeface="CartoGothic Std Book"/>
              </a:rPr>
              <a:t>	</a:t>
            </a:r>
            <a:r>
              <a:rPr lang="en-US" sz="4000" dirty="0">
                <a:latin typeface="CartoGothic Std Book"/>
                <a:cs typeface="CartoGothic Std Book"/>
              </a:rPr>
              <a:t>160   ÷    20   =      16  ÷ 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</a:t>
            </a:r>
            <a:br>
              <a:rPr lang="en-AU" sz="4400" dirty="0"/>
            </a:br>
            <a:r>
              <a:rPr lang="en-AU" sz="4400" dirty="0"/>
              <a:t>   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	 </a:t>
            </a:r>
            <a:r>
              <a:rPr lang="en-US" sz="4000" dirty="0">
                <a:latin typeface="CartoGothic Std Book"/>
                <a:cs typeface="CartoGothic Std Book"/>
              </a:rPr>
              <a:t>÷  100   =  2500  ÷  50</a:t>
            </a:r>
            <a:br>
              <a:rPr lang="en-US" sz="4000" dirty="0">
                <a:latin typeface="CartoGothic Std Book"/>
                <a:cs typeface="CartoGothic Std Book"/>
              </a:rPr>
            </a:br>
            <a:r>
              <a:rPr lang="en-US" sz="4000" dirty="0">
                <a:latin typeface="CartoGothic Std Book"/>
                <a:cs typeface="CartoGothic Std Book"/>
              </a:rPr>
              <a:t>	 7.3	  ÷   0.5	 =       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4000" dirty="0">
                <a:latin typeface="CartoGothic Std Book"/>
                <a:cs typeface="CartoGothic Std Book"/>
              </a:rPr>
              <a:t>÷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 1 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br>
              <a:rPr lang="en-US" sz="2000" dirty="0"/>
            </a:br>
            <a:r>
              <a:rPr lang="en-AU" sz="2000" dirty="0"/>
              <a:t> </a:t>
            </a:r>
            <a:r>
              <a:rPr lang="en-US" sz="2200" dirty="0">
                <a:latin typeface="CartoGothic Std Book"/>
                <a:ea typeface="ＭＳ ゴシック"/>
                <a:cs typeface="CartoGothic Std Book"/>
              </a:rPr>
              <a:t>	</a:t>
            </a: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		 </a:t>
            </a:r>
            <a:br>
              <a:rPr lang="en-US" sz="4400" b="1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4400" b="1" dirty="0">
                <a:latin typeface="ＭＳ ゴシック"/>
                <a:ea typeface="ＭＳ ゴシック"/>
                <a:cs typeface="ＭＳ ゴシック"/>
              </a:rPr>
              <a:t>					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30304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300" y="6069168"/>
            <a:ext cx="582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06077"/>
                </a:solidFill>
              </a:rPr>
              <a:t>You can also download a worksheet with a further</a:t>
            </a:r>
            <a:br>
              <a:rPr lang="en-US" b="1" dirty="0">
                <a:solidFill>
                  <a:srgbClr val="406077"/>
                </a:solidFill>
              </a:rPr>
            </a:br>
            <a:r>
              <a:rPr lang="en-US" b="1" dirty="0">
                <a:solidFill>
                  <a:srgbClr val="406077"/>
                </a:solidFill>
              </a:rPr>
              <a:t>investigation of multiplication and division.</a:t>
            </a:r>
          </a:p>
        </p:txBody>
      </p:sp>
      <p:pic>
        <p:nvPicPr>
          <p:cNvPr id="7" name="22-Mod3-Slide-different ways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8800" y="5916771"/>
            <a:ext cx="648000" cy="6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72" y="554038"/>
            <a:ext cx="8229600" cy="1143000"/>
          </a:xfrm>
        </p:spPr>
        <p:txBody>
          <a:bodyPr/>
          <a:lstStyle/>
          <a:p>
            <a:r>
              <a:rPr lang="en-US" sz="3200" dirty="0"/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9500" y="3247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7" name="Max Stephens - Module 3- Summary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0989" y="1697038"/>
            <a:ext cx="7229593" cy="4066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0167" y="1838811"/>
            <a:ext cx="53071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       </a:t>
            </a:r>
            <a:endParaRPr lang="en-US" sz="2900" b="1" dirty="0">
              <a:solidFill>
                <a:srgbClr val="FF0000"/>
              </a:solidFill>
              <a:latin typeface="CartoGothic Std Book"/>
              <a:cs typeface="CartoGothic Std Book"/>
            </a:endParaRPr>
          </a:p>
          <a:p>
            <a:pPr marL="742950" indent="-742950"/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20  ×  3.5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=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10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×</a:t>
            </a:r>
            <a:endParaRPr lang="en-US" sz="4000" b="1" dirty="0">
              <a:solidFill>
                <a:srgbClr val="406077"/>
              </a:solidFill>
              <a:latin typeface="CartoGothic Std Book"/>
              <a:ea typeface="ＭＳ ゴシック"/>
              <a:cs typeface="CartoGothic Std Book"/>
            </a:endParaRPr>
          </a:p>
          <a:p>
            <a:pPr marL="742950" indent="-742950"/>
            <a:r>
              <a:rPr lang="en-US" sz="40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			</a:t>
            </a:r>
            <a:endParaRPr lang="en-US" sz="2900" b="1" dirty="0">
              <a:solidFill>
                <a:srgbClr val="4060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836" y="1051420"/>
            <a:ext cx="7131050" cy="1143000"/>
          </a:xfrm>
        </p:spPr>
        <p:txBody>
          <a:bodyPr/>
          <a:lstStyle/>
          <a:p>
            <a:r>
              <a:rPr lang="en-US" sz="3200" dirty="0"/>
              <a:t>Summary</a:t>
            </a:r>
            <a:br>
              <a:rPr lang="en-AU" sz="2800" dirty="0"/>
            </a:br>
            <a:br>
              <a:rPr lang="en-AU" sz="2800" dirty="0"/>
            </a:br>
            <a:r>
              <a:rPr lang="en-US" dirty="0"/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6" name="24-Mod3-Slide-Summary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58800" y="5916845"/>
            <a:ext cx="648000" cy="64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65356" y="4387466"/>
            <a:ext cx="2803694" cy="555542"/>
            <a:chOff x="3444702" y="1317135"/>
            <a:chExt cx="2803694" cy="555542"/>
          </a:xfrm>
        </p:grpSpPr>
        <p:sp>
          <p:nvSpPr>
            <p:cNvPr id="8" name="Bent Arrow 7"/>
            <p:cNvSpPr/>
            <p:nvPr/>
          </p:nvSpPr>
          <p:spPr>
            <a:xfrm>
              <a:off x="3444702" y="1507070"/>
              <a:ext cx="1284954" cy="331741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Bent Arrow 8"/>
            <p:cNvSpPr/>
            <p:nvPr/>
          </p:nvSpPr>
          <p:spPr>
            <a:xfrm rot="5400000">
              <a:off x="5667659" y="1291940"/>
              <a:ext cx="331741" cy="82973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729656" y="1317135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"/>
                  <a:cs typeface="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2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97102" y="5647540"/>
            <a:ext cx="2803694" cy="538609"/>
            <a:chOff x="3597102" y="3777803"/>
            <a:chExt cx="2803694" cy="538609"/>
          </a:xfrm>
        </p:grpSpPr>
        <p:sp>
          <p:nvSpPr>
            <p:cNvPr id="13" name="Bent Arrow 12"/>
            <p:cNvSpPr/>
            <p:nvPr/>
          </p:nvSpPr>
          <p:spPr>
            <a:xfrm flipV="1">
              <a:off x="3597102" y="3815340"/>
              <a:ext cx="1284954" cy="331741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Bent Arrow 13"/>
            <p:cNvSpPr/>
            <p:nvPr/>
          </p:nvSpPr>
          <p:spPr>
            <a:xfrm rot="16200000" flipV="1">
              <a:off x="5820059" y="3566345"/>
              <a:ext cx="331741" cy="82973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882056" y="3777803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"/>
                  <a:cs typeface="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2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274500" y="2424563"/>
            <a:ext cx="58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rtoGothic Std Book"/>
                <a:cs typeface="CartoGothic Std Book"/>
              </a:rPr>
              <a:t>7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23145" y="2492295"/>
            <a:ext cx="669859" cy="582341"/>
          </a:xfrm>
          <a:prstGeom prst="rect">
            <a:avLst/>
          </a:prstGeom>
          <a:noFill/>
          <a:ln w="38100" cap="flat" cmpd="sng" algn="ctr">
            <a:solidFill>
              <a:srgbClr val="40607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3083665" y="4851329"/>
            <a:ext cx="481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7.3  ÷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0.5  = 		 ÷</a:t>
            </a:r>
            <a:r>
              <a:rPr lang="en-US" sz="4000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26251" y="4858343"/>
            <a:ext cx="1405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rtoGothic Std Book"/>
                <a:cs typeface="CartoGothic Std Book"/>
              </a:rPr>
              <a:t>14.6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4610" y="4976874"/>
            <a:ext cx="669859" cy="582341"/>
          </a:xfrm>
          <a:prstGeom prst="rect">
            <a:avLst/>
          </a:prstGeom>
          <a:noFill/>
          <a:ln w="38100" cap="flat" cmpd="sng" algn="ctr">
            <a:solidFill>
              <a:srgbClr val="40607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3410839" y="1987555"/>
            <a:ext cx="2803694" cy="555542"/>
            <a:chOff x="3444702" y="1317135"/>
            <a:chExt cx="2803694" cy="555542"/>
          </a:xfrm>
        </p:grpSpPr>
        <p:sp>
          <p:nvSpPr>
            <p:cNvPr id="24" name="Bent Arrow 23"/>
            <p:cNvSpPr/>
            <p:nvPr/>
          </p:nvSpPr>
          <p:spPr>
            <a:xfrm>
              <a:off x="3444702" y="1507070"/>
              <a:ext cx="1284954" cy="331741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Bent Arrow 24"/>
            <p:cNvSpPr/>
            <p:nvPr/>
          </p:nvSpPr>
          <p:spPr>
            <a:xfrm rot="5400000">
              <a:off x="5667659" y="1291940"/>
              <a:ext cx="331741" cy="82973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4729656" y="1317135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2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63525" y="3205331"/>
            <a:ext cx="2803694" cy="538609"/>
            <a:chOff x="3597102" y="3777803"/>
            <a:chExt cx="2803694" cy="538609"/>
          </a:xfrm>
        </p:grpSpPr>
        <p:sp>
          <p:nvSpPr>
            <p:cNvPr id="28" name="Bent Arrow 27"/>
            <p:cNvSpPr/>
            <p:nvPr/>
          </p:nvSpPr>
          <p:spPr>
            <a:xfrm flipV="1">
              <a:off x="3597102" y="3815340"/>
              <a:ext cx="1284954" cy="331741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Bent Arrow 28"/>
            <p:cNvSpPr/>
            <p:nvPr/>
          </p:nvSpPr>
          <p:spPr>
            <a:xfrm rot="16200000" flipV="1">
              <a:off x="5820059" y="3566345"/>
              <a:ext cx="331741" cy="82973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4882056" y="3777803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"/>
                  <a:cs typeface="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2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18" grpId="0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0167" y="1155635"/>
            <a:ext cx="53071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       </a:t>
            </a:r>
            <a:endParaRPr lang="en-US" sz="2900" b="1" dirty="0">
              <a:solidFill>
                <a:srgbClr val="FF0000"/>
              </a:solidFill>
              <a:latin typeface="CartoGothic Std Book"/>
              <a:cs typeface="CartoGothic Std Book"/>
            </a:endParaRPr>
          </a:p>
          <a:p>
            <a:pPr marL="742950" indent="-742950">
              <a:buAutoNum type="arabicPlain" startAt="20"/>
            </a:pP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×  3.5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=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10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×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7</a:t>
            </a:r>
          </a:p>
          <a:p>
            <a:pPr marL="742950" indent="-742950">
              <a:buAutoNum type="arabicPlain" startAt="20"/>
            </a:pPr>
            <a:endParaRPr lang="en-US" sz="4000" b="1" dirty="0">
              <a:solidFill>
                <a:srgbClr val="FF0000"/>
              </a:solidFill>
              <a:latin typeface="CartoGothic Std Book"/>
              <a:ea typeface="ＭＳ ゴシック"/>
              <a:cs typeface="CartoGothic Std Book"/>
            </a:endParaRPr>
          </a:p>
          <a:p>
            <a:pPr marL="742950" indent="-742950"/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7.3  ÷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0.5  =  </a:t>
            </a:r>
            <a:r>
              <a:rPr lang="en-US" sz="4000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☐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</a:t>
            </a:r>
            <a:r>
              <a:rPr lang="en-US" sz="4000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1</a:t>
            </a:r>
          </a:p>
          <a:p>
            <a:pPr marL="742950" indent="-742950"/>
            <a:r>
              <a:rPr lang="en-US" sz="4000" b="1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 </a:t>
            </a:r>
          </a:p>
          <a:p>
            <a:pPr marL="742950" indent="-742950"/>
            <a:r>
              <a:rPr lang="en-US" sz="40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			</a:t>
            </a:r>
            <a:endParaRPr lang="en-US" sz="2900" b="1" dirty="0">
              <a:solidFill>
                <a:srgbClr val="4060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83729"/>
            <a:ext cx="7131050" cy="1143000"/>
          </a:xfrm>
        </p:spPr>
        <p:txBody>
          <a:bodyPr/>
          <a:lstStyle/>
          <a:p>
            <a:r>
              <a:rPr lang="en-US" sz="3200" dirty="0"/>
              <a:t>Summary</a:t>
            </a:r>
            <a:br>
              <a:rPr lang="en-AU" sz="2800" dirty="0"/>
            </a:br>
            <a:br>
              <a:rPr lang="en-AU" sz="2800" dirty="0"/>
            </a:br>
            <a:r>
              <a:rPr lang="en-US" dirty="0"/>
              <a:t>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0167" y="1155635"/>
            <a:ext cx="53071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       </a:t>
            </a:r>
            <a:endParaRPr lang="en-US" sz="2900" b="1" dirty="0">
              <a:solidFill>
                <a:srgbClr val="FF0000"/>
              </a:solidFill>
              <a:latin typeface="CartoGothic Std Book"/>
              <a:cs typeface="CartoGothic Std Book"/>
            </a:endParaRPr>
          </a:p>
          <a:p>
            <a:pPr marL="742950" indent="-742950">
              <a:buAutoNum type="arabicPlain" startAt="20"/>
            </a:pP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×  3.5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=</a:t>
            </a:r>
            <a:r>
              <a:rPr lang="en-US" sz="4000" dirty="0">
                <a:latin typeface="CartoGothic Std Book"/>
                <a:cs typeface="CartoGothic Std Book"/>
              </a:rPr>
              <a:t>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10</a:t>
            </a:r>
            <a:r>
              <a:rPr lang="en-US" sz="4000" b="1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× 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ea typeface="ＭＳ ゴシック"/>
                <a:cs typeface="CartoGothic Std Book"/>
              </a:rPr>
              <a:t>7</a:t>
            </a:r>
          </a:p>
          <a:p>
            <a:pPr marL="742950" indent="-742950">
              <a:buAutoNum type="arabicPlain" startAt="20"/>
            </a:pPr>
            <a:endParaRPr lang="en-US" sz="4000" b="1" dirty="0">
              <a:solidFill>
                <a:srgbClr val="FF0000"/>
              </a:solidFill>
              <a:latin typeface="CartoGothic Std Book"/>
              <a:ea typeface="ＭＳ ゴシック"/>
              <a:cs typeface="CartoGothic Std Book"/>
            </a:endParaRPr>
          </a:p>
          <a:p>
            <a:pPr marL="742950" indent="-742950"/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7.3  ÷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  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0.5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  =  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14.6</a:t>
            </a:r>
            <a:r>
              <a:rPr lang="en-US" sz="4000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dirty="0">
                <a:solidFill>
                  <a:srgbClr val="406077"/>
                </a:solidFill>
                <a:latin typeface="CartoGothic Std Book"/>
                <a:cs typeface="CartoGothic Std Book"/>
              </a:rPr>
              <a:t>÷</a:t>
            </a:r>
            <a:r>
              <a:rPr lang="en-US" sz="4000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1</a:t>
            </a:r>
          </a:p>
          <a:p>
            <a:pPr marL="742950" indent="-742950"/>
            <a:r>
              <a:rPr lang="en-US" sz="4000" b="1" dirty="0">
                <a:solidFill>
                  <a:srgbClr val="FF0000"/>
                </a:solidFill>
                <a:latin typeface="CartoGothic Std Book"/>
                <a:ea typeface="ＭＳ ゴシック"/>
                <a:cs typeface="CartoGothic Std Book"/>
              </a:rPr>
              <a:t> </a:t>
            </a:r>
          </a:p>
          <a:p>
            <a:pPr marL="742950" indent="-742950"/>
            <a:r>
              <a:rPr lang="en-US" sz="4000" b="1" dirty="0">
                <a:solidFill>
                  <a:srgbClr val="406077"/>
                </a:solidFill>
                <a:latin typeface="ＭＳ ゴシック"/>
                <a:ea typeface="ＭＳ ゴシック"/>
                <a:cs typeface="ＭＳ ゴシック"/>
              </a:rPr>
              <a:t>			</a:t>
            </a:r>
            <a:endParaRPr lang="en-US" sz="2900" b="1" dirty="0">
              <a:solidFill>
                <a:srgbClr val="4060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83729"/>
            <a:ext cx="7131050" cy="1143000"/>
          </a:xfrm>
        </p:spPr>
        <p:txBody>
          <a:bodyPr/>
          <a:lstStyle/>
          <a:p>
            <a:r>
              <a:rPr lang="en-US" sz="3200" dirty="0"/>
              <a:t>Summary</a:t>
            </a:r>
            <a:br>
              <a:rPr lang="en-AU" sz="2800" dirty="0"/>
            </a:br>
            <a:br>
              <a:rPr lang="en-AU" sz="2800" dirty="0"/>
            </a:br>
            <a:r>
              <a:rPr lang="en-US" dirty="0"/>
              <a:t>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49" y="587904"/>
            <a:ext cx="8229600" cy="1143000"/>
          </a:xfrm>
        </p:spPr>
        <p:txBody>
          <a:bodyPr/>
          <a:lstStyle/>
          <a:p>
            <a:r>
              <a:rPr lang="en-US" sz="3200" dirty="0"/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9500" y="3247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10" name="Max Stephens - Module 3- Introduction.MOV">
            <a:hlinkClick r:id="" action="ppaction://media"/>
          </p:cNvPr>
          <p:cNvPicPr/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699214" y="1577230"/>
            <a:ext cx="7252171" cy="40793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6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878628"/>
            <a:ext cx="7005709" cy="4060566"/>
          </a:xfrm>
        </p:spPr>
        <p:txBody>
          <a:bodyPr wrap="none" anchor="t"/>
          <a:lstStyle/>
          <a:p>
            <a:pPr>
              <a:spcAft>
                <a:spcPts val="2400"/>
              </a:spcAft>
            </a:pPr>
            <a:r>
              <a:rPr lang="en-US" sz="3200" dirty="0"/>
              <a:t>Find the missing number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			</a:t>
            </a:r>
            <a:r>
              <a:rPr lang="en-US" sz="4000" dirty="0"/>
              <a:t>					 </a:t>
            </a:r>
            <a:br>
              <a:rPr lang="en-US" sz="4000" dirty="0"/>
            </a:br>
            <a:r>
              <a:rPr lang="en-US" sz="4000" dirty="0"/>
              <a:t>		</a:t>
            </a:r>
            <a:r>
              <a:rPr lang="en-US" sz="4400" dirty="0">
                <a:latin typeface="CartoGothic Std Book"/>
                <a:cs typeface="CartoGothic Std Book"/>
              </a:rPr>
              <a:t>48  ×  2.5  =         × 10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pic>
        <p:nvPicPr>
          <p:cNvPr id="4" name="1-Mod3-Slide-5a.aiff">
            <a:hlinkClick r:id="" action="ppaction://media"/>
          </p:cNvPr>
          <p:cNvPicPr>
            <a:picLocks noRo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5731" y="5929845"/>
            <a:ext cx="648000" cy="63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26662" y="2477344"/>
            <a:ext cx="639198" cy="631843"/>
          </a:xfrm>
          <a:prstGeom prst="rect">
            <a:avLst/>
          </a:prstGeom>
          <a:noFill/>
          <a:ln w="38100" cap="flat" cmpd="sng" algn="ctr">
            <a:solidFill>
              <a:srgbClr val="40607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878628"/>
            <a:ext cx="7005709" cy="2882275"/>
          </a:xfrm>
        </p:spPr>
        <p:txBody>
          <a:bodyPr wrap="none" anchor="t"/>
          <a:lstStyle/>
          <a:p>
            <a:pPr>
              <a:spcAft>
                <a:spcPts val="2400"/>
              </a:spcAft>
            </a:pPr>
            <a:r>
              <a:rPr lang="en-US" sz="3200" dirty="0"/>
              <a:t>Find the missing number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			</a:t>
            </a:r>
            <a:r>
              <a:rPr lang="en-US" sz="4000" dirty="0"/>
              <a:t>					 </a:t>
            </a:r>
            <a:br>
              <a:rPr lang="en-US" sz="4000" dirty="0"/>
            </a:br>
            <a:r>
              <a:rPr lang="en-US" sz="4000" dirty="0"/>
              <a:t>		</a:t>
            </a:r>
            <a:r>
              <a:rPr lang="en-US" sz="4400" dirty="0">
                <a:latin typeface="CartoGothic Std Book"/>
                <a:cs typeface="CartoGothic Std Book"/>
              </a:rPr>
              <a:t>48  ×  2.5  =         × 10</a:t>
            </a:r>
            <a:br>
              <a:rPr lang="en-US" sz="4400" b="1" dirty="0">
                <a:solidFill>
                  <a:srgbClr val="FF0000"/>
                </a:solidFill>
                <a:latin typeface="CartoGothic Std Book"/>
                <a:cs typeface="CartoGothic Std Book"/>
              </a:rPr>
            </a:br>
            <a:r>
              <a:rPr lang="en-US" sz="44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					   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3247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80497" y="3195201"/>
            <a:ext cx="3293302" cy="538609"/>
            <a:chOff x="2946631" y="3195201"/>
            <a:chExt cx="3293302" cy="538609"/>
          </a:xfrm>
        </p:grpSpPr>
        <p:sp>
          <p:nvSpPr>
            <p:cNvPr id="8" name="Bent Arrow 7"/>
            <p:cNvSpPr/>
            <p:nvPr/>
          </p:nvSpPr>
          <p:spPr>
            <a:xfrm flipV="1">
              <a:off x="2946631" y="3239469"/>
              <a:ext cx="1497129" cy="337569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Bent Arrow 8"/>
            <p:cNvSpPr/>
            <p:nvPr/>
          </p:nvSpPr>
          <p:spPr>
            <a:xfrm rot="5400000" flipH="1">
              <a:off x="5661782" y="2965021"/>
              <a:ext cx="326569" cy="82973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4613090" y="3195201"/>
              <a:ext cx="1279707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CartoGothic Std Book"/>
                  <a:cs typeface="CartoGothic Std Book"/>
                </a:rPr>
                <a:t>÷ 4</a:t>
              </a:r>
              <a:endParaRPr lang="en-US" sz="29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926662" y="2477344"/>
            <a:ext cx="639198" cy="631843"/>
          </a:xfrm>
          <a:prstGeom prst="rect">
            <a:avLst/>
          </a:prstGeom>
          <a:noFill/>
          <a:ln w="38100" cap="flat" cmpd="sng" algn="ctr">
            <a:solidFill>
              <a:srgbClr val="40607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5846852" y="2391894"/>
            <a:ext cx="820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rtoGothic Std Book"/>
                <a:cs typeface="CartoGothic Std Book"/>
              </a:rPr>
              <a:t>12</a:t>
            </a:r>
            <a:endParaRPr lang="en-US" sz="4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646960" y="1838432"/>
            <a:ext cx="2995403" cy="565885"/>
            <a:chOff x="4646960" y="1838432"/>
            <a:chExt cx="2995403" cy="565885"/>
          </a:xfrm>
        </p:grpSpPr>
        <p:sp>
          <p:nvSpPr>
            <p:cNvPr id="28" name="Bent Arrow 27"/>
            <p:cNvSpPr/>
            <p:nvPr/>
          </p:nvSpPr>
          <p:spPr>
            <a:xfrm>
              <a:off x="4646960" y="2056938"/>
              <a:ext cx="986797" cy="347379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Bent Arrow 29"/>
            <p:cNvSpPr/>
            <p:nvPr/>
          </p:nvSpPr>
          <p:spPr>
            <a:xfrm rot="5400000">
              <a:off x="6942766" y="1704720"/>
              <a:ext cx="293097" cy="1106097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718422" y="1838432"/>
              <a:ext cx="119989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CartoGothic Std Book"/>
                  <a:cs typeface="CartoGothic Std Book"/>
                </a:rPr>
                <a:t>× </a:t>
              </a:r>
              <a:r>
                <a:rPr lang="en-US" sz="2900" b="1" dirty="0">
                  <a:solidFill>
                    <a:srgbClr val="FF0000"/>
                  </a:solidFill>
                </a:rPr>
                <a:t>4</a:t>
              </a:r>
              <a:endParaRPr lang="en-US" sz="2900" b="1" dirty="0"/>
            </a:p>
          </p:txBody>
        </p:sp>
      </p:grpSp>
      <p:pic>
        <p:nvPicPr>
          <p:cNvPr id="20" name="2-Mod3-Slide-5b-pauses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82268" y="5949076"/>
            <a:ext cx="619998" cy="619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929427"/>
            <a:ext cx="7005709" cy="4060566"/>
          </a:xfrm>
        </p:spPr>
        <p:txBody>
          <a:bodyPr wrap="none" anchor="t"/>
          <a:lstStyle/>
          <a:p>
            <a:pPr>
              <a:spcAft>
                <a:spcPts val="3600"/>
              </a:spcAft>
            </a:pPr>
            <a:r>
              <a:rPr lang="en-US" sz="3200" dirty="0"/>
              <a:t>Find the missing number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			</a:t>
            </a:r>
            <a:r>
              <a:rPr lang="en-US" sz="4000" dirty="0"/>
              <a:t>					 </a:t>
            </a:r>
            <a:br>
              <a:rPr lang="en-US" sz="4000" dirty="0"/>
            </a:br>
            <a:r>
              <a:rPr lang="en-US" sz="4000" dirty="0"/>
              <a:t>		</a:t>
            </a:r>
            <a:r>
              <a:rPr lang="en-US" sz="4400" dirty="0">
                <a:latin typeface="CartoGothic Std Book"/>
                <a:cs typeface="CartoGothic Std Book"/>
              </a:rPr>
              <a:t>50  ×  2.5  = 		  × 10</a:t>
            </a:r>
            <a:br>
              <a:rPr lang="en-US" sz="4400" b="1" dirty="0">
                <a:solidFill>
                  <a:srgbClr val="FF0000"/>
                </a:solidFill>
                <a:latin typeface="CartoGothic Std Book"/>
                <a:cs typeface="CartoGothic Std Book"/>
              </a:rPr>
            </a:br>
            <a:r>
              <a:rPr lang="en-US" sz="44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					 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3247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74276" y="1854852"/>
            <a:ext cx="4713456" cy="570295"/>
            <a:chOff x="2974276" y="1854852"/>
            <a:chExt cx="4713456" cy="570295"/>
          </a:xfrm>
        </p:grpSpPr>
        <p:sp>
          <p:nvSpPr>
            <p:cNvPr id="7" name="Bent Arrow 6"/>
            <p:cNvSpPr/>
            <p:nvPr/>
          </p:nvSpPr>
          <p:spPr>
            <a:xfrm>
              <a:off x="2974276" y="2078652"/>
              <a:ext cx="2158555" cy="346495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Bent Arrow 7"/>
            <p:cNvSpPr/>
            <p:nvPr/>
          </p:nvSpPr>
          <p:spPr>
            <a:xfrm rot="5400000">
              <a:off x="6611890" y="1329774"/>
              <a:ext cx="293097" cy="185858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132831" y="1854852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5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50560" y="3194588"/>
            <a:ext cx="1897452" cy="538609"/>
            <a:chOff x="4450560" y="3194588"/>
            <a:chExt cx="1897452" cy="538609"/>
          </a:xfrm>
        </p:grpSpPr>
        <p:sp>
          <p:nvSpPr>
            <p:cNvPr id="12" name="Bent Arrow 11"/>
            <p:cNvSpPr/>
            <p:nvPr/>
          </p:nvSpPr>
          <p:spPr>
            <a:xfrm flipV="1">
              <a:off x="4450560" y="3311822"/>
              <a:ext cx="731040" cy="304168"/>
            </a:xfrm>
            <a:prstGeom prst="bentArrow">
              <a:avLst>
                <a:gd name="adj1" fmla="val 25000"/>
                <a:gd name="adj2" fmla="val 25000"/>
                <a:gd name="adj3" fmla="val 50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Bent Arrow 12"/>
            <p:cNvSpPr/>
            <p:nvPr/>
          </p:nvSpPr>
          <p:spPr>
            <a:xfrm rot="5400000" flipH="1">
              <a:off x="5967972" y="3203381"/>
              <a:ext cx="304168" cy="45591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5167446" y="3194588"/>
              <a:ext cx="994245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CartoGothic Std Bold"/>
                  <a:cs typeface="CartoGothic Std Bold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 5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858930" y="2477344"/>
            <a:ext cx="639198" cy="631843"/>
          </a:xfrm>
          <a:prstGeom prst="rect">
            <a:avLst/>
          </a:prstGeom>
          <a:noFill/>
          <a:ln w="38100" cap="flat" cmpd="sng" algn="ctr">
            <a:solidFill>
              <a:srgbClr val="40607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5645346" y="2376532"/>
            <a:ext cx="1711131" cy="769441"/>
            <a:chOff x="5679212" y="2376532"/>
            <a:chExt cx="1711131" cy="769441"/>
          </a:xfrm>
        </p:grpSpPr>
        <p:sp>
          <p:nvSpPr>
            <p:cNvPr id="19" name="TextBox 18"/>
            <p:cNvSpPr txBox="1"/>
            <p:nvPr/>
          </p:nvSpPr>
          <p:spPr>
            <a:xfrm>
              <a:off x="5679212" y="2376532"/>
              <a:ext cx="17111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CartoGothic Std Book"/>
                  <a:cs typeface="CartoGothic Std Book"/>
                </a:rPr>
                <a:t>12.5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21420" y="2477344"/>
              <a:ext cx="1085780" cy="648776"/>
            </a:xfrm>
            <a:prstGeom prst="rect">
              <a:avLst/>
            </a:prstGeom>
            <a:noFill/>
            <a:ln w="38100" cap="flat" cmpd="sng" algn="ctr">
              <a:solidFill>
                <a:srgbClr val="40607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4" name="3-Mod3-Slide-6a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7655" y="5953988"/>
            <a:ext cx="624609" cy="624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1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821878" y="4605272"/>
            <a:ext cx="60312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50  ×  2.5  = 		   × 10</a:t>
            </a:r>
            <a:endParaRPr lang="en-US" sz="4400" dirty="0">
              <a:solidFill>
                <a:srgbClr val="4060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35" y="929427"/>
            <a:ext cx="7005709" cy="4060566"/>
          </a:xfrm>
        </p:spPr>
        <p:txBody>
          <a:bodyPr wrap="none" anchor="t"/>
          <a:lstStyle/>
          <a:p>
            <a:pPr>
              <a:spcAft>
                <a:spcPts val="3600"/>
              </a:spcAft>
            </a:pPr>
            <a:r>
              <a:rPr lang="en-US" sz="3200" dirty="0"/>
              <a:t>Find the missing number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			</a:t>
            </a:r>
            <a:r>
              <a:rPr lang="en-US" sz="4000" dirty="0"/>
              <a:t>					 </a:t>
            </a:r>
            <a:br>
              <a:rPr lang="en-US" sz="4000" dirty="0"/>
            </a:br>
            <a:r>
              <a:rPr lang="en-US" sz="4000" dirty="0"/>
              <a:t>		</a:t>
            </a:r>
            <a:r>
              <a:rPr lang="en-US" sz="4400" dirty="0">
                <a:latin typeface="CartoGothic Std Book"/>
                <a:cs typeface="CartoGothic Std Book"/>
              </a:rPr>
              <a:t>50  ×  2.5  = 		   × 10</a:t>
            </a:r>
            <a:br>
              <a:rPr lang="en-US" sz="4400" b="1" dirty="0">
                <a:solidFill>
                  <a:srgbClr val="FF0000"/>
                </a:solidFill>
                <a:latin typeface="CartoGothic Std Book"/>
                <a:cs typeface="CartoGothic Std Book"/>
              </a:rPr>
            </a:br>
            <a:r>
              <a:rPr lang="en-US" sz="4400" b="1" dirty="0">
                <a:solidFill>
                  <a:srgbClr val="FF0000"/>
                </a:solidFill>
                <a:latin typeface="CartoGothic Std Book"/>
                <a:cs typeface="CartoGothic Std Book"/>
              </a:rPr>
              <a:t>					 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3247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4592692" y="4032797"/>
            <a:ext cx="3095040" cy="557723"/>
            <a:chOff x="4592692" y="1886538"/>
            <a:chExt cx="3095040" cy="557723"/>
          </a:xfrm>
        </p:grpSpPr>
        <p:sp>
          <p:nvSpPr>
            <p:cNvPr id="7" name="Bent Arrow 6"/>
            <p:cNvSpPr/>
            <p:nvPr/>
          </p:nvSpPr>
          <p:spPr>
            <a:xfrm>
              <a:off x="4592692" y="2112520"/>
              <a:ext cx="1299407" cy="312627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Bent Arrow 7"/>
            <p:cNvSpPr/>
            <p:nvPr/>
          </p:nvSpPr>
          <p:spPr>
            <a:xfrm rot="5400000">
              <a:off x="7037201" y="1793730"/>
              <a:ext cx="280942" cy="102012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892099" y="1886538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"/>
                  <a:cs typeface="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4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4450560" y="3194588"/>
            <a:ext cx="1897452" cy="538609"/>
            <a:chOff x="4450560" y="3194588"/>
            <a:chExt cx="1897452" cy="538609"/>
          </a:xfrm>
        </p:grpSpPr>
        <p:sp>
          <p:nvSpPr>
            <p:cNvPr id="12" name="Bent Arrow 11"/>
            <p:cNvSpPr/>
            <p:nvPr/>
          </p:nvSpPr>
          <p:spPr>
            <a:xfrm flipV="1">
              <a:off x="4450560" y="3311822"/>
              <a:ext cx="731040" cy="304168"/>
            </a:xfrm>
            <a:prstGeom prst="bentArrow">
              <a:avLst>
                <a:gd name="adj1" fmla="val 25000"/>
                <a:gd name="adj2" fmla="val 25000"/>
                <a:gd name="adj3" fmla="val 50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Bent Arrow 12"/>
            <p:cNvSpPr/>
            <p:nvPr/>
          </p:nvSpPr>
          <p:spPr>
            <a:xfrm rot="5400000" flipH="1">
              <a:off x="5967972" y="3203381"/>
              <a:ext cx="304168" cy="45591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5167446" y="3194588"/>
              <a:ext cx="994245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CartoGothic Std Bold"/>
                  <a:cs typeface="CartoGothic Std Bold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 5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028414" y="4742870"/>
            <a:ext cx="639198" cy="631843"/>
          </a:xfrm>
          <a:prstGeom prst="rect">
            <a:avLst/>
          </a:prstGeom>
          <a:noFill/>
          <a:ln w="38100" cap="flat" cmpd="sng" algn="ctr">
            <a:solidFill>
              <a:srgbClr val="40607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5671970" y="2440783"/>
            <a:ext cx="1711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rtoGothic Std Book"/>
                <a:cs typeface="CartoGothic Std Book"/>
              </a:rPr>
              <a:t>12.5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91212" y="1888721"/>
            <a:ext cx="4713456" cy="570295"/>
            <a:chOff x="2838812" y="1736321"/>
            <a:chExt cx="4713456" cy="570295"/>
          </a:xfrm>
        </p:grpSpPr>
        <p:sp>
          <p:nvSpPr>
            <p:cNvPr id="23" name="Bent Arrow 22"/>
            <p:cNvSpPr/>
            <p:nvPr/>
          </p:nvSpPr>
          <p:spPr>
            <a:xfrm>
              <a:off x="2838812" y="1960121"/>
              <a:ext cx="2158555" cy="346495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Bent Arrow 25"/>
            <p:cNvSpPr/>
            <p:nvPr/>
          </p:nvSpPr>
          <p:spPr>
            <a:xfrm rot="5400000">
              <a:off x="6476426" y="1211243"/>
              <a:ext cx="293097" cy="185858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4997367" y="1736321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5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26676" y="5461686"/>
            <a:ext cx="3238213" cy="538609"/>
            <a:chOff x="3126676" y="5461686"/>
            <a:chExt cx="3238213" cy="538609"/>
          </a:xfrm>
        </p:grpSpPr>
        <p:sp>
          <p:nvSpPr>
            <p:cNvPr id="29" name="Bent Arrow 28"/>
            <p:cNvSpPr/>
            <p:nvPr/>
          </p:nvSpPr>
          <p:spPr>
            <a:xfrm flipV="1">
              <a:off x="3126676" y="5578920"/>
              <a:ext cx="731040" cy="304168"/>
            </a:xfrm>
            <a:prstGeom prst="bentArrow">
              <a:avLst>
                <a:gd name="adj1" fmla="val 25000"/>
                <a:gd name="adj2" fmla="val 25000"/>
                <a:gd name="adj3" fmla="val 50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Bent Arrow 29"/>
            <p:cNvSpPr/>
            <p:nvPr/>
          </p:nvSpPr>
          <p:spPr>
            <a:xfrm rot="5400000" flipH="1">
              <a:off x="5314468" y="4798800"/>
              <a:ext cx="304168" cy="1796674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3843563" y="5461686"/>
              <a:ext cx="7491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 4</a:t>
              </a:r>
            </a:p>
          </p:txBody>
        </p:sp>
      </p:grpSp>
      <p:pic>
        <p:nvPicPr>
          <p:cNvPr id="25" name="4-Mod3-Slide-6b-1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5732" y="5915629"/>
            <a:ext cx="648000" cy="648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27550" y="4607580"/>
            <a:ext cx="125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rtoGothic Std Book"/>
                <a:cs typeface="CartoGothic Std Book"/>
              </a:rPr>
              <a:t>12.5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8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6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821878" y="4605272"/>
            <a:ext cx="60312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50  ×  2.5  = 		   × 10</a:t>
            </a:r>
            <a:endParaRPr lang="en-US" sz="4400" dirty="0">
              <a:solidFill>
                <a:srgbClr val="40607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9500" y="3247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075" y="6426200"/>
            <a:ext cx="157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7D9BAD"/>
                </a:solidFill>
                <a:latin typeface="CartoGothic Std Book" charset="0"/>
                <a:ea typeface="CartoGothic Std Book" charset="0"/>
                <a:cs typeface="CartoGothic Std Book" charset="0"/>
              </a:rPr>
              <a:t>Click to continue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4592692" y="4032797"/>
            <a:ext cx="3095040" cy="557723"/>
            <a:chOff x="4592692" y="1886538"/>
            <a:chExt cx="3095040" cy="557723"/>
          </a:xfrm>
        </p:grpSpPr>
        <p:sp>
          <p:nvSpPr>
            <p:cNvPr id="7" name="Bent Arrow 6"/>
            <p:cNvSpPr/>
            <p:nvPr/>
          </p:nvSpPr>
          <p:spPr>
            <a:xfrm>
              <a:off x="4592692" y="2112520"/>
              <a:ext cx="1299407" cy="312627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Bent Arrow 7"/>
            <p:cNvSpPr/>
            <p:nvPr/>
          </p:nvSpPr>
          <p:spPr>
            <a:xfrm rot="5400000">
              <a:off x="7037201" y="1793730"/>
              <a:ext cx="280942" cy="102012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892099" y="1886538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"/>
                  <a:cs typeface="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4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4450560" y="3194588"/>
            <a:ext cx="1897452" cy="538609"/>
            <a:chOff x="4450560" y="3194588"/>
            <a:chExt cx="1897452" cy="538609"/>
          </a:xfrm>
        </p:grpSpPr>
        <p:sp>
          <p:nvSpPr>
            <p:cNvPr id="12" name="Bent Arrow 11"/>
            <p:cNvSpPr/>
            <p:nvPr/>
          </p:nvSpPr>
          <p:spPr>
            <a:xfrm flipV="1">
              <a:off x="4450560" y="3311822"/>
              <a:ext cx="731040" cy="304168"/>
            </a:xfrm>
            <a:prstGeom prst="bentArrow">
              <a:avLst>
                <a:gd name="adj1" fmla="val 25000"/>
                <a:gd name="adj2" fmla="val 25000"/>
                <a:gd name="adj3" fmla="val 50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Bent Arrow 12"/>
            <p:cNvSpPr/>
            <p:nvPr/>
          </p:nvSpPr>
          <p:spPr>
            <a:xfrm rot="5400000" flipH="1">
              <a:off x="5967972" y="3203381"/>
              <a:ext cx="304168" cy="45591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5167446" y="3194588"/>
              <a:ext cx="994245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 err="1">
                  <a:solidFill>
                    <a:srgbClr val="FF0000"/>
                  </a:solidFill>
                  <a:latin typeface="CartoGothic Std Bold"/>
                  <a:cs typeface="CartoGothic Std Bold"/>
                </a:rPr>
                <a:t>x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 5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671970" y="2440783"/>
            <a:ext cx="1711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rtoGothic Std Book"/>
                <a:cs typeface="CartoGothic Std Book"/>
              </a:rPr>
              <a:t>12.5 </a:t>
            </a:r>
          </a:p>
        </p:txBody>
      </p:sp>
      <p:grpSp>
        <p:nvGrpSpPr>
          <p:cNvPr id="9" name="Group 21"/>
          <p:cNvGrpSpPr/>
          <p:nvPr/>
        </p:nvGrpSpPr>
        <p:grpSpPr>
          <a:xfrm>
            <a:off x="2991212" y="1888721"/>
            <a:ext cx="4713456" cy="570295"/>
            <a:chOff x="2838812" y="1736321"/>
            <a:chExt cx="4713456" cy="570295"/>
          </a:xfrm>
        </p:grpSpPr>
        <p:sp>
          <p:nvSpPr>
            <p:cNvPr id="23" name="Bent Arrow 22"/>
            <p:cNvSpPr/>
            <p:nvPr/>
          </p:nvSpPr>
          <p:spPr>
            <a:xfrm>
              <a:off x="2838812" y="1960121"/>
              <a:ext cx="2158555" cy="346495"/>
            </a:xfrm>
            <a:prstGeom prst="bentArrow">
              <a:avLst/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Bent Arrow 25"/>
            <p:cNvSpPr/>
            <p:nvPr/>
          </p:nvSpPr>
          <p:spPr>
            <a:xfrm rot="5400000">
              <a:off x="6476426" y="1211243"/>
              <a:ext cx="293097" cy="185858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4997367" y="1736321"/>
              <a:ext cx="107965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 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5</a:t>
              </a:r>
              <a:r>
                <a:rPr lang="en-US" sz="2900" b="1" dirty="0">
                  <a:latin typeface=""/>
                  <a:cs typeface=""/>
                </a:rPr>
                <a:t> </a:t>
              </a:r>
            </a:p>
          </p:txBody>
        </p:sp>
      </p:grpSp>
      <p:grpSp>
        <p:nvGrpSpPr>
          <p:cNvPr id="11" name="Group 27"/>
          <p:cNvGrpSpPr/>
          <p:nvPr/>
        </p:nvGrpSpPr>
        <p:grpSpPr>
          <a:xfrm>
            <a:off x="3126676" y="5461686"/>
            <a:ext cx="3238213" cy="538609"/>
            <a:chOff x="3126676" y="5461686"/>
            <a:chExt cx="3238213" cy="538609"/>
          </a:xfrm>
        </p:grpSpPr>
        <p:sp>
          <p:nvSpPr>
            <p:cNvPr id="29" name="Bent Arrow 28"/>
            <p:cNvSpPr/>
            <p:nvPr/>
          </p:nvSpPr>
          <p:spPr>
            <a:xfrm flipV="1">
              <a:off x="3126676" y="5578920"/>
              <a:ext cx="731040" cy="304168"/>
            </a:xfrm>
            <a:prstGeom prst="bentArrow">
              <a:avLst>
                <a:gd name="adj1" fmla="val 25000"/>
                <a:gd name="adj2" fmla="val 25000"/>
                <a:gd name="adj3" fmla="val 50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Bent Arrow 29"/>
            <p:cNvSpPr/>
            <p:nvPr/>
          </p:nvSpPr>
          <p:spPr>
            <a:xfrm rot="5400000" flipH="1">
              <a:off x="5314468" y="4798800"/>
              <a:ext cx="304168" cy="1796674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7D9B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3843563" y="5461686"/>
              <a:ext cx="74913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>
                  <a:solidFill>
                    <a:srgbClr val="FF0000"/>
                  </a:solidFill>
                  <a:latin typeface=""/>
                  <a:cs typeface=""/>
                </a:rPr>
                <a:t>÷</a:t>
              </a:r>
              <a:r>
                <a:rPr lang="en-US" sz="2900" b="1" dirty="0">
                  <a:solidFill>
                    <a:srgbClr val="FF0000"/>
                  </a:solidFill>
                  <a:latin typeface="CartoGothic Std Bold"/>
                  <a:cs typeface="CartoGothic Std Bold"/>
                </a:rPr>
                <a:t> 4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22769" y="4605272"/>
            <a:ext cx="125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rtoGothic Std Book"/>
                <a:cs typeface="CartoGothic Std Book"/>
              </a:rPr>
              <a:t>12.5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95930" y="931335"/>
            <a:ext cx="63076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406077"/>
                </a:solidFill>
                <a:latin typeface="CartoGothic Std Book"/>
                <a:cs typeface="CartoGothic Std Book"/>
              </a:rPr>
              <a:t>Opposite operations maintain equivalence</a:t>
            </a:r>
            <a:endParaRPr lang="en-US" sz="2600" dirty="0">
              <a:solidFill>
                <a:srgbClr val="406077"/>
              </a:solidFill>
            </a:endParaRPr>
          </a:p>
        </p:txBody>
      </p:sp>
      <p:pic>
        <p:nvPicPr>
          <p:cNvPr id="33" name="5-Mod3-Slide-6c-1.aif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41867" y="5932563"/>
            <a:ext cx="643517" cy="64351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771079" y="2435797"/>
            <a:ext cx="60312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406077"/>
                </a:solidFill>
                <a:latin typeface="CartoGothic Std Book"/>
                <a:cs typeface="CartoGothic Std Book"/>
              </a:rPr>
              <a:t>50  ×  2.5  = 		   ×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6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: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Dimension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23788"/>
      </a:dk1>
      <a:lt1>
        <a:sysClr val="window" lastClr="FFFFFF"/>
      </a:lt1>
      <a:dk2>
        <a:srgbClr val="465E9C"/>
      </a:dk2>
      <a:lt2>
        <a:srgbClr val="CCDDEA"/>
      </a:lt2>
      <a:accent1>
        <a:srgbClr val="E68000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Dimensions template.pot</Template>
  <TotalTime>1631</TotalTime>
  <Words>625</Words>
  <Application>Microsoft Macintosh PowerPoint</Application>
  <PresentationFormat>On-screen Show (4:3)</PresentationFormat>
  <Paragraphs>258</Paragraphs>
  <Slides>37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ＭＳ ゴシック</vt:lpstr>
      <vt:lpstr>ＭＳ Ｐゴシック</vt:lpstr>
      <vt:lpstr>Arial</vt:lpstr>
      <vt:lpstr>Calibri</vt:lpstr>
      <vt:lpstr>Calisto MT</vt:lpstr>
      <vt:lpstr>CartoGothic Std Bold</vt:lpstr>
      <vt:lpstr>CartoGothic Std Book</vt:lpstr>
      <vt:lpstr>Dimensions template</vt:lpstr>
      <vt:lpstr>Office Theme</vt:lpstr>
      <vt:lpstr>PowerPoint Presentation</vt:lpstr>
      <vt:lpstr>Developed by  Max Stephens University of Melbourne</vt:lpstr>
      <vt:lpstr>How to use this module</vt:lpstr>
      <vt:lpstr>Introduction</vt:lpstr>
      <vt:lpstr>Find the missing number              48  ×  2.5  =         × 10   </vt:lpstr>
      <vt:lpstr>Find the missing number              48  ×  2.5  =         × 10            </vt:lpstr>
      <vt:lpstr>Find the missing number              50  ×  2.5  =     × 10          </vt:lpstr>
      <vt:lpstr>Find the missing number              50  ×  2.5  =      × 10          </vt:lpstr>
      <vt:lpstr>PowerPoint Presentation</vt:lpstr>
      <vt:lpstr>What are the missing numbers?     36  ×  25  =  9 ×        64  × 125 =    × 1000               </vt:lpstr>
      <vt:lpstr>What are the missing numbers?     36  ×  25  =  9 ×        64  × 125 =    × 1000               </vt:lpstr>
      <vt:lpstr>Some cautions                            5  ×  18  =  6 ×                                 </vt:lpstr>
      <vt:lpstr>Some cautions                            5  ×  18  =  6 ×                                 </vt:lpstr>
      <vt:lpstr>Some cautions                            5  ×  18  =  6 ×                                 </vt:lpstr>
      <vt:lpstr>Exploring multiplication patterns</vt:lpstr>
      <vt:lpstr>Exploring multiplication patterns</vt:lpstr>
      <vt:lpstr>Exploring multiplication patterns</vt:lpstr>
      <vt:lpstr>Exploring multiplication patterns</vt:lpstr>
      <vt:lpstr>Exploring division patterns</vt:lpstr>
      <vt:lpstr>Exploring division patterns</vt:lpstr>
      <vt:lpstr>Exploring division patterns</vt:lpstr>
      <vt:lpstr>Exploring division patterns What other patterns can you find? </vt:lpstr>
      <vt:lpstr>Write a number in the box to make a  true statement. Explain your thinking.         3   ÷    4  =   15 ÷   ☐     21  ÷  56  =   ☐ ÷     8     18   ÷  ☐ =    6   ÷   10      ☐   ÷  15  =  16   ÷   10                     </vt:lpstr>
      <vt:lpstr>Write a number in the box to make a  true statement. Explain your thinking.      × 5        3   ÷    4  =   15 ÷   20                × 5    21  ÷  56  =   ☐ ÷     8     18   ÷  ☐ =    6   ÷   10      ☐   ÷  15  =  16   ÷   10                     </vt:lpstr>
      <vt:lpstr>Write a number in the box to make a  true statement. Explain your thinking.              3   ÷    4  =   15 ÷   20          ÷ 7         21  ÷  56  =     3 ÷     8         ÷ 7    18   ÷  ☐ =    6   ÷   10      ☐   ÷  15  =  16   ÷   10                     </vt:lpstr>
      <vt:lpstr>Write a number in the box to make a true statement. Explain your thinking.              3   ÷    4  =   15 ÷   20      21  ÷  56  =     3 ÷     8      ÷ 3    18   ÷  30 =    6   ÷   10           × 3     ☐   ÷  15  =  16   ÷   10                     </vt:lpstr>
      <vt:lpstr>Write a number in the box to make a true statement. Explain your thinking.              3   ÷    4  =   15 ÷   20      21  ÷  56  =     3 ÷     8          18   ÷  30 =    6   ÷   10      × 1.5          24  ÷  15  =  16   ÷   10         × 1.5                    </vt:lpstr>
      <vt:lpstr>Different ways of relating numbers in division  </vt:lpstr>
      <vt:lpstr>Different ways of relating numbers in division  </vt:lpstr>
      <vt:lpstr>Correct relational thinking   </vt:lpstr>
      <vt:lpstr>Correct relational thinking   </vt:lpstr>
      <vt:lpstr>Correct relational thinking   </vt:lpstr>
      <vt:lpstr>Try these with your class    25   ×    36   =    100 ×   ☐   16    ×   2.5   =      ☐ ×     5   ☐   ×    7.5   =   300  ×  2.5   160   ÷    20   =      16  ÷   ☐      ☐  ÷  100   =  2500  ÷  50   7.3   ÷   0.5  =       ☐ ÷  1                        </vt:lpstr>
      <vt:lpstr>Summary</vt:lpstr>
      <vt:lpstr>Summary   </vt:lpstr>
      <vt:lpstr>Summary    </vt:lpstr>
      <vt:lpstr>Summary    </vt:lpstr>
    </vt:vector>
  </TitlesOfParts>
  <Company>AAMT Inc.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Jacquie Sprott</dc:creator>
  <cp:lastModifiedBy>Toby Spencer</cp:lastModifiedBy>
  <cp:revision>40</cp:revision>
  <cp:lastPrinted>2015-04-20T05:40:53Z</cp:lastPrinted>
  <dcterms:created xsi:type="dcterms:W3CDTF">2015-11-29T23:58:00Z</dcterms:created>
  <dcterms:modified xsi:type="dcterms:W3CDTF">2018-08-16T01:20:57Z</dcterms:modified>
</cp:coreProperties>
</file>