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  <p:sldMasterId id="2147483816" r:id="rId2"/>
  </p:sldMasterIdLst>
  <p:notesMasterIdLst>
    <p:notesMasterId r:id="rId39"/>
  </p:notesMasterIdLst>
  <p:handoutMasterIdLst>
    <p:handoutMasterId r:id="rId40"/>
  </p:handoutMasterIdLst>
  <p:sldIdLst>
    <p:sldId id="256" r:id="rId3"/>
    <p:sldId id="259" r:id="rId4"/>
    <p:sldId id="261" r:id="rId5"/>
    <p:sldId id="257" r:id="rId6"/>
    <p:sldId id="262" r:id="rId7"/>
    <p:sldId id="267" r:id="rId8"/>
    <p:sldId id="268" r:id="rId9"/>
    <p:sldId id="263" r:id="rId10"/>
    <p:sldId id="307" r:id="rId11"/>
    <p:sldId id="269" r:id="rId12"/>
    <p:sldId id="299" r:id="rId13"/>
    <p:sldId id="271" r:id="rId14"/>
    <p:sldId id="272" r:id="rId15"/>
    <p:sldId id="273" r:id="rId16"/>
    <p:sldId id="274" r:id="rId17"/>
    <p:sldId id="275" r:id="rId18"/>
    <p:sldId id="277" r:id="rId19"/>
    <p:sldId id="300" r:id="rId20"/>
    <p:sldId id="301" r:id="rId21"/>
    <p:sldId id="283" r:id="rId22"/>
    <p:sldId id="308" r:id="rId23"/>
    <p:sldId id="285" r:id="rId24"/>
    <p:sldId id="286" r:id="rId25"/>
    <p:sldId id="309" r:id="rId26"/>
    <p:sldId id="303" r:id="rId27"/>
    <p:sldId id="310" r:id="rId28"/>
    <p:sldId id="289" r:id="rId29"/>
    <p:sldId id="290" r:id="rId30"/>
    <p:sldId id="291" r:id="rId31"/>
    <p:sldId id="311" r:id="rId32"/>
    <p:sldId id="312" r:id="rId33"/>
    <p:sldId id="313" r:id="rId34"/>
    <p:sldId id="295" r:id="rId35"/>
    <p:sldId id="296" r:id="rId36"/>
    <p:sldId id="297" r:id="rId37"/>
    <p:sldId id="298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406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3" autoAdjust="0"/>
    <p:restoredTop sz="94863" autoAdjust="0"/>
  </p:normalViewPr>
  <p:slideViewPr>
    <p:cSldViewPr snapToGrid="0" snapToObjects="1">
      <p:cViewPr varScale="1">
        <p:scale>
          <a:sx n="167" d="100"/>
          <a:sy n="167" d="100"/>
        </p:scale>
        <p:origin x="192" y="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AE22-BA42-E844-AF4D-3FC3DEF54B2D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9726-895E-5642-AF69-D29CC26818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1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DB789-A0E4-FC41-A88F-E0D29EABCBC2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8FC2C-B79D-6546-A7CD-42435F8CEE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8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841772"/>
            <a:ext cx="6615000" cy="1790700"/>
          </a:xfrm>
        </p:spPr>
        <p:txBody>
          <a:bodyPr anchor="ctr" anchorCtr="0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701529"/>
            <a:ext cx="6615000" cy="175500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92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3844"/>
            <a:ext cx="6615000" cy="945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1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1282304"/>
            <a:ext cx="66150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3442098"/>
            <a:ext cx="66150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80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500" y="1441429"/>
            <a:ext cx="3240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1333500" y="1441429"/>
            <a:ext cx="3240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4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526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31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336946"/>
            <a:ext cx="317003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538" y="740569"/>
            <a:ext cx="401300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537096"/>
            <a:ext cx="317003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58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336946"/>
            <a:ext cx="307382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02628" y="740569"/>
            <a:ext cx="4052455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537096"/>
            <a:ext cx="3073822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9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7875" y="841773"/>
            <a:ext cx="6705600" cy="116800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875" y="2085975"/>
            <a:ext cx="67056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1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1080000" cy="5143500"/>
          </a:xfrm>
          <a:prstGeom prst="rect">
            <a:avLst/>
          </a:prstGeom>
          <a:gradFill flip="none" rotWithShape="1">
            <a:gsLst>
              <a:gs pos="0">
                <a:srgbClr val="406077"/>
              </a:gs>
              <a:gs pos="79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6" name="Picture 8" descr="dimensions_logo_2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258366"/>
            <a:ext cx="945000" cy="7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3500" y="273844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369219"/>
            <a:ext cx="6615000" cy="33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6875" y="2463404"/>
            <a:ext cx="7477125" cy="2303859"/>
          </a:xfrm>
          <a:prstGeom prst="rect">
            <a:avLst/>
          </a:prstGeom>
          <a:gradFill flip="none" rotWithShape="1">
            <a:gsLst>
              <a:gs pos="91000">
                <a:srgbClr val="406077"/>
              </a:gs>
              <a:gs pos="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flipH="1">
            <a:off x="0" y="4767263"/>
            <a:ext cx="6858000" cy="384572"/>
          </a:xfrm>
          <a:prstGeom prst="rect">
            <a:avLst/>
          </a:prstGeom>
          <a:gradFill flip="none" rotWithShape="1">
            <a:gsLst>
              <a:gs pos="100000">
                <a:srgbClr val="406077"/>
              </a:gs>
              <a:gs pos="2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 flipV="1">
            <a:off x="2050257" y="2339579"/>
            <a:ext cx="7093744" cy="123825"/>
          </a:xfrm>
          <a:prstGeom prst="rect">
            <a:avLst/>
          </a:prstGeom>
          <a:solidFill>
            <a:srgbClr val="CE1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2050257" y="2019301"/>
            <a:ext cx="7093744" cy="402431"/>
          </a:xfrm>
          <a:prstGeom prst="rect">
            <a:avLst/>
          </a:prstGeom>
          <a:solidFill>
            <a:srgbClr val="406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8" name="Picture 9" descr="dimensions_logo copy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6" y="173827"/>
            <a:ext cx="1838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21" y="3917153"/>
            <a:ext cx="715565" cy="7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4v"/><Relationship Id="rId1" Type="http://schemas.microsoft.com/office/2007/relationships/media" Target="../media/media18.m4v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Beginning algebraic reasoning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Module 4: </a:t>
            </a:r>
            <a:r>
              <a:rPr lang="en-US" dirty="0" err="1"/>
              <a:t>Generalising</a:t>
            </a:r>
            <a:r>
              <a:rPr lang="en-US" dirty="0"/>
              <a:t> (or how to talk about numbers that vary)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471365"/>
            <a:ext cx="6615000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Moving beyond single value answers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333500" y="1840380"/>
            <a:ext cx="3740524" cy="11000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/>
              <a:t>17 + </a:t>
            </a:r>
            <a:r>
              <a:rPr lang="en-US" sz="3600" i="1" dirty="0"/>
              <a:t>a</a:t>
            </a:r>
            <a:r>
              <a:rPr lang="en-US" sz="3600" dirty="0"/>
              <a:t> = 15 + </a:t>
            </a:r>
            <a:r>
              <a:rPr lang="en-US" sz="3600" i="1" dirty="0"/>
              <a:t>b</a:t>
            </a:r>
          </a:p>
        </p:txBody>
      </p: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759730"/>
              </p:ext>
            </p:extLst>
          </p:nvPr>
        </p:nvGraphicFramePr>
        <p:xfrm>
          <a:off x="5381448" y="1860925"/>
          <a:ext cx="256705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</a:p>
                  </a:txBody>
                  <a:tcPr>
                    <a:solidFill>
                      <a:srgbClr val="406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latin typeface="Arial" charset="0"/>
                          <a:ea typeface="Arial" charset="0"/>
                          <a:cs typeface="Arial" charset="0"/>
                        </a:rPr>
                        <a:t>b</a:t>
                      </a:r>
                    </a:p>
                  </a:txBody>
                  <a:tcPr>
                    <a:solidFill>
                      <a:srgbClr val="4060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lang="en-US" sz="18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US" sz="1800" baseline="-25000" dirty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aseline="-25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–4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6-Max-7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4384219"/>
            <a:ext cx="360000" cy="360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33500" y="565598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1" dirty="0"/>
              <a:t>What kind of answers would you expect from your students?</a:t>
            </a:r>
          </a:p>
        </p:txBody>
      </p:sp>
    </p:spTree>
    <p:extLst>
      <p:ext uri="{BB962C8B-B14F-4D97-AF65-F5344CB8AC3E}">
        <p14:creationId xmlns:p14="http://schemas.microsoft.com/office/powerpoint/2010/main" val="144274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397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478509"/>
            <a:ext cx="6615000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Moving beyond single value answers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333500" y="1840380"/>
            <a:ext cx="3740524" cy="11000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/>
              <a:t>17 + </a:t>
            </a:r>
            <a:r>
              <a:rPr lang="en-US" sz="3600" i="1" dirty="0"/>
              <a:t>a</a:t>
            </a:r>
            <a:r>
              <a:rPr lang="en-US" sz="3600" dirty="0"/>
              <a:t> = 15 + </a:t>
            </a:r>
            <a:r>
              <a:rPr lang="en-US" sz="3600" i="1" dirty="0"/>
              <a:t>b</a:t>
            </a:r>
          </a:p>
        </p:txBody>
      </p: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511595"/>
              </p:ext>
            </p:extLst>
          </p:nvPr>
        </p:nvGraphicFramePr>
        <p:xfrm>
          <a:off x="5381448" y="1860925"/>
          <a:ext cx="256705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</a:p>
                  </a:txBody>
                  <a:tcPr>
                    <a:solidFill>
                      <a:srgbClr val="4060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>
                          <a:latin typeface="Arial" charset="0"/>
                          <a:ea typeface="Arial" charset="0"/>
                          <a:cs typeface="Arial" charset="0"/>
                        </a:rPr>
                        <a:t>b</a:t>
                      </a:r>
                    </a:p>
                  </a:txBody>
                  <a:tcPr>
                    <a:solidFill>
                      <a:srgbClr val="4060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3 </a:t>
                      </a:r>
                      <a:r>
                        <a:rPr lang="en-US" sz="1800" baseline="30000" dirty="0"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US" sz="1800" baseline="-25000" dirty="0"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 </a:t>
                      </a:r>
                      <a:r>
                        <a:rPr lang="en-US" sz="1800" baseline="300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US" sz="1800" baseline="-250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charset="0"/>
                          <a:ea typeface="Arial" charset="0"/>
                          <a:cs typeface="Arial" charset="0"/>
                        </a:rPr>
                        <a:t>–4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–2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7-Max-7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982" y="4403589"/>
            <a:ext cx="360000" cy="360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33500" y="565598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1" dirty="0"/>
              <a:t>What kind of answers would you expect from your students?</a:t>
            </a:r>
          </a:p>
        </p:txBody>
      </p:sp>
    </p:spTree>
    <p:extLst>
      <p:ext uri="{BB962C8B-B14F-4D97-AF65-F5344CB8AC3E}">
        <p14:creationId xmlns:p14="http://schemas.microsoft.com/office/powerpoint/2010/main" val="14946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8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583813"/>
            <a:ext cx="6615000" cy="9450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Making a mathematical rule </a:t>
            </a:r>
            <a:br>
              <a:rPr lang="en-US" dirty="0"/>
            </a:br>
            <a:r>
              <a:rPr lang="en-US" dirty="0"/>
              <a:t>17 + </a:t>
            </a:r>
            <a:r>
              <a:rPr lang="en-US" i="1" dirty="0"/>
              <a:t>a</a:t>
            </a:r>
            <a:r>
              <a:rPr lang="en-US" dirty="0"/>
              <a:t> = 15 + </a:t>
            </a:r>
            <a:r>
              <a:rPr lang="en-US" i="1" dirty="0"/>
              <a:t>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8001" y="1664821"/>
            <a:ext cx="3240000" cy="2551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“one is 2 more”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“they are 2 apart”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“difference of 2”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“one is bigger than the other”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is bigger than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”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1332000" y="1645570"/>
            <a:ext cx="32400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Some possible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student responses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8-Max-8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4403589"/>
            <a:ext cx="360000" cy="3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1000" y="4352756"/>
            <a:ext cx="3240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903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3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>
          <a:xfrm>
            <a:off x="2912269" y="1691461"/>
            <a:ext cx="66150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 is always 2 less than 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is always 2 more than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”</a:t>
            </a:r>
          </a:p>
        </p:txBody>
      </p:sp>
      <p:pic>
        <p:nvPicPr>
          <p:cNvPr id="3" name="9-Max-9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68" y="4403589"/>
            <a:ext cx="360000" cy="36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33500" y="583813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b="1"/>
              <a:t>Making a mathematical rule </a:t>
            </a:r>
            <a:br>
              <a:rPr lang="en-US"/>
            </a:br>
            <a:r>
              <a:rPr lang="en-US"/>
              <a:t>17 + </a:t>
            </a:r>
            <a:r>
              <a:rPr lang="en-US" i="1"/>
              <a:t>a</a:t>
            </a:r>
            <a:r>
              <a:rPr lang="en-US"/>
              <a:t> = 15 + </a:t>
            </a:r>
            <a:r>
              <a:rPr lang="en-US" i="1"/>
              <a:t>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16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25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>
          <a:xfrm>
            <a:off x="3005138" y="1617222"/>
            <a:ext cx="6615000" cy="1104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 is always 2 less than 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“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is always 2 more than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”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half" idx="10"/>
          </p:nvPr>
        </p:nvSpPr>
        <p:spPr>
          <a:xfrm>
            <a:off x="4026694" y="2721769"/>
            <a:ext cx="6615000" cy="2003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=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 + 2</a:t>
            </a:r>
          </a:p>
          <a:p>
            <a:pPr marL="0" indent="0">
              <a:buNone/>
            </a:pP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– 2 =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endParaRPr lang="en-US" sz="2200" dirty="0">
              <a:solidFill>
                <a:srgbClr val="406077"/>
              </a:solidFill>
            </a:endParaRPr>
          </a:p>
          <a:p>
            <a:pPr marL="0" indent="0">
              <a:buNone/>
            </a:pP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 = 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– </a:t>
            </a:r>
            <a:r>
              <a:rPr lang="en-US" sz="2200" i="1" dirty="0">
                <a:solidFill>
                  <a:srgbClr val="406077"/>
                </a:solidFill>
              </a:rPr>
              <a:t>2</a:t>
            </a:r>
            <a:endParaRPr lang="en-US" sz="2200" dirty="0">
              <a:solidFill>
                <a:srgbClr val="406077"/>
              </a:solidFill>
            </a:endParaRPr>
          </a:p>
          <a:p>
            <a:pPr marL="0" indent="0">
              <a:buNone/>
            </a:pP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–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 = 2</a:t>
            </a:r>
          </a:p>
        </p:txBody>
      </p:sp>
      <p:pic>
        <p:nvPicPr>
          <p:cNvPr id="3" name="10-Max-9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556" y="4403589"/>
            <a:ext cx="360000" cy="360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33500" y="583813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b="1"/>
              <a:t>Making a mathematical rule </a:t>
            </a:r>
            <a:br>
              <a:rPr lang="en-US"/>
            </a:br>
            <a:r>
              <a:rPr lang="en-US"/>
              <a:t>17 + </a:t>
            </a:r>
            <a:r>
              <a:rPr lang="en-US" i="1"/>
              <a:t>a</a:t>
            </a:r>
            <a:r>
              <a:rPr lang="en-US"/>
              <a:t> = 15 + </a:t>
            </a:r>
            <a:r>
              <a:rPr lang="en-US" i="1"/>
              <a:t>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5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23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420291"/>
            <a:ext cx="6615000" cy="17907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What can you say about </a:t>
            </a:r>
            <a:r>
              <a:rPr lang="en-US" sz="3200" b="1" i="1" dirty="0"/>
              <a:t>c</a:t>
            </a:r>
            <a:r>
              <a:rPr lang="en-US" sz="3200" b="1" dirty="0"/>
              <a:t> and </a:t>
            </a:r>
            <a:r>
              <a:rPr lang="en-US" sz="3200" b="1" i="1" dirty="0"/>
              <a:t>d</a:t>
            </a:r>
            <a:r>
              <a:rPr lang="en-US" sz="3200" b="1" dirty="0"/>
              <a:t> in this mathematical sentence?</a:t>
            </a:r>
            <a:br>
              <a:rPr lang="en-US" sz="3200" b="1" dirty="0"/>
            </a:br>
            <a:r>
              <a:rPr lang="en-US" sz="3200" i="1" dirty="0"/>
              <a:t>c</a:t>
            </a:r>
            <a:r>
              <a:rPr lang="en-US" sz="3200" dirty="0"/>
              <a:t> + 2 = </a:t>
            </a:r>
            <a:r>
              <a:rPr lang="en-US" sz="3200" i="1" dirty="0"/>
              <a:t>d</a:t>
            </a:r>
            <a:r>
              <a:rPr lang="en-US" sz="3200" dirty="0"/>
              <a:t> + 10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8877" y="2272903"/>
            <a:ext cx="4752054" cy="175500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will you take as an acceptable answer to this question?</a:t>
            </a:r>
          </a:p>
          <a:p>
            <a:r>
              <a:rPr lang="en-US" sz="2200" dirty="0">
                <a:solidFill>
                  <a:srgbClr val="406077"/>
                </a:solidFill>
              </a:rPr>
              <a:t>What answers might be correct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but incomplete?</a:t>
            </a:r>
          </a:p>
          <a:p>
            <a:r>
              <a:rPr lang="en-US" sz="2200" dirty="0">
                <a:solidFill>
                  <a:srgbClr val="406077"/>
                </a:solidFill>
              </a:rPr>
              <a:t>Discuss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3309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774" y="790627"/>
            <a:ext cx="7710488" cy="945000"/>
          </a:xfrm>
        </p:spPr>
        <p:txBody>
          <a:bodyPr>
            <a:noAutofit/>
          </a:bodyPr>
          <a:lstStyle/>
          <a:p>
            <a:r>
              <a:rPr lang="en-US" sz="3000" b="1" dirty="0"/>
              <a:t>Think about the following mathematical sentence which uses the operation of subtraction: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139" y="3368434"/>
            <a:ext cx="5701757" cy="1840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Make three correct number sentences using different numbers in Box A and Box B.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33500" y="2036334"/>
            <a:ext cx="6615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72 – ☐ = 75 – ☐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83160" y="2648434"/>
            <a:ext cx="3412890" cy="374447"/>
            <a:chOff x="3583160" y="2183539"/>
            <a:chExt cx="3412890" cy="374447"/>
          </a:xfrm>
        </p:grpSpPr>
        <p:sp>
          <p:nvSpPr>
            <p:cNvPr id="7" name="TextBox 6"/>
            <p:cNvSpPr txBox="1"/>
            <p:nvPr/>
          </p:nvSpPr>
          <p:spPr>
            <a:xfrm>
              <a:off x="3583160" y="218865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81650" y="218353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4" name="11-Max-11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7" y="4403589"/>
            <a:ext cx="360000" cy="360000"/>
          </a:xfrm>
          <a:prstGeom prst="rect">
            <a:avLst/>
          </a:prstGeom>
        </p:spPr>
      </p:pic>
      <p:sp>
        <p:nvSpPr>
          <p:cNvPr id="10" name="Footer Placeholder 12"/>
          <p:cNvSpPr txBox="1">
            <a:spLocks/>
          </p:cNvSpPr>
          <p:nvPr/>
        </p:nvSpPr>
        <p:spPr>
          <a:xfrm>
            <a:off x="6637465" y="4764455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6509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15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2094" y="572156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72 – ☐ = 75 – ☐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6494" y="1694196"/>
            <a:ext cx="5053012" cy="337500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is the relationship between the numbers in Box A and Box B?</a:t>
            </a:r>
          </a:p>
          <a:p>
            <a:r>
              <a:rPr lang="en-US" sz="2200" dirty="0">
                <a:solidFill>
                  <a:srgbClr val="406077"/>
                </a:solidFill>
              </a:rPr>
              <a:t>Is there only one way to write this relationship?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  Discuss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33500" y="1571439"/>
            <a:ext cx="6615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716929" y="1234610"/>
            <a:ext cx="3574255" cy="375589"/>
            <a:chOff x="3538335" y="2155502"/>
            <a:chExt cx="3574255" cy="375589"/>
          </a:xfrm>
        </p:grpSpPr>
        <p:sp>
          <p:nvSpPr>
            <p:cNvPr id="7" name="TextBox 6"/>
            <p:cNvSpPr txBox="1"/>
            <p:nvPr/>
          </p:nvSpPr>
          <p:spPr>
            <a:xfrm>
              <a:off x="3538335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8190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2137" y="3822712"/>
            <a:ext cx="3203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Box A + 3 = Box B</a:t>
            </a:r>
          </a:p>
        </p:txBody>
      </p:sp>
      <p:sp>
        <p:nvSpPr>
          <p:cNvPr id="11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2" name="12-Max-12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557" y="44035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77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7881" y="626439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903 – ☐ = 908 – ☐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950" y="1980598"/>
            <a:ext cx="5024438" cy="2405665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is the relationship between the two numbers?</a:t>
            </a:r>
          </a:p>
          <a:p>
            <a:r>
              <a:rPr lang="en-US" sz="2200" dirty="0">
                <a:solidFill>
                  <a:srgbClr val="406077"/>
                </a:solidFill>
              </a:rPr>
              <a:t>Write this relationship in as many different ways as you can.</a:t>
            </a:r>
          </a:p>
          <a:p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33500" y="1571439"/>
            <a:ext cx="6615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93751" y="1313624"/>
            <a:ext cx="3905953" cy="375589"/>
            <a:chOff x="3529370" y="2155502"/>
            <a:chExt cx="3905953" cy="375589"/>
          </a:xfrm>
        </p:grpSpPr>
        <p:sp>
          <p:nvSpPr>
            <p:cNvPr id="7" name="TextBox 6"/>
            <p:cNvSpPr txBox="1"/>
            <p:nvPr/>
          </p:nvSpPr>
          <p:spPr>
            <a:xfrm>
              <a:off x="352937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2092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612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7869" y="659665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903 – ☐ = 908 – ☐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356" y="1947028"/>
            <a:ext cx="5174457" cy="1563966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is the relationship between the two numbers?</a:t>
            </a:r>
          </a:p>
          <a:p>
            <a:r>
              <a:rPr lang="en-US" sz="2200" dirty="0">
                <a:solidFill>
                  <a:srgbClr val="406077"/>
                </a:solidFill>
              </a:rPr>
              <a:t>Write this relationship in as many different ways as you can.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33500" y="1571439"/>
            <a:ext cx="6615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208026" y="1383644"/>
            <a:ext cx="3905953" cy="375589"/>
            <a:chOff x="3529370" y="2155502"/>
            <a:chExt cx="3905953" cy="375589"/>
          </a:xfrm>
        </p:grpSpPr>
        <p:sp>
          <p:nvSpPr>
            <p:cNvPr id="7" name="TextBox 6"/>
            <p:cNvSpPr txBox="1"/>
            <p:nvPr/>
          </p:nvSpPr>
          <p:spPr>
            <a:xfrm>
              <a:off x="352937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2092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69356" y="3510994"/>
            <a:ext cx="5574507" cy="1072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406077"/>
                </a:solidFill>
              </a:rPr>
              <a:t>If you put </a:t>
            </a:r>
            <a:r>
              <a:rPr lang="en-US" sz="2200" b="1" dirty="0">
                <a:solidFill>
                  <a:srgbClr val="406077"/>
                </a:solidFill>
              </a:rPr>
              <a:t>any</a:t>
            </a:r>
            <a:r>
              <a:rPr lang="en-US" sz="2200" dirty="0">
                <a:solidFill>
                  <a:srgbClr val="406077"/>
                </a:solidFill>
              </a:rPr>
              <a:t> number in Box A, can you still make a correct sentence? How would you explain your thinking? </a:t>
            </a:r>
          </a:p>
        </p:txBody>
      </p:sp>
      <p:pic>
        <p:nvPicPr>
          <p:cNvPr id="2" name="13-Max-12d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4403589"/>
            <a:ext cx="360000" cy="360000"/>
          </a:xfrm>
          <a:prstGeom prst="rect">
            <a:avLst/>
          </a:prstGeom>
        </p:spPr>
      </p:pic>
      <p:sp>
        <p:nvSpPr>
          <p:cNvPr id="11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285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3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Developed by</a:t>
            </a:r>
            <a:br>
              <a:rPr lang="en-US" dirty="0"/>
            </a:br>
            <a:r>
              <a:rPr lang="en-US" dirty="0"/>
              <a:t>Max Stephens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406077"/>
                </a:solidFill>
              </a:rPr>
              <a:t>University of Melbourne</a:t>
            </a:r>
          </a:p>
        </p:txBody>
      </p:sp>
      <p:sp>
        <p:nvSpPr>
          <p:cNvPr id="12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Picture 5" descr="max_stephe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0221" b="9330"/>
          <a:stretch/>
        </p:blipFill>
        <p:spPr>
          <a:xfrm rot="5400000">
            <a:off x="4698721" y="1274464"/>
            <a:ext cx="3655218" cy="2587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212" y="859631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/>
              <a:t>c</a:t>
            </a:r>
            <a:r>
              <a:rPr lang="en-US" sz="4800" dirty="0"/>
              <a:t> – 7 = </a:t>
            </a:r>
            <a:r>
              <a:rPr lang="en-US" sz="4800" i="1" dirty="0"/>
              <a:t>d </a:t>
            </a:r>
            <a:r>
              <a:rPr lang="en-US" sz="4800" dirty="0"/>
              <a:t>–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956" y="1955007"/>
            <a:ext cx="6615000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What can you say about the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relationship between </a:t>
            </a:r>
            <a:r>
              <a:rPr lang="en-US" sz="2200" i="1" dirty="0">
                <a:solidFill>
                  <a:srgbClr val="406077"/>
                </a:solidFill>
              </a:rPr>
              <a:t>c </a:t>
            </a:r>
            <a:r>
              <a:rPr lang="en-US" sz="2200" dirty="0">
                <a:solidFill>
                  <a:srgbClr val="406077"/>
                </a:solidFill>
              </a:rPr>
              <a:t>and </a:t>
            </a:r>
            <a:r>
              <a:rPr lang="en-US" sz="2200" i="1" dirty="0">
                <a:solidFill>
                  <a:srgbClr val="406077"/>
                </a:solidFill>
              </a:rPr>
              <a:t>d</a:t>
            </a:r>
            <a:r>
              <a:rPr lang="en-US" sz="2200" dirty="0">
                <a:solidFill>
                  <a:srgbClr val="406077"/>
                </a:solidFill>
              </a:rPr>
              <a:t>? 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5" name="14-Max-13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69" y="44035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74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212" y="859631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/>
              <a:t>c</a:t>
            </a:r>
            <a:r>
              <a:rPr lang="en-US" sz="4800" dirty="0"/>
              <a:t> – 7 = </a:t>
            </a:r>
            <a:r>
              <a:rPr lang="en-US" sz="4800" i="1" dirty="0"/>
              <a:t>d </a:t>
            </a:r>
            <a:r>
              <a:rPr lang="en-US" sz="4800" dirty="0"/>
              <a:t>–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956" y="1955007"/>
            <a:ext cx="6615000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What can you say about the relationship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between </a:t>
            </a:r>
            <a:r>
              <a:rPr lang="en-US" sz="2200" i="1" dirty="0">
                <a:solidFill>
                  <a:srgbClr val="406077"/>
                </a:solidFill>
              </a:rPr>
              <a:t>c </a:t>
            </a:r>
            <a:r>
              <a:rPr lang="en-US" sz="2200" dirty="0">
                <a:solidFill>
                  <a:srgbClr val="406077"/>
                </a:solidFill>
              </a:rPr>
              <a:t>and </a:t>
            </a:r>
            <a:r>
              <a:rPr lang="en-US" sz="2200" i="1" dirty="0">
                <a:solidFill>
                  <a:srgbClr val="406077"/>
                </a:solidFill>
              </a:rPr>
              <a:t>d</a:t>
            </a:r>
            <a:r>
              <a:rPr lang="en-US" sz="2200" dirty="0">
                <a:solidFill>
                  <a:srgbClr val="406077"/>
                </a:solidFill>
              </a:rPr>
              <a:t>? 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5" name="14-Max-13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69" y="4403589"/>
            <a:ext cx="360000" cy="36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7956" y="2887908"/>
            <a:ext cx="6615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2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sz="22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+ 3</a:t>
            </a:r>
          </a:p>
          <a:p>
            <a:pPr>
              <a:spcAft>
                <a:spcPts val="0"/>
              </a:spcAft>
            </a:pPr>
            <a:r>
              <a:rPr lang="en-US" sz="22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is 3 more than </a:t>
            </a:r>
            <a:r>
              <a:rPr lang="en-US" sz="22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endParaRPr lang="en-US" sz="2200" dirty="0">
              <a:solidFill>
                <a:srgbClr val="406077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0"/>
              </a:spcAft>
            </a:pPr>
            <a:r>
              <a:rPr lang="en-US" sz="22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2200" i="1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= 3 </a:t>
            </a:r>
          </a:p>
        </p:txBody>
      </p:sp>
    </p:spTree>
    <p:extLst>
      <p:ext uri="{BB962C8B-B14F-4D97-AF65-F5344CB8AC3E}">
        <p14:creationId xmlns:p14="http://schemas.microsoft.com/office/powerpoint/2010/main" val="6803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74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675" y="795338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 ✕ ☐ = 10 ✕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524" y="2147887"/>
            <a:ext cx="6615000" cy="3375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Think about this mathematical sentence </a:t>
            </a:r>
            <a:br>
              <a:rPr lang="en-US" sz="2000" dirty="0">
                <a:solidFill>
                  <a:srgbClr val="406077"/>
                </a:solidFill>
              </a:rPr>
            </a:br>
            <a:r>
              <a:rPr lang="en-US" sz="2000" dirty="0">
                <a:solidFill>
                  <a:srgbClr val="406077"/>
                </a:solidFill>
              </a:rPr>
              <a:t>which uses the operation of multiplication.</a:t>
            </a:r>
          </a:p>
          <a:p>
            <a:r>
              <a:rPr lang="en-US" sz="2000" dirty="0">
                <a:solidFill>
                  <a:srgbClr val="406077"/>
                </a:solidFill>
              </a:rPr>
              <a:t>Make three correct number sentences </a:t>
            </a:r>
            <a:br>
              <a:rPr lang="en-US" sz="2000" dirty="0">
                <a:solidFill>
                  <a:srgbClr val="406077"/>
                </a:solidFill>
              </a:rPr>
            </a:br>
            <a:r>
              <a:rPr lang="en-US" sz="2000" dirty="0">
                <a:solidFill>
                  <a:srgbClr val="406077"/>
                </a:solidFill>
              </a:rPr>
              <a:t>using different numbers in Box A and Box B.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16215" y="1457792"/>
            <a:ext cx="3852163" cy="375589"/>
            <a:chOff x="3359040" y="2155502"/>
            <a:chExt cx="3852163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680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8" name="16-Max-14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700" y="4384219"/>
            <a:ext cx="360000" cy="360000"/>
          </a:xfrm>
          <a:prstGeom prst="rect">
            <a:avLst/>
          </a:prstGeom>
        </p:spPr>
      </p:pic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3160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13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1" y="795337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 ✕ ☐ = 10 ✕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098" y="2011022"/>
            <a:ext cx="6615000" cy="128433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What is the relationship </a:t>
            </a:r>
            <a:r>
              <a:rPr lang="en-US" sz="2000">
                <a:solidFill>
                  <a:srgbClr val="406077"/>
                </a:solidFill>
              </a:rPr>
              <a:t>between the numbers </a:t>
            </a:r>
            <a:br>
              <a:rPr lang="en-US" sz="2000">
                <a:solidFill>
                  <a:srgbClr val="406077"/>
                </a:solidFill>
              </a:rPr>
            </a:br>
            <a:r>
              <a:rPr lang="en-US" sz="2000">
                <a:solidFill>
                  <a:srgbClr val="406077"/>
                </a:solidFill>
              </a:rPr>
              <a:t>in </a:t>
            </a:r>
            <a:r>
              <a:rPr lang="en-US" sz="2000" dirty="0">
                <a:solidFill>
                  <a:srgbClr val="406077"/>
                </a:solidFill>
              </a:rPr>
              <a:t>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0501" y="1457791"/>
            <a:ext cx="3852163" cy="375589"/>
            <a:chOff x="3359040" y="2155502"/>
            <a:chExt cx="3852163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680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948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1" y="795337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 ✕ ☐ = 10 ✕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537" y="1983938"/>
            <a:ext cx="6615000" cy="128433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What is the relationship between the numbers </a:t>
            </a:r>
            <a:br>
              <a:rPr lang="en-US" sz="2000" dirty="0">
                <a:solidFill>
                  <a:srgbClr val="406077"/>
                </a:solidFill>
              </a:rPr>
            </a:br>
            <a:r>
              <a:rPr lang="en-US" sz="2000" dirty="0">
                <a:solidFill>
                  <a:srgbClr val="406077"/>
                </a:solidFill>
              </a:rPr>
              <a:t>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0501" y="1457791"/>
            <a:ext cx="3852163" cy="375589"/>
            <a:chOff x="3359040" y="2155502"/>
            <a:chExt cx="3852163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680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49261" y="3604917"/>
            <a:ext cx="6442429" cy="1284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06077"/>
                </a:solidFill>
              </a:rPr>
              <a:t>Box B is half of Box A or Box A is twice Box B</a:t>
            </a:r>
          </a:p>
        </p:txBody>
      </p:sp>
    </p:spTree>
    <p:extLst>
      <p:ext uri="{BB962C8B-B14F-4D97-AF65-F5344CB8AC3E}">
        <p14:creationId xmlns:p14="http://schemas.microsoft.com/office/powerpoint/2010/main" val="1101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106" y="782818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 ✕ ☐ = 10 ✕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4185" y="1935840"/>
            <a:ext cx="6615000" cy="128433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What is the relationship between the numbers </a:t>
            </a:r>
            <a:br>
              <a:rPr lang="en-US" sz="2000" dirty="0">
                <a:solidFill>
                  <a:srgbClr val="406077"/>
                </a:solidFill>
              </a:rPr>
            </a:br>
            <a:r>
              <a:rPr lang="en-US" sz="2000" dirty="0">
                <a:solidFill>
                  <a:srgbClr val="406077"/>
                </a:solidFill>
              </a:rPr>
              <a:t>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7646" y="1445272"/>
            <a:ext cx="3852163" cy="375589"/>
            <a:chOff x="3359040" y="2155502"/>
            <a:chExt cx="3852163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680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06756" y="2604847"/>
            <a:ext cx="6442429" cy="1284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half of Box A or Box A is twice Box 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76475" y="3220174"/>
            <a:ext cx="6615000" cy="1747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06077"/>
                </a:solidFill>
              </a:rPr>
              <a:t>If instead of 5 and 10, the first number was 20 and the second number was 60, what would the relationship be between the numbers in the two boxes? </a:t>
            </a:r>
          </a:p>
        </p:txBody>
      </p:sp>
    </p:spTree>
    <p:extLst>
      <p:ext uri="{BB962C8B-B14F-4D97-AF65-F5344CB8AC3E}">
        <p14:creationId xmlns:p14="http://schemas.microsoft.com/office/powerpoint/2010/main" val="6822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106" y="782818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 ✕ ☐ = 10 ✕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060" y="1929583"/>
            <a:ext cx="6615000" cy="128433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What is the relationship between the numbers </a:t>
            </a:r>
            <a:br>
              <a:rPr lang="en-US" sz="2000" dirty="0">
                <a:solidFill>
                  <a:srgbClr val="406077"/>
                </a:solidFill>
              </a:rPr>
            </a:br>
            <a:r>
              <a:rPr lang="en-US" sz="2000" dirty="0">
                <a:solidFill>
                  <a:srgbClr val="406077"/>
                </a:solidFill>
              </a:rPr>
              <a:t>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7646" y="1445272"/>
            <a:ext cx="3852163" cy="375589"/>
            <a:chOff x="3359040" y="2155502"/>
            <a:chExt cx="3852163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680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27631" y="2581637"/>
            <a:ext cx="6442429" cy="1284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half of Box A or Box A is twice Box 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55060" y="3213917"/>
            <a:ext cx="6615000" cy="1747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06077"/>
                </a:solidFill>
              </a:rPr>
              <a:t>If instead of 5 and 10, the first number was 20 and the second number was 60, what would the relationship be between the numbers in the two boxes?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27631" y="4169767"/>
            <a:ext cx="7898894" cy="4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one third of Box A or Box A is 3 times Box B </a:t>
            </a:r>
          </a:p>
        </p:txBody>
      </p:sp>
    </p:spTree>
    <p:extLst>
      <p:ext uri="{BB962C8B-B14F-4D97-AF65-F5344CB8AC3E}">
        <p14:creationId xmlns:p14="http://schemas.microsoft.com/office/powerpoint/2010/main" val="7114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695325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5 ✕ ☐ = 10 ✕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493" y="1937482"/>
            <a:ext cx="6615000" cy="2951769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If you put </a:t>
            </a:r>
            <a:r>
              <a:rPr lang="en-US" sz="2200" b="1" dirty="0">
                <a:solidFill>
                  <a:srgbClr val="406077"/>
                </a:solidFill>
              </a:rPr>
              <a:t>any</a:t>
            </a:r>
            <a:r>
              <a:rPr lang="en-US" sz="2200" dirty="0">
                <a:solidFill>
                  <a:srgbClr val="406077"/>
                </a:solidFill>
              </a:rPr>
              <a:t> number in Box A,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can you still make a correct sentence? </a:t>
            </a:r>
          </a:p>
          <a:p>
            <a:r>
              <a:rPr lang="en-US" sz="2200" dirty="0">
                <a:solidFill>
                  <a:srgbClr val="406077"/>
                </a:solidFill>
              </a:rPr>
              <a:t>Explain your thinking clearly.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90040" y="1357779"/>
            <a:ext cx="3852163" cy="375589"/>
            <a:chOff x="3359040" y="2155502"/>
            <a:chExt cx="3852163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6803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9604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631031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/>
              <a:t>c</a:t>
            </a:r>
            <a:r>
              <a:rPr lang="en-US" sz="4800" dirty="0"/>
              <a:t> ✕ 2 = </a:t>
            </a:r>
            <a:r>
              <a:rPr lang="en-US" sz="4800" i="1" dirty="0"/>
              <a:t>d </a:t>
            </a:r>
            <a:r>
              <a:rPr lang="en-US" sz="4800" dirty="0"/>
              <a:t>✕ 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000" y="2033588"/>
            <a:ext cx="6615000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What can you say about </a:t>
            </a:r>
            <a:r>
              <a:rPr lang="en-US" sz="2200" i="1" dirty="0">
                <a:solidFill>
                  <a:srgbClr val="406077"/>
                </a:solidFill>
              </a:rPr>
              <a:t>c</a:t>
            </a:r>
            <a:r>
              <a:rPr lang="en-US" sz="2200" dirty="0">
                <a:solidFill>
                  <a:srgbClr val="406077"/>
                </a:solidFill>
              </a:rPr>
              <a:t> and </a:t>
            </a:r>
            <a:r>
              <a:rPr lang="en-US" sz="2200" i="1" dirty="0">
                <a:solidFill>
                  <a:srgbClr val="406077"/>
                </a:solidFill>
              </a:rPr>
              <a:t>d</a:t>
            </a:r>
            <a:r>
              <a:rPr lang="en-US" sz="2200" dirty="0">
                <a:solidFill>
                  <a:srgbClr val="406077"/>
                </a:solidFill>
              </a:rPr>
              <a:t>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in this mathematical sentence?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822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745903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3 ÷ ☐ = 15 ÷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758" y="1898606"/>
            <a:ext cx="6903242" cy="29517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When you make a correct sentence, what is the relationship between the numbers 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90040" y="1408357"/>
            <a:ext cx="3583219" cy="375589"/>
            <a:chOff x="3359040" y="2155502"/>
            <a:chExt cx="3583219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7859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8457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52425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How to use this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287" y="1297425"/>
            <a:ext cx="6615000" cy="3375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406077"/>
                </a:solidFill>
              </a:rPr>
              <a:t>Turn up the sound on your computer.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Movies and sound will play automatically.</a:t>
            </a:r>
          </a:p>
          <a:p>
            <a:r>
              <a:rPr lang="en-US" dirty="0">
                <a:solidFill>
                  <a:srgbClr val="406077"/>
                </a:solidFill>
              </a:rPr>
              <a:t>There will be pauses for discussion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— take as long as you need.</a:t>
            </a:r>
          </a:p>
          <a:p>
            <a:r>
              <a:rPr lang="en-US" dirty="0">
                <a:solidFill>
                  <a:srgbClr val="406077"/>
                </a:solidFill>
              </a:rPr>
              <a:t>Slides will indicate when you should click to continue.</a:t>
            </a:r>
          </a:p>
          <a:p>
            <a:r>
              <a:rPr lang="en-US" dirty="0">
                <a:solidFill>
                  <a:srgbClr val="406077"/>
                </a:solidFill>
              </a:rPr>
              <a:t>You can go back any time.</a:t>
            </a:r>
          </a:p>
          <a:p>
            <a:r>
              <a:rPr lang="en-US" dirty="0">
                <a:solidFill>
                  <a:srgbClr val="406077"/>
                </a:solidFill>
              </a:rPr>
              <a:t>Refer to the Facilitator’s Pack for more information.</a:t>
            </a:r>
          </a:p>
          <a:p>
            <a:endParaRPr lang="en-US" dirty="0">
              <a:solidFill>
                <a:srgbClr val="406077"/>
              </a:solidFill>
            </a:endParaRPr>
          </a:p>
          <a:p>
            <a:endParaRPr lang="en-US" dirty="0">
              <a:solidFill>
                <a:srgbClr val="406077"/>
              </a:solidFill>
            </a:endParaRPr>
          </a:p>
          <a:p>
            <a:r>
              <a:rPr lang="en-US" dirty="0">
                <a:solidFill>
                  <a:srgbClr val="406077"/>
                </a:solidFill>
              </a:rPr>
              <a:t>All ready? Then let’s start…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745903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3 ÷ ☐ = 15 ÷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758" y="1898606"/>
            <a:ext cx="6903242" cy="29517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When you make a correct sentence, what is the relationship between the numbers 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90040" y="1408357"/>
            <a:ext cx="3583219" cy="375589"/>
            <a:chOff x="3359040" y="2155502"/>
            <a:chExt cx="3583219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7859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78868" y="2571750"/>
            <a:ext cx="6515100" cy="101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5 times Box A or Box A is one fifth Box B</a:t>
            </a:r>
          </a:p>
        </p:txBody>
      </p:sp>
    </p:spTree>
    <p:extLst>
      <p:ext uri="{BB962C8B-B14F-4D97-AF65-F5344CB8AC3E}">
        <p14:creationId xmlns:p14="http://schemas.microsoft.com/office/powerpoint/2010/main" val="145409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745903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3 ÷ ☐ = 15 ÷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758" y="1898606"/>
            <a:ext cx="6903242" cy="29517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When you make a correct sentence, what is the relationship between the numbers 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90040" y="1408357"/>
            <a:ext cx="3583219" cy="375589"/>
            <a:chOff x="3359040" y="2155502"/>
            <a:chExt cx="3583219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7859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78868" y="2571750"/>
            <a:ext cx="6515100" cy="101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5 times Box A or Box A is one fifth Box 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13405" y="3076856"/>
            <a:ext cx="6680563" cy="2054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06077"/>
                </a:solidFill>
              </a:rPr>
              <a:t>If instead of 3 and 15, the first number was 40 and the second number was 80, what would the relationship be between the numbers in the two boxes? </a:t>
            </a:r>
          </a:p>
        </p:txBody>
      </p:sp>
    </p:spTree>
    <p:extLst>
      <p:ext uri="{BB962C8B-B14F-4D97-AF65-F5344CB8AC3E}">
        <p14:creationId xmlns:p14="http://schemas.microsoft.com/office/powerpoint/2010/main" val="8656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build="p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745903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3 ÷ ☐ = 15 ÷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758" y="1898606"/>
            <a:ext cx="6903242" cy="29517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When you make a correct sentence, what is the relationship between the numbers in Box A and Box B?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90040" y="1408357"/>
            <a:ext cx="3583219" cy="375589"/>
            <a:chOff x="3359040" y="2155502"/>
            <a:chExt cx="3583219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7859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78868" y="2571750"/>
            <a:ext cx="6515100" cy="101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5 times Box A or Box A is one fifth Box B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13405" y="3076856"/>
            <a:ext cx="6680563" cy="2054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06077"/>
                </a:solidFill>
              </a:rPr>
              <a:t>If instead of 3 and 15, the first number was 40 and the second number was 80, what would the relationship be between the numbers in the two boxes?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78868" y="4037678"/>
            <a:ext cx="6462600" cy="946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406077"/>
                </a:solidFill>
              </a:rPr>
              <a:t>Box B is 2 times Box A or… </a:t>
            </a:r>
            <a:endParaRPr lang="en-US" sz="2000" b="1" dirty="0">
              <a:solidFill>
                <a:srgbClr val="4060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build="p"/>
      <p:bldP spid="9" grpId="0" build="p"/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780" y="745332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3 ÷ ☐ = 15 ÷ ☐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2104" y="2005994"/>
            <a:ext cx="5570676" cy="29517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406077"/>
                </a:solidFill>
              </a:rPr>
              <a:t>If you put </a:t>
            </a:r>
            <a:r>
              <a:rPr lang="en-US" sz="2000" b="1" dirty="0">
                <a:solidFill>
                  <a:srgbClr val="406077"/>
                </a:solidFill>
              </a:rPr>
              <a:t>any</a:t>
            </a:r>
            <a:r>
              <a:rPr lang="en-US" sz="2000" dirty="0">
                <a:solidFill>
                  <a:srgbClr val="406077"/>
                </a:solidFill>
              </a:rPr>
              <a:t> number in Box A, can you still make a correct sentence? </a:t>
            </a:r>
          </a:p>
          <a:p>
            <a:r>
              <a:rPr lang="en-US" sz="2000" dirty="0">
                <a:solidFill>
                  <a:srgbClr val="406077"/>
                </a:solidFill>
              </a:rPr>
              <a:t>Explain your thinking clearly.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23320" y="1407786"/>
            <a:ext cx="3583219" cy="375589"/>
            <a:chOff x="3359040" y="2155502"/>
            <a:chExt cx="3583219" cy="375589"/>
          </a:xfrm>
        </p:grpSpPr>
        <p:sp>
          <p:nvSpPr>
            <p:cNvPr id="5" name="TextBox 4"/>
            <p:cNvSpPr txBox="1"/>
            <p:nvPr/>
          </p:nvSpPr>
          <p:spPr>
            <a:xfrm>
              <a:off x="3359040" y="216175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7859" y="215550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Box B</a:t>
              </a:r>
            </a:p>
          </p:txBody>
        </p:sp>
      </p:grp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8109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802482"/>
            <a:ext cx="6615000" cy="945000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/>
              <a:t>c</a:t>
            </a:r>
            <a:r>
              <a:rPr lang="en-US" sz="4800" dirty="0"/>
              <a:t> ÷ 8 = </a:t>
            </a:r>
            <a:r>
              <a:rPr lang="en-US" sz="4800" i="1" dirty="0"/>
              <a:t>d </a:t>
            </a:r>
            <a:r>
              <a:rPr lang="en-US" sz="4800" dirty="0"/>
              <a:t>÷ 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376" y="1955006"/>
            <a:ext cx="6615000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What can you say about </a:t>
            </a:r>
            <a:r>
              <a:rPr lang="en-US" sz="2200" i="1" dirty="0">
                <a:solidFill>
                  <a:srgbClr val="406077"/>
                </a:solidFill>
              </a:rPr>
              <a:t>c</a:t>
            </a:r>
            <a:r>
              <a:rPr lang="en-US" sz="2200" dirty="0">
                <a:solidFill>
                  <a:srgbClr val="406077"/>
                </a:solidFill>
              </a:rPr>
              <a:t> and </a:t>
            </a:r>
            <a:r>
              <a:rPr lang="en-US" sz="2200" i="1" dirty="0">
                <a:solidFill>
                  <a:srgbClr val="406077"/>
                </a:solidFill>
              </a:rPr>
              <a:t>d</a:t>
            </a:r>
            <a:r>
              <a:rPr lang="en-US" sz="2200" dirty="0">
                <a:solidFill>
                  <a:srgbClr val="406077"/>
                </a:solidFill>
              </a:rPr>
              <a:t> in this mathematical sentence? </a:t>
            </a:r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5" name="Max-18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556" y="44035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949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56" y="345281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</a:p>
        </p:txBody>
      </p:sp>
      <p:pic>
        <p:nvPicPr>
          <p:cNvPr id="5" name="max mod 4.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88" y="1370013"/>
            <a:ext cx="6002337" cy="3373437"/>
          </a:xfrm>
        </p:spPr>
      </p:pic>
      <p:sp>
        <p:nvSpPr>
          <p:cNvPr id="4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4165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9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625" y="1476375"/>
            <a:ext cx="5817394" cy="33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Algebraic relationships can:</a:t>
            </a:r>
          </a:p>
          <a:p>
            <a:r>
              <a:rPr lang="en-US" sz="2200" dirty="0">
                <a:solidFill>
                  <a:srgbClr val="406077"/>
                </a:solidFill>
              </a:rPr>
              <a:t>include fractions, decimals, negative numbers as well as integers</a:t>
            </a:r>
          </a:p>
          <a:p>
            <a:r>
              <a:rPr lang="en-US" sz="2200" dirty="0">
                <a:solidFill>
                  <a:srgbClr val="406077"/>
                </a:solidFill>
              </a:rPr>
              <a:t>be expressed in an efficient way</a:t>
            </a:r>
          </a:p>
          <a:p>
            <a:r>
              <a:rPr lang="en-US" sz="2200" dirty="0">
                <a:solidFill>
                  <a:srgbClr val="406077"/>
                </a:solidFill>
              </a:rPr>
              <a:t>be expressed in more than one way.</a:t>
            </a:r>
          </a:p>
        </p:txBody>
      </p:sp>
      <p:pic>
        <p:nvPicPr>
          <p:cNvPr id="4" name="Max-20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68" y="4384219"/>
            <a:ext cx="360000" cy="36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33556" y="345281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Summary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174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56" y="338138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Introduction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4" name="max mod 4.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88" y="1370013"/>
            <a:ext cx="6002337" cy="33734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7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33500" y="1269276"/>
            <a:ext cx="6615000" cy="720000"/>
          </a:xfrm>
        </p:spPr>
        <p:txBody>
          <a:bodyPr/>
          <a:lstStyle/>
          <a:p>
            <a:r>
              <a:rPr lang="en-US" dirty="0"/>
              <a:t>17 + ◼ = 15 + ▲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63537" y="2571750"/>
            <a:ext cx="5501732" cy="8437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numbers can be represented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by the ◼ and the ▲? </a:t>
            </a:r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3" name="1-Max- 5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556" y="44035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534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33500" y="554901"/>
            <a:ext cx="6615000" cy="720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17 + ◼ = 15 + ▲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363537" y="3325174"/>
            <a:ext cx="5780338" cy="8437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numbers can you put in Box A </a:t>
            </a:r>
            <a:br>
              <a:rPr lang="en-US" sz="2200" dirty="0">
                <a:solidFill>
                  <a:srgbClr val="406077"/>
                </a:solidFill>
              </a:rPr>
            </a:br>
            <a:r>
              <a:rPr lang="en-US" sz="2200" dirty="0">
                <a:solidFill>
                  <a:srgbClr val="406077"/>
                </a:solidFill>
              </a:rPr>
              <a:t>and Box B to make the sentence correct?   </a:t>
            </a:r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333500" y="1571439"/>
            <a:ext cx="6615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17 + ☐ = 15 + ☐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72810" y="2183539"/>
            <a:ext cx="3421855" cy="374447"/>
            <a:chOff x="3672810" y="2183539"/>
            <a:chExt cx="3421855" cy="374447"/>
          </a:xfrm>
        </p:grpSpPr>
        <p:sp>
          <p:nvSpPr>
            <p:cNvPr id="9" name="TextBox 8"/>
            <p:cNvSpPr txBox="1"/>
            <p:nvPr/>
          </p:nvSpPr>
          <p:spPr>
            <a:xfrm>
              <a:off x="3672810" y="218865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Box 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80265" y="218353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Box B</a:t>
              </a:r>
            </a:p>
          </p:txBody>
        </p:sp>
      </p:grpSp>
      <p:pic>
        <p:nvPicPr>
          <p:cNvPr id="2" name="2-Max -5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1" y="445652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958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33500" y="554901"/>
            <a:ext cx="6615000" cy="720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17 + ◼ = 15 + ▲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33638" y="3919836"/>
            <a:ext cx="6615000" cy="84375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406077"/>
                </a:solidFill>
              </a:rPr>
              <a:t>What values can </a:t>
            </a:r>
            <a:r>
              <a:rPr lang="en-US" sz="2200" i="1" dirty="0">
                <a:solidFill>
                  <a:srgbClr val="406077"/>
                </a:solidFill>
              </a:rPr>
              <a:t>a</a:t>
            </a:r>
            <a:r>
              <a:rPr lang="en-US" sz="2200" dirty="0">
                <a:solidFill>
                  <a:srgbClr val="406077"/>
                </a:solidFill>
              </a:rPr>
              <a:t> and </a:t>
            </a:r>
            <a:r>
              <a:rPr lang="en-US" sz="2200" i="1" dirty="0">
                <a:solidFill>
                  <a:srgbClr val="406077"/>
                </a:solidFill>
              </a:rPr>
              <a:t>b</a:t>
            </a:r>
            <a:r>
              <a:rPr lang="en-US" sz="2200" dirty="0">
                <a:solidFill>
                  <a:srgbClr val="406077"/>
                </a:solidFill>
              </a:rPr>
              <a:t> take?  </a:t>
            </a:r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79710" y="2626228"/>
            <a:ext cx="6615000" cy="720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17 </a:t>
            </a:r>
            <a:r>
              <a:rPr lang="en-US"/>
              <a:t>+ </a:t>
            </a:r>
            <a:r>
              <a:rPr lang="en-US" i="1"/>
              <a:t>a  </a:t>
            </a:r>
            <a:r>
              <a:rPr lang="en-US"/>
              <a:t>=  15 </a:t>
            </a:r>
            <a:r>
              <a:rPr lang="en-US" dirty="0"/>
              <a:t>+ </a:t>
            </a:r>
            <a:r>
              <a:rPr lang="en-US" i="1" dirty="0"/>
              <a:t>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33500" y="1571439"/>
            <a:ext cx="6615000" cy="986547"/>
            <a:chOff x="1333500" y="1571439"/>
            <a:chExt cx="6615000" cy="986547"/>
          </a:xfrm>
        </p:grpSpPr>
        <p:sp>
          <p:nvSpPr>
            <p:cNvPr id="7" name="Title 3"/>
            <p:cNvSpPr txBox="1">
              <a:spLocks/>
            </p:cNvSpPr>
            <p:nvPr/>
          </p:nvSpPr>
          <p:spPr>
            <a:xfrm>
              <a:off x="1333500" y="1571439"/>
              <a:ext cx="6615000" cy="72000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17 + ☐ = 15 + ☐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72810" y="218865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Box 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80265" y="218353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Box B</a:t>
              </a:r>
            </a:p>
          </p:txBody>
        </p:sp>
      </p:grpSp>
      <p:pic>
        <p:nvPicPr>
          <p:cNvPr id="3" name="3-Max- 5c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3" y="446836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58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565598"/>
            <a:ext cx="6615000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kind of answers would you expect from your students?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1566499"/>
            <a:ext cx="6615000" cy="602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Single value answers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333500" y="1840380"/>
            <a:ext cx="6615000" cy="11000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17 + </a:t>
            </a:r>
            <a:r>
              <a:rPr lang="en-US" i="1" dirty="0"/>
              <a:t>a</a:t>
            </a:r>
            <a:r>
              <a:rPr lang="en-US" dirty="0"/>
              <a:t> = 15 + </a:t>
            </a:r>
            <a:r>
              <a:rPr lang="en-US" i="1" dirty="0"/>
              <a:t>b</a:t>
            </a:r>
          </a:p>
        </p:txBody>
      </p: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21717" y="2996322"/>
            <a:ext cx="4510091" cy="830520"/>
            <a:chOff x="2321717" y="2996322"/>
            <a:chExt cx="4510091" cy="830520"/>
          </a:xfrm>
        </p:grpSpPr>
        <p:grpSp>
          <p:nvGrpSpPr>
            <p:cNvPr id="19" name="Group 18"/>
            <p:cNvGrpSpPr/>
            <p:nvPr/>
          </p:nvGrpSpPr>
          <p:grpSpPr>
            <a:xfrm>
              <a:off x="2321717" y="3019167"/>
              <a:ext cx="3738564" cy="807675"/>
              <a:chOff x="2321717" y="3019167"/>
              <a:chExt cx="3738564" cy="807675"/>
            </a:xfrm>
          </p:grpSpPr>
          <p:sp>
            <p:nvSpPr>
              <p:cNvPr id="10" name="Title 3"/>
              <p:cNvSpPr txBox="1">
                <a:spLocks/>
              </p:cNvSpPr>
              <p:nvPr/>
            </p:nvSpPr>
            <p:spPr>
              <a:xfrm>
                <a:off x="2321717" y="3042012"/>
                <a:ext cx="1493043" cy="784830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b="0" i="0" kern="1200">
                    <a:solidFill>
                      <a:srgbClr val="406077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algn="r"/>
                <a:r>
                  <a:rPr lang="en-US" i="1" dirty="0"/>
                  <a:t>a</a:t>
                </a:r>
                <a:r>
                  <a:rPr lang="en-US" dirty="0"/>
                  <a:t> =</a:t>
                </a:r>
                <a:endParaRPr lang="en-US" i="1" dirty="0"/>
              </a:p>
            </p:txBody>
          </p:sp>
          <p:sp>
            <p:nvSpPr>
              <p:cNvPr id="16" name="Title 3"/>
              <p:cNvSpPr txBox="1">
                <a:spLocks/>
              </p:cNvSpPr>
              <p:nvPr/>
            </p:nvSpPr>
            <p:spPr>
              <a:xfrm>
                <a:off x="4567238" y="3019167"/>
                <a:ext cx="1493043" cy="784830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b="0" i="0" kern="1200">
                    <a:solidFill>
                      <a:srgbClr val="406077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algn="r"/>
                <a:r>
                  <a:rPr lang="en-US" i="1" dirty="0"/>
                  <a:t>b</a:t>
                </a:r>
                <a:r>
                  <a:rPr lang="en-US" dirty="0"/>
                  <a:t> =</a:t>
                </a:r>
                <a:endParaRPr lang="en-US" i="1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814761" y="2996322"/>
              <a:ext cx="3017047" cy="807675"/>
              <a:chOff x="3814761" y="2996322"/>
              <a:chExt cx="3017047" cy="807675"/>
            </a:xfrm>
          </p:grpSpPr>
          <p:sp>
            <p:nvSpPr>
              <p:cNvPr id="15" name="Title 3"/>
              <p:cNvSpPr txBox="1">
                <a:spLocks/>
              </p:cNvSpPr>
              <p:nvPr/>
            </p:nvSpPr>
            <p:spPr>
              <a:xfrm>
                <a:off x="3814761" y="3019167"/>
                <a:ext cx="771526" cy="784830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b="0" i="0" kern="1200">
                    <a:solidFill>
                      <a:srgbClr val="406077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algn="l"/>
                <a:r>
                  <a:rPr lang="en-US" dirty="0">
                    <a:solidFill>
                      <a:srgbClr val="C00000"/>
                    </a:solidFill>
                  </a:rPr>
                  <a:t>1</a:t>
                </a:r>
                <a:endParaRPr lang="en-US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itle 3"/>
              <p:cNvSpPr txBox="1">
                <a:spLocks/>
              </p:cNvSpPr>
              <p:nvPr/>
            </p:nvSpPr>
            <p:spPr>
              <a:xfrm>
                <a:off x="6060282" y="2996322"/>
                <a:ext cx="771526" cy="784830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500" b="0" i="0" kern="1200">
                    <a:solidFill>
                      <a:srgbClr val="406077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algn="l"/>
                <a:r>
                  <a:rPr lang="en-US" dirty="0">
                    <a:solidFill>
                      <a:srgbClr val="C00000"/>
                    </a:solidFill>
                  </a:rPr>
                  <a:t>3</a:t>
                </a:r>
                <a:endParaRPr lang="en-US" i="1" dirty="0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23" name="4-Max-6a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68" y="44035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855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333500" y="1840380"/>
            <a:ext cx="6615000" cy="11000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17 + </a:t>
            </a:r>
            <a:r>
              <a:rPr lang="en-US" i="1" dirty="0"/>
              <a:t>a</a:t>
            </a:r>
            <a:r>
              <a:rPr lang="en-US" dirty="0"/>
              <a:t> = 15 + </a:t>
            </a:r>
            <a:r>
              <a:rPr lang="en-US" i="1" dirty="0"/>
              <a:t>b</a:t>
            </a:r>
          </a:p>
        </p:txBody>
      </p:sp>
      <p:sp>
        <p:nvSpPr>
          <p:cNvPr id="9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21717" y="3019167"/>
            <a:ext cx="3738564" cy="807675"/>
            <a:chOff x="2321717" y="3019167"/>
            <a:chExt cx="3738564" cy="807675"/>
          </a:xfrm>
        </p:grpSpPr>
        <p:sp>
          <p:nvSpPr>
            <p:cNvPr id="10" name="Title 3"/>
            <p:cNvSpPr txBox="1">
              <a:spLocks/>
            </p:cNvSpPr>
            <p:nvPr/>
          </p:nvSpPr>
          <p:spPr>
            <a:xfrm>
              <a:off x="2321717" y="3042012"/>
              <a:ext cx="1493043" cy="78483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r"/>
              <a:r>
                <a:rPr lang="en-US" i="1" dirty="0"/>
                <a:t>a</a:t>
              </a:r>
              <a:r>
                <a:rPr lang="en-US" dirty="0"/>
                <a:t> =</a:t>
              </a:r>
              <a:endParaRPr lang="en-US" i="1" dirty="0"/>
            </a:p>
          </p:txBody>
        </p:sp>
        <p:sp>
          <p:nvSpPr>
            <p:cNvPr id="16" name="Title 3"/>
            <p:cNvSpPr txBox="1">
              <a:spLocks/>
            </p:cNvSpPr>
            <p:nvPr/>
          </p:nvSpPr>
          <p:spPr>
            <a:xfrm>
              <a:off x="4567238" y="3019167"/>
              <a:ext cx="1493043" cy="78483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r"/>
              <a:r>
                <a:rPr lang="en-US" i="1" dirty="0"/>
                <a:t>b</a:t>
              </a:r>
              <a:r>
                <a:rPr lang="en-US" dirty="0"/>
                <a:t> =</a:t>
              </a:r>
              <a:endParaRPr lang="en-US" i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4761" y="2996322"/>
            <a:ext cx="3017047" cy="807675"/>
            <a:chOff x="3814761" y="2996322"/>
            <a:chExt cx="3017047" cy="807675"/>
          </a:xfrm>
        </p:grpSpPr>
        <p:sp>
          <p:nvSpPr>
            <p:cNvPr id="15" name="Title 3"/>
            <p:cNvSpPr txBox="1">
              <a:spLocks/>
            </p:cNvSpPr>
            <p:nvPr/>
          </p:nvSpPr>
          <p:spPr>
            <a:xfrm>
              <a:off x="3814761" y="3019167"/>
              <a:ext cx="771526" cy="78483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l"/>
              <a:r>
                <a:rPr lang="en-US" dirty="0">
                  <a:solidFill>
                    <a:srgbClr val="C00000"/>
                  </a:solidFill>
                </a:rPr>
                <a:t>2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sp>
          <p:nvSpPr>
            <p:cNvPr id="17" name="Title 3"/>
            <p:cNvSpPr txBox="1">
              <a:spLocks/>
            </p:cNvSpPr>
            <p:nvPr/>
          </p:nvSpPr>
          <p:spPr>
            <a:xfrm>
              <a:off x="6060282" y="2996322"/>
              <a:ext cx="771526" cy="78483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l"/>
              <a:r>
                <a:rPr lang="en-US" dirty="0">
                  <a:solidFill>
                    <a:srgbClr val="C00000"/>
                  </a:solidFill>
                </a:rPr>
                <a:t>4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2" name="5-Max-6b-slid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1" y="4403589"/>
            <a:ext cx="360000" cy="360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814761" y="2996322"/>
            <a:ext cx="3017047" cy="807675"/>
            <a:chOff x="3814761" y="2996322"/>
            <a:chExt cx="3017047" cy="807675"/>
          </a:xfrm>
        </p:grpSpPr>
        <p:sp>
          <p:nvSpPr>
            <p:cNvPr id="31" name="Title 3"/>
            <p:cNvSpPr txBox="1">
              <a:spLocks/>
            </p:cNvSpPr>
            <p:nvPr/>
          </p:nvSpPr>
          <p:spPr>
            <a:xfrm>
              <a:off x="3814761" y="3019167"/>
              <a:ext cx="771526" cy="78483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l"/>
              <a:r>
                <a:rPr lang="en-US" dirty="0">
                  <a:solidFill>
                    <a:srgbClr val="C00000"/>
                  </a:solidFill>
                </a:rPr>
                <a:t>3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sp>
          <p:nvSpPr>
            <p:cNvPr id="32" name="Title 3"/>
            <p:cNvSpPr txBox="1">
              <a:spLocks/>
            </p:cNvSpPr>
            <p:nvPr/>
          </p:nvSpPr>
          <p:spPr>
            <a:xfrm>
              <a:off x="6060282" y="2996322"/>
              <a:ext cx="771526" cy="78483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b="0" i="0" kern="1200">
                  <a:solidFill>
                    <a:srgbClr val="406077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l"/>
              <a:r>
                <a:rPr lang="en-US" dirty="0">
                  <a:solidFill>
                    <a:srgbClr val="C00000"/>
                  </a:solidFill>
                </a:rPr>
                <a:t>5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333500" y="565598"/>
            <a:ext cx="6615000" cy="945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kind of answers would you expect from your students?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333500" y="1566499"/>
            <a:ext cx="6615000" cy="602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406077"/>
                </a:solidFill>
              </a:rPr>
              <a:t>Single value answers</a:t>
            </a:r>
          </a:p>
        </p:txBody>
      </p:sp>
    </p:spTree>
    <p:extLst>
      <p:ext uri="{BB962C8B-B14F-4D97-AF65-F5344CB8AC3E}">
        <p14:creationId xmlns:p14="http://schemas.microsoft.com/office/powerpoint/2010/main" val="2532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  <p:bldP spid="21" grpId="0" build="p"/>
    </p:bldLst>
  </p:timing>
</p:sld>
</file>

<file path=ppt/theme/theme1.xml><?xml version="1.0" encoding="utf-8"?>
<a:theme xmlns:a="http://schemas.openxmlformats.org/drawingml/2006/main" name="dimens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mensions2.potx" id="{98B4205F-23EA-1341-88EE-BC9D2521498B}" vid="{E4BB1F3B-EF54-374D-89E5-2E5127E2844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mensions2.potx" id="{98B4205F-23EA-1341-88EE-BC9D2521498B}" vid="{D05A3075-C42B-6E41-BC5E-6B62C93E407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algebraic_reasoning_module4_v1</Template>
  <TotalTime>2107</TotalTime>
  <Words>1277</Words>
  <Application>Microsoft Macintosh PowerPoint</Application>
  <PresentationFormat>On-screen Show (16:9)</PresentationFormat>
  <Paragraphs>232</Paragraphs>
  <Slides>36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dimensions</vt:lpstr>
      <vt:lpstr>1_Office Theme</vt:lpstr>
      <vt:lpstr>Beginning algebraic reasoning</vt:lpstr>
      <vt:lpstr>Developed by Max Stephens</vt:lpstr>
      <vt:lpstr>How to use this module</vt:lpstr>
      <vt:lpstr>Introduction</vt:lpstr>
      <vt:lpstr>17 + ◼ = 15 + ▲</vt:lpstr>
      <vt:lpstr>17 + ◼ = 15 + ▲</vt:lpstr>
      <vt:lpstr>17 + ◼ = 15 + ▲</vt:lpstr>
      <vt:lpstr>What kind of answers would you expect from your students?</vt:lpstr>
      <vt:lpstr>What kind of answers would you expect from your students?</vt:lpstr>
      <vt:lpstr>PowerPoint Presentation</vt:lpstr>
      <vt:lpstr>PowerPoint Presentation</vt:lpstr>
      <vt:lpstr>Making a mathematical rule  17 + a = 15 + b</vt:lpstr>
      <vt:lpstr>PowerPoint Presentation</vt:lpstr>
      <vt:lpstr>PowerPoint Presentation</vt:lpstr>
      <vt:lpstr>What can you say about c and d in this mathematical sentence? c + 2 = d + 10</vt:lpstr>
      <vt:lpstr>Think about the following mathematical sentence which uses the operation of subtraction:</vt:lpstr>
      <vt:lpstr>72 – ☐ = 75 – ☐</vt:lpstr>
      <vt:lpstr>903 – ☐ = 908 – ☐</vt:lpstr>
      <vt:lpstr>903 – ☐ = 908 – ☐</vt:lpstr>
      <vt:lpstr>c – 7 = d – 10 </vt:lpstr>
      <vt:lpstr>c – 7 = d – 10 </vt:lpstr>
      <vt:lpstr>5 ✕ ☐ = 10 ✕ ☐ </vt:lpstr>
      <vt:lpstr>5 ✕ ☐ = 10 ✕ ☐ </vt:lpstr>
      <vt:lpstr>5 ✕ ☐ = 10 ✕ ☐ </vt:lpstr>
      <vt:lpstr>5 ✕ ☐ = 10 ✕ ☐ </vt:lpstr>
      <vt:lpstr>5 ✕ ☐ = 10 ✕ ☐ </vt:lpstr>
      <vt:lpstr>5 ✕ ☐ = 10 ✕ ☐ </vt:lpstr>
      <vt:lpstr>c ✕ 2 = d ✕ 14 </vt:lpstr>
      <vt:lpstr>3 ÷ ☐ = 15 ÷ ☐ </vt:lpstr>
      <vt:lpstr>3 ÷ ☐ = 15 ÷ ☐ </vt:lpstr>
      <vt:lpstr>3 ÷ ☐ = 15 ÷ ☐ </vt:lpstr>
      <vt:lpstr>3 ÷ ☐ = 15 ÷ ☐ </vt:lpstr>
      <vt:lpstr>3 ÷ ☐ = 15 ÷ ☐ </vt:lpstr>
      <vt:lpstr>c ÷ 8 = d ÷ 24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Algebraic reasoning</dc:title>
  <dc:creator>Toby Spencer</dc:creator>
  <cp:lastModifiedBy>Toby Spencer</cp:lastModifiedBy>
  <cp:revision>69</cp:revision>
  <cp:lastPrinted>2015-01-29T03:23:13Z</cp:lastPrinted>
  <dcterms:created xsi:type="dcterms:W3CDTF">2016-02-16T01:08:46Z</dcterms:created>
  <dcterms:modified xsi:type="dcterms:W3CDTF">2018-08-16T01:21:37Z</dcterms:modified>
</cp:coreProperties>
</file>