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  <p:sldMasterId id="2147483816" r:id="rId2"/>
  </p:sldMasterIdLst>
  <p:notesMasterIdLst>
    <p:notesMasterId r:id="rId38"/>
  </p:notesMasterIdLst>
  <p:handoutMasterIdLst>
    <p:handoutMasterId r:id="rId39"/>
  </p:handoutMasterIdLst>
  <p:sldIdLst>
    <p:sldId id="256" r:id="rId3"/>
    <p:sldId id="259" r:id="rId4"/>
    <p:sldId id="261" r:id="rId5"/>
    <p:sldId id="257" r:id="rId6"/>
    <p:sldId id="262" r:id="rId7"/>
    <p:sldId id="290" r:id="rId8"/>
    <p:sldId id="264" r:id="rId9"/>
    <p:sldId id="291" r:id="rId10"/>
    <p:sldId id="292" r:id="rId11"/>
    <p:sldId id="293" r:id="rId12"/>
    <p:sldId id="267" r:id="rId13"/>
    <p:sldId id="268" r:id="rId14"/>
    <p:sldId id="269" r:id="rId15"/>
    <p:sldId id="294" r:id="rId16"/>
    <p:sldId id="299" r:id="rId17"/>
    <p:sldId id="30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406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9" autoAdjust="0"/>
    <p:restoredTop sz="94635" autoAdjust="0"/>
  </p:normalViewPr>
  <p:slideViewPr>
    <p:cSldViewPr snapToGrid="0" snapToObjects="1">
      <p:cViewPr varScale="1">
        <p:scale>
          <a:sx n="164" d="100"/>
          <a:sy n="164" d="100"/>
        </p:scale>
        <p:origin x="176" y="5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AE22-BA42-E844-AF4D-3FC3DEF54B2D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9726-895E-5642-AF69-D29CC26818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61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DB789-A0E4-FC41-A88F-E0D29EABCBC2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8FC2C-B79D-6546-A7CD-42435F8CEE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8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0" y="841772"/>
            <a:ext cx="6615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701529"/>
            <a:ext cx="6615000" cy="17550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2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73844"/>
            <a:ext cx="6615000" cy="945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1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1282304"/>
            <a:ext cx="66150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3442098"/>
            <a:ext cx="66150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80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500" y="1441429"/>
            <a:ext cx="32400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1333500" y="1441429"/>
            <a:ext cx="32400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4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526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31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336946"/>
            <a:ext cx="317003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538" y="740569"/>
            <a:ext cx="401300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3501" y="1537096"/>
            <a:ext cx="317003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58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336946"/>
            <a:ext cx="307382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02628" y="740569"/>
            <a:ext cx="4052455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3501" y="1537096"/>
            <a:ext cx="3073822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9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7875" y="841773"/>
            <a:ext cx="6705600" cy="116800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7875" y="2085975"/>
            <a:ext cx="67056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1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3500" y="273844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1369219"/>
            <a:ext cx="6615000" cy="33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080000" cy="5143500"/>
          </a:xfrm>
          <a:prstGeom prst="rect">
            <a:avLst/>
          </a:prstGeom>
          <a:gradFill flip="none" rotWithShape="1">
            <a:gsLst>
              <a:gs pos="0">
                <a:srgbClr val="406077"/>
              </a:gs>
              <a:gs pos="79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8" name="Picture 8" descr="dimensions_logo_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258367"/>
            <a:ext cx="945000" cy="7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1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6875" y="2463404"/>
            <a:ext cx="7477125" cy="2303859"/>
          </a:xfrm>
          <a:prstGeom prst="rect">
            <a:avLst/>
          </a:prstGeom>
          <a:gradFill flip="none" rotWithShape="1">
            <a:gsLst>
              <a:gs pos="91000">
                <a:srgbClr val="406077"/>
              </a:gs>
              <a:gs pos="9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 flipH="1">
            <a:off x="0" y="4767263"/>
            <a:ext cx="6858000" cy="384572"/>
          </a:xfrm>
          <a:prstGeom prst="rect">
            <a:avLst/>
          </a:prstGeom>
          <a:gradFill flip="none" rotWithShape="1">
            <a:gsLst>
              <a:gs pos="100000">
                <a:srgbClr val="406077"/>
              </a:gs>
              <a:gs pos="2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 flipV="1">
            <a:off x="2050257" y="2339579"/>
            <a:ext cx="7093744" cy="123825"/>
          </a:xfrm>
          <a:prstGeom prst="rect">
            <a:avLst/>
          </a:prstGeom>
          <a:solidFill>
            <a:srgbClr val="CE1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3" name="Picture 9" descr="dimensions_logo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2875"/>
            <a:ext cx="1838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50257" y="2019301"/>
            <a:ext cx="7093744" cy="402431"/>
          </a:xfrm>
          <a:prstGeom prst="rect">
            <a:avLst/>
          </a:prstGeom>
          <a:solidFill>
            <a:srgbClr val="406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05" y="3886201"/>
            <a:ext cx="715565" cy="7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4v"/><Relationship Id="rId1" Type="http://schemas.microsoft.com/office/2007/relationships/media" Target="../media/media13.m4v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Beginning algebraic reasoning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7875" y="2061912"/>
            <a:ext cx="6705600" cy="342900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Module 5: Seeing, noticing and </a:t>
            </a:r>
            <a:r>
              <a:rPr lang="en-US" sz="2000" dirty="0" err="1"/>
              <a:t>generalising</a:t>
            </a:r>
            <a:r>
              <a:rPr lang="en-US" sz="2000" dirty="0"/>
              <a:t> 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369219"/>
            <a:ext cx="6615000" cy="9815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Dianne’s ‘rule’ for calculating the number of matchsticks to make 10 cells.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50814"/>
            <a:ext cx="6615000" cy="715363"/>
          </a:xfrm>
          <a:prstGeom prst="rect">
            <a:avLst/>
          </a:prstGeo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33500" y="3182878"/>
            <a:ext cx="6615000" cy="947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10 ✕ 3 + 1 = 31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33500" y="3613273"/>
            <a:ext cx="6615000" cy="90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Dianne need to make 25 cells?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33500" y="4374774"/>
            <a:ext cx="6615000" cy="63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25 ✕ 3 + 1 = 76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33500" y="329991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Dianne’s solution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423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21970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Another 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071508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What is the rule for calculating the number of matchsticks to make 10 cells?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1183344"/>
            <a:ext cx="6615000" cy="71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2081801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What is the rule for calculating the number of matchsticks to make 10 cells?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1183344"/>
            <a:ext cx="6615000" cy="71536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33500" y="2844067"/>
            <a:ext cx="6615000" cy="63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 + 10 ✕ 3 = 76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33500" y="329711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Another version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21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346033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Sergio’s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071508"/>
            <a:ext cx="5834132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Sergio’s rule for calculating the number of matchsticks to make 10 cells. 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1226865"/>
            <a:ext cx="6615000" cy="715363"/>
          </a:xfrm>
          <a:prstGeom prst="rect">
            <a:avLst/>
          </a:prstGeom>
        </p:spPr>
      </p:pic>
      <p:pic>
        <p:nvPicPr>
          <p:cNvPr id="4" name="Max-m5-8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330" y="43739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1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479" y="321077"/>
            <a:ext cx="6615000" cy="945000"/>
          </a:xfrm>
        </p:spPr>
        <p:txBody>
          <a:bodyPr/>
          <a:lstStyle/>
          <a:p>
            <a:r>
              <a:rPr lang="en-US" sz="3200" b="1" dirty="0"/>
              <a:t>Sergio’s</a:t>
            </a:r>
            <a:r>
              <a:rPr lang="en-US" dirty="0"/>
              <a:t>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071508"/>
            <a:ext cx="6090805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Sergio’s rule for calculating the number of matchsticks to make 10 cells. 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203919"/>
            <a:ext cx="6615000" cy="7153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64500" y="2887639"/>
            <a:ext cx="6615000" cy="132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10 ✕ 4 – 9 = 31</a:t>
            </a:r>
          </a:p>
        </p:txBody>
      </p:sp>
    </p:spTree>
    <p:extLst>
      <p:ext uri="{BB962C8B-B14F-4D97-AF65-F5344CB8AC3E}">
        <p14:creationId xmlns:p14="http://schemas.microsoft.com/office/powerpoint/2010/main" val="206270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479" y="321077"/>
            <a:ext cx="6615000" cy="945000"/>
          </a:xfrm>
        </p:spPr>
        <p:txBody>
          <a:bodyPr/>
          <a:lstStyle/>
          <a:p>
            <a:r>
              <a:rPr lang="en-US" sz="3200" b="1" dirty="0"/>
              <a:t>Sergio’s</a:t>
            </a:r>
            <a:r>
              <a:rPr lang="en-US" dirty="0"/>
              <a:t>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071508"/>
            <a:ext cx="6090805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Sergio’s rule for calculating the number of matchsticks to make 10 cells. 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203919"/>
            <a:ext cx="6615000" cy="7153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64500" y="2887639"/>
            <a:ext cx="6615000" cy="132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10 ✕ 4 – 9 = 31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64500" y="3333760"/>
            <a:ext cx="6615000" cy="132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Sergio need to make 25 cells? </a:t>
            </a:r>
          </a:p>
        </p:txBody>
      </p:sp>
    </p:spTree>
    <p:extLst>
      <p:ext uri="{BB962C8B-B14F-4D97-AF65-F5344CB8AC3E}">
        <p14:creationId xmlns:p14="http://schemas.microsoft.com/office/powerpoint/2010/main" val="3149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479" y="321077"/>
            <a:ext cx="6615000" cy="945000"/>
          </a:xfrm>
        </p:spPr>
        <p:txBody>
          <a:bodyPr/>
          <a:lstStyle/>
          <a:p>
            <a:r>
              <a:rPr lang="en-US" sz="3200" b="1" dirty="0"/>
              <a:t>Sergio’s</a:t>
            </a:r>
            <a:r>
              <a:rPr lang="en-US" dirty="0"/>
              <a:t>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071508"/>
            <a:ext cx="6090805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Sergio’s rule for calculating the number of matchsticks to make 10 cells. 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203919"/>
            <a:ext cx="6615000" cy="7153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64500" y="2887639"/>
            <a:ext cx="6615000" cy="132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10 ✕ 4 – 9 = 31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64500" y="3333760"/>
            <a:ext cx="6615000" cy="132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Sergio need to make 25 cells?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56479" y="4118095"/>
            <a:ext cx="6615000" cy="63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25 ✕ 4 – 24 = 76</a:t>
            </a:r>
          </a:p>
        </p:txBody>
      </p:sp>
    </p:spTree>
    <p:extLst>
      <p:ext uri="{BB962C8B-B14F-4D97-AF65-F5344CB8AC3E}">
        <p14:creationId xmlns:p14="http://schemas.microsoft.com/office/powerpoint/2010/main" val="20004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 build="p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346034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Max’s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112400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Max’s rule for calculating the number of matchsticks to make 10 cells.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33500" y="1167401"/>
            <a:ext cx="6615577" cy="715425"/>
          </a:xfrm>
          <a:prstGeom prst="rect">
            <a:avLst/>
          </a:prstGeom>
        </p:spPr>
      </p:pic>
      <p:pic>
        <p:nvPicPr>
          <p:cNvPr id="6" name="Max-m5-9a-slide edit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41" y="43842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38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071508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Max’s rule for calculating the number of matchsticks to make 10 cells.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64500" y="2844537"/>
            <a:ext cx="6615000" cy="129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11 ✕ 2 + 9 = 31</a:t>
            </a:r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Max need to make 25 cells?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167401"/>
            <a:ext cx="6615577" cy="7154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64500" y="346034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Max’s solution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5503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071508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Max’s rule for calculating the number of matchsticks to make 10 cells.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64500" y="2844537"/>
            <a:ext cx="6615000" cy="129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11 ✕ 2 + 9 = 31</a:t>
            </a:r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Max need to make 25 cells?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64500" y="4078446"/>
            <a:ext cx="6615000" cy="63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26 ✕ 2 + 24 = 76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167401"/>
            <a:ext cx="6615577" cy="71542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64500" y="346034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Max’s solution</a:t>
            </a:r>
          </a:p>
        </p:txBody>
      </p:sp>
    </p:spTree>
    <p:extLst>
      <p:ext uri="{BB962C8B-B14F-4D97-AF65-F5344CB8AC3E}">
        <p14:creationId xmlns:p14="http://schemas.microsoft.com/office/powerpoint/2010/main" val="13054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256735"/>
            <a:ext cx="3170039" cy="1200150"/>
          </a:xfrm>
        </p:spPr>
        <p:txBody>
          <a:bodyPr/>
          <a:lstStyle/>
          <a:p>
            <a:r>
              <a:rPr lang="en-US" dirty="0"/>
              <a:t>Developed by</a:t>
            </a:r>
            <a:br>
              <a:rPr lang="en-US" dirty="0"/>
            </a:br>
            <a:r>
              <a:rPr lang="en-US" dirty="0"/>
              <a:t>Max Stephens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3501" y="1456885"/>
            <a:ext cx="3170038" cy="2858691"/>
          </a:xfrm>
        </p:spPr>
        <p:txBody>
          <a:bodyPr/>
          <a:lstStyle/>
          <a:p>
            <a:r>
              <a:rPr lang="en-US" dirty="0">
                <a:solidFill>
                  <a:srgbClr val="406077"/>
                </a:solidFill>
              </a:rPr>
              <a:t>University of Melbourne</a:t>
            </a:r>
          </a:p>
        </p:txBody>
      </p:sp>
      <p:pic>
        <p:nvPicPr>
          <p:cNvPr id="11" name="Picture 10" descr="max_stephe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10221" b="9330"/>
          <a:stretch/>
        </p:blipFill>
        <p:spPr>
          <a:xfrm rot="5400000">
            <a:off x="4698721" y="1274464"/>
            <a:ext cx="3655218" cy="2587428"/>
          </a:xfrm>
          <a:prstGeom prst="rect">
            <a:avLst/>
          </a:prstGeom>
        </p:spPr>
      </p:pic>
      <p:sp>
        <p:nvSpPr>
          <p:cNvPr id="12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346033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Leanne’s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107575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Leanne’s rule for calculating the number of matchsticks to make 10 cells. 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1162575"/>
            <a:ext cx="6615000" cy="715363"/>
          </a:xfrm>
          <a:prstGeom prst="rect">
            <a:avLst/>
          </a:prstGeom>
        </p:spPr>
      </p:pic>
      <p:pic>
        <p:nvPicPr>
          <p:cNvPr id="6" name="Max-m5-10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903" y="43739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5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83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107575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Leanne’s rule for calculating the number of matchsticks to make 10 cells. 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64500" y="2905672"/>
            <a:ext cx="6615000" cy="132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4 + 9 ✕ 3 = 31</a:t>
            </a:r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Leanne need to make 25 cells?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162575"/>
            <a:ext cx="6615000" cy="71536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64500" y="346033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Leanne’s solution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946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500" y="2107575"/>
            <a:ext cx="6615000" cy="266241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Leanne’s rule for calculating the number of matchsticks to make 10 cells. </a:t>
            </a:r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4 + 9 ✕ 3 = 31</a:t>
            </a:r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Leanne need to make 25 cells?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33500" y="4034807"/>
            <a:ext cx="6615000" cy="132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4 + 24 ✕ 3 = 76</a:t>
            </a:r>
            <a:r>
              <a:rPr lang="en-US" dirty="0"/>
              <a:t> </a:t>
            </a:r>
            <a:endParaRPr lang="en-US" dirty="0">
              <a:solidFill>
                <a:srgbClr val="40607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162575"/>
            <a:ext cx="6615000" cy="71536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64500" y="346033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Leanne’s solution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66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54054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Solutions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290393"/>
              </p:ext>
            </p:extLst>
          </p:nvPr>
        </p:nvGraphicFramePr>
        <p:xfrm>
          <a:off x="1333500" y="1370013"/>
          <a:ext cx="661511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Dianne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(10 ✕ 3) + 1  </a:t>
                      </a:r>
                      <a:r>
                        <a:rPr lang="de-DE" sz="2400" b="0" dirty="0" err="1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1 + (10 ✕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Sergio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(4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10) – 9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(11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 2) + 9</a:t>
                      </a:r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Leanne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 + (9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3500" y="3523129"/>
            <a:ext cx="66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Are any of these the same as the rule that you developed at the start of the module? </a:t>
            </a:r>
          </a:p>
        </p:txBody>
      </p:sp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26618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46033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Other possible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369219"/>
            <a:ext cx="7249026" cy="3122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Sandra said that her solution was: 10 + 10 + 11</a:t>
            </a:r>
          </a:p>
          <a:p>
            <a:pPr marL="0" indent="0">
              <a:buNone/>
            </a:pPr>
            <a:endParaRPr lang="en-US" dirty="0">
              <a:solidFill>
                <a:srgbClr val="406077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Describe her thinking.</a:t>
            </a:r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6981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possible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369219"/>
            <a:ext cx="7446170" cy="163306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Sandra said that her solution was 10 + 10 + 11</a:t>
            </a:r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Describe her thinking.</a:t>
            </a:r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33500" y="2796065"/>
            <a:ext cx="7184858" cy="1937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406077"/>
                </a:solidFill>
              </a:rPr>
              <a:t>Peter said that his method was similar to Sandra’s but he wrote 20 + 9 + 2</a:t>
            </a:r>
          </a:p>
          <a:p>
            <a:pPr marL="0" indent="0">
              <a:buFont typeface="Arial"/>
              <a:buNone/>
            </a:pPr>
            <a:r>
              <a:rPr lang="en-US" dirty="0">
                <a:solidFill>
                  <a:srgbClr val="406077"/>
                </a:solidFill>
              </a:rPr>
              <a:t>Describe his thinking.</a:t>
            </a:r>
          </a:p>
        </p:txBody>
      </p:sp>
    </p:spTree>
    <p:extLst>
      <p:ext uri="{BB962C8B-B14F-4D97-AF65-F5344CB8AC3E}">
        <p14:creationId xmlns:p14="http://schemas.microsoft.com/office/powerpoint/2010/main" val="10159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38012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Solutions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228805"/>
              </p:ext>
            </p:extLst>
          </p:nvPr>
        </p:nvGraphicFramePr>
        <p:xfrm>
          <a:off x="1878931" y="1339516"/>
          <a:ext cx="6615114" cy="2773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697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Dianne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(10 ✕ 3) + 1  </a:t>
                      </a:r>
                      <a:r>
                        <a:rPr lang="de-DE" sz="2400" b="0" dirty="0" err="1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1 + (10 ✕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Sergio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(4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10) – 9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(11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 2) + 9</a:t>
                      </a:r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Leanne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 + (9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Sandra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 + 10 + 11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 + 9 + 2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3" name="Max-m5-13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588" y="43739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18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29991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Solutions</a:t>
            </a:r>
          </a:p>
        </p:txBody>
      </p:sp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7086"/>
              </p:ext>
            </p:extLst>
          </p:nvPr>
        </p:nvGraphicFramePr>
        <p:xfrm>
          <a:off x="2079458" y="1334838"/>
          <a:ext cx="6615114" cy="276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676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Dianne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de-DE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 3) + 1  </a:t>
                      </a:r>
                      <a:r>
                        <a:rPr lang="de-DE" sz="2400" b="0" dirty="0" err="1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1 + (</a:t>
                      </a:r>
                      <a:r>
                        <a:rPr lang="de-DE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Sergio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(4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is-IS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 – </a:t>
                      </a:r>
                      <a:r>
                        <a:rPr lang="is-IS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11</a:t>
                      </a:r>
                      <a:r>
                        <a:rPr lang="en-US" sz="2400" dirty="0"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 2) +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9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Leanne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 + (</a:t>
                      </a:r>
                      <a:r>
                        <a:rPr lang="is-IS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lang="is-IS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Sandra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+ 2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Max-m5-13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380" y="43739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96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3500" y="562602"/>
            <a:ext cx="6615000" cy="94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Peter said that his solution would give the following results: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754286"/>
              </p:ext>
            </p:extLst>
          </p:nvPr>
        </p:nvGraphicFramePr>
        <p:xfrm>
          <a:off x="1333386" y="1690855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 + 9 + 2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 31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817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942566"/>
              </p:ext>
            </p:extLst>
          </p:nvPr>
        </p:nvGraphicFramePr>
        <p:xfrm>
          <a:off x="1333386" y="1591005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 + 9 + 2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 31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169487"/>
              </p:ext>
            </p:extLst>
          </p:nvPr>
        </p:nvGraphicFramePr>
        <p:xfrm>
          <a:off x="1333386" y="2048205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 + 24 + 2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 76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620597"/>
              </p:ext>
            </p:extLst>
          </p:nvPr>
        </p:nvGraphicFramePr>
        <p:xfrm>
          <a:off x="1333272" y="2505405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+ 49 + 2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 151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275630"/>
              </p:ext>
            </p:extLst>
          </p:nvPr>
        </p:nvGraphicFramePr>
        <p:xfrm>
          <a:off x="1333272" y="2962605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 + 99 + 2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 301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33386" y="3819526"/>
            <a:ext cx="661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What varies and what stays the same?</a:t>
            </a:r>
          </a:p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Can you see any other patterns?</a:t>
            </a:r>
          </a:p>
        </p:txBody>
      </p:sp>
      <p:pic>
        <p:nvPicPr>
          <p:cNvPr id="3" name="Max-m5-14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27" y="4373926"/>
            <a:ext cx="360000" cy="360000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333500" y="562602"/>
            <a:ext cx="6615000" cy="94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Peter said that his solution would give the following results:</a:t>
            </a:r>
          </a:p>
        </p:txBody>
      </p:sp>
    </p:spTree>
    <p:extLst>
      <p:ext uri="{BB962C8B-B14F-4D97-AF65-F5344CB8AC3E}">
        <p14:creationId xmlns:p14="http://schemas.microsoft.com/office/powerpoint/2010/main" val="19598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784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08865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How to use this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268" y="1288885"/>
            <a:ext cx="6615000" cy="3375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406077"/>
                </a:solidFill>
              </a:rPr>
              <a:t>Turn up the sound on your computer.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Movies and sound will play automatically.</a:t>
            </a:r>
          </a:p>
          <a:p>
            <a:r>
              <a:rPr lang="en-US" dirty="0">
                <a:solidFill>
                  <a:srgbClr val="406077"/>
                </a:solidFill>
              </a:rPr>
              <a:t>There will be pauses for discussion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— take as long as you need.</a:t>
            </a:r>
          </a:p>
          <a:p>
            <a:r>
              <a:rPr lang="en-US" dirty="0">
                <a:solidFill>
                  <a:srgbClr val="406077"/>
                </a:solidFill>
              </a:rPr>
              <a:t>Slides will indicate when you should click to continue.</a:t>
            </a:r>
          </a:p>
          <a:p>
            <a:r>
              <a:rPr lang="en-US" dirty="0">
                <a:solidFill>
                  <a:srgbClr val="406077"/>
                </a:solidFill>
              </a:rPr>
              <a:t>You can go back any time.</a:t>
            </a:r>
          </a:p>
          <a:p>
            <a:r>
              <a:rPr lang="en-US" dirty="0">
                <a:solidFill>
                  <a:srgbClr val="406077"/>
                </a:solidFill>
              </a:rPr>
              <a:t>Refer to the Facilitator’s Pack for more information.</a:t>
            </a:r>
          </a:p>
          <a:p>
            <a:endParaRPr lang="en-US" dirty="0">
              <a:solidFill>
                <a:srgbClr val="406077"/>
              </a:solidFill>
            </a:endParaRPr>
          </a:p>
          <a:p>
            <a:endParaRPr lang="en-US" dirty="0">
              <a:solidFill>
                <a:srgbClr val="406077"/>
              </a:solidFill>
            </a:endParaRPr>
          </a:p>
          <a:p>
            <a:r>
              <a:rPr lang="en-US" dirty="0">
                <a:solidFill>
                  <a:srgbClr val="406077"/>
                </a:solidFill>
              </a:rPr>
              <a:t>All ready? Then let’s start…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3386" y="587157"/>
            <a:ext cx="6615000" cy="94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Dianne said that her solution would give the following results: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818525"/>
              </p:ext>
            </p:extLst>
          </p:nvPr>
        </p:nvGraphicFramePr>
        <p:xfrm>
          <a:off x="1333272" y="1576122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✕ 3 + 1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 31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432729"/>
              </p:ext>
            </p:extLst>
          </p:nvPr>
        </p:nvGraphicFramePr>
        <p:xfrm>
          <a:off x="1333272" y="2033322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 ✕ 3 + 1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 76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412411"/>
              </p:ext>
            </p:extLst>
          </p:nvPr>
        </p:nvGraphicFramePr>
        <p:xfrm>
          <a:off x="1333158" y="2490522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714335"/>
              </p:ext>
            </p:extLst>
          </p:nvPr>
        </p:nvGraphicFramePr>
        <p:xfrm>
          <a:off x="1333158" y="2947722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cells: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33386" y="3543123"/>
            <a:ext cx="6615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Using Dianne’s solution, find the total number of matchsticks for 50 cells and then 100 cells.</a:t>
            </a:r>
          </a:p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Are the totals the same as Peter’s?</a:t>
            </a:r>
          </a:p>
        </p:txBody>
      </p:sp>
    </p:spTree>
    <p:extLst>
      <p:ext uri="{BB962C8B-B14F-4D97-AF65-F5344CB8AC3E}">
        <p14:creationId xmlns:p14="http://schemas.microsoft.com/office/powerpoint/2010/main" val="18358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554581"/>
            <a:ext cx="8163426" cy="94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Find the totals for any two </a:t>
            </a:r>
            <a:br>
              <a:rPr lang="en-US" b="1" dirty="0"/>
            </a:br>
            <a:r>
              <a:rPr lang="en-US" b="1" dirty="0"/>
              <a:t>other solutions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93342"/>
              </p:ext>
            </p:extLst>
          </p:nvPr>
        </p:nvGraphicFramePr>
        <p:xfrm>
          <a:off x="1333500" y="1499581"/>
          <a:ext cx="661511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Dianne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(10 ✕ 3) + 1  </a:t>
                      </a:r>
                      <a:r>
                        <a:rPr lang="de-DE" sz="2400" b="0" dirty="0" err="1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1 + (10 ✕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Sergio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(4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10) – 9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(11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ＭＳ 明朝" charset="-128"/>
                          <a:cs typeface="Times New Roman" charset="0"/>
                        </a:rPr>
                        <a:t> 2) + 9</a:t>
                      </a:r>
                      <a:r>
                        <a:rPr lang="en-US" sz="2400" dirty="0">
                          <a:solidFill>
                            <a:srgbClr val="406077"/>
                          </a:solidFill>
                          <a:effectLst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Leanne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 + (9 </a:t>
                      </a:r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is-I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3)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Sandra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 + 10 + 11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 + 9 + 2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3289" y="4336572"/>
            <a:ext cx="744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Do they have the same totals as Peter and Dianne?</a:t>
            </a:r>
          </a:p>
        </p:txBody>
      </p:sp>
    </p:spTree>
    <p:extLst>
      <p:ext uri="{BB962C8B-B14F-4D97-AF65-F5344CB8AC3E}">
        <p14:creationId xmlns:p14="http://schemas.microsoft.com/office/powerpoint/2010/main" val="4140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267" y="358201"/>
            <a:ext cx="7810501" cy="94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would be the formula for </a:t>
            </a:r>
            <a:r>
              <a:rPr lang="en-US" b="1" i="1" dirty="0"/>
              <a:t>n </a:t>
            </a:r>
            <a:r>
              <a:rPr lang="en-US" b="1" dirty="0"/>
              <a:t>cells?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971701"/>
              </p:ext>
            </p:extLst>
          </p:nvPr>
        </p:nvGraphicFramePr>
        <p:xfrm>
          <a:off x="1333500" y="13700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Dianne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✕ 3 + 1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043794"/>
              </p:ext>
            </p:extLst>
          </p:nvPr>
        </p:nvGraphicFramePr>
        <p:xfrm>
          <a:off x="1333500" y="18272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Sergio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✕ 10 – 9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413153"/>
              </p:ext>
            </p:extLst>
          </p:nvPr>
        </p:nvGraphicFramePr>
        <p:xfrm>
          <a:off x="1333500" y="22844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 ✕ 2 + 9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158714"/>
              </p:ext>
            </p:extLst>
          </p:nvPr>
        </p:nvGraphicFramePr>
        <p:xfrm>
          <a:off x="1333386" y="27416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Leanne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+ 9 ✕ 3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175792"/>
              </p:ext>
            </p:extLst>
          </p:nvPr>
        </p:nvGraphicFramePr>
        <p:xfrm>
          <a:off x="1333386" y="31988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Sandra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+ 10 + 11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85536"/>
              </p:ext>
            </p:extLst>
          </p:nvPr>
        </p:nvGraphicFramePr>
        <p:xfrm>
          <a:off x="1333386" y="36560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Peter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 + 9 + 2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064538"/>
              </p:ext>
            </p:extLst>
          </p:nvPr>
        </p:nvGraphicFramePr>
        <p:xfrm>
          <a:off x="1333386" y="1369657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Dianne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 3 + 1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3 + 1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07351"/>
              </p:ext>
            </p:extLst>
          </p:nvPr>
        </p:nvGraphicFramePr>
        <p:xfrm>
          <a:off x="1333386" y="18272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Sergio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✕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i="1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– (</a:t>
                      </a:r>
                      <a:r>
                        <a:rPr lang="en-US" sz="2400" b="0" i="1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– 1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485893"/>
              </p:ext>
            </p:extLst>
          </p:nvPr>
        </p:nvGraphicFramePr>
        <p:xfrm>
          <a:off x="1333386" y="22844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 2 +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2 + (</a:t>
                      </a:r>
                      <a:r>
                        <a:rPr lang="en-US" sz="2400" b="0" i="1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– 1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273624"/>
              </p:ext>
            </p:extLst>
          </p:nvPr>
        </p:nvGraphicFramePr>
        <p:xfrm>
          <a:off x="1333386" y="27416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Leanne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+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 3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</a:t>
                      </a:r>
                      <a:r>
                        <a:rPr lang="en-US" sz="2400" b="0" i="1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n-US" sz="2400" b="0" i="1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– 1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3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487028"/>
              </p:ext>
            </p:extLst>
          </p:nvPr>
        </p:nvGraphicFramePr>
        <p:xfrm>
          <a:off x="1333386" y="31988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Sandra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lang="en-US" sz="2400" b="0" kern="1200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i="1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(</a:t>
                      </a:r>
                      <a:r>
                        <a:rPr lang="en-US" sz="2400" b="0" i="1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+ 1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261327"/>
              </p:ext>
            </p:extLst>
          </p:nvPr>
        </p:nvGraphicFramePr>
        <p:xfrm>
          <a:off x="1333386" y="3656013"/>
          <a:ext cx="661511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Peter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+ 2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✕</a:t>
                      </a:r>
                      <a:r>
                        <a:rPr lang="en-US" sz="2400" b="0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2 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(</a:t>
                      </a:r>
                      <a:r>
                        <a:rPr lang="en-US" sz="2400" b="0" i="1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2400" b="0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– 1</a:t>
                      </a:r>
                      <a:r>
                        <a:rPr lang="en-US" sz="2400" b="0" kern="1200" baseline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 + 2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3" name="Max-m5-16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272" y="43739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7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31952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Simplify the formulas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961271"/>
              </p:ext>
            </p:extLst>
          </p:nvPr>
        </p:nvGraphicFramePr>
        <p:xfrm>
          <a:off x="1333500" y="1370013"/>
          <a:ext cx="151727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Dianne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84333"/>
              </p:ext>
            </p:extLst>
          </p:nvPr>
        </p:nvGraphicFramePr>
        <p:xfrm>
          <a:off x="1333500" y="1827213"/>
          <a:ext cx="151727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Sergio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40094"/>
              </p:ext>
            </p:extLst>
          </p:nvPr>
        </p:nvGraphicFramePr>
        <p:xfrm>
          <a:off x="1333500" y="2284413"/>
          <a:ext cx="150831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</a:t>
                      </a:r>
                      <a:r>
                        <a:rPr lang="en-US" sz="2400" b="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732567"/>
              </p:ext>
            </p:extLst>
          </p:nvPr>
        </p:nvGraphicFramePr>
        <p:xfrm>
          <a:off x="1333386" y="2741613"/>
          <a:ext cx="15173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Leanne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195923"/>
              </p:ext>
            </p:extLst>
          </p:nvPr>
        </p:nvGraphicFramePr>
        <p:xfrm>
          <a:off x="1333386" y="3198813"/>
          <a:ext cx="15173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Sandra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122105"/>
              </p:ext>
            </p:extLst>
          </p:nvPr>
        </p:nvGraphicFramePr>
        <p:xfrm>
          <a:off x="1333386" y="3656013"/>
          <a:ext cx="15173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rgbClr val="406077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Peter</a:t>
                      </a:r>
                      <a:endParaRPr lang="en-US" sz="2400" b="0" dirty="0">
                        <a:solidFill>
                          <a:srgbClr val="406077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3500" y="4264382"/>
            <a:ext cx="66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Do they all result in 3</a:t>
            </a:r>
            <a:r>
              <a:rPr lang="en-US" sz="2400" i="1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+ 1?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73861" y="1370013"/>
            <a:ext cx="2946251" cy="2738846"/>
            <a:chOff x="5002135" y="1372780"/>
            <a:chExt cx="2946251" cy="2738846"/>
          </a:xfrm>
        </p:grpSpPr>
        <p:graphicFrame>
          <p:nvGraphicFramePr>
            <p:cNvPr id="24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91974798"/>
                </p:ext>
              </p:extLst>
            </p:nvPr>
          </p:nvGraphicFramePr>
          <p:xfrm>
            <a:off x="5011043" y="1372780"/>
            <a:ext cx="2937343" cy="457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93734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en-US" sz="2400" b="0" i="1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r>
                          <a:rPr lang="en-US" sz="2400" b="0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✕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3 + 1</a:t>
                        </a:r>
                        <a:r>
                          <a:rPr lang="en-US" sz="2400" b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endPara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a:txBody>
                    <a:tcP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25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2368492"/>
                </p:ext>
              </p:extLst>
            </p:nvPr>
          </p:nvGraphicFramePr>
          <p:xfrm>
            <a:off x="5011043" y="1821272"/>
            <a:ext cx="2937343" cy="457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93734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en-US" sz="2400" b="0" i="0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4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r>
                          <a:rPr lang="en-US" sz="2400" b="0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✕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r>
                          <a:rPr lang="en-US" sz="2400" b="0" i="1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– (</a:t>
                        </a:r>
                        <a:r>
                          <a:rPr lang="en-US" sz="2400" b="0" i="1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– 1)</a:t>
                        </a:r>
                        <a:r>
                          <a:rPr lang="en-US" sz="2400" b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endPara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a:txBody>
                    <a:tcP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26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77013865"/>
                </p:ext>
              </p:extLst>
            </p:nvPr>
          </p:nvGraphicFramePr>
          <p:xfrm>
            <a:off x="5002135" y="2284413"/>
            <a:ext cx="2937343" cy="457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93734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en-US" sz="2400" b="0" i="1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r>
                          <a:rPr lang="en-US" sz="2400" b="0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✕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2 + (</a:t>
                        </a:r>
                        <a:r>
                          <a:rPr lang="en-US" sz="2400" b="0" i="1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– 1)</a:t>
                        </a:r>
                        <a:endPara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a:txBody>
                    <a:tcP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27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9418725"/>
                </p:ext>
              </p:extLst>
            </p:nvPr>
          </p:nvGraphicFramePr>
          <p:xfrm>
            <a:off x="5002191" y="2737260"/>
            <a:ext cx="2937229" cy="457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93722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en-US" sz="2400" b="0" i="0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4 </a:t>
                        </a:r>
                        <a:r>
                          <a:rPr lang="en-US" sz="2400" b="0" i="1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+ 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(</a:t>
                        </a:r>
                        <a:r>
                          <a:rPr lang="en-US" sz="2400" b="0" i="1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– 1) </a:t>
                        </a:r>
                        <a:r>
                          <a:rPr lang="en-US" sz="2400" b="0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✕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3</a:t>
                        </a:r>
                        <a:r>
                          <a:rPr lang="en-US" sz="2400" b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endPara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a:txBody>
                    <a:tcP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28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60944919"/>
                </p:ext>
              </p:extLst>
            </p:nvPr>
          </p:nvGraphicFramePr>
          <p:xfrm>
            <a:off x="5011157" y="3194460"/>
            <a:ext cx="2937229" cy="457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93722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en-US" sz="2400" b="0" i="1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+ </a:t>
                        </a:r>
                        <a:r>
                          <a:rPr lang="en-US" sz="2400" b="0" i="1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+ (</a:t>
                        </a:r>
                        <a:r>
                          <a:rPr lang="en-US" sz="2400" b="0" i="1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+ 1)</a:t>
                        </a:r>
                        <a:endPara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a:txBody>
                    <a:tcP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29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78620451"/>
                </p:ext>
              </p:extLst>
            </p:nvPr>
          </p:nvGraphicFramePr>
          <p:xfrm>
            <a:off x="5011157" y="3654426"/>
            <a:ext cx="2937229" cy="457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93722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r>
                          <a:rPr lang="en-US" sz="2400" b="0" i="1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</a:t>
                        </a:r>
                        <a:r>
                          <a:rPr lang="en-US" sz="2400" b="0" kern="120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✕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2 + (</a:t>
                        </a:r>
                        <a:r>
                          <a:rPr lang="en-US" sz="2400" b="0" i="1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n</a:t>
                        </a:r>
                        <a:r>
                          <a:rPr lang="en-US" sz="2400" b="0" kern="1200" baseline="0" dirty="0">
                            <a:solidFill>
                              <a:srgbClr val="406077"/>
                            </a:solidFill>
                            <a:effectLst/>
                            <a:latin typeface="Arial" charset="0"/>
                            <a:ea typeface="Arial" charset="0"/>
                            <a:cs typeface="Arial" charset="0"/>
                          </a:rPr>
                          <a:t> – 1) + 2</a:t>
                        </a:r>
                        <a:endParaRPr lang="en-US" sz="2400" b="0" dirty="0">
                          <a:solidFill>
                            <a:srgbClr val="406077"/>
                          </a:solidFill>
                          <a:latin typeface="Arial" charset="0"/>
                          <a:ea typeface="Arial" charset="0"/>
                          <a:cs typeface="Arial" charset="0"/>
                        </a:endParaRPr>
                      </a:p>
                    </a:txBody>
                    <a:tcP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</p:grpSp>
      <p:pic>
        <p:nvPicPr>
          <p:cNvPr id="11" name="Max-m5-17-slide correcte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2" y="43739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4.69136E-6 L -0.22813 -4.69136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7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764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7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56" y="354054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</a:p>
        </p:txBody>
      </p:sp>
      <p:pic>
        <p:nvPicPr>
          <p:cNvPr id="4" name="Max module 5.2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888" y="1370013"/>
            <a:ext cx="6002337" cy="3373437"/>
          </a:xfr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96632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5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46033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700" y="1361198"/>
            <a:ext cx="6615000" cy="3375000"/>
          </a:xfrm>
        </p:spPr>
        <p:txBody>
          <a:bodyPr/>
          <a:lstStyle/>
          <a:p>
            <a:r>
              <a:rPr lang="en-US" dirty="0">
                <a:solidFill>
                  <a:srgbClr val="406077"/>
                </a:solidFill>
              </a:rPr>
              <a:t>A mathematical rule (or formula) can describe a pattern.</a:t>
            </a:r>
          </a:p>
          <a:p>
            <a:r>
              <a:rPr lang="en-US" dirty="0">
                <a:solidFill>
                  <a:srgbClr val="406077"/>
                </a:solidFill>
              </a:rPr>
              <a:t>The same pattern can be described in different ways.</a:t>
            </a:r>
          </a:p>
          <a:p>
            <a:r>
              <a:rPr lang="en-US" dirty="0">
                <a:solidFill>
                  <a:srgbClr val="406077"/>
                </a:solidFill>
              </a:rPr>
              <a:t>Pattern rules can be </a:t>
            </a:r>
            <a:r>
              <a:rPr lang="en-US" dirty="0" err="1">
                <a:solidFill>
                  <a:srgbClr val="406077"/>
                </a:solidFill>
              </a:rPr>
              <a:t>generalised</a:t>
            </a:r>
            <a:r>
              <a:rPr lang="en-US" dirty="0">
                <a:solidFill>
                  <a:srgbClr val="406077"/>
                </a:solidFill>
              </a:rPr>
              <a:t> and sometimes simplified.</a:t>
            </a:r>
          </a:p>
          <a:p>
            <a:r>
              <a:rPr lang="en-US" dirty="0">
                <a:solidFill>
                  <a:srgbClr val="406077"/>
                </a:solidFill>
              </a:rPr>
              <a:t>There are special algebraic conventions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461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56" y="313949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Introduction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4" name="Max module 5.1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888" y="1370013"/>
            <a:ext cx="6002337" cy="3373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7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33948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Matchstick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Here is a row of 10 cells (boxes) made from matchsticks.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Without counting, can you work out how many matchsticks were needed to make 10 cells?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1" y="2186806"/>
            <a:ext cx="6615000" cy="715362"/>
          </a:xfrm>
          <a:prstGeom prst="rect">
            <a:avLst/>
          </a:prstGeo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Max-m5-5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326" y="43842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721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46033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Matchstick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Here is a row of 10 cells (boxes) made from matchsticks.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Without counting, can you work out how many matchsticks were needed to make 10 cells?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1" y="2186806"/>
            <a:ext cx="6615000" cy="715362"/>
          </a:xfrm>
          <a:prstGeom prst="rect">
            <a:avLst/>
          </a:prstGeo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33500" y="3747200"/>
            <a:ext cx="6615000" cy="184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would be needed to make 20 cells, 50 cells, 100 cells? Explain your thinking, and from that make a ‘rule’.</a:t>
            </a:r>
          </a:p>
        </p:txBody>
      </p:sp>
      <p:pic>
        <p:nvPicPr>
          <p:cNvPr id="7" name="Max-m5-5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41" y="43842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9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38012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Dianne’s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Dianne’s ‘rule’ for calculating the number of matchsticks to make 10 cells.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2350814"/>
            <a:ext cx="6615000" cy="715363"/>
          </a:xfrm>
          <a:prstGeom prst="rect">
            <a:avLst/>
          </a:prstGeo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7" name="Max-m5-6a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326" y="43739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29991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Dianne’s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369219"/>
            <a:ext cx="6615000" cy="9815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Dianne’s ‘rule’ for calculating the number of matchsticks to make 10 cells.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50814"/>
            <a:ext cx="6615000" cy="715363"/>
          </a:xfrm>
          <a:prstGeom prst="rect">
            <a:avLst/>
          </a:prstGeo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33500" y="3182879"/>
            <a:ext cx="6615000" cy="63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10 ✕ 3 + 1 </a:t>
            </a:r>
            <a:r>
              <a:rPr lang="en-US">
                <a:solidFill>
                  <a:srgbClr val="406077"/>
                </a:solidFill>
              </a:rPr>
              <a:t>= 31</a:t>
            </a:r>
            <a:endParaRPr lang="en-US" dirty="0">
              <a:solidFill>
                <a:srgbClr val="4060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369219"/>
            <a:ext cx="6615000" cy="9815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Find Dianne’s ‘rule’ for calculating the number of matchsticks to make 10 cells.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50814"/>
            <a:ext cx="6615000" cy="715363"/>
          </a:xfrm>
          <a:prstGeom prst="rect">
            <a:avLst/>
          </a:prstGeo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33500" y="3182878"/>
            <a:ext cx="6615000" cy="947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10 ✕ 3 + 1 = 31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33500" y="3613273"/>
            <a:ext cx="6615000" cy="90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How many matchsticks does Dianne need to make 25 cells?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33500" y="329991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Dianne’s solution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7581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theme/theme1.xml><?xml version="1.0" encoding="utf-8"?>
<a:theme xmlns:a="http://schemas.openxmlformats.org/drawingml/2006/main" name="dimens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mensions2.potx" id="{98B4205F-23EA-1341-88EE-BC9D2521498B}" vid="{E4BB1F3B-EF54-374D-89E5-2E5127E2844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mensions2.potx" id="{98B4205F-23EA-1341-88EE-BC9D2521498B}" vid="{D05A3075-C42B-6E41-BC5E-6B62C93E407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algebraic_reasoning_module4_v1</Template>
  <TotalTime>624</TotalTime>
  <Words>1374</Words>
  <Application>Microsoft Macintosh PowerPoint</Application>
  <PresentationFormat>On-screen Show (16:9)</PresentationFormat>
  <Paragraphs>257</Paragraphs>
  <Slides>35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明朝</vt:lpstr>
      <vt:lpstr>Arial</vt:lpstr>
      <vt:lpstr>Calibri</vt:lpstr>
      <vt:lpstr>Times New Roman</vt:lpstr>
      <vt:lpstr>dimensions</vt:lpstr>
      <vt:lpstr>1_Office Theme</vt:lpstr>
      <vt:lpstr>Beginning algebraic reasoning</vt:lpstr>
      <vt:lpstr>Developed by Max Stephens</vt:lpstr>
      <vt:lpstr>How to use this module</vt:lpstr>
      <vt:lpstr>Introduction</vt:lpstr>
      <vt:lpstr>Matchstick problem</vt:lpstr>
      <vt:lpstr>Matchstick problem</vt:lpstr>
      <vt:lpstr>Dianne’s solution</vt:lpstr>
      <vt:lpstr>Dianne’s solution</vt:lpstr>
      <vt:lpstr>PowerPoint Presentation</vt:lpstr>
      <vt:lpstr>PowerPoint Presentation</vt:lpstr>
      <vt:lpstr>Another version</vt:lpstr>
      <vt:lpstr>PowerPoint Presentation</vt:lpstr>
      <vt:lpstr>Sergio’s solution</vt:lpstr>
      <vt:lpstr>Sergio’s solution</vt:lpstr>
      <vt:lpstr>Sergio’s solution</vt:lpstr>
      <vt:lpstr>Sergio’s solution</vt:lpstr>
      <vt:lpstr>Max’s solution</vt:lpstr>
      <vt:lpstr>PowerPoint Presentation</vt:lpstr>
      <vt:lpstr>Max’s solution</vt:lpstr>
      <vt:lpstr>Leanne’s solution</vt:lpstr>
      <vt:lpstr>PowerPoint Presentation</vt:lpstr>
      <vt:lpstr>PowerPoint Presentation</vt:lpstr>
      <vt:lpstr>Solutions</vt:lpstr>
      <vt:lpstr>Other possible solutions</vt:lpstr>
      <vt:lpstr>Other possible solutions</vt:lpstr>
      <vt:lpstr>Solutions</vt:lpstr>
      <vt:lpstr>Solutions</vt:lpstr>
      <vt:lpstr>Peter said that his solution would give the following results:</vt:lpstr>
      <vt:lpstr>Peter said that his solution would give the following results:</vt:lpstr>
      <vt:lpstr>Dianne said that her solution would give the following results:</vt:lpstr>
      <vt:lpstr>Find the totals for any two  other solutions</vt:lpstr>
      <vt:lpstr>What would be the formula for n cells?</vt:lpstr>
      <vt:lpstr>Simplify the formulas</vt:lpstr>
      <vt:lpstr>Summary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Algebraic reasoning</dc:title>
  <dc:creator>Toby Spencer</dc:creator>
  <cp:lastModifiedBy>Toby Spencer</cp:lastModifiedBy>
  <cp:revision>42</cp:revision>
  <cp:lastPrinted>2015-01-29T03:23:13Z</cp:lastPrinted>
  <dcterms:created xsi:type="dcterms:W3CDTF">2016-02-17T04:41:27Z</dcterms:created>
  <dcterms:modified xsi:type="dcterms:W3CDTF">2018-08-16T01:22:34Z</dcterms:modified>
</cp:coreProperties>
</file>